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303" r:id="rId3"/>
    <p:sldId id="302" r:id="rId4"/>
    <p:sldId id="300" r:id="rId5"/>
    <p:sldId id="266"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pos="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1117"/>
        <p:guide pos="68"/>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10484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2619331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244516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15-21-0334-00-04aa</a:t>
            </a:r>
          </a:p>
        </p:txBody>
      </p:sp>
      <p:sp>
        <p:nvSpPr>
          <p:cNvPr id="1032" name="Line 8"/>
          <p:cNvSpPr>
            <a:spLocks noChangeShapeType="1"/>
          </p:cNvSpPr>
          <p:nvPr/>
        </p:nvSpPr>
        <p:spPr bwMode="auto">
          <a:xfrm>
            <a:off x="685800" y="649356"/>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15.4aa JRE modulation and channel parameters Proposal - CID1 and 2]</a:t>
            </a:r>
            <a:r>
              <a:rPr lang="en-US" altLang="ja-JP" sz="1600" dirty="0">
                <a:ea typeface="ＭＳ Ｐゴシック" charset="-128"/>
              </a:rPr>
              <a:t>	</a:t>
            </a:r>
          </a:p>
          <a:p>
            <a:r>
              <a:rPr lang="en-US" altLang="ja-JP" sz="1600" b="1" dirty="0">
                <a:ea typeface="ＭＳ Ｐゴシック" charset="-128"/>
              </a:rPr>
              <a:t>Date Submitted: [17th  June,2021]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technical proposals for modulation and channel parameters]</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dirty="0"/>
              <a:t>&lt;June,2021&gt;</a:t>
            </a:r>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97742" y="6560915"/>
            <a:ext cx="570670" cy="184666"/>
          </a:xfrm>
        </p:spPr>
        <p:txBody>
          <a:bodyPr/>
          <a:lstStyle/>
          <a:p>
            <a:r>
              <a:rPr lang="en-US" altLang="ja-JP"/>
              <a:t>Slide </a:t>
            </a:r>
            <a:fld id="{EBE60F44-5295-44A0-851E-11DE9887741C}" type="slidenum">
              <a:rPr lang="en-US" altLang="ja-JP"/>
              <a:pPr/>
              <a:t>2</a:t>
            </a:fld>
            <a:endParaRPr lang="en-US" altLang="ja-JP"/>
          </a:p>
        </p:txBody>
      </p:sp>
      <p:sp>
        <p:nvSpPr>
          <p:cNvPr id="4098" name="Rectangle 2"/>
          <p:cNvSpPr>
            <a:spLocks noGrp="1" noChangeArrowheads="1"/>
          </p:cNvSpPr>
          <p:nvPr>
            <p:ph type="title"/>
          </p:nvPr>
        </p:nvSpPr>
        <p:spPr>
          <a:xfrm>
            <a:off x="323528" y="685799"/>
            <a:ext cx="8496944" cy="923801"/>
          </a:xfrm>
          <a:ln/>
        </p:spPr>
        <p:txBody>
          <a:bodyPr/>
          <a:lstStyle/>
          <a:p>
            <a:r>
              <a:rPr lang="en-US" altLang="ja-JP" sz="3200" dirty="0"/>
              <a:t>Original</a:t>
            </a:r>
            <a:br>
              <a:rPr lang="en-US" altLang="ja-JP" sz="3200" dirty="0"/>
            </a:br>
            <a:r>
              <a:rPr lang="en-US" altLang="ja-JP" sz="3200" dirty="0"/>
              <a:t>(Table19-8) [1]</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836222871"/>
              </p:ext>
            </p:extLst>
          </p:nvPr>
        </p:nvGraphicFramePr>
        <p:xfrm>
          <a:off x="120334" y="1773238"/>
          <a:ext cx="8916162" cy="3810000"/>
        </p:xfrm>
        <a:graphic>
          <a:graphicData uri="http://schemas.openxmlformats.org/drawingml/2006/table">
            <a:tbl>
              <a:tblPr firstRow="1" bandRow="1">
                <a:tableStyleId>{5940675A-B579-460E-94D1-54222C63F5DA}</a:tableStyleId>
              </a:tblPr>
              <a:tblGrid>
                <a:gridCol w="687141">
                  <a:extLst>
                    <a:ext uri="{9D8B030D-6E8A-4147-A177-3AD203B41FA5}">
                      <a16:colId xmlns:a16="http://schemas.microsoft.com/office/drawing/2014/main" val="20000"/>
                    </a:ext>
                  </a:extLst>
                </a:gridCol>
                <a:gridCol w="1604285">
                  <a:extLst>
                    <a:ext uri="{9D8B030D-6E8A-4147-A177-3AD203B41FA5}">
                      <a16:colId xmlns:a16="http://schemas.microsoft.com/office/drawing/2014/main" val="20001"/>
                    </a:ext>
                  </a:extLst>
                </a:gridCol>
                <a:gridCol w="644776">
                  <a:extLst>
                    <a:ext uri="{9D8B030D-6E8A-4147-A177-3AD203B41FA5}">
                      <a16:colId xmlns:a16="http://schemas.microsoft.com/office/drawing/2014/main" val="20002"/>
                    </a:ext>
                  </a:extLst>
                </a:gridCol>
                <a:gridCol w="664440">
                  <a:extLst>
                    <a:ext uri="{9D8B030D-6E8A-4147-A177-3AD203B41FA5}">
                      <a16:colId xmlns:a16="http://schemas.microsoft.com/office/drawing/2014/main" val="20003"/>
                    </a:ext>
                  </a:extLst>
                </a:gridCol>
                <a:gridCol w="664440">
                  <a:extLst>
                    <a:ext uri="{9D8B030D-6E8A-4147-A177-3AD203B41FA5}">
                      <a16:colId xmlns:a16="http://schemas.microsoft.com/office/drawing/2014/main" val="20004"/>
                    </a:ext>
                  </a:extLst>
                </a:gridCol>
                <a:gridCol w="664440">
                  <a:extLst>
                    <a:ext uri="{9D8B030D-6E8A-4147-A177-3AD203B41FA5}">
                      <a16:colId xmlns:a16="http://schemas.microsoft.com/office/drawing/2014/main" val="20005"/>
                    </a:ext>
                  </a:extLst>
                </a:gridCol>
                <a:gridCol w="664440">
                  <a:extLst>
                    <a:ext uri="{9D8B030D-6E8A-4147-A177-3AD203B41FA5}">
                      <a16:colId xmlns:a16="http://schemas.microsoft.com/office/drawing/2014/main" val="2959421447"/>
                    </a:ext>
                  </a:extLst>
                </a:gridCol>
                <a:gridCol w="664440">
                  <a:extLst>
                    <a:ext uri="{9D8B030D-6E8A-4147-A177-3AD203B41FA5}">
                      <a16:colId xmlns:a16="http://schemas.microsoft.com/office/drawing/2014/main" val="63316579"/>
                    </a:ext>
                  </a:extLst>
                </a:gridCol>
                <a:gridCol w="664440">
                  <a:extLst>
                    <a:ext uri="{9D8B030D-6E8A-4147-A177-3AD203B41FA5}">
                      <a16:colId xmlns:a16="http://schemas.microsoft.com/office/drawing/2014/main" val="1846727901"/>
                    </a:ext>
                  </a:extLst>
                </a:gridCol>
                <a:gridCol w="664440">
                  <a:extLst>
                    <a:ext uri="{9D8B030D-6E8A-4147-A177-3AD203B41FA5}">
                      <a16:colId xmlns:a16="http://schemas.microsoft.com/office/drawing/2014/main" val="20006"/>
                    </a:ext>
                  </a:extLst>
                </a:gridCol>
                <a:gridCol w="664440">
                  <a:extLst>
                    <a:ext uri="{9D8B030D-6E8A-4147-A177-3AD203B41FA5}">
                      <a16:colId xmlns:a16="http://schemas.microsoft.com/office/drawing/2014/main" val="20007"/>
                    </a:ext>
                  </a:extLst>
                </a:gridCol>
                <a:gridCol w="664440">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lnR w="38100" cap="flat" cmpd="sng" algn="ctr">
                      <a:solidFill>
                        <a:srgbClr val="0000FF"/>
                      </a:solidFill>
                      <a:prstDash val="solid"/>
                      <a:round/>
                      <a:headEnd type="none" w="med" len="med"/>
                      <a:tailEnd type="none" w="med" len="med"/>
                    </a:lnR>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5">
                  <a:txBody>
                    <a:bodyPr/>
                    <a:lstStyle/>
                    <a:p>
                      <a:endParaRPr lang="en-US" sz="1100" dirty="0"/>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noFill/>
                  </a:tcPr>
                </a:tc>
                <a:tc>
                  <a:txBody>
                    <a:bodyPr/>
                    <a:lstStyle/>
                    <a:p>
                      <a:r>
                        <a:rPr kumimoji="1" lang="en-US" altLang="ja-JP" sz="1100" dirty="0"/>
                        <a:t>#4</a:t>
                      </a:r>
                      <a:endParaRPr kumimoji="1" lang="ja-JP" alt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kumimoji="1" lang="en-US" altLang="ja-JP" sz="1100" dirty="0"/>
                        <a:t>#5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noFill/>
                  </a:tcPr>
                </a:tc>
                <a:tc>
                  <a:txBody>
                    <a:bodyPr/>
                    <a:lstStyle/>
                    <a:p>
                      <a:endParaRPr kumimoji="1" lang="ja-JP" altLang="en-US" sz="1100" b="1" dirty="0">
                        <a:solidFill>
                          <a:schemeClr val="tx2"/>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lnT w="12700" cap="flat" cmpd="sng" algn="ctr">
                      <a:solidFill>
                        <a:schemeClr val="tx1"/>
                      </a:solidFill>
                      <a:prstDash val="solid"/>
                      <a:round/>
                      <a:headEnd type="none" w="med" len="med"/>
                      <a:tailEnd type="none" w="med" len="med"/>
                    </a:lnT>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0001"/>
                  </a:ext>
                </a:extLst>
              </a:tr>
              <a:tr h="175773">
                <a:tc rowSpan="4">
                  <a:txBody>
                    <a:bodyPr/>
                    <a:lstStyle/>
                    <a:p>
                      <a:r>
                        <a:rPr kumimoji="1" lang="en-US" altLang="ja-JP" sz="1100" b="1" dirty="0">
                          <a:solidFill>
                            <a:schemeClr val="tx2"/>
                          </a:solidFill>
                        </a:rPr>
                        <a:t>920</a:t>
                      </a:r>
                    </a:p>
                  </a:txBody>
                  <a:tcPr>
                    <a:solidFill>
                      <a:schemeClr val="bg1"/>
                    </a:solidFill>
                  </a:tcPr>
                </a:tc>
                <a:tc>
                  <a:txBody>
                    <a:bodyPr/>
                    <a:lstStyle/>
                    <a:p>
                      <a:r>
                        <a:rPr kumimoji="1" lang="en-US" altLang="ja-JP" sz="1050" dirty="0"/>
                        <a:t>Data rate(kb/s)</a:t>
                      </a:r>
                      <a:endParaRPr kumimoji="1" lang="ja-JP" altLang="en-US" sz="1050" dirty="0"/>
                    </a:p>
                  </a:txBody>
                  <a:tcPr>
                    <a:solidFill>
                      <a:schemeClr val="bg1"/>
                    </a:solidFill>
                  </a:tcPr>
                </a:tc>
                <a:tc>
                  <a:txBody>
                    <a:bodyPr/>
                    <a:lstStyle/>
                    <a:p>
                      <a:r>
                        <a:rPr kumimoji="1" lang="en-US" altLang="ja-JP" sz="1050" dirty="0"/>
                        <a:t>50</a:t>
                      </a:r>
                      <a:endParaRPr kumimoji="1" lang="ja-JP" altLang="en-US" sz="1050" dirty="0"/>
                    </a:p>
                  </a:txBody>
                  <a:tcPr>
                    <a:solidFill>
                      <a:schemeClr val="bg1"/>
                    </a:solidFill>
                  </a:tcPr>
                </a:tc>
                <a:tc>
                  <a:txBody>
                    <a:bodyPr/>
                    <a:lstStyle/>
                    <a:p>
                      <a:r>
                        <a:rPr kumimoji="1" lang="en-US" altLang="ja-JP" sz="1050" dirty="0"/>
                        <a:t>100</a:t>
                      </a:r>
                      <a:endParaRPr kumimoji="1" lang="ja-JP" altLang="en-US" sz="1050" dirty="0"/>
                    </a:p>
                  </a:txBody>
                  <a:tcPr>
                    <a:solidFill>
                      <a:schemeClr val="bg1"/>
                    </a:solidFill>
                  </a:tcPr>
                </a:tc>
                <a:tc>
                  <a:txBody>
                    <a:bodyPr/>
                    <a:lstStyle/>
                    <a:p>
                      <a:r>
                        <a:rPr kumimoji="1" lang="en-US" altLang="ja-JP" sz="1100" dirty="0"/>
                        <a:t>200</a:t>
                      </a:r>
                      <a:endParaRPr kumimoji="1" lang="ja-JP" altLang="en-US" sz="1100" dirty="0"/>
                    </a:p>
                  </a:txBody>
                  <a:tcPr>
                    <a:solidFill>
                      <a:schemeClr val="bg1"/>
                    </a:solidFill>
                  </a:tcPr>
                </a:tc>
                <a:tc>
                  <a:txBody>
                    <a:bodyPr/>
                    <a:lstStyle/>
                    <a:p>
                      <a:r>
                        <a:rPr kumimoji="1" lang="en-US" altLang="ja-JP" sz="1100" dirty="0"/>
                        <a:t>400</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050" dirty="0"/>
                        <a:t>Modulation</a:t>
                      </a:r>
                      <a:endParaRPr kumimoji="1" lang="ja-JP" altLang="en-US" sz="1050" dirty="0"/>
                    </a:p>
                  </a:txBody>
                  <a:tcPr>
                    <a:solidFill>
                      <a:schemeClr val="bg1"/>
                    </a:solidFill>
                  </a:tcPr>
                </a:tc>
                <a:tc>
                  <a:txBody>
                    <a:bodyPr/>
                    <a:lstStyle/>
                    <a:p>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050" dirty="0"/>
                        <a:t>Modulation index</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100" dirty="0"/>
                        <a:t>1.0</a:t>
                      </a:r>
                      <a:endParaRPr kumimoji="1" lang="ja-JP" altLang="en-US" sz="1100" dirty="0"/>
                    </a:p>
                  </a:txBody>
                  <a:tcPr>
                    <a:solidFill>
                      <a:schemeClr val="bg1"/>
                    </a:solidFill>
                  </a:tcPr>
                </a:tc>
                <a:tc>
                  <a:txBody>
                    <a:bodyPr/>
                    <a:lstStyle/>
                    <a:p>
                      <a:r>
                        <a:rPr kumimoji="1" lang="en-US" altLang="ja-JP" sz="1100" dirty="0"/>
                        <a:t>0.33</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050" dirty="0"/>
                        <a:t>Channel spacing(kHz)</a:t>
                      </a:r>
                      <a:endParaRPr kumimoji="1" lang="ja-JP" altLang="en-US" sz="1050" dirty="0"/>
                    </a:p>
                  </a:txBody>
                  <a:tcPr>
                    <a:solidFill>
                      <a:schemeClr val="bg1"/>
                    </a:solidFill>
                  </a:tcPr>
                </a:tc>
                <a:tc>
                  <a:txBody>
                    <a:bodyPr/>
                    <a:lstStyle/>
                    <a:p>
                      <a:r>
                        <a:rPr kumimoji="1" lang="en-US" altLang="ja-JP" sz="1050" dirty="0"/>
                        <a:t>200</a:t>
                      </a:r>
                      <a:endParaRPr kumimoji="1" lang="ja-JP" altLang="en-US" sz="1050" dirty="0"/>
                    </a:p>
                  </a:txBody>
                  <a:tcPr>
                    <a:solidFill>
                      <a:schemeClr val="bg1"/>
                    </a:solidFill>
                  </a:tcPr>
                </a:tc>
                <a:tc>
                  <a:txBody>
                    <a:bodyPr/>
                    <a:lstStyle/>
                    <a:p>
                      <a:r>
                        <a:rPr kumimoji="1" lang="en-US" altLang="ja-JP" sz="1050" dirty="0"/>
                        <a:t>400</a:t>
                      </a:r>
                      <a:endParaRPr kumimoji="1" lang="ja-JP" altLang="en-US" sz="1050" dirty="0"/>
                    </a:p>
                  </a:txBody>
                  <a:tcPr>
                    <a:solidFill>
                      <a:schemeClr val="bg1"/>
                    </a:solidFill>
                  </a:tcPr>
                </a:tc>
                <a:tc>
                  <a:txBody>
                    <a:bodyPr/>
                    <a:lstStyle/>
                    <a:p>
                      <a:r>
                        <a:rPr kumimoji="1" lang="en-US" altLang="ja-JP" sz="1100" dirty="0"/>
                        <a:t>600</a:t>
                      </a:r>
                      <a:endParaRPr kumimoji="1" lang="ja-JP" altLang="en-US" sz="1100" dirty="0"/>
                    </a:p>
                  </a:txBody>
                  <a:tcPr>
                    <a:solidFill>
                      <a:schemeClr val="bg1"/>
                    </a:solidFill>
                  </a:tcPr>
                </a:tc>
                <a:tc>
                  <a:txBody>
                    <a:bodyPr/>
                    <a:lstStyle/>
                    <a:p>
                      <a:r>
                        <a:rPr kumimoji="1" lang="en-US" altLang="ja-JP" sz="1100" dirty="0"/>
                        <a:t>600</a:t>
                      </a: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tx1">
                        <a:lumMod val="50000"/>
                        <a:lumOff val="50000"/>
                      </a:schemeClr>
                    </a:solidFill>
                  </a:tcPr>
                </a:tc>
                <a:extLst>
                  <a:ext uri="{0D108BD9-81ED-4DB2-BD59-A6C34878D82A}">
                    <a16:rowId xmlns:a16="http://schemas.microsoft.com/office/drawing/2014/main" val="3500196070"/>
                  </a:ext>
                </a:extLst>
              </a:tr>
              <a:tr h="175773">
                <a:tc rowSpan="4">
                  <a:txBody>
                    <a:bodyPr/>
                    <a:lstStyle/>
                    <a:p>
                      <a:endParaRPr kumimoji="1" lang="en-US" altLang="ja-JP" sz="110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10005"/>
                  </a:ext>
                </a:extLst>
              </a:tr>
              <a:tr h="175773">
                <a:tc rowSpan="4">
                  <a:txBody>
                    <a:bodyPr/>
                    <a:lstStyle/>
                    <a:p>
                      <a:endParaRPr kumimoji="1" lang="en-US" altLang="ja-JP" sz="1100" b="1" dirty="0">
                        <a:solidFill>
                          <a:srgbClr val="FF0000"/>
                        </a:solidFill>
                      </a:endParaRPr>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22814350"/>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725422951"/>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03354609"/>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2276782777"/>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テキスト ボックス 10">
            <a:extLst>
              <a:ext uri="{FF2B5EF4-FFF2-40B4-BE49-F238E27FC236}">
                <a16:creationId xmlns:a16="http://schemas.microsoft.com/office/drawing/2014/main" id="{2F7A6AC4-74EC-490A-A150-DCFC819B0C7C}"/>
              </a:ext>
            </a:extLst>
          </p:cNvPr>
          <p:cNvSpPr txBox="1"/>
          <p:nvPr/>
        </p:nvSpPr>
        <p:spPr>
          <a:xfrm>
            <a:off x="120335" y="5733256"/>
            <a:ext cx="7772400" cy="276999"/>
          </a:xfrm>
          <a:prstGeom prst="rect">
            <a:avLst/>
          </a:prstGeom>
          <a:noFill/>
        </p:spPr>
        <p:txBody>
          <a:bodyPr wrap="square" rtlCol="0">
            <a:spAutoFit/>
          </a:bodyPr>
          <a:lstStyle/>
          <a:p>
            <a:r>
              <a:rPr lang="en-US" dirty="0"/>
              <a:t>(1) The Term “Channel separation” is used to calculate channel frequency.</a:t>
            </a:r>
          </a:p>
        </p:txBody>
      </p:sp>
      <p:sp>
        <p:nvSpPr>
          <p:cNvPr id="2" name="日付プレースホルダー 1">
            <a:extLst>
              <a:ext uri="{FF2B5EF4-FFF2-40B4-BE49-F238E27FC236}">
                <a16:creationId xmlns:a16="http://schemas.microsoft.com/office/drawing/2014/main" id="{B0B4EBBE-C8AE-48FE-8BA6-8822C937C7A2}"/>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998992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97742" y="6560915"/>
            <a:ext cx="570670" cy="184666"/>
          </a:xfrm>
        </p:spPr>
        <p:txBody>
          <a:bodyPr/>
          <a:lstStyle/>
          <a:p>
            <a:r>
              <a:rPr lang="en-US" altLang="ja-JP"/>
              <a:t>Slide </a:t>
            </a:r>
            <a:fld id="{EBE60F44-5295-44A0-851E-11DE9887741C}" type="slidenum">
              <a:rPr lang="en-US" altLang="ja-JP"/>
              <a:pPr/>
              <a:t>3</a:t>
            </a:fld>
            <a:endParaRPr lang="en-US" altLang="ja-JP"/>
          </a:p>
        </p:txBody>
      </p:sp>
      <p:sp>
        <p:nvSpPr>
          <p:cNvPr id="4098" name="Rectangle 2"/>
          <p:cNvSpPr>
            <a:spLocks noGrp="1" noChangeArrowheads="1"/>
          </p:cNvSpPr>
          <p:nvPr>
            <p:ph type="title"/>
          </p:nvPr>
        </p:nvSpPr>
        <p:spPr>
          <a:xfrm>
            <a:off x="323528" y="685799"/>
            <a:ext cx="8496944" cy="923801"/>
          </a:xfrm>
          <a:ln/>
        </p:spPr>
        <p:txBody>
          <a:bodyPr/>
          <a:lstStyle/>
          <a:p>
            <a:r>
              <a:rPr lang="en-US" altLang="ja-JP" sz="3200" dirty="0"/>
              <a:t>Current extension in D07</a:t>
            </a:r>
            <a:br>
              <a:rPr lang="en-US" altLang="ja-JP" sz="3200" dirty="0"/>
            </a:br>
            <a:r>
              <a:rPr lang="en-US" altLang="ja-JP" sz="3200" dirty="0"/>
              <a:t>(Table19-8/Table19-9a) [2]</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39021348"/>
              </p:ext>
            </p:extLst>
          </p:nvPr>
        </p:nvGraphicFramePr>
        <p:xfrm>
          <a:off x="120334" y="1773238"/>
          <a:ext cx="8916162" cy="3810000"/>
        </p:xfrm>
        <a:graphic>
          <a:graphicData uri="http://schemas.openxmlformats.org/drawingml/2006/table">
            <a:tbl>
              <a:tblPr firstRow="1" bandRow="1">
                <a:tableStyleId>{5940675A-B579-460E-94D1-54222C63F5DA}</a:tableStyleId>
              </a:tblPr>
              <a:tblGrid>
                <a:gridCol w="687141">
                  <a:extLst>
                    <a:ext uri="{9D8B030D-6E8A-4147-A177-3AD203B41FA5}">
                      <a16:colId xmlns:a16="http://schemas.microsoft.com/office/drawing/2014/main" val="20000"/>
                    </a:ext>
                  </a:extLst>
                </a:gridCol>
                <a:gridCol w="1604285">
                  <a:extLst>
                    <a:ext uri="{9D8B030D-6E8A-4147-A177-3AD203B41FA5}">
                      <a16:colId xmlns:a16="http://schemas.microsoft.com/office/drawing/2014/main" val="20001"/>
                    </a:ext>
                  </a:extLst>
                </a:gridCol>
                <a:gridCol w="644776">
                  <a:extLst>
                    <a:ext uri="{9D8B030D-6E8A-4147-A177-3AD203B41FA5}">
                      <a16:colId xmlns:a16="http://schemas.microsoft.com/office/drawing/2014/main" val="20002"/>
                    </a:ext>
                  </a:extLst>
                </a:gridCol>
                <a:gridCol w="664440">
                  <a:extLst>
                    <a:ext uri="{9D8B030D-6E8A-4147-A177-3AD203B41FA5}">
                      <a16:colId xmlns:a16="http://schemas.microsoft.com/office/drawing/2014/main" val="20003"/>
                    </a:ext>
                  </a:extLst>
                </a:gridCol>
                <a:gridCol w="664440">
                  <a:extLst>
                    <a:ext uri="{9D8B030D-6E8A-4147-A177-3AD203B41FA5}">
                      <a16:colId xmlns:a16="http://schemas.microsoft.com/office/drawing/2014/main" val="20004"/>
                    </a:ext>
                  </a:extLst>
                </a:gridCol>
                <a:gridCol w="664440">
                  <a:extLst>
                    <a:ext uri="{9D8B030D-6E8A-4147-A177-3AD203B41FA5}">
                      <a16:colId xmlns:a16="http://schemas.microsoft.com/office/drawing/2014/main" val="20005"/>
                    </a:ext>
                  </a:extLst>
                </a:gridCol>
                <a:gridCol w="664440">
                  <a:extLst>
                    <a:ext uri="{9D8B030D-6E8A-4147-A177-3AD203B41FA5}">
                      <a16:colId xmlns:a16="http://schemas.microsoft.com/office/drawing/2014/main" val="2959421447"/>
                    </a:ext>
                  </a:extLst>
                </a:gridCol>
                <a:gridCol w="664440">
                  <a:extLst>
                    <a:ext uri="{9D8B030D-6E8A-4147-A177-3AD203B41FA5}">
                      <a16:colId xmlns:a16="http://schemas.microsoft.com/office/drawing/2014/main" val="63316579"/>
                    </a:ext>
                  </a:extLst>
                </a:gridCol>
                <a:gridCol w="664440">
                  <a:extLst>
                    <a:ext uri="{9D8B030D-6E8A-4147-A177-3AD203B41FA5}">
                      <a16:colId xmlns:a16="http://schemas.microsoft.com/office/drawing/2014/main" val="1846727901"/>
                    </a:ext>
                  </a:extLst>
                </a:gridCol>
                <a:gridCol w="664440">
                  <a:extLst>
                    <a:ext uri="{9D8B030D-6E8A-4147-A177-3AD203B41FA5}">
                      <a16:colId xmlns:a16="http://schemas.microsoft.com/office/drawing/2014/main" val="20006"/>
                    </a:ext>
                  </a:extLst>
                </a:gridCol>
                <a:gridCol w="664440">
                  <a:extLst>
                    <a:ext uri="{9D8B030D-6E8A-4147-A177-3AD203B41FA5}">
                      <a16:colId xmlns:a16="http://schemas.microsoft.com/office/drawing/2014/main" val="20007"/>
                    </a:ext>
                  </a:extLst>
                </a:gridCol>
                <a:gridCol w="664440">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lnR w="38100" cap="flat" cmpd="sng" algn="ctr">
                      <a:solidFill>
                        <a:srgbClr val="0000FF"/>
                      </a:solidFill>
                      <a:prstDash val="solid"/>
                      <a:round/>
                      <a:headEnd type="none" w="med" len="med"/>
                      <a:tailEnd type="none" w="med" len="med"/>
                    </a:lnR>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5">
                  <a:txBody>
                    <a:bodyPr/>
                    <a:lstStyle/>
                    <a:p>
                      <a:r>
                        <a:rPr lang="en-US" sz="1100" dirty="0"/>
                        <a:t>Operating mode</a:t>
                      </a:r>
                    </a:p>
                    <a:p>
                      <a:r>
                        <a:rPr lang="en-US" sz="1100" dirty="0"/>
                        <a:t>(Table19-9a)</a:t>
                      </a:r>
                    </a:p>
                  </a:txBody>
                  <a:tcPr>
                    <a:lnL w="38100" cap="flat" cmpd="sng" algn="ctr">
                      <a:solidFill>
                        <a:srgbClr val="0000FF"/>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noFill/>
                  </a:tcPr>
                </a:tc>
                <a:tc>
                  <a:txBody>
                    <a:bodyPr/>
                    <a:lstStyle/>
                    <a:p>
                      <a:r>
                        <a:rPr kumimoji="1" lang="en-US" altLang="ja-JP" sz="1100" dirty="0"/>
                        <a:t>#4</a:t>
                      </a:r>
                      <a:endParaRPr kumimoji="1" lang="ja-JP" alt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kumimoji="1" lang="en-US" altLang="ja-JP" sz="1100" dirty="0"/>
                        <a:t>#5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noFill/>
                  </a:tcPr>
                </a:tc>
                <a:tc>
                  <a:txBody>
                    <a:bodyPr/>
                    <a:lstStyle/>
                    <a:p>
                      <a:r>
                        <a:rPr kumimoji="1" lang="en-US" altLang="ja-JP" sz="1100" dirty="0">
                          <a:solidFill>
                            <a:schemeClr val="tx2"/>
                          </a:solidFill>
                        </a:rPr>
                        <a:t>#6</a:t>
                      </a:r>
                      <a:endParaRPr kumimoji="1" lang="ja-JP" altLang="en-US" sz="1100" b="1"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dirty="0"/>
                        <a:t>#7</a:t>
                      </a:r>
                      <a:endParaRPr kumimoji="1" lang="ja-JP" altLang="en-US" sz="1100" b="1" dirty="0">
                        <a:solidFill>
                          <a:schemeClr val="tx1"/>
                        </a:solidFill>
                      </a:endParaRPr>
                    </a:p>
                  </a:txBody>
                  <a:tcPr/>
                </a:tc>
                <a:tc>
                  <a:txBody>
                    <a:bodyPr/>
                    <a:lstStyle/>
                    <a:p>
                      <a:r>
                        <a:rPr kumimoji="1" lang="en-US" altLang="ja-JP" sz="1100" dirty="0"/>
                        <a:t>#8</a:t>
                      </a:r>
                      <a:endParaRPr kumimoji="1" lang="ja-JP" altLang="en-US" sz="1100" b="1"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tx1"/>
                        </a:solidFill>
                      </a:endParaRPr>
                    </a:p>
                  </a:txBody>
                  <a:tcPr/>
                </a:tc>
                <a:tc>
                  <a:txBody>
                    <a:bodyPr/>
                    <a:lstStyle/>
                    <a:p>
                      <a:endParaRPr kumimoji="1" lang="ja-JP" altLang="en-US" sz="1100" b="1" dirty="0">
                        <a:solidFill>
                          <a:schemeClr val="tx1"/>
                        </a:solidFill>
                      </a:endParaRPr>
                    </a:p>
                  </a:txBody>
                  <a:tcPr/>
                </a:tc>
                <a:extLst>
                  <a:ext uri="{0D108BD9-81ED-4DB2-BD59-A6C34878D82A}">
                    <a16:rowId xmlns:a16="http://schemas.microsoft.com/office/drawing/2014/main" val="10001"/>
                  </a:ext>
                </a:extLst>
              </a:tr>
              <a:tr h="175773">
                <a:tc rowSpan="4">
                  <a:txBody>
                    <a:bodyPr/>
                    <a:lstStyle/>
                    <a:p>
                      <a:r>
                        <a:rPr kumimoji="1" lang="en-US" altLang="ja-JP" sz="1100" b="1" dirty="0">
                          <a:solidFill>
                            <a:schemeClr val="tx2"/>
                          </a:solidFill>
                        </a:rPr>
                        <a:t>920</a:t>
                      </a:r>
                    </a:p>
                  </a:txBody>
                  <a:tcPr>
                    <a:solidFill>
                      <a:schemeClr val="bg1"/>
                    </a:solidFill>
                  </a:tcPr>
                </a:tc>
                <a:tc>
                  <a:txBody>
                    <a:bodyPr/>
                    <a:lstStyle/>
                    <a:p>
                      <a:r>
                        <a:rPr kumimoji="1" lang="en-US" altLang="ja-JP" sz="1050" dirty="0"/>
                        <a:t>Data rate(kb/s)</a:t>
                      </a:r>
                      <a:endParaRPr kumimoji="1" lang="ja-JP" altLang="en-US" sz="1050" dirty="0"/>
                    </a:p>
                  </a:txBody>
                  <a:tcPr>
                    <a:solidFill>
                      <a:schemeClr val="bg1"/>
                    </a:solidFill>
                  </a:tcPr>
                </a:tc>
                <a:tc>
                  <a:txBody>
                    <a:bodyPr/>
                    <a:lstStyle/>
                    <a:p>
                      <a:r>
                        <a:rPr kumimoji="1" lang="en-US" altLang="ja-JP" sz="1050" dirty="0"/>
                        <a:t>50</a:t>
                      </a:r>
                      <a:endParaRPr kumimoji="1" lang="ja-JP" altLang="en-US" sz="1050" dirty="0"/>
                    </a:p>
                  </a:txBody>
                  <a:tcPr>
                    <a:solidFill>
                      <a:schemeClr val="bg1"/>
                    </a:solidFill>
                  </a:tcPr>
                </a:tc>
                <a:tc>
                  <a:txBody>
                    <a:bodyPr/>
                    <a:lstStyle/>
                    <a:p>
                      <a:r>
                        <a:rPr kumimoji="1" lang="en-US" altLang="ja-JP" sz="1050" dirty="0"/>
                        <a:t>100</a:t>
                      </a:r>
                      <a:endParaRPr kumimoji="1" lang="ja-JP" altLang="en-US" sz="1050" dirty="0"/>
                    </a:p>
                  </a:txBody>
                  <a:tcPr>
                    <a:solidFill>
                      <a:schemeClr val="bg1"/>
                    </a:solidFill>
                  </a:tcPr>
                </a:tc>
                <a:tc>
                  <a:txBody>
                    <a:bodyPr/>
                    <a:lstStyle/>
                    <a:p>
                      <a:r>
                        <a:rPr kumimoji="1" lang="en-US" altLang="ja-JP" sz="1100" dirty="0"/>
                        <a:t>200</a:t>
                      </a:r>
                      <a:endParaRPr kumimoji="1" lang="ja-JP" altLang="en-US" sz="1100" dirty="0"/>
                    </a:p>
                  </a:txBody>
                  <a:tcPr>
                    <a:solidFill>
                      <a:schemeClr val="bg1"/>
                    </a:solidFill>
                  </a:tcPr>
                </a:tc>
                <a:tc>
                  <a:txBody>
                    <a:bodyPr/>
                    <a:lstStyle/>
                    <a:p>
                      <a:r>
                        <a:rPr kumimoji="1" lang="en-US" altLang="ja-JP" sz="1100" dirty="0"/>
                        <a:t>400</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400</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r>
                        <a:rPr kumimoji="1" lang="en-US" altLang="ja-JP" sz="1100" dirty="0"/>
                        <a:t>600</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a:t>600</a:t>
                      </a:r>
                      <a:endParaRPr kumimoji="1" lang="ja-JP" altLang="en-US" sz="1100" b="1" dirty="0">
                        <a:solidFill>
                          <a:schemeClr val="tx1"/>
                        </a:solidFill>
                      </a:endParaRPr>
                    </a:p>
                  </a:txBody>
                  <a:tcPr>
                    <a:solidFill>
                      <a:schemeClr val="bg1"/>
                    </a:solidFill>
                  </a:tcPr>
                </a:tc>
                <a:tc>
                  <a:txBody>
                    <a:bodyPr/>
                    <a:lstStyle/>
                    <a:p>
                      <a:r>
                        <a:rPr kumimoji="1" lang="en-US" altLang="ja-JP" sz="1100"/>
                        <a:t>800</a:t>
                      </a:r>
                      <a:endParaRPr kumimoji="1" lang="ja-JP" altLang="en-US" sz="110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050" dirty="0"/>
                        <a:t>Modulation</a:t>
                      </a:r>
                      <a:endParaRPr kumimoji="1" lang="ja-JP" altLang="en-US" sz="1050" dirty="0"/>
                    </a:p>
                  </a:txBody>
                  <a:tcPr>
                    <a:solidFill>
                      <a:schemeClr val="bg1"/>
                    </a:solidFill>
                  </a:tcPr>
                </a:tc>
                <a:tc>
                  <a:txBody>
                    <a:bodyPr/>
                    <a:lstStyle/>
                    <a:p>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050" dirty="0"/>
                        <a:t>Modulation index</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100" dirty="0"/>
                        <a:t>1.0</a:t>
                      </a:r>
                      <a:endParaRPr kumimoji="1" lang="ja-JP" altLang="en-US" sz="1100" dirty="0"/>
                    </a:p>
                  </a:txBody>
                  <a:tcPr>
                    <a:solidFill>
                      <a:schemeClr val="bg1"/>
                    </a:solidFill>
                  </a:tcPr>
                </a:tc>
                <a:tc>
                  <a:txBody>
                    <a:bodyPr/>
                    <a:lstStyle/>
                    <a:p>
                      <a:r>
                        <a:rPr kumimoji="1" lang="en-US" altLang="ja-JP" sz="1100" dirty="0"/>
                        <a:t>0.33</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0.5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r>
                        <a:rPr kumimoji="1" lang="en-US" altLang="ja-JP" sz="1100" dirty="0"/>
                        <a:t>0.4</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dirty="0"/>
                        <a:t>0.5</a:t>
                      </a:r>
                      <a:endParaRPr kumimoji="1" lang="ja-JP" altLang="en-US" sz="1100" b="1" dirty="0">
                        <a:solidFill>
                          <a:schemeClr val="tx1"/>
                        </a:solidFill>
                      </a:endParaRPr>
                    </a:p>
                  </a:txBody>
                  <a:tcPr>
                    <a:solidFill>
                      <a:schemeClr val="bg1"/>
                    </a:solidFill>
                  </a:tcPr>
                </a:tc>
                <a:tc>
                  <a:txBody>
                    <a:bodyPr/>
                    <a:lstStyle/>
                    <a:p>
                      <a:r>
                        <a:rPr kumimoji="1" lang="en-US" altLang="ja-JP" sz="1100" dirty="0"/>
                        <a:t>0.33</a:t>
                      </a:r>
                      <a:endParaRPr kumimoji="1" lang="ja-JP" altLang="en-US" sz="110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050" dirty="0"/>
                        <a:t>Channel spacing(kHz)</a:t>
                      </a:r>
                      <a:endParaRPr kumimoji="1" lang="ja-JP" altLang="en-US" sz="1050" dirty="0"/>
                    </a:p>
                  </a:txBody>
                  <a:tcPr>
                    <a:solidFill>
                      <a:schemeClr val="bg1"/>
                    </a:solidFill>
                  </a:tcPr>
                </a:tc>
                <a:tc>
                  <a:txBody>
                    <a:bodyPr/>
                    <a:lstStyle/>
                    <a:p>
                      <a:r>
                        <a:rPr kumimoji="1" lang="en-US" altLang="ja-JP" sz="1050" dirty="0"/>
                        <a:t>200</a:t>
                      </a:r>
                      <a:endParaRPr kumimoji="1" lang="ja-JP" altLang="en-US" sz="1050" dirty="0"/>
                    </a:p>
                  </a:txBody>
                  <a:tcPr>
                    <a:solidFill>
                      <a:schemeClr val="bg1"/>
                    </a:solidFill>
                  </a:tcPr>
                </a:tc>
                <a:tc>
                  <a:txBody>
                    <a:bodyPr/>
                    <a:lstStyle/>
                    <a:p>
                      <a:r>
                        <a:rPr kumimoji="1" lang="en-US" altLang="ja-JP" sz="1050" dirty="0"/>
                        <a:t>400</a:t>
                      </a:r>
                      <a:endParaRPr kumimoji="1" lang="ja-JP" altLang="en-US" sz="1050" dirty="0"/>
                    </a:p>
                  </a:txBody>
                  <a:tcPr>
                    <a:solidFill>
                      <a:schemeClr val="bg1"/>
                    </a:solidFill>
                  </a:tcPr>
                </a:tc>
                <a:tc>
                  <a:txBody>
                    <a:bodyPr/>
                    <a:lstStyle/>
                    <a:p>
                      <a:r>
                        <a:rPr kumimoji="1" lang="en-US" altLang="ja-JP" sz="1100" dirty="0"/>
                        <a:t>600</a:t>
                      </a:r>
                      <a:endParaRPr kumimoji="1" lang="ja-JP" altLang="en-US" sz="1100" dirty="0"/>
                    </a:p>
                  </a:txBody>
                  <a:tcPr>
                    <a:solidFill>
                      <a:schemeClr val="bg1"/>
                    </a:solidFill>
                  </a:tcPr>
                </a:tc>
                <a:tc>
                  <a:txBody>
                    <a:bodyPr/>
                    <a:lstStyle/>
                    <a:p>
                      <a:r>
                        <a:rPr kumimoji="1" lang="en-US" altLang="ja-JP" sz="1100" dirty="0"/>
                        <a:t>600</a:t>
                      </a: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1000</a:t>
                      </a:r>
                      <a:r>
                        <a:rPr kumimoji="1" lang="en-US" altLang="ja-JP" sz="1100" b="1" dirty="0">
                          <a:solidFill>
                            <a:srgbClr val="FF0000"/>
                          </a:solidFill>
                        </a:rPr>
                        <a:t>(1)</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1"/>
                    </a:solidFill>
                  </a:tcPr>
                </a:tc>
                <a:extLst>
                  <a:ext uri="{0D108BD9-81ED-4DB2-BD59-A6C34878D82A}">
                    <a16:rowId xmlns:a16="http://schemas.microsoft.com/office/drawing/2014/main" val="3500196070"/>
                  </a:ext>
                </a:extLst>
              </a:tr>
              <a:tr h="175773">
                <a:tc rowSpan="4">
                  <a:txBody>
                    <a:bodyPr/>
                    <a:lstStyle/>
                    <a:p>
                      <a:endParaRPr kumimoji="1" lang="en-US" altLang="ja-JP" sz="110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10005"/>
                  </a:ext>
                </a:extLst>
              </a:tr>
              <a:tr h="175773">
                <a:tc rowSpan="4">
                  <a:txBody>
                    <a:bodyPr/>
                    <a:lstStyle/>
                    <a:p>
                      <a:endParaRPr kumimoji="1" lang="en-US" altLang="ja-JP" sz="1100" b="1" dirty="0">
                        <a:solidFill>
                          <a:srgbClr val="FF0000"/>
                        </a:solidFill>
                      </a:endParaRPr>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22814350"/>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725422951"/>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03354609"/>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2276782777"/>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テキスト ボックス 10">
            <a:extLst>
              <a:ext uri="{FF2B5EF4-FFF2-40B4-BE49-F238E27FC236}">
                <a16:creationId xmlns:a16="http://schemas.microsoft.com/office/drawing/2014/main" id="{2F7A6AC4-74EC-490A-A150-DCFC819B0C7C}"/>
              </a:ext>
            </a:extLst>
          </p:cNvPr>
          <p:cNvSpPr txBox="1"/>
          <p:nvPr/>
        </p:nvSpPr>
        <p:spPr>
          <a:xfrm>
            <a:off x="120335" y="5733256"/>
            <a:ext cx="7772400" cy="276999"/>
          </a:xfrm>
          <a:prstGeom prst="rect">
            <a:avLst/>
          </a:prstGeom>
          <a:noFill/>
        </p:spPr>
        <p:txBody>
          <a:bodyPr wrap="square" rtlCol="0">
            <a:spAutoFit/>
          </a:bodyPr>
          <a:lstStyle/>
          <a:p>
            <a:r>
              <a:rPr lang="en-US" dirty="0"/>
              <a:t>(1) The Term “Channel separation” is used to calculate channel frequency.</a:t>
            </a:r>
          </a:p>
        </p:txBody>
      </p:sp>
      <p:sp>
        <p:nvSpPr>
          <p:cNvPr id="2" name="日付プレースホルダー 1">
            <a:extLst>
              <a:ext uri="{FF2B5EF4-FFF2-40B4-BE49-F238E27FC236}">
                <a16:creationId xmlns:a16="http://schemas.microsoft.com/office/drawing/2014/main" id="{59EC158A-EAFF-4B8E-A70B-083458F351F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98215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97742" y="6560915"/>
            <a:ext cx="570670" cy="184666"/>
          </a:xfrm>
        </p:spPr>
        <p:txBody>
          <a:bodyPr/>
          <a:lstStyle/>
          <a:p>
            <a:r>
              <a:rPr lang="en-US" altLang="ja-JP"/>
              <a:t>Slide </a:t>
            </a:r>
            <a:fld id="{EBE60F44-5295-44A0-851E-11DE9887741C}" type="slidenum">
              <a:rPr lang="en-US" altLang="ja-JP"/>
              <a:pPr/>
              <a:t>4</a:t>
            </a:fld>
            <a:endParaRPr lang="en-US" altLang="ja-JP"/>
          </a:p>
        </p:txBody>
      </p:sp>
      <p:sp>
        <p:nvSpPr>
          <p:cNvPr id="4098" name="Rectangle 2"/>
          <p:cNvSpPr>
            <a:spLocks noGrp="1" noChangeArrowheads="1"/>
          </p:cNvSpPr>
          <p:nvPr>
            <p:ph type="title"/>
          </p:nvPr>
        </p:nvSpPr>
        <p:spPr>
          <a:xfrm>
            <a:off x="323528" y="685799"/>
            <a:ext cx="8496944" cy="923801"/>
          </a:xfrm>
          <a:ln/>
        </p:spPr>
        <p:txBody>
          <a:bodyPr/>
          <a:lstStyle/>
          <a:p>
            <a:r>
              <a:rPr lang="en-US" altLang="ja-JP" sz="3200" dirty="0"/>
              <a:t>Proposed extension(Table19-8/Table19-9a)</a:t>
            </a:r>
            <a:br>
              <a:rPr lang="en-US" altLang="ja-JP" sz="3200" dirty="0"/>
            </a:br>
            <a:r>
              <a:rPr lang="en-US" altLang="ja-JP" sz="3200" dirty="0"/>
              <a:t>for CID1,2 of 15-21-0332-00-04aa [3]</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459933575"/>
              </p:ext>
            </p:extLst>
          </p:nvPr>
        </p:nvGraphicFramePr>
        <p:xfrm>
          <a:off x="120334" y="1773238"/>
          <a:ext cx="8916162" cy="3870960"/>
        </p:xfrm>
        <a:graphic>
          <a:graphicData uri="http://schemas.openxmlformats.org/drawingml/2006/table">
            <a:tbl>
              <a:tblPr firstRow="1" bandRow="1">
                <a:tableStyleId>{5940675A-B579-460E-94D1-54222C63F5DA}</a:tableStyleId>
              </a:tblPr>
              <a:tblGrid>
                <a:gridCol w="687141">
                  <a:extLst>
                    <a:ext uri="{9D8B030D-6E8A-4147-A177-3AD203B41FA5}">
                      <a16:colId xmlns:a16="http://schemas.microsoft.com/office/drawing/2014/main" val="20000"/>
                    </a:ext>
                  </a:extLst>
                </a:gridCol>
                <a:gridCol w="1604285">
                  <a:extLst>
                    <a:ext uri="{9D8B030D-6E8A-4147-A177-3AD203B41FA5}">
                      <a16:colId xmlns:a16="http://schemas.microsoft.com/office/drawing/2014/main" val="20001"/>
                    </a:ext>
                  </a:extLst>
                </a:gridCol>
                <a:gridCol w="644776">
                  <a:extLst>
                    <a:ext uri="{9D8B030D-6E8A-4147-A177-3AD203B41FA5}">
                      <a16:colId xmlns:a16="http://schemas.microsoft.com/office/drawing/2014/main" val="20002"/>
                    </a:ext>
                  </a:extLst>
                </a:gridCol>
                <a:gridCol w="664440">
                  <a:extLst>
                    <a:ext uri="{9D8B030D-6E8A-4147-A177-3AD203B41FA5}">
                      <a16:colId xmlns:a16="http://schemas.microsoft.com/office/drawing/2014/main" val="20003"/>
                    </a:ext>
                  </a:extLst>
                </a:gridCol>
                <a:gridCol w="664440">
                  <a:extLst>
                    <a:ext uri="{9D8B030D-6E8A-4147-A177-3AD203B41FA5}">
                      <a16:colId xmlns:a16="http://schemas.microsoft.com/office/drawing/2014/main" val="20004"/>
                    </a:ext>
                  </a:extLst>
                </a:gridCol>
                <a:gridCol w="664440">
                  <a:extLst>
                    <a:ext uri="{9D8B030D-6E8A-4147-A177-3AD203B41FA5}">
                      <a16:colId xmlns:a16="http://schemas.microsoft.com/office/drawing/2014/main" val="20005"/>
                    </a:ext>
                  </a:extLst>
                </a:gridCol>
                <a:gridCol w="664440">
                  <a:extLst>
                    <a:ext uri="{9D8B030D-6E8A-4147-A177-3AD203B41FA5}">
                      <a16:colId xmlns:a16="http://schemas.microsoft.com/office/drawing/2014/main" val="2959421447"/>
                    </a:ext>
                  </a:extLst>
                </a:gridCol>
                <a:gridCol w="664440">
                  <a:extLst>
                    <a:ext uri="{9D8B030D-6E8A-4147-A177-3AD203B41FA5}">
                      <a16:colId xmlns:a16="http://schemas.microsoft.com/office/drawing/2014/main" val="63316579"/>
                    </a:ext>
                  </a:extLst>
                </a:gridCol>
                <a:gridCol w="664440">
                  <a:extLst>
                    <a:ext uri="{9D8B030D-6E8A-4147-A177-3AD203B41FA5}">
                      <a16:colId xmlns:a16="http://schemas.microsoft.com/office/drawing/2014/main" val="1846727901"/>
                    </a:ext>
                  </a:extLst>
                </a:gridCol>
                <a:gridCol w="664440">
                  <a:extLst>
                    <a:ext uri="{9D8B030D-6E8A-4147-A177-3AD203B41FA5}">
                      <a16:colId xmlns:a16="http://schemas.microsoft.com/office/drawing/2014/main" val="20006"/>
                    </a:ext>
                  </a:extLst>
                </a:gridCol>
                <a:gridCol w="664440">
                  <a:extLst>
                    <a:ext uri="{9D8B030D-6E8A-4147-A177-3AD203B41FA5}">
                      <a16:colId xmlns:a16="http://schemas.microsoft.com/office/drawing/2014/main" val="20007"/>
                    </a:ext>
                  </a:extLst>
                </a:gridCol>
                <a:gridCol w="664440">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lnR w="38100" cap="flat" cmpd="sng" algn="ctr">
                      <a:solidFill>
                        <a:srgbClr val="0000FF"/>
                      </a:solidFill>
                      <a:prstDash val="solid"/>
                      <a:round/>
                      <a:headEnd type="none" w="med" len="med"/>
                      <a:tailEnd type="none" w="med" len="med"/>
                    </a:lnR>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5">
                  <a:txBody>
                    <a:bodyPr/>
                    <a:lstStyle/>
                    <a:p>
                      <a:r>
                        <a:rPr lang="en-US" sz="1100" dirty="0"/>
                        <a:t>Operating mode</a:t>
                      </a:r>
                    </a:p>
                    <a:p>
                      <a:r>
                        <a:rPr lang="en-US" sz="1100" dirty="0"/>
                        <a:t>(Table19-9a)</a:t>
                      </a:r>
                    </a:p>
                  </a:txBody>
                  <a:tcPr>
                    <a:lnL w="38100" cap="flat" cmpd="sng" algn="ctr">
                      <a:solidFill>
                        <a:srgbClr val="0000FF"/>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noFill/>
                  </a:tcPr>
                </a:tc>
                <a:tc>
                  <a:txBody>
                    <a:bodyPr/>
                    <a:lstStyle/>
                    <a:p>
                      <a:r>
                        <a:rPr kumimoji="1" lang="en-US" altLang="ja-JP" sz="1100" dirty="0"/>
                        <a:t>#4</a:t>
                      </a:r>
                      <a:endParaRPr kumimoji="1" lang="ja-JP" alt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kumimoji="1" lang="en-US" altLang="ja-JP" sz="1100" dirty="0"/>
                        <a:t>#5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noFill/>
                  </a:tcPr>
                </a:tc>
                <a:tc>
                  <a:txBody>
                    <a:bodyPr/>
                    <a:lstStyle/>
                    <a:p>
                      <a:r>
                        <a:rPr kumimoji="1" lang="en-US" altLang="ja-JP" sz="1100" dirty="0">
                          <a:solidFill>
                            <a:schemeClr val="tx2"/>
                          </a:solidFill>
                        </a:rPr>
                        <a:t>#6</a:t>
                      </a:r>
                      <a:endParaRPr kumimoji="1" lang="ja-JP" altLang="en-US" sz="1100" b="1"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dirty="0"/>
                        <a:t>#7</a:t>
                      </a:r>
                      <a:endParaRPr kumimoji="1" lang="ja-JP" altLang="en-US" sz="1100" b="1" dirty="0">
                        <a:solidFill>
                          <a:schemeClr val="tx1"/>
                        </a:solidFill>
                      </a:endParaRPr>
                    </a:p>
                  </a:txBody>
                  <a:tcPr/>
                </a:tc>
                <a:tc>
                  <a:txBody>
                    <a:bodyPr/>
                    <a:lstStyle/>
                    <a:p>
                      <a:r>
                        <a:rPr kumimoji="1" lang="en-US" altLang="ja-JP" sz="1100" dirty="0"/>
                        <a:t>#8</a:t>
                      </a:r>
                      <a:endParaRPr kumimoji="1" lang="ja-JP" altLang="en-US" sz="1100" b="1"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#9</a:t>
                      </a:r>
                      <a:endParaRPr kumimoji="1" lang="ja-JP" altLang="en-US" sz="1100" b="1" dirty="0">
                        <a:solidFill>
                          <a:schemeClr val="tx1"/>
                        </a:solidFill>
                      </a:endParaRPr>
                    </a:p>
                  </a:txBody>
                  <a:tcPr/>
                </a:tc>
                <a:tc>
                  <a:txBody>
                    <a:bodyPr/>
                    <a:lstStyle/>
                    <a:p>
                      <a:r>
                        <a:rPr kumimoji="1" lang="en-US" altLang="ja-JP" sz="1100" dirty="0"/>
                        <a:t>#10</a:t>
                      </a:r>
                      <a:endParaRPr kumimoji="1" lang="ja-JP" altLang="en-US" sz="1100" b="1" dirty="0">
                        <a:solidFill>
                          <a:schemeClr val="tx1"/>
                        </a:solidFill>
                      </a:endParaRPr>
                    </a:p>
                  </a:txBody>
                  <a:tcPr/>
                </a:tc>
                <a:extLst>
                  <a:ext uri="{0D108BD9-81ED-4DB2-BD59-A6C34878D82A}">
                    <a16:rowId xmlns:a16="http://schemas.microsoft.com/office/drawing/2014/main" val="10001"/>
                  </a:ext>
                </a:extLst>
              </a:tr>
              <a:tr h="175773">
                <a:tc rowSpan="4">
                  <a:txBody>
                    <a:bodyPr/>
                    <a:lstStyle/>
                    <a:p>
                      <a:r>
                        <a:rPr kumimoji="1" lang="en-US" altLang="ja-JP" sz="1100" b="1" dirty="0">
                          <a:solidFill>
                            <a:schemeClr val="tx2"/>
                          </a:solidFill>
                        </a:rPr>
                        <a:t>920</a:t>
                      </a:r>
                    </a:p>
                  </a:txBody>
                  <a:tcPr>
                    <a:solidFill>
                      <a:schemeClr val="bg2"/>
                    </a:solidFill>
                  </a:tcPr>
                </a:tc>
                <a:tc>
                  <a:txBody>
                    <a:bodyPr/>
                    <a:lstStyle/>
                    <a:p>
                      <a:r>
                        <a:rPr kumimoji="1" lang="en-US" altLang="ja-JP" sz="1100" dirty="0"/>
                        <a:t>Data rate(kb/s)</a:t>
                      </a:r>
                      <a:endParaRPr kumimoji="1" lang="ja-JP" altLang="en-US" sz="1100" dirty="0"/>
                    </a:p>
                  </a:txBody>
                  <a:tcPr>
                    <a:solidFill>
                      <a:schemeClr val="bg2"/>
                    </a:solidFill>
                  </a:tcPr>
                </a:tc>
                <a:tc>
                  <a:txBody>
                    <a:bodyPr/>
                    <a:lstStyle/>
                    <a:p>
                      <a:r>
                        <a:rPr kumimoji="1" lang="en-US" altLang="ja-JP" sz="1050" dirty="0"/>
                        <a:t>50</a:t>
                      </a:r>
                      <a:endParaRPr kumimoji="1" lang="ja-JP" altLang="en-US" sz="1050" dirty="0"/>
                    </a:p>
                  </a:txBody>
                  <a:tcPr>
                    <a:solidFill>
                      <a:schemeClr val="bg2"/>
                    </a:solidFill>
                  </a:tcPr>
                </a:tc>
                <a:tc>
                  <a:txBody>
                    <a:bodyPr/>
                    <a:lstStyle/>
                    <a:p>
                      <a:r>
                        <a:rPr kumimoji="1" lang="en-US" altLang="ja-JP" sz="1050" dirty="0"/>
                        <a:t>100</a:t>
                      </a:r>
                      <a:endParaRPr kumimoji="1" lang="ja-JP" altLang="en-US" sz="1050" dirty="0"/>
                    </a:p>
                  </a:txBody>
                  <a:tcPr>
                    <a:solidFill>
                      <a:schemeClr val="bg2"/>
                    </a:solidFill>
                  </a:tcPr>
                </a:tc>
                <a:tc>
                  <a:txBody>
                    <a:bodyPr/>
                    <a:lstStyle/>
                    <a:p>
                      <a:r>
                        <a:rPr kumimoji="1" lang="en-US" altLang="ja-JP" sz="1100" dirty="0"/>
                        <a:t>200</a:t>
                      </a:r>
                      <a:endParaRPr kumimoji="1" lang="ja-JP" altLang="en-US" sz="1100" dirty="0"/>
                    </a:p>
                  </a:txBody>
                  <a:tcPr>
                    <a:solidFill>
                      <a:schemeClr val="bg2"/>
                    </a:solidFill>
                  </a:tcPr>
                </a:tc>
                <a:tc>
                  <a:txBody>
                    <a:bodyPr/>
                    <a:lstStyle/>
                    <a:p>
                      <a:r>
                        <a:rPr kumimoji="1" lang="en-US" altLang="ja-JP" sz="1100" dirty="0"/>
                        <a:t>400</a:t>
                      </a:r>
                      <a:endParaRPr kumimoji="1" lang="ja-JP" altLang="en-US" sz="1100" dirty="0"/>
                    </a:p>
                  </a:txBody>
                  <a:tcPr>
                    <a:lnR w="12700" cap="flat" cmpd="sng" algn="ctr">
                      <a:solidFill>
                        <a:schemeClr val="tx1"/>
                      </a:solidFill>
                      <a:prstDash val="solid"/>
                      <a:round/>
                      <a:headEnd type="none" w="med" len="med"/>
                      <a:tailEnd type="none" w="med" len="med"/>
                    </a:lnR>
                    <a:solidFill>
                      <a:schemeClr val="bg2"/>
                    </a:solidFill>
                  </a:tcPr>
                </a:tc>
                <a:tc>
                  <a:txBody>
                    <a:bodyPr/>
                    <a:lstStyle/>
                    <a:p>
                      <a:r>
                        <a:rPr kumimoji="1" lang="en-US" altLang="ja-JP" sz="1100" b="0" dirty="0">
                          <a:solidFill>
                            <a:schemeClr val="tx2"/>
                          </a:solidFill>
                        </a:rPr>
                        <a:t>-</a:t>
                      </a:r>
                      <a:endParaRPr kumimoji="1" lang="ja-JP" altLang="en-US" sz="1100" b="0"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solidFill>
                      <a:schemeClr val="bg2"/>
                    </a:solidFill>
                  </a:tcPr>
                </a:tc>
                <a:tc>
                  <a:txBody>
                    <a:bodyPr/>
                    <a:lstStyle/>
                    <a:p>
                      <a:r>
                        <a:rPr kumimoji="1" lang="en-US" altLang="ja-JP" sz="1050" dirty="0"/>
                        <a:t>2-FSK</a:t>
                      </a: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2"/>
                          </a:solidFill>
                        </a:rPr>
                        <a:t>-</a:t>
                      </a:r>
                      <a:endParaRPr kumimoji="1" lang="ja-JP" altLang="en-US" sz="1100" b="0"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solidFill>
                      <a:schemeClr val="bg2"/>
                    </a:solidFill>
                  </a:tcPr>
                </a:tc>
                <a:tc>
                  <a:txBody>
                    <a:bodyPr/>
                    <a:lstStyle/>
                    <a:p>
                      <a:r>
                        <a:rPr kumimoji="1" lang="en-US" altLang="ja-JP" sz="1050" dirty="0"/>
                        <a:t>1.0</a:t>
                      </a:r>
                      <a:endParaRPr kumimoji="1" lang="ja-JP" altLang="en-US" sz="1050" dirty="0"/>
                    </a:p>
                  </a:txBody>
                  <a:tcPr>
                    <a:solidFill>
                      <a:schemeClr val="bg2"/>
                    </a:solidFill>
                  </a:tcPr>
                </a:tc>
                <a:tc>
                  <a:txBody>
                    <a:bodyPr/>
                    <a:lstStyle/>
                    <a:p>
                      <a:r>
                        <a:rPr kumimoji="1" lang="en-US" altLang="ja-JP" sz="1050" dirty="0"/>
                        <a:t>1.0</a:t>
                      </a:r>
                      <a:endParaRPr kumimoji="1" lang="ja-JP" altLang="en-US" sz="1050" dirty="0"/>
                    </a:p>
                  </a:txBody>
                  <a:tcPr>
                    <a:solidFill>
                      <a:schemeClr val="bg2"/>
                    </a:solidFill>
                  </a:tcPr>
                </a:tc>
                <a:tc>
                  <a:txBody>
                    <a:bodyPr/>
                    <a:lstStyle/>
                    <a:p>
                      <a:r>
                        <a:rPr kumimoji="1" lang="en-US" altLang="ja-JP" sz="1100" dirty="0"/>
                        <a:t>1.0</a:t>
                      </a:r>
                      <a:endParaRPr kumimoji="1" lang="ja-JP" altLang="en-US" sz="1100" dirty="0"/>
                    </a:p>
                  </a:txBody>
                  <a:tcPr>
                    <a:solidFill>
                      <a:schemeClr val="bg2"/>
                    </a:solidFill>
                  </a:tcPr>
                </a:tc>
                <a:tc>
                  <a:txBody>
                    <a:bodyPr/>
                    <a:lstStyle/>
                    <a:p>
                      <a:r>
                        <a:rPr kumimoji="1" lang="en-US" altLang="ja-JP" sz="1100" dirty="0"/>
                        <a:t>0.33</a:t>
                      </a:r>
                      <a:endParaRPr kumimoji="1" lang="ja-JP" altLang="en-US" sz="1100" dirty="0"/>
                    </a:p>
                  </a:txBody>
                  <a:tcPr>
                    <a:lnR w="12700" cap="flat" cmpd="sng" algn="ctr">
                      <a:solidFill>
                        <a:schemeClr val="tx1"/>
                      </a:solidFill>
                      <a:prstDash val="solid"/>
                      <a:round/>
                      <a:headEnd type="none" w="med" len="med"/>
                      <a:tailEnd type="none" w="med" len="med"/>
                    </a:lnR>
                    <a:solidFill>
                      <a:schemeClr val="bg2"/>
                    </a:solidFill>
                  </a:tcPr>
                </a:tc>
                <a:tc>
                  <a:txBody>
                    <a:bodyPr/>
                    <a:lstStyle/>
                    <a:p>
                      <a:r>
                        <a:rPr kumimoji="1" lang="en-US" altLang="ja-JP" sz="1100" b="0" dirty="0">
                          <a:solidFill>
                            <a:schemeClr val="tx2"/>
                          </a:solidFill>
                        </a:rPr>
                        <a:t>-</a:t>
                      </a:r>
                      <a:endParaRPr kumimoji="1" lang="ja-JP" altLang="en-US" sz="1100" b="0"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100" dirty="0"/>
                        <a:t>Channel spacing(kHz)</a:t>
                      </a:r>
                      <a:endParaRPr kumimoji="1" lang="ja-JP" altLang="en-US" sz="1100" dirty="0"/>
                    </a:p>
                  </a:txBody>
                  <a:tcPr>
                    <a:solidFill>
                      <a:schemeClr val="bg2"/>
                    </a:solidFill>
                  </a:tcPr>
                </a:tc>
                <a:tc>
                  <a:txBody>
                    <a:bodyPr/>
                    <a:lstStyle/>
                    <a:p>
                      <a:r>
                        <a:rPr kumimoji="1" lang="en-US" altLang="ja-JP" sz="1050" dirty="0"/>
                        <a:t>200</a:t>
                      </a:r>
                      <a:endParaRPr kumimoji="1" lang="ja-JP" altLang="en-US" sz="1050" dirty="0"/>
                    </a:p>
                  </a:txBody>
                  <a:tcPr>
                    <a:solidFill>
                      <a:schemeClr val="bg2"/>
                    </a:solidFill>
                  </a:tcPr>
                </a:tc>
                <a:tc>
                  <a:txBody>
                    <a:bodyPr/>
                    <a:lstStyle/>
                    <a:p>
                      <a:r>
                        <a:rPr kumimoji="1" lang="en-US" altLang="ja-JP" sz="1050" dirty="0"/>
                        <a:t>400</a:t>
                      </a:r>
                      <a:endParaRPr kumimoji="1" lang="ja-JP" altLang="en-US" sz="1050" dirty="0"/>
                    </a:p>
                  </a:txBody>
                  <a:tcPr>
                    <a:solidFill>
                      <a:schemeClr val="bg2"/>
                    </a:solidFill>
                  </a:tcPr>
                </a:tc>
                <a:tc>
                  <a:txBody>
                    <a:bodyPr/>
                    <a:lstStyle/>
                    <a:p>
                      <a:r>
                        <a:rPr kumimoji="1" lang="en-US" altLang="ja-JP" sz="1100" dirty="0"/>
                        <a:t>600</a:t>
                      </a:r>
                      <a:endParaRPr kumimoji="1" lang="ja-JP" altLang="en-US" sz="1100" dirty="0"/>
                    </a:p>
                  </a:txBody>
                  <a:tcPr>
                    <a:solidFill>
                      <a:schemeClr val="bg2"/>
                    </a:solidFill>
                  </a:tcPr>
                </a:tc>
                <a:tc>
                  <a:txBody>
                    <a:bodyPr/>
                    <a:lstStyle/>
                    <a:p>
                      <a:r>
                        <a:rPr kumimoji="1" lang="en-US" altLang="ja-JP" sz="1100" dirty="0"/>
                        <a:t>600</a:t>
                      </a:r>
                    </a:p>
                  </a:txBody>
                  <a:tcPr>
                    <a:lnR w="12700" cap="flat" cmpd="sng" algn="ctr">
                      <a:solidFill>
                        <a:schemeClr val="tx1"/>
                      </a:solidFill>
                      <a:prstDash val="solid"/>
                      <a:round/>
                      <a:headEnd type="none" w="med" len="med"/>
                      <a:tailEnd type="none" w="med" len="med"/>
                    </a:lnR>
                    <a:solidFill>
                      <a:schemeClr val="bg2"/>
                    </a:solidFill>
                  </a:tcPr>
                </a:tc>
                <a:tc>
                  <a:txBody>
                    <a:bodyPr/>
                    <a:lstStyle/>
                    <a:p>
                      <a:r>
                        <a:rPr kumimoji="1" lang="en-US" altLang="ja-JP" sz="1100" b="0" dirty="0">
                          <a:solidFill>
                            <a:schemeClr val="tx2"/>
                          </a:solidFill>
                        </a:rPr>
                        <a:t>-</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3500196070"/>
                  </a:ext>
                </a:extLst>
              </a:tr>
              <a:tr h="175773">
                <a:tc rowSpan="4">
                  <a:txBody>
                    <a:bodyPr/>
                    <a:lstStyle/>
                    <a:p>
                      <a:r>
                        <a:rPr kumimoji="1" lang="en-US" altLang="ja-JP" sz="1100" b="1" dirty="0">
                          <a:solidFill>
                            <a:srgbClr val="FF0000"/>
                          </a:solidFill>
                        </a:rPr>
                        <a:t>920-c</a:t>
                      </a:r>
                    </a:p>
                    <a:p>
                      <a:endParaRPr kumimoji="1" lang="en-US" altLang="ja-JP" sz="1100" dirty="0"/>
                    </a:p>
                  </a:txBody>
                  <a:tcPr/>
                </a:tc>
                <a:tc>
                  <a:txBody>
                    <a:bodyPr/>
                    <a:lstStyle/>
                    <a:p>
                      <a:r>
                        <a:rPr kumimoji="1" lang="en-US" altLang="ja-JP" sz="1100" dirty="0"/>
                        <a:t>Data rate(kb/s)</a:t>
                      </a:r>
                      <a:endParaRPr kumimoji="1" lang="ja-JP" altLang="en-US" sz="1100" dirty="0"/>
                    </a:p>
                  </a:txBody>
                  <a:tcPr/>
                </a:tc>
                <a:tc>
                  <a:txBody>
                    <a:bodyPr/>
                    <a:lstStyle/>
                    <a:p>
                      <a:r>
                        <a:rPr kumimoji="1" lang="en-US" altLang="ja-JP" sz="1050" dirty="0"/>
                        <a:t>50</a:t>
                      </a:r>
                      <a:endParaRPr kumimoji="1" lang="ja-JP" altLang="en-US" sz="1050" dirty="0"/>
                    </a:p>
                  </a:txBody>
                  <a:tcPr/>
                </a:tc>
                <a:tc>
                  <a:txBody>
                    <a:bodyPr/>
                    <a:lstStyle/>
                    <a:p>
                      <a:r>
                        <a:rPr kumimoji="1" lang="en-US" altLang="ja-JP" sz="1050" dirty="0"/>
                        <a:t>100</a:t>
                      </a:r>
                      <a:endParaRPr kumimoji="1" lang="ja-JP" altLang="en-US" sz="1050" dirty="0"/>
                    </a:p>
                  </a:txBody>
                  <a:tcPr/>
                </a:tc>
                <a:tc>
                  <a:txBody>
                    <a:bodyPr/>
                    <a:lstStyle/>
                    <a:p>
                      <a:r>
                        <a:rPr kumimoji="1" lang="en-US" altLang="ja-JP" sz="1050" dirty="0"/>
                        <a:t>150</a:t>
                      </a:r>
                      <a:endParaRPr kumimoji="1" lang="ja-JP" altLang="en-US" sz="1050" b="1" dirty="0">
                        <a:solidFill>
                          <a:schemeClr val="tx1"/>
                        </a:solidFill>
                      </a:endParaRPr>
                    </a:p>
                  </a:txBody>
                  <a:tcPr>
                    <a:solidFill>
                      <a:srgbClr val="FFFF00"/>
                    </a:solidFill>
                  </a:tcPr>
                </a:tc>
                <a:tc>
                  <a:txBody>
                    <a:bodyPr/>
                    <a:lstStyle/>
                    <a:p>
                      <a:r>
                        <a:rPr kumimoji="1" lang="en-US" altLang="ja-JP" sz="1050" dirty="0"/>
                        <a:t>200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t>300</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chemeClr val="tx2"/>
                          </a:solidFill>
                        </a:rPr>
                        <a:t>400</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400</a:t>
                      </a:r>
                      <a:endParaRPr kumimoji="1" lang="ja-JP" altLang="en-US" sz="1050" b="1" dirty="0">
                        <a:solidFill>
                          <a:schemeClr val="tx1"/>
                        </a:solidFill>
                      </a:endParaRPr>
                    </a:p>
                  </a:txBody>
                  <a:tcPr/>
                </a:tc>
                <a:tc>
                  <a:txBody>
                    <a:bodyPr/>
                    <a:lstStyle/>
                    <a:p>
                      <a:r>
                        <a:rPr kumimoji="1" lang="en-US" altLang="ja-JP" sz="1050" dirty="0"/>
                        <a:t>600</a:t>
                      </a:r>
                      <a:endParaRPr kumimoji="1" lang="ja-JP" altLang="en-US" sz="1050" b="1" dirty="0">
                        <a:solidFill>
                          <a:schemeClr val="tx1"/>
                        </a:solidFill>
                      </a:endParaRPr>
                    </a:p>
                  </a:txBody>
                  <a:tcPr/>
                </a:tc>
                <a:tc>
                  <a:txBody>
                    <a:bodyPr/>
                    <a:lstStyle/>
                    <a:p>
                      <a:r>
                        <a:rPr kumimoji="1" lang="en-US" altLang="ja-JP" sz="1050"/>
                        <a:t>600</a:t>
                      </a:r>
                      <a:endParaRPr kumimoji="1" lang="ja-JP" altLang="en-US" sz="1050" b="1" dirty="0">
                        <a:solidFill>
                          <a:schemeClr val="tx1"/>
                        </a:solidFill>
                      </a:endParaRPr>
                    </a:p>
                  </a:txBody>
                  <a:tcPr/>
                </a:tc>
                <a:tc>
                  <a:txBody>
                    <a:bodyPr/>
                    <a:lstStyle/>
                    <a:p>
                      <a:r>
                        <a:rPr kumimoji="1" lang="en-US" altLang="ja-JP" sz="1050"/>
                        <a:t>800</a:t>
                      </a:r>
                      <a:endParaRPr kumimoji="1" lang="ja-JP" altLang="en-US" sz="1050" b="1" dirty="0">
                        <a:solidFill>
                          <a:schemeClr val="tx1"/>
                        </a:solidFill>
                      </a:endParaRPr>
                    </a:p>
                  </a:txBody>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050" dirty="0"/>
                        <a:t>2-FSK</a:t>
                      </a:r>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2"/>
                          </a:solidFill>
                        </a:rPr>
                        <a:t>4-FSK</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0.5</a:t>
                      </a:r>
                      <a:endParaRPr kumimoji="1" lang="ja-JP" altLang="en-US" sz="1050" b="1" dirty="0">
                        <a:solidFill>
                          <a:schemeClr val="tx1"/>
                        </a:solidFill>
                      </a:endParaRPr>
                    </a:p>
                  </a:txBody>
                  <a:tcPr>
                    <a:solidFill>
                      <a:srgbClr val="FFFF00"/>
                    </a:solidFill>
                  </a:tcPr>
                </a:tc>
                <a:tc>
                  <a:txBody>
                    <a:bodyPr/>
                    <a:lstStyle/>
                    <a:p>
                      <a:r>
                        <a:rPr kumimoji="1" lang="en-US" altLang="ja-JP" sz="1050" dirty="0"/>
                        <a:t>1.0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t>0.5</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chemeClr val="tx2"/>
                          </a:solidFill>
                        </a:rPr>
                        <a:t>0.33</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0.4</a:t>
                      </a:r>
                      <a:endParaRPr kumimoji="1" lang="ja-JP" altLang="en-US" sz="1050" b="1" dirty="0">
                        <a:solidFill>
                          <a:schemeClr val="tx1"/>
                        </a:solidFill>
                      </a:endParaRPr>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0.33</a:t>
                      </a:r>
                      <a:endParaRPr kumimoji="1" lang="ja-JP" altLang="en-US" sz="1050" b="1" dirty="0">
                        <a:solidFill>
                          <a:schemeClr val="tx1"/>
                        </a:solidFill>
                      </a:endParaRPr>
                    </a:p>
                  </a:txBody>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r>
                        <a:rPr kumimoji="1" lang="en-US" altLang="ja-JP" sz="1100" dirty="0"/>
                        <a:t>Channel spacing(kHz)</a:t>
                      </a:r>
                      <a:endParaRPr kumimoji="1" lang="ja-JP" altLang="en-US" sz="1100" dirty="0"/>
                    </a:p>
                  </a:txBody>
                  <a:tcPr/>
                </a:tc>
                <a:tc>
                  <a:txBody>
                    <a:bodyPr/>
                    <a:lstStyle/>
                    <a:p>
                      <a:r>
                        <a:rPr kumimoji="1" lang="en-US" altLang="ja-JP" sz="1050" dirty="0"/>
                        <a:t>200</a:t>
                      </a:r>
                      <a:endParaRPr kumimoji="1" lang="ja-JP" altLang="en-US" sz="1050" dirty="0"/>
                    </a:p>
                  </a:txBody>
                  <a:tcPr/>
                </a:tc>
                <a:tc>
                  <a:txBody>
                    <a:bodyPr/>
                    <a:lstStyle/>
                    <a:p>
                      <a:r>
                        <a:rPr kumimoji="1" lang="en-US" altLang="ja-JP" sz="1050" dirty="0"/>
                        <a:t>400</a:t>
                      </a:r>
                      <a:endParaRPr kumimoji="1" lang="ja-JP" altLang="en-US" sz="1050" dirty="0"/>
                    </a:p>
                  </a:txBody>
                  <a:tcPr/>
                </a:tc>
                <a:tc>
                  <a:txBody>
                    <a:bodyPr/>
                    <a:lstStyle/>
                    <a:p>
                      <a:r>
                        <a:rPr kumimoji="1" lang="en-US" altLang="ja-JP" sz="1050" dirty="0"/>
                        <a:t>400</a:t>
                      </a:r>
                      <a:endParaRPr kumimoji="1" lang="ja-JP" altLang="en-US" sz="1050" b="0" dirty="0">
                        <a:solidFill>
                          <a:schemeClr val="tx2"/>
                        </a:solidFill>
                      </a:endParaRPr>
                    </a:p>
                  </a:txBody>
                  <a:tcPr>
                    <a:solidFill>
                      <a:srgbClr val="FFFF00"/>
                    </a:solidFill>
                  </a:tcPr>
                </a:tc>
                <a:tc>
                  <a:txBody>
                    <a:bodyPr/>
                    <a:lstStyle/>
                    <a:p>
                      <a:r>
                        <a:rPr kumimoji="1" lang="en-US" altLang="ja-JP" sz="1050" dirty="0"/>
                        <a:t>600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solidFill>
                            <a:srgbClr val="FF0000"/>
                          </a:solidFill>
                        </a:rPr>
                        <a:t>400</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rgbClr val="FF0000"/>
                          </a:solidFill>
                        </a:rPr>
                        <a:t>400</a:t>
                      </a: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extLst>
                  <a:ext uri="{0D108BD9-81ED-4DB2-BD59-A6C34878D82A}">
                    <a16:rowId xmlns:a16="http://schemas.microsoft.com/office/drawing/2014/main" val="10005"/>
                  </a:ext>
                </a:extLst>
              </a:tr>
              <a:tr h="175773">
                <a:tc rowSpan="4">
                  <a:txBody>
                    <a:bodyPr/>
                    <a:lstStyle/>
                    <a:p>
                      <a:r>
                        <a:rPr kumimoji="1" lang="en-US" altLang="ja-JP" sz="1100" b="1" dirty="0">
                          <a:solidFill>
                            <a:srgbClr val="FF0000"/>
                          </a:solidFill>
                        </a:rPr>
                        <a:t>920-d</a:t>
                      </a:r>
                    </a:p>
                  </a:txBody>
                  <a:tcPr/>
                </a:tc>
                <a:tc>
                  <a:txBody>
                    <a:bodyPr/>
                    <a:lstStyle/>
                    <a:p>
                      <a:r>
                        <a:rPr kumimoji="1" lang="en-US" altLang="ja-JP" sz="1100" dirty="0"/>
                        <a:t>Data rate(kb/s)</a:t>
                      </a:r>
                      <a:endParaRPr kumimoji="1" lang="ja-JP" altLang="en-US" sz="1100" dirty="0"/>
                    </a:p>
                  </a:txBody>
                  <a:tcPr/>
                </a:tc>
                <a:tc>
                  <a:txBody>
                    <a:bodyPr/>
                    <a:lstStyle/>
                    <a:p>
                      <a:r>
                        <a:rPr kumimoji="1" lang="en-US" altLang="ja-JP" sz="1050" dirty="0"/>
                        <a:t>50</a:t>
                      </a:r>
                      <a:endParaRPr kumimoji="1" lang="ja-JP" altLang="en-US" sz="1050" dirty="0"/>
                    </a:p>
                  </a:txBody>
                  <a:tcPr/>
                </a:tc>
                <a:tc>
                  <a:txBody>
                    <a:bodyPr/>
                    <a:lstStyle/>
                    <a:p>
                      <a:r>
                        <a:rPr kumimoji="1" lang="en-US" altLang="ja-JP" sz="1050" dirty="0"/>
                        <a:t>100</a:t>
                      </a:r>
                      <a:endParaRPr kumimoji="1" lang="ja-JP" altLang="en-US" sz="1050" dirty="0"/>
                    </a:p>
                  </a:txBody>
                  <a:tcPr/>
                </a:tc>
                <a:tc>
                  <a:txBody>
                    <a:bodyPr/>
                    <a:lstStyle/>
                    <a:p>
                      <a:r>
                        <a:rPr kumimoji="1" lang="en-US" altLang="ja-JP" sz="1050" dirty="0"/>
                        <a:t>150</a:t>
                      </a:r>
                      <a:endParaRPr kumimoji="1" lang="ja-JP" altLang="en-US" sz="1050" b="1" dirty="0">
                        <a:solidFill>
                          <a:schemeClr val="tx1"/>
                        </a:solidFill>
                      </a:endParaRPr>
                    </a:p>
                  </a:txBody>
                  <a:tcPr>
                    <a:solidFill>
                      <a:srgbClr val="FFFF00"/>
                    </a:solidFill>
                  </a:tcPr>
                </a:tc>
                <a:tc>
                  <a:txBody>
                    <a:bodyPr/>
                    <a:lstStyle/>
                    <a:p>
                      <a:r>
                        <a:rPr kumimoji="1" lang="en-US" altLang="ja-JP" sz="1050" dirty="0"/>
                        <a:t>200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t>300</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chemeClr val="tx2"/>
                          </a:solidFill>
                        </a:rPr>
                        <a:t>400</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400</a:t>
                      </a:r>
                      <a:endParaRPr kumimoji="1" lang="ja-JP" altLang="en-US" sz="1050" b="1" dirty="0">
                        <a:solidFill>
                          <a:schemeClr val="tx1"/>
                        </a:solidFill>
                      </a:endParaRPr>
                    </a:p>
                  </a:txBody>
                  <a:tcPr/>
                </a:tc>
                <a:tc>
                  <a:txBody>
                    <a:bodyPr/>
                    <a:lstStyle/>
                    <a:p>
                      <a:r>
                        <a:rPr kumimoji="1" lang="en-US" altLang="ja-JP" sz="1050" dirty="0"/>
                        <a:t>600</a:t>
                      </a:r>
                      <a:endParaRPr kumimoji="1" lang="ja-JP" altLang="en-US" sz="1050" b="1" dirty="0">
                        <a:solidFill>
                          <a:schemeClr val="tx1"/>
                        </a:solidFill>
                      </a:endParaRPr>
                    </a:p>
                  </a:txBody>
                  <a:tcPr/>
                </a:tc>
                <a:tc>
                  <a:txBody>
                    <a:bodyPr/>
                    <a:lstStyle/>
                    <a:p>
                      <a:r>
                        <a:rPr kumimoji="1" lang="en-US" altLang="ja-JP" sz="1050" dirty="0"/>
                        <a:t>600</a:t>
                      </a:r>
                      <a:endParaRPr kumimoji="1" lang="ja-JP" altLang="en-US" sz="1050" b="1" dirty="0">
                        <a:solidFill>
                          <a:schemeClr val="tx1"/>
                        </a:solidFill>
                      </a:endParaRPr>
                    </a:p>
                  </a:txBody>
                  <a:tcPr/>
                </a:tc>
                <a:tc>
                  <a:txBody>
                    <a:bodyPr/>
                    <a:lstStyle/>
                    <a:p>
                      <a:r>
                        <a:rPr kumimoji="1" lang="en-US" altLang="ja-JP" sz="1050" dirty="0"/>
                        <a:t>800</a:t>
                      </a:r>
                      <a:endParaRPr kumimoji="1" lang="ja-JP" altLang="en-US" sz="1050" b="1" dirty="0">
                        <a:solidFill>
                          <a:schemeClr val="tx1"/>
                        </a:solidFill>
                      </a:endParaRPr>
                    </a:p>
                  </a:txBody>
                  <a:tcPr/>
                </a:tc>
                <a:extLst>
                  <a:ext uri="{0D108BD9-81ED-4DB2-BD59-A6C34878D82A}">
                    <a16:rowId xmlns:a16="http://schemas.microsoft.com/office/drawing/2014/main" val="1922814350"/>
                  </a:ext>
                </a:extLst>
              </a:tr>
              <a:tr h="175773">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050" dirty="0"/>
                        <a:t>2-FSK</a:t>
                      </a:r>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2"/>
                          </a:solidFill>
                        </a:rPr>
                        <a:t>4-FSK</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extLst>
                  <a:ext uri="{0D108BD9-81ED-4DB2-BD59-A6C34878D82A}">
                    <a16:rowId xmlns:a16="http://schemas.microsoft.com/office/drawing/2014/main" val="2725422951"/>
                  </a:ext>
                </a:extLst>
              </a:tr>
              <a:tr h="175773">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0.5</a:t>
                      </a:r>
                      <a:endParaRPr kumimoji="1" lang="ja-JP" altLang="en-US" sz="1050" b="1" dirty="0">
                        <a:solidFill>
                          <a:schemeClr val="tx1"/>
                        </a:solidFill>
                      </a:endParaRPr>
                    </a:p>
                  </a:txBody>
                  <a:tcPr>
                    <a:solidFill>
                      <a:srgbClr val="FFFF00"/>
                    </a:solidFill>
                  </a:tcPr>
                </a:tc>
                <a:tc>
                  <a:txBody>
                    <a:bodyPr/>
                    <a:lstStyle/>
                    <a:p>
                      <a:r>
                        <a:rPr kumimoji="1" lang="en-US" altLang="ja-JP" sz="1050" dirty="0"/>
                        <a:t>1.0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t>0.5</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chemeClr val="tx2"/>
                          </a:solidFill>
                        </a:rPr>
                        <a:t>0.33</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0.4</a:t>
                      </a:r>
                      <a:endParaRPr kumimoji="1" lang="ja-JP" altLang="en-US" sz="1050" b="1" dirty="0">
                        <a:solidFill>
                          <a:schemeClr val="tx1"/>
                        </a:solidFill>
                      </a:endParaRPr>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0.33</a:t>
                      </a:r>
                      <a:endParaRPr kumimoji="1" lang="ja-JP" altLang="en-US" sz="1050" b="1" dirty="0">
                        <a:solidFill>
                          <a:schemeClr val="tx1"/>
                        </a:solidFill>
                      </a:endParaRPr>
                    </a:p>
                  </a:txBody>
                  <a:tcPr/>
                </a:tc>
                <a:extLst>
                  <a:ext uri="{0D108BD9-81ED-4DB2-BD59-A6C34878D82A}">
                    <a16:rowId xmlns:a16="http://schemas.microsoft.com/office/drawing/2014/main" val="903354609"/>
                  </a:ext>
                </a:extLst>
              </a:tr>
              <a:tr h="246082">
                <a:tc vMerge="1">
                  <a:txBody>
                    <a:bodyPr/>
                    <a:lstStyle/>
                    <a:p>
                      <a:endParaRPr kumimoji="1" lang="ja-JP" altLang="en-US" sz="1100" dirty="0"/>
                    </a:p>
                  </a:txBody>
                  <a:tcPr/>
                </a:tc>
                <a:tc>
                  <a:txBody>
                    <a:bodyPr/>
                    <a:lstStyle/>
                    <a:p>
                      <a:r>
                        <a:rPr kumimoji="1" lang="en-US" altLang="ja-JP" sz="1100" dirty="0"/>
                        <a:t>Channel spacing(kHz)</a:t>
                      </a:r>
                      <a:endParaRPr kumimoji="1" lang="ja-JP" altLang="en-US" sz="1100" dirty="0"/>
                    </a:p>
                  </a:txBody>
                  <a:tcPr/>
                </a:tc>
                <a:tc>
                  <a:txBody>
                    <a:bodyPr/>
                    <a:lstStyle/>
                    <a:p>
                      <a:r>
                        <a:rPr kumimoji="1" lang="en-US" altLang="ja-JP" sz="1050" dirty="0"/>
                        <a:t>200</a:t>
                      </a:r>
                      <a:endParaRPr kumimoji="1" lang="ja-JP" altLang="en-US" sz="1050" dirty="0"/>
                    </a:p>
                  </a:txBody>
                  <a:tcPr/>
                </a:tc>
                <a:tc>
                  <a:txBody>
                    <a:bodyPr/>
                    <a:lstStyle/>
                    <a:p>
                      <a:r>
                        <a:rPr kumimoji="1" lang="en-US" altLang="ja-JP" sz="1050" dirty="0"/>
                        <a:t>400</a:t>
                      </a:r>
                      <a:endParaRPr kumimoji="1" lang="ja-JP" altLang="en-US" sz="1050" dirty="0"/>
                    </a:p>
                  </a:txBody>
                  <a:tcPr/>
                </a:tc>
                <a:tc>
                  <a:txBody>
                    <a:bodyPr/>
                    <a:lstStyle/>
                    <a:p>
                      <a:r>
                        <a:rPr kumimoji="1" lang="en-US" altLang="ja-JP" sz="1050" dirty="0"/>
                        <a:t>400</a:t>
                      </a:r>
                      <a:endParaRPr kumimoji="1" lang="ja-JP" altLang="en-US" sz="1050" b="0" dirty="0">
                        <a:solidFill>
                          <a:schemeClr val="tx2"/>
                        </a:solidFill>
                      </a:endParaRPr>
                    </a:p>
                  </a:txBody>
                  <a:tcPr>
                    <a:solidFill>
                      <a:srgbClr val="FFFF00"/>
                    </a:solidFill>
                  </a:tcPr>
                </a:tc>
                <a:tc>
                  <a:txBody>
                    <a:bodyPr/>
                    <a:lstStyle/>
                    <a:p>
                      <a:r>
                        <a:rPr kumimoji="1" lang="en-US" altLang="ja-JP" sz="1050" dirty="0"/>
                        <a:t>600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solidFill>
                            <a:srgbClr val="FF0000"/>
                          </a:solidFill>
                        </a:rPr>
                        <a:t>600</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rgbClr val="FF0000"/>
                          </a:solidFill>
                        </a:rPr>
                        <a:t>600</a:t>
                      </a: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extLst>
                  <a:ext uri="{0D108BD9-81ED-4DB2-BD59-A6C34878D82A}">
                    <a16:rowId xmlns:a16="http://schemas.microsoft.com/office/drawing/2014/main" val="2276782777"/>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正方形/長方形 4">
            <a:extLst>
              <a:ext uri="{FF2B5EF4-FFF2-40B4-BE49-F238E27FC236}">
                <a16:creationId xmlns:a16="http://schemas.microsoft.com/office/drawing/2014/main" id="{0263D68B-2FB1-4497-A3E1-1626B01D7C2D}"/>
              </a:ext>
            </a:extLst>
          </p:cNvPr>
          <p:cNvSpPr/>
          <p:nvPr/>
        </p:nvSpPr>
        <p:spPr bwMode="auto">
          <a:xfrm>
            <a:off x="155841" y="6020792"/>
            <a:ext cx="288032" cy="310109"/>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テキスト ボックス 9">
            <a:extLst>
              <a:ext uri="{FF2B5EF4-FFF2-40B4-BE49-F238E27FC236}">
                <a16:creationId xmlns:a16="http://schemas.microsoft.com/office/drawing/2014/main" id="{7BE44FA1-812B-4F67-9125-31A6C426D782}"/>
              </a:ext>
            </a:extLst>
          </p:cNvPr>
          <p:cNvSpPr txBox="1"/>
          <p:nvPr/>
        </p:nvSpPr>
        <p:spPr>
          <a:xfrm>
            <a:off x="443873" y="6020792"/>
            <a:ext cx="2376264" cy="276999"/>
          </a:xfrm>
          <a:prstGeom prst="rect">
            <a:avLst/>
          </a:prstGeom>
          <a:noFill/>
        </p:spPr>
        <p:txBody>
          <a:bodyPr wrap="square" rtlCol="0">
            <a:spAutoFit/>
          </a:bodyPr>
          <a:lstStyle/>
          <a:p>
            <a:r>
              <a:rPr lang="en-US" dirty="0"/>
              <a:t>Newly added</a:t>
            </a:r>
          </a:p>
        </p:txBody>
      </p:sp>
      <p:sp>
        <p:nvSpPr>
          <p:cNvPr id="11" name="テキスト ボックス 10">
            <a:extLst>
              <a:ext uri="{FF2B5EF4-FFF2-40B4-BE49-F238E27FC236}">
                <a16:creationId xmlns:a16="http://schemas.microsoft.com/office/drawing/2014/main" id="{2F7A6AC4-74EC-490A-A150-DCFC819B0C7C}"/>
              </a:ext>
            </a:extLst>
          </p:cNvPr>
          <p:cNvSpPr txBox="1"/>
          <p:nvPr/>
        </p:nvSpPr>
        <p:spPr>
          <a:xfrm>
            <a:off x="120335" y="5733256"/>
            <a:ext cx="7772400" cy="276999"/>
          </a:xfrm>
          <a:prstGeom prst="rect">
            <a:avLst/>
          </a:prstGeom>
          <a:noFill/>
        </p:spPr>
        <p:txBody>
          <a:bodyPr wrap="square" rtlCol="0">
            <a:spAutoFit/>
          </a:bodyPr>
          <a:lstStyle/>
          <a:p>
            <a:r>
              <a:rPr lang="en-US" dirty="0"/>
              <a:t>(1) The Term “Channel separation” is used to calculate channel frequency.</a:t>
            </a:r>
          </a:p>
        </p:txBody>
      </p:sp>
      <p:sp>
        <p:nvSpPr>
          <p:cNvPr id="3" name="日付プレースホルダー 2">
            <a:extLst>
              <a:ext uri="{FF2B5EF4-FFF2-40B4-BE49-F238E27FC236}">
                <a16:creationId xmlns:a16="http://schemas.microsoft.com/office/drawing/2014/main" id="{93ABB568-3E11-4891-9873-6478F60C2015}"/>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543528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400" dirty="0"/>
              <a:t>[1]IEEE Std 802.15.4-2020</a:t>
            </a:r>
          </a:p>
          <a:p>
            <a:pPr marL="0" indent="0">
              <a:buNone/>
            </a:pPr>
            <a:endParaRPr lang="en-US" sz="1400" dirty="0"/>
          </a:p>
          <a:p>
            <a:pPr marL="0" indent="0">
              <a:buNone/>
            </a:pPr>
            <a:r>
              <a:rPr lang="en-US" sz="1400" dirty="0"/>
              <a:t>[2] P802.15.4aa-D7</a:t>
            </a:r>
          </a:p>
          <a:p>
            <a:pPr marL="0" indent="0">
              <a:buNone/>
            </a:pPr>
            <a:endParaRPr lang="en-US" sz="1400" dirty="0"/>
          </a:p>
          <a:p>
            <a:pPr marL="0" indent="0">
              <a:buNone/>
            </a:pPr>
            <a:r>
              <a:rPr lang="en-US" sz="1400" dirty="0"/>
              <a:t>[3]</a:t>
            </a:r>
            <a:r>
              <a:rPr lang="en-US" altLang="ja-JP" sz="1400" dirty="0"/>
              <a:t> 15-21-0332-00-04aa - 802.15.4aa D07 Recirculation Letter Ballot Consolidated Comments(LB185)</a:t>
            </a:r>
            <a:endParaRPr lang="en-001"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5333</TotalTime>
  <Words>587</Words>
  <Application>Microsoft Office PowerPoint</Application>
  <PresentationFormat>画面に合わせる (4:3)</PresentationFormat>
  <Paragraphs>277</Paragraphs>
  <Slides>5</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Original (Table19-8) [1]</vt:lpstr>
      <vt:lpstr>Current extension in D07 (Table19-8/Table19-9a) [2]</vt:lpstr>
      <vt:lpstr>Proposed extension(Table19-8/Table19-9a) for CID1,2 of 15-21-0332-00-04aa [3]</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398</cp:revision>
  <cp:lastPrinted>1998-02-10T13:28:06Z</cp:lastPrinted>
  <dcterms:created xsi:type="dcterms:W3CDTF">2020-02-10T05:27:43Z</dcterms:created>
  <dcterms:modified xsi:type="dcterms:W3CDTF">2021-06-17T09:59:06Z</dcterms:modified>
</cp:coreProperties>
</file>