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87" r:id="rId2"/>
    <p:sldId id="322" r:id="rId3"/>
    <p:sldId id="290" r:id="rId4"/>
    <p:sldId id="304" r:id="rId5"/>
    <p:sldId id="317" r:id="rId6"/>
    <p:sldId id="302" r:id="rId7"/>
    <p:sldId id="312" r:id="rId8"/>
    <p:sldId id="318" r:id="rId9"/>
    <p:sldId id="335" r:id="rId10"/>
    <p:sldId id="326" r:id="rId11"/>
    <p:sldId id="337" r:id="rId12"/>
    <p:sldId id="330" r:id="rId13"/>
    <p:sldId id="338" r:id="rId14"/>
    <p:sldId id="321" r:id="rId15"/>
    <p:sldId id="336" r:id="rId16"/>
    <p:sldId id="298" r:id="rId17"/>
    <p:sldId id="296" r:id="rId1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09" d="100"/>
          <a:sy n="109" d="100"/>
        </p:scale>
        <p:origin x="170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15-21-0324-00-04ab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21/15-21-0279-00-0014-review-of-15-21-0215-for-uwb-relevance.xlsx" TargetMode="External"/><Relationship Id="rId2" Type="http://schemas.openxmlformats.org/officeDocument/2006/relationships/hyperlink" Target="https://mentor.ieee.org/802.15/dcn/21/15-21-0328-01-0014-uwb-version-pics-work.xlsx" TargetMode="External"/><Relationship Id="rId1" Type="http://schemas.openxmlformats.org/officeDocument/2006/relationships/slideLayout" Target="../slideLayouts/slideLayout2.xml"/><Relationship Id="rId4" Type="http://schemas.openxmlformats.org/officeDocument/2006/relationships/hyperlink" Target="https://mentor.ieee.org/802.15/dcn/21/15-21-0215-00-0015-up-to-date-pics-table-for-802-15-4.xls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Agenda and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June 15,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E310-8E37-43D5-BA54-3F684EAFD381}"/>
              </a:ext>
            </a:extLst>
          </p:cNvPr>
          <p:cNvSpPr>
            <a:spLocks noGrp="1"/>
          </p:cNvSpPr>
          <p:nvPr>
            <p:ph type="title"/>
          </p:nvPr>
        </p:nvSpPr>
        <p:spPr>
          <a:xfrm>
            <a:off x="683568" y="685800"/>
            <a:ext cx="7842895" cy="754063"/>
          </a:xfrm>
        </p:spPr>
        <p:txBody>
          <a:bodyPr/>
          <a:lstStyle/>
          <a:p>
            <a:r>
              <a:rPr lang="en-US" dirty="0"/>
              <a:t>Standard Features</a:t>
            </a:r>
          </a:p>
        </p:txBody>
      </p:sp>
      <p:sp>
        <p:nvSpPr>
          <p:cNvPr id="3" name="Content Placeholder 2">
            <a:extLst>
              <a:ext uri="{FF2B5EF4-FFF2-40B4-BE49-F238E27FC236}">
                <a16:creationId xmlns:a16="http://schemas.microsoft.com/office/drawing/2014/main" id="{BA086FE7-687A-4375-8686-1829A0EE0653}"/>
              </a:ext>
            </a:extLst>
          </p:cNvPr>
          <p:cNvSpPr>
            <a:spLocks noGrp="1"/>
          </p:cNvSpPr>
          <p:nvPr>
            <p:ph idx="1"/>
          </p:nvPr>
        </p:nvSpPr>
        <p:spPr>
          <a:xfrm>
            <a:off x="695969" y="1371600"/>
            <a:ext cx="7764463" cy="4868863"/>
          </a:xfrm>
        </p:spPr>
        <p:txBody>
          <a:bodyPr>
            <a:normAutofit fontScale="55000" lnSpcReduction="20000"/>
          </a:bodyPr>
          <a:lstStyle/>
          <a:p>
            <a:pPr marL="457200" indent="-457200">
              <a:buFont typeface="Arial" panose="020B0604020202020204" pitchFamily="34" charset="0"/>
              <a:buChar char="•"/>
            </a:pPr>
            <a:r>
              <a:rPr lang="en-US" dirty="0"/>
              <a:t>Objective</a:t>
            </a:r>
          </a:p>
          <a:p>
            <a:pPr marL="857250" lvl="1" indent="-457200">
              <a:buFont typeface="Arial" panose="020B0604020202020204" pitchFamily="34" charset="0"/>
              <a:buChar char="•"/>
            </a:pPr>
            <a:r>
              <a:rPr lang="en-US" dirty="0"/>
              <a:t>Identify the parts of the standard that are used with and/or relevant to UWB applications and implementations</a:t>
            </a:r>
          </a:p>
          <a:p>
            <a:pPr marL="457200" indent="-457200">
              <a:buFont typeface="Arial" panose="020B0604020202020204" pitchFamily="34" charset="0"/>
              <a:buChar char="•"/>
            </a:pPr>
            <a:r>
              <a:rPr lang="en-US" dirty="0"/>
              <a:t>Method</a:t>
            </a:r>
          </a:p>
          <a:p>
            <a:pPr marL="857250" lvl="1" indent="-457200">
              <a:buFont typeface="Arial" panose="020B0604020202020204" pitchFamily="34" charset="0"/>
              <a:buChar char="•"/>
            </a:pPr>
            <a:r>
              <a:rPr lang="en-US" dirty="0"/>
              <a:t>Use PICS as a starting point </a:t>
            </a:r>
          </a:p>
          <a:p>
            <a:pPr marL="857250" lvl="1" indent="-457200">
              <a:buFont typeface="Arial" panose="020B0604020202020204" pitchFamily="34" charset="0"/>
              <a:buChar char="•"/>
            </a:pPr>
            <a:r>
              <a:rPr lang="en-US" dirty="0"/>
              <a:t>What is a PICS?</a:t>
            </a:r>
          </a:p>
          <a:p>
            <a:pPr marL="457200" indent="-457200">
              <a:buFont typeface="Arial" panose="020B0604020202020204" pitchFamily="34" charset="0"/>
              <a:buChar char="•"/>
            </a:pPr>
            <a:r>
              <a:rPr lang="en-US" dirty="0"/>
              <a:t>Discussion</a:t>
            </a:r>
          </a:p>
          <a:p>
            <a:pPr marL="0" indent="0"/>
            <a:endParaRPr lang="en-US" dirty="0"/>
          </a:p>
          <a:p>
            <a:pPr marL="457200" indent="-457200">
              <a:buFont typeface="Arial" panose="020B0604020202020204" pitchFamily="34" charset="0"/>
              <a:buChar char="•"/>
            </a:pPr>
            <a:r>
              <a:rPr lang="en-US" dirty="0"/>
              <a:t>Contribution for UWB (Merged)</a:t>
            </a:r>
          </a:p>
          <a:p>
            <a:pPr marL="400050" lvl="1" indent="0"/>
            <a:r>
              <a:rPr lang="en-US" dirty="0">
                <a:hlinkClick r:id="rId2"/>
              </a:rPr>
              <a:t>https://mentor.ieee.org/802.15/dcn/21/15-21-0328-01-0014-uwb-version-pics-work.xlsx</a:t>
            </a:r>
            <a:endParaRPr lang="en-US" dirty="0"/>
          </a:p>
          <a:p>
            <a:pPr marL="457200" indent="-457200">
              <a:buFont typeface="Arial" panose="020B0604020202020204" pitchFamily="34" charset="0"/>
              <a:buChar char="•"/>
            </a:pPr>
            <a:r>
              <a:rPr lang="en-US" dirty="0"/>
              <a:t>Contribution for UWB (Verso)</a:t>
            </a:r>
          </a:p>
          <a:p>
            <a:pPr marL="400050" lvl="1" indent="0"/>
            <a:r>
              <a:rPr lang="en-US" dirty="0">
                <a:hlinkClick r:id="rId3"/>
              </a:rPr>
              <a:t>https://mentor.ieee.org/802.15/dcn/21/15-21-0279-00-0014-review-of-15-21-0215-for-uwb-relevance.xlsx</a:t>
            </a:r>
            <a:endParaRPr lang="en-US" dirty="0"/>
          </a:p>
          <a:p>
            <a:pPr marL="457200" indent="-457200">
              <a:buFont typeface="Arial" panose="020B0604020202020204" pitchFamily="34" charset="0"/>
              <a:buChar char="•"/>
            </a:pPr>
            <a:r>
              <a:rPr lang="en-US" dirty="0"/>
              <a:t>Narrow Band enumeration:</a:t>
            </a:r>
          </a:p>
          <a:p>
            <a:pPr marL="400050" lvl="1" indent="0"/>
            <a:r>
              <a:rPr lang="en-US" dirty="0">
                <a:hlinkClick r:id="rId4"/>
              </a:rPr>
              <a:t>https://mentor.ieee.org/802.15/dcn/21/15-21-0215-00-0015-up-to-date-pics-table-for-802-15-4.xlsx</a:t>
            </a:r>
            <a:endParaRPr lang="en-US" dirty="0"/>
          </a:p>
        </p:txBody>
      </p:sp>
      <p:sp>
        <p:nvSpPr>
          <p:cNvPr id="4" name="Slide Number Placeholder 3">
            <a:extLst>
              <a:ext uri="{FF2B5EF4-FFF2-40B4-BE49-F238E27FC236}">
                <a16:creationId xmlns:a16="http://schemas.microsoft.com/office/drawing/2014/main" id="{BC2BD26B-CA04-443E-824C-1169E9A2F4C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327298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B3-E807-43FB-A770-AABCCB402A34}"/>
              </a:ext>
            </a:extLst>
          </p:cNvPr>
          <p:cNvSpPr>
            <a:spLocks noGrp="1"/>
          </p:cNvSpPr>
          <p:nvPr>
            <p:ph type="title"/>
          </p:nvPr>
        </p:nvSpPr>
        <p:spPr/>
        <p:txBody>
          <a:bodyPr/>
          <a:lstStyle/>
          <a:p>
            <a:r>
              <a:rPr lang="en-US" dirty="0"/>
              <a:t>Call for Contributions</a:t>
            </a:r>
          </a:p>
        </p:txBody>
      </p:sp>
      <p:sp>
        <p:nvSpPr>
          <p:cNvPr id="3" name="Content Placeholder 2">
            <a:extLst>
              <a:ext uri="{FF2B5EF4-FFF2-40B4-BE49-F238E27FC236}">
                <a16:creationId xmlns:a16="http://schemas.microsoft.com/office/drawing/2014/main" id="{A032E10C-B927-4987-A7D9-43AAA16BA4ED}"/>
              </a:ext>
            </a:extLst>
          </p:cNvPr>
          <p:cNvSpPr>
            <a:spLocks noGrp="1"/>
          </p:cNvSpPr>
          <p:nvPr>
            <p:ph idx="1"/>
          </p:nvPr>
        </p:nvSpPr>
        <p:spPr/>
        <p:txBody>
          <a:bodyPr>
            <a:normAutofit fontScale="47500" lnSpcReduction="20000"/>
          </a:bodyPr>
          <a:lstStyle/>
          <a:p>
            <a:r>
              <a:rPr lang="en-US" dirty="0"/>
              <a:t>Study Group 15.4ab requests technical contributions to further the development of recommendations for technical content of the proposed amendment.  Contribution guidance is provided in the Technical Guidance Document (TGD), DCN #15-21-0297 (</a:t>
            </a:r>
            <a:r>
              <a:rPr lang="en-US" dirty="0">
                <a:hlinkClick r:id="rId2"/>
              </a:rPr>
              <a:t>https://mentor.ieee.org/802.15/dcn/21/15-21-0297-01-04ab-15-4ab-technical-guidance-doc.docx</a:t>
            </a:r>
            <a:r>
              <a:rPr lang="en-US" dirty="0"/>
              <a:t>)</a:t>
            </a:r>
          </a:p>
          <a:p>
            <a:r>
              <a:rPr lang="en-US" dirty="0"/>
              <a:t>Contributions may include but are not limited to the areas covered in the draft Project Authorization Request (PAR) and the TGD. Contributions may  include further technical considerations, use case descriptions and requirements and background information supporting development of the amendment. </a:t>
            </a:r>
          </a:p>
          <a:p>
            <a:r>
              <a:rPr lang="en-US" dirty="0"/>
              <a:t>Contributions on analysis of coexistence and proposed methods to enhance coexistence are strongly encouraged.</a:t>
            </a:r>
          </a:p>
          <a:p>
            <a:r>
              <a:rPr lang="en-US" dirty="0"/>
              <a:t>Full draft text is not expected/required at this point. Slide presentations with proposed concepts are preferable to help foster opportunities for earlier collaboration of multiple parties and help in building consensus. At the front of your contribution, please include the Objectives Checklist Table from the Technical Guidance Doc. with a brief statement in the Proposed Solution for each of the PAR Objectives your contribution is covering.</a:t>
            </a:r>
          </a:p>
          <a:p>
            <a:r>
              <a:rPr lang="en-US" dirty="0"/>
              <a:t>Schedule: </a:t>
            </a:r>
          </a:p>
          <a:p>
            <a:pPr lvl="1"/>
            <a:r>
              <a:rPr lang="en-US" dirty="0"/>
              <a:t>Contributions to be considered on bi-weekly conference calls commencing June 1: Please advise chair of request for agenda time ahead of the call.</a:t>
            </a:r>
          </a:p>
          <a:p>
            <a:pPr lvl="1"/>
            <a:r>
              <a:rPr lang="en-US" dirty="0"/>
              <a:t>Contributions to be considered at the July Plenary:  Please advise chair as early as possible prior to the meeting.  Requests at least one week prior to the meeting are appreciated. </a:t>
            </a:r>
          </a:p>
          <a:p>
            <a:pPr lvl="1"/>
            <a:r>
              <a:rPr lang="en-US" dirty="0"/>
              <a:t>Agenda time priority: Queued First In, First choice of time slot</a:t>
            </a:r>
          </a:p>
          <a:p>
            <a:endParaRPr lang="en-US" dirty="0"/>
          </a:p>
          <a:p>
            <a:endParaRPr lang="en-US" dirty="0"/>
          </a:p>
        </p:txBody>
      </p:sp>
      <p:sp>
        <p:nvSpPr>
          <p:cNvPr id="4" name="Slide Number Placeholder 3">
            <a:extLst>
              <a:ext uri="{FF2B5EF4-FFF2-40B4-BE49-F238E27FC236}">
                <a16:creationId xmlns:a16="http://schemas.microsoft.com/office/drawing/2014/main" id="{8990DE3C-4AC9-424A-B79B-54A06EF1863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102517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3138-0C83-4C88-8B32-3B73FE668E59}"/>
              </a:ext>
            </a:extLst>
          </p:cNvPr>
          <p:cNvSpPr>
            <a:spLocks noGrp="1"/>
          </p:cNvSpPr>
          <p:nvPr>
            <p:ph type="title"/>
          </p:nvPr>
        </p:nvSpPr>
        <p:spPr/>
        <p:txBody>
          <a:bodyPr/>
          <a:lstStyle/>
          <a:p>
            <a:r>
              <a:rPr lang="en-US" dirty="0"/>
              <a:t>Planning for July Plenary</a:t>
            </a:r>
          </a:p>
        </p:txBody>
      </p:sp>
      <p:sp>
        <p:nvSpPr>
          <p:cNvPr id="3" name="Content Placeholder 2">
            <a:extLst>
              <a:ext uri="{FF2B5EF4-FFF2-40B4-BE49-F238E27FC236}">
                <a16:creationId xmlns:a16="http://schemas.microsoft.com/office/drawing/2014/main" id="{DA876309-C8AB-48C6-9CD3-F999F98AA964}"/>
              </a:ext>
            </a:extLst>
          </p:cNvPr>
          <p:cNvSpPr>
            <a:spLocks noGrp="1"/>
          </p:cNvSpPr>
          <p:nvPr>
            <p:ph idx="1"/>
          </p:nvPr>
        </p:nvSpPr>
        <p:spPr>
          <a:xfrm>
            <a:off x="609600" y="1988840"/>
            <a:ext cx="7764463" cy="4251623"/>
          </a:xfrm>
        </p:spPr>
        <p:txBody>
          <a:bodyPr/>
          <a:lstStyle/>
          <a:p>
            <a:pPr marL="457200" indent="-457200">
              <a:buFont typeface="Arial" panose="020B0604020202020204" pitchFamily="34" charset="0"/>
              <a:buChar char="•"/>
            </a:pPr>
            <a:r>
              <a:rPr lang="en-US" dirty="0"/>
              <a:t>Propose 4 slots</a:t>
            </a:r>
          </a:p>
          <a:p>
            <a:pPr marL="457200" indent="-457200">
              <a:buFont typeface="Arial" panose="020B0604020202020204" pitchFamily="34" charset="0"/>
              <a:buChar char="•"/>
            </a:pPr>
            <a:r>
              <a:rPr lang="en-US" dirty="0"/>
              <a:t>1 Joint slot with NS SGs </a:t>
            </a:r>
          </a:p>
          <a:p>
            <a:pPr marL="457200" indent="-457200">
              <a:buFont typeface="Arial" panose="020B0604020202020204" pitchFamily="34" charset="0"/>
              <a:buChar char="•"/>
            </a:pPr>
            <a:r>
              <a:rPr lang="en-US" dirty="0"/>
              <a:t>Technical Presentation requests</a:t>
            </a:r>
          </a:p>
          <a:p>
            <a:pPr marL="857250" lvl="1" indent="-457200">
              <a:buFont typeface="Arial" panose="020B0604020202020204" pitchFamily="34" charset="0"/>
              <a:buChar char="•"/>
            </a:pPr>
            <a:r>
              <a:rPr lang="en-US" dirty="0"/>
              <a:t>2 so far </a:t>
            </a:r>
          </a:p>
          <a:p>
            <a:pPr marL="457200" indent="-457200">
              <a:buFont typeface="Arial" panose="020B0604020202020204" pitchFamily="34" charset="0"/>
              <a:buChar char="•"/>
            </a:pPr>
            <a:r>
              <a:rPr lang="en-US" dirty="0"/>
              <a:t>Discussion?</a:t>
            </a:r>
          </a:p>
        </p:txBody>
      </p:sp>
      <p:sp>
        <p:nvSpPr>
          <p:cNvPr id="4" name="Slide Number Placeholder 3">
            <a:extLst>
              <a:ext uri="{FF2B5EF4-FFF2-40B4-BE49-F238E27FC236}">
                <a16:creationId xmlns:a16="http://schemas.microsoft.com/office/drawing/2014/main" id="{C40CD443-488F-4844-8C3F-665948A0530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72550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59" y="1700808"/>
            <a:ext cx="4824537" cy="2293489"/>
          </a:xfrm>
        </p:spPr>
        <p:txBody>
          <a:bodyPr>
            <a:normAutofit fontScale="85000" lnSpcReduction="20000"/>
          </a:bodyPr>
          <a:lstStyle/>
          <a:p>
            <a:pPr marL="0" indent="0">
              <a:defRPr/>
            </a:pPr>
            <a:r>
              <a:rPr lang="en-US" dirty="0"/>
              <a:t>Frequency: Bi-weekly </a:t>
            </a:r>
          </a:p>
          <a:p>
            <a:pPr marL="0" indent="0">
              <a:defRPr/>
            </a:pPr>
            <a:r>
              <a:rPr lang="en-US" dirty="0"/>
              <a:t>Phase: Tuesday  </a:t>
            </a:r>
          </a:p>
          <a:p>
            <a:pPr marL="0" indent="0">
              <a:defRPr/>
            </a:pPr>
            <a:r>
              <a:rPr lang="en-US" dirty="0"/>
              <a:t>Time: 10:00 ET (07:00 PT)</a:t>
            </a:r>
          </a:p>
          <a:p>
            <a:pPr marL="0" indent="0">
              <a:defRPr/>
            </a:pPr>
            <a:r>
              <a:rPr lang="en-US" dirty="0"/>
              <a:t>Duration: 	1 hour. </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15</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nvGraphicFramePr>
        <p:xfrm>
          <a:off x="5508104" y="2125663"/>
          <a:ext cx="3133566" cy="370681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49390">
                  <a:extLst>
                    <a:ext uri="{9D8B030D-6E8A-4147-A177-3AD203B41FA5}">
                      <a16:colId xmlns:a16="http://schemas.microsoft.com/office/drawing/2014/main" val="20001"/>
                    </a:ext>
                  </a:extLst>
                </a:gridCol>
              </a:tblGrid>
              <a:tr h="37068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txBody>
                  <a:tcPr marL="91420" marR="91420" marT="45700" marB="45700"/>
                </a:tc>
                <a:extLst>
                  <a:ext uri="{0D108BD9-81ED-4DB2-BD59-A6C34878D82A}">
                    <a16:rowId xmlns:a16="http://schemas.microsoft.com/office/drawing/2014/main" val="10001"/>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0681">
                <a:tc>
                  <a:txBody>
                    <a:bodyPr/>
                    <a:lstStyle/>
                    <a:p>
                      <a:r>
                        <a:rPr lang="en-US" sz="1800" dirty="0">
                          <a:solidFill>
                            <a:schemeClr val="tx1"/>
                          </a:solidFill>
                        </a:rPr>
                        <a:t>June 1</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0681">
                <a:tc>
                  <a:txBody>
                    <a:bodyPr/>
                    <a:lstStyle/>
                    <a:p>
                      <a:r>
                        <a:rPr lang="en-US" sz="1800" dirty="0">
                          <a:solidFill>
                            <a:schemeClr val="tx1"/>
                          </a:solidFill>
                        </a:rPr>
                        <a:t>June 15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June 29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July 13: </a:t>
                      </a:r>
                    </a:p>
                  </a:txBody>
                  <a:tcPr marL="91420" marR="91420" marT="45700" marB="45700"/>
                </a:tc>
                <a:tc>
                  <a:txBody>
                    <a:bodyPr/>
                    <a:lstStyle/>
                    <a:p>
                      <a:r>
                        <a:rPr lang="en-US" sz="1800" b="1" dirty="0">
                          <a:solidFill>
                            <a:srgbClr val="C00000"/>
                          </a:solidFill>
                        </a:rPr>
                        <a:t>July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572000" y="4653136"/>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572000" y="3737458"/>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16</a:t>
            </a:fld>
            <a:endParaRPr lang="en-US" altLang="en-US">
              <a:solidFill>
                <a:schemeClr val="tx1"/>
              </a:solidFill>
            </a:endParaRPr>
          </a:p>
        </p:txBody>
      </p:sp>
      <p:pic>
        <p:nvPicPr>
          <p:cNvPr id="4" name="Content Placeholder 3" descr="A picture containing tree, outdoor, plant&#10;&#10;Description automatically generated">
            <a:extLst>
              <a:ext uri="{FF2B5EF4-FFF2-40B4-BE49-F238E27FC236}">
                <a16:creationId xmlns:a16="http://schemas.microsoft.com/office/drawing/2014/main" id="{CD1FD15F-7129-44A7-91F8-CE90A5DBC435}"/>
              </a:ext>
            </a:extLst>
          </p:cNvPr>
          <p:cNvPicPr>
            <a:picLocks noGrp="1" noChangeAspect="1"/>
          </p:cNvPicPr>
          <p:nvPr>
            <p:ph idx="1"/>
          </p:nvPr>
        </p:nvPicPr>
        <p:blipFill>
          <a:blip r:embed="rId2"/>
          <a:stretch>
            <a:fillRect/>
          </a:stretch>
        </p:blipFill>
        <p:spPr>
          <a:xfrm>
            <a:off x="609600" y="1617519"/>
            <a:ext cx="7764463" cy="43770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17</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p:txBody>
          <a:bodyPr/>
          <a:lstStyle/>
          <a:p>
            <a:r>
              <a:rPr lang="en-US" dirty="0"/>
              <a:t>Study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p:txBody>
          <a:bodyPr/>
          <a:lstStyle/>
          <a:p>
            <a:r>
              <a:rPr lang="en-US" dirty="0"/>
              <a:t>Teleconference / Virtual Meeting</a:t>
            </a:r>
          </a:p>
          <a:p>
            <a:r>
              <a:rPr lang="en-US" dirty="0"/>
              <a:t>June 15,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3</a:t>
            </a:fld>
            <a:endParaRPr lang="en-US" alt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4</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5</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Status</a:t>
            </a:r>
          </a:p>
          <a:p>
            <a:pPr marL="514350" indent="-514350">
              <a:buFont typeface="Arial" panose="020B0604020202020204" pitchFamily="34" charset="0"/>
              <a:buAutoNum type="arabicPeriod"/>
            </a:pPr>
            <a:r>
              <a:rPr lang="en-US" altLang="en-US" dirty="0"/>
              <a:t>Technical Presentations and Discussion</a:t>
            </a:r>
          </a:p>
          <a:p>
            <a:pPr marL="914400" lvl="1" indent="-514350">
              <a:buFont typeface="Arial" panose="020B0604020202020204" pitchFamily="34" charset="0"/>
              <a:buAutoNum type="arabicPeriod"/>
            </a:pPr>
            <a:r>
              <a:rPr lang="en-US" altLang="en-US" dirty="0"/>
              <a:t>Standard Features used for UWB </a:t>
            </a:r>
          </a:p>
          <a:p>
            <a:pPr marL="514350" indent="-514350">
              <a:buFont typeface="Arial" panose="020B0604020202020204" pitchFamily="34" charset="0"/>
              <a:buAutoNum type="arabicPeriod"/>
            </a:pPr>
            <a:r>
              <a:rPr lang="en-US" altLang="en-US" dirty="0"/>
              <a:t>Next steps – planning for July </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lstStyle/>
          <a:p>
            <a:r>
              <a:rPr lang="en-US" dirty="0"/>
              <a:t>Proposed PAR Scope</a:t>
            </a:r>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92500" lnSpcReduction="20000"/>
          </a:bodyPr>
          <a:lstStyle/>
          <a:p>
            <a:pPr algn="l"/>
            <a:r>
              <a:rPr lang="en-US" sz="1800" b="1" i="0" u="none" strike="noStrike" baseline="0" dirty="0">
                <a:latin typeface="Verdana-Bold"/>
              </a:rPr>
              <a:t>5.2.b Scope of the project: </a:t>
            </a:r>
            <a:r>
              <a:rPr lang="en-US" sz="1800" b="0" i="0" u="none" strike="noStrike" baseline="0" dirty="0">
                <a:latin typeface="Verdana" panose="020B0604030504040204" pitchFamily="34" charset="0"/>
              </a:rPr>
              <a:t>This amendment enhances the Ultra Wideband (UWB) physical layers (PHYs,) medium access control (MAC), and associated ranging techniques while retaining backward compatibility with enhanced ranging capable devices (ERDEVs). Areas of enhancement include: additional coding, preamble and modulation schemes to support improved link budget and/or reduced air-time; additional channels and operating frequencies; interference mitigation techniques to support higher density and higher traffic use cases; improvements to accuracy / precision / reliability and interoperability for high-integrity ranging; schemes to reduce complexity and power consumption; definitions for tightly coupled hybrid operation with narrowband signaling to assist UWB; enhanced native discovery and connection setup mechanisms; sensing capabilities to support presence detection and environment mapping; and mechanisms supporting low-power low-latency streaming as well as high data-rate streaming allowing at least 50 Mbit/s of throughput. Support for peer-to-peer, peer-to-multi-peer, and station-to-infrastructure protocols are in scope, as are infrastructure synchronization mechanisms. This amendment includes safeguards so that the high throughput data use cases will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Tree>
    <p:extLst>
      <p:ext uri="{BB962C8B-B14F-4D97-AF65-F5344CB8AC3E}">
        <p14:creationId xmlns:p14="http://schemas.microsoft.com/office/powerpoint/2010/main" val="32472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219-448C-43EB-9D6B-E629CC2F8267}"/>
              </a:ext>
            </a:extLst>
          </p:cNvPr>
          <p:cNvSpPr>
            <a:spLocks noGrp="1"/>
          </p:cNvSpPr>
          <p:nvPr>
            <p:ph type="title"/>
          </p:nvPr>
        </p:nvSpPr>
        <p:spPr/>
        <p:txBody>
          <a:bodyPr/>
          <a:lstStyle/>
          <a:p>
            <a:r>
              <a:rPr lang="en-US" dirty="0"/>
              <a:t>PAR Review</a:t>
            </a:r>
          </a:p>
        </p:txBody>
      </p:sp>
      <p:sp>
        <p:nvSpPr>
          <p:cNvPr id="3" name="Content Placeholder 2">
            <a:extLst>
              <a:ext uri="{FF2B5EF4-FFF2-40B4-BE49-F238E27FC236}">
                <a16:creationId xmlns:a16="http://schemas.microsoft.com/office/drawing/2014/main" id="{1698931C-24F8-4399-8F97-053854A5C3AF}"/>
              </a:ext>
            </a:extLst>
          </p:cNvPr>
          <p:cNvSpPr>
            <a:spLocks noGrp="1"/>
          </p:cNvSpPr>
          <p:nvPr>
            <p:ph idx="1"/>
          </p:nvPr>
        </p:nvSpPr>
        <p:spPr>
          <a:xfrm>
            <a:off x="609600" y="1371601"/>
            <a:ext cx="7764463" cy="3281535"/>
          </a:xfrm>
        </p:spPr>
        <p:txBody>
          <a:bodyPr>
            <a:normAutofit fontScale="85000" lnSpcReduction="20000"/>
          </a:bodyPr>
          <a:lstStyle/>
          <a:p>
            <a:pPr marL="0" indent="0"/>
            <a:r>
              <a:rPr lang="en-US" dirty="0"/>
              <a:t>EC Process:</a:t>
            </a:r>
          </a:p>
          <a:p>
            <a:pPr marL="857250" lvl="1" indent="-457200">
              <a:buFont typeface="Arial" panose="020B0604020202020204" pitchFamily="34" charset="0"/>
              <a:buChar char="•"/>
            </a:pPr>
            <a:r>
              <a:rPr lang="en-US" dirty="0"/>
              <a:t>Submit for review (Done June 1st)</a:t>
            </a:r>
          </a:p>
          <a:p>
            <a:pPr marL="857250" lvl="1" indent="-457200">
              <a:buFont typeface="Arial" panose="020B0604020202020204" pitchFamily="34" charset="0"/>
              <a:buChar char="•"/>
            </a:pPr>
            <a:r>
              <a:rPr lang="fr-FR" dirty="0"/>
              <a:t>PAR: https://mentor.ieee.org/802.15/dcn/21/15-21-0126-02-nuwb-p802-15-4ab-par-draft-from-myproject.pdf</a:t>
            </a:r>
          </a:p>
          <a:p>
            <a:pPr marL="857250" lvl="1" indent="-457200">
              <a:buFont typeface="Arial" panose="020B0604020202020204" pitchFamily="34" charset="0"/>
              <a:buChar char="•"/>
            </a:pPr>
            <a:r>
              <a:rPr lang="fr-FR" dirty="0"/>
              <a:t>CSD: https://mentor.ieee.org/802.15/dcn/21/15-21-0047-05-nuwb-draft-csd-ng-uwb.docx</a:t>
            </a:r>
            <a:endParaRPr lang="en-US" dirty="0"/>
          </a:p>
          <a:p>
            <a:pPr marL="857250" lvl="1" indent="-457200">
              <a:buFont typeface="Arial" panose="020B0604020202020204" pitchFamily="34" charset="0"/>
              <a:buChar char="•"/>
            </a:pPr>
            <a:r>
              <a:rPr lang="en-US" dirty="0"/>
              <a:t>Comments received and resolved in July</a:t>
            </a:r>
          </a:p>
          <a:p>
            <a:pPr marL="0" indent="0"/>
            <a:r>
              <a:rPr lang="en-US" dirty="0"/>
              <a:t>EC and WG Review Schedule:</a:t>
            </a:r>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330CF2E-8627-4440-A6AD-74A668DCBC9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graphicFrame>
        <p:nvGraphicFramePr>
          <p:cNvPr id="5" name="Table 4">
            <a:extLst>
              <a:ext uri="{FF2B5EF4-FFF2-40B4-BE49-F238E27FC236}">
                <a16:creationId xmlns:a16="http://schemas.microsoft.com/office/drawing/2014/main" id="{3A0C6C3D-2D70-4EAD-A58F-1E798B0C5777}"/>
              </a:ext>
            </a:extLst>
          </p:cNvPr>
          <p:cNvGraphicFramePr>
            <a:graphicFrameLocks noGrp="1"/>
          </p:cNvGraphicFramePr>
          <p:nvPr>
            <p:extLst>
              <p:ext uri="{D42A27DB-BD31-4B8C-83A1-F6EECF244321}">
                <p14:modId xmlns:p14="http://schemas.microsoft.com/office/powerpoint/2010/main" val="215179691"/>
              </p:ext>
            </p:extLst>
          </p:nvPr>
        </p:nvGraphicFramePr>
        <p:xfrm>
          <a:off x="761999" y="4797152"/>
          <a:ext cx="7612063" cy="1408305"/>
        </p:xfrm>
        <a:graphic>
          <a:graphicData uri="http://schemas.openxmlformats.org/drawingml/2006/table">
            <a:tbl>
              <a:tblPr firstRow="1" firstCol="1" bandRow="1">
                <a:tableStyleId>{5C22544A-7EE6-4342-B048-85BDC9FD1C3A}</a:tableStyleId>
              </a:tblPr>
              <a:tblGrid>
                <a:gridCol w="1483502">
                  <a:extLst>
                    <a:ext uri="{9D8B030D-6E8A-4147-A177-3AD203B41FA5}">
                      <a16:colId xmlns:a16="http://schemas.microsoft.com/office/drawing/2014/main" val="917249149"/>
                    </a:ext>
                  </a:extLst>
                </a:gridCol>
                <a:gridCol w="6128561">
                  <a:extLst>
                    <a:ext uri="{9D8B030D-6E8A-4147-A177-3AD203B41FA5}">
                      <a16:colId xmlns:a16="http://schemas.microsoft.com/office/drawing/2014/main" val="389667082"/>
                    </a:ext>
                  </a:extLst>
                </a:gridCol>
              </a:tblGrid>
              <a:tr h="0">
                <a:tc>
                  <a:txBody>
                    <a:bodyPr/>
                    <a:lstStyle/>
                    <a:p>
                      <a:pPr marL="0" marR="0">
                        <a:lnSpc>
                          <a:spcPct val="107000"/>
                        </a:lnSpc>
                        <a:spcBef>
                          <a:spcPts val="0"/>
                        </a:spcBef>
                        <a:spcAft>
                          <a:spcPts val="0"/>
                        </a:spcAft>
                      </a:pPr>
                      <a:r>
                        <a:rPr lang="en-US" sz="1800">
                          <a:effectLst/>
                        </a:rPr>
                        <a:t>08 Jun 2021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PAR Announcement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6510237"/>
                  </a:ext>
                </a:extLst>
              </a:tr>
              <a:tr h="0">
                <a:tc>
                  <a:txBody>
                    <a:bodyPr/>
                    <a:lstStyle/>
                    <a:p>
                      <a:pPr marL="0" marR="0">
                        <a:lnSpc>
                          <a:spcPct val="107000"/>
                        </a:lnSpc>
                        <a:spcBef>
                          <a:spcPts val="0"/>
                        </a:spcBef>
                        <a:spcAft>
                          <a:spcPts val="0"/>
                        </a:spcAft>
                      </a:pPr>
                      <a:r>
                        <a:rPr lang="en-US" sz="1800">
                          <a:effectLst/>
                        </a:rPr>
                        <a:t>14 Jul 2021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Submit comments against PARs / ICAIDs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9129"/>
                  </a:ext>
                </a:extLst>
              </a:tr>
              <a:tr h="0">
                <a:tc>
                  <a:txBody>
                    <a:bodyPr/>
                    <a:lstStyle/>
                    <a:p>
                      <a:pPr marL="0" marR="0">
                        <a:lnSpc>
                          <a:spcPct val="107000"/>
                        </a:lnSpc>
                        <a:spcBef>
                          <a:spcPts val="0"/>
                        </a:spcBef>
                        <a:spcAft>
                          <a:spcPts val="0"/>
                        </a:spcAft>
                      </a:pPr>
                      <a:r>
                        <a:rPr lang="en-US" sz="1800">
                          <a:effectLst/>
                        </a:rPr>
                        <a:t>21 Jul 2021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Post responses to submitted comments against PARs / ICAIDs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4196127"/>
                  </a:ext>
                </a:extLst>
              </a:tr>
              <a:tr h="0">
                <a:tc>
                  <a:txBody>
                    <a:bodyPr/>
                    <a:lstStyle/>
                    <a:p>
                      <a:pPr marL="0" marR="0">
                        <a:lnSpc>
                          <a:spcPct val="107000"/>
                        </a:lnSpc>
                        <a:spcBef>
                          <a:spcPts val="0"/>
                        </a:spcBef>
                        <a:spcAft>
                          <a:spcPts val="0"/>
                        </a:spcAft>
                      </a:pPr>
                      <a:r>
                        <a:rPr lang="en-US" sz="1800">
                          <a:effectLst/>
                        </a:rPr>
                        <a:t>23 Jul 2021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802 EC Closing Mtg (Consider PARs / ICAIDs)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507793"/>
                  </a:ext>
                </a:extLst>
              </a:tr>
            </a:tbl>
          </a:graphicData>
        </a:graphic>
      </p:graphicFrame>
    </p:spTree>
    <p:extLst>
      <p:ext uri="{BB962C8B-B14F-4D97-AF65-F5344CB8AC3E}">
        <p14:creationId xmlns:p14="http://schemas.microsoft.com/office/powerpoint/2010/main" val="344507095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28498</TotalTime>
  <Words>1203</Words>
  <Application>Microsoft Office PowerPoint</Application>
  <PresentationFormat>On-screen Show (4:3)</PresentationFormat>
  <Paragraphs>143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Verdana</vt:lpstr>
      <vt:lpstr>Verdana-Bold</vt:lpstr>
      <vt:lpstr>Office Theme</vt:lpstr>
      <vt:lpstr>PowerPoint Presentation</vt:lpstr>
      <vt:lpstr>Study Group 15.4ab Next Generation UWB Amendment</vt:lpstr>
      <vt:lpstr>802.15 Study Group Meeting</vt:lpstr>
      <vt:lpstr>IEEE-SA Patent, Copyright, and Participation Policies</vt:lpstr>
      <vt:lpstr>IEEE 802 Ground Rules</vt:lpstr>
      <vt:lpstr>Proposed Agenda</vt:lpstr>
      <vt:lpstr>Recap</vt:lpstr>
      <vt:lpstr>Proposed PAR Scope</vt:lpstr>
      <vt:lpstr>PAR Review</vt:lpstr>
      <vt:lpstr>Technical Contributions</vt:lpstr>
      <vt:lpstr>Standard Features</vt:lpstr>
      <vt:lpstr>Next Steps</vt:lpstr>
      <vt:lpstr>Call for Contributions</vt:lpstr>
      <vt:lpstr>Planning for July Plenary</vt:lpstr>
      <vt:lpstr>Teleconference Schedule Discussion</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167</cp:revision>
  <cp:lastPrinted>2000-03-07T00:55:37Z</cp:lastPrinted>
  <dcterms:created xsi:type="dcterms:W3CDTF">2016-01-17T22:48:36Z</dcterms:created>
  <dcterms:modified xsi:type="dcterms:W3CDTF">2021-06-15T13:15:26Z</dcterms:modified>
  <cp:category/>
</cp:coreProperties>
</file>