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6"/>
  </p:notesMasterIdLst>
  <p:handoutMasterIdLst>
    <p:handoutMasterId r:id="rId27"/>
  </p:handoutMasterIdLst>
  <p:sldIdLst>
    <p:sldId id="259" r:id="rId2"/>
    <p:sldId id="938" r:id="rId3"/>
    <p:sldId id="963" r:id="rId4"/>
    <p:sldId id="260" r:id="rId5"/>
    <p:sldId id="261" r:id="rId6"/>
    <p:sldId id="262" r:id="rId7"/>
    <p:sldId id="263" r:id="rId8"/>
    <p:sldId id="283" r:id="rId9"/>
    <p:sldId id="284" r:id="rId10"/>
    <p:sldId id="287" r:id="rId11"/>
    <p:sldId id="944" r:id="rId12"/>
    <p:sldId id="289" r:id="rId13"/>
    <p:sldId id="950" r:id="rId14"/>
    <p:sldId id="997" r:id="rId15"/>
    <p:sldId id="990" r:id="rId16"/>
    <p:sldId id="1005" r:id="rId17"/>
    <p:sldId id="1007" r:id="rId18"/>
    <p:sldId id="1008" r:id="rId19"/>
    <p:sldId id="992" r:id="rId20"/>
    <p:sldId id="1003" r:id="rId21"/>
    <p:sldId id="256" r:id="rId22"/>
    <p:sldId id="965" r:id="rId23"/>
    <p:sldId id="314" r:id="rId24"/>
    <p:sldId id="985" r:id="rId25"/>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27" autoAdjust="0"/>
    <p:restoredTop sz="96869" autoAdjust="0"/>
  </p:normalViewPr>
  <p:slideViewPr>
    <p:cSldViewPr>
      <p:cViewPr varScale="1">
        <p:scale>
          <a:sx n="98" d="100"/>
          <a:sy n="98" d="100"/>
        </p:scale>
        <p:origin x="264" y="54"/>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June_2021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doc.:IEEE802.15-21-0329r0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June_2021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5/dcn/20/15-20-0079-04-016t-task-group-16t-call-for-contribution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20/15-20-0213-09-016t-ieee-802-16t-use-cases.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21/15-21-0097-08-016t-16t-system-requirements-documen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June 2021 Teleconference Meeting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2021-06-10</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June_2021</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June_2021</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June_2021</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normAutofit fontScale="90000"/>
          </a:bodyPr>
          <a:lstStyle/>
          <a:p>
            <a:r>
              <a:rPr lang="en-US" dirty="0"/>
              <a:t>Call for Contributions – Updated: 16 March 2021</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r>
              <a:rPr lang="en-US" dirty="0"/>
              <a:t>This Call for Contributions solicits input documentation toward the development the amendment. The approved PAR is available at this link.  The approved PAR is also available on Mentor as document IEEE 802.15-20-0196r2</a:t>
            </a:r>
          </a:p>
          <a:p>
            <a:r>
              <a:rPr lang="en-US" dirty="0"/>
              <a:t>Contributions are sought on the following topic;</a:t>
            </a:r>
          </a:p>
          <a:p>
            <a:pPr lvl="1"/>
            <a:r>
              <a:rPr lang="en-US" dirty="0"/>
              <a:t>Contributions toward the System Description Document  (using the outline in IEEE 802.15-20-351r1 or subsequent as a guideline)</a:t>
            </a:r>
          </a:p>
          <a:p>
            <a:r>
              <a:rPr lang="en-US" dirty="0"/>
              <a:t>The Task Group is meeting virtually for the time being. Meetings and teleconferences are announced on the TG16t reflector and the 802.15 calendar.</a:t>
            </a:r>
          </a:p>
          <a:p>
            <a:r>
              <a:rPr lang="en-US" dirty="0"/>
              <a:t>This call for contributions will remain open until the September 2021 meetings of the 802.15 Working Group.</a:t>
            </a:r>
          </a:p>
          <a:p>
            <a:r>
              <a:rPr lang="en-US" dirty="0"/>
              <a:t>Documents should be uploaded to Mentor to the TG16t task group.</a:t>
            </a:r>
          </a:p>
          <a:p>
            <a:r>
              <a:rPr lang="en-US" dirty="0"/>
              <a:t>For further information, contact the following:</a:t>
            </a:r>
          </a:p>
          <a:p>
            <a:pPr lvl="1"/>
            <a:r>
              <a:rPr lang="en-US" dirty="0"/>
              <a:t>IEEE 802.15.16t Task Group Chair:  Tim Godfrey &lt;tim.godfrey@ieee.org&gt;</a:t>
            </a:r>
          </a:p>
          <a:p>
            <a:pPr lvl="1"/>
            <a:r>
              <a:rPr lang="en-US" dirty="0"/>
              <a:t>IEEE 802.15 Working Group Chair:  Pat Kinney &lt;pat.kinney@kinneyconsultingllc.com&gt;</a:t>
            </a:r>
          </a:p>
          <a:p>
            <a:endParaRPr lang="en-US" dirty="0"/>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7" name="TextBox 6">
            <a:extLst>
              <a:ext uri="{FF2B5EF4-FFF2-40B4-BE49-F238E27FC236}">
                <a16:creationId xmlns:a16="http://schemas.microsoft.com/office/drawing/2014/main" id="{82C80BA8-6A62-4194-A2F5-AC3521921B78}"/>
              </a:ext>
            </a:extLst>
          </p:cNvPr>
          <p:cNvSpPr txBox="1"/>
          <p:nvPr/>
        </p:nvSpPr>
        <p:spPr>
          <a:xfrm>
            <a:off x="9024685" y="5818743"/>
            <a:ext cx="2862515" cy="369332"/>
          </a:xfrm>
          <a:prstGeom prst="rect">
            <a:avLst/>
          </a:prstGeom>
          <a:noFill/>
        </p:spPr>
        <p:txBody>
          <a:bodyPr wrap="none" rtlCol="0">
            <a:spAutoFit/>
          </a:bodyPr>
          <a:lstStyle/>
          <a:p>
            <a:r>
              <a:rPr lang="en-US" dirty="0">
                <a:highlight>
                  <a:srgbClr val="00FF00"/>
                </a:highlight>
                <a:hlinkClick r:id="rId2"/>
              </a:rPr>
              <a:t>Updated CFC Document Link</a:t>
            </a:r>
            <a:endParaRPr lang="en-US" dirty="0">
              <a:highlight>
                <a:srgbClr val="00FF00"/>
              </a:highlight>
            </a:endParaRPr>
          </a:p>
        </p:txBody>
      </p:sp>
      <p:sp>
        <p:nvSpPr>
          <p:cNvPr id="16" name="Slide Number Placeholder 15">
            <a:extLst>
              <a:ext uri="{FF2B5EF4-FFF2-40B4-BE49-F238E27FC236}">
                <a16:creationId xmlns:a16="http://schemas.microsoft.com/office/drawing/2014/main" id="{528056F7-3E2C-454E-B450-D88F68815217}"/>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48A313C-D102-414C-BF97-370064CF0E99}"/>
              </a:ext>
            </a:extLst>
          </p:cNvPr>
          <p:cNvSpPr>
            <a:spLocks noGrp="1"/>
          </p:cNvSpPr>
          <p:nvPr>
            <p:ph type="dt" sz="half" idx="10"/>
          </p:nvPr>
        </p:nvSpPr>
        <p:spPr/>
        <p:txBody>
          <a:bodyPr/>
          <a:lstStyle/>
          <a:p>
            <a:r>
              <a:rPr lang="en-US" dirty="0"/>
              <a:t>June_2021</a:t>
            </a:r>
          </a:p>
        </p:txBody>
      </p:sp>
    </p:spTree>
    <p:extLst>
      <p:ext uri="{BB962C8B-B14F-4D97-AF65-F5344CB8AC3E}">
        <p14:creationId xmlns:p14="http://schemas.microsoft.com/office/powerpoint/2010/main" val="4142447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AF444-012C-436D-A88B-DA16AD583E8A}"/>
              </a:ext>
            </a:extLst>
          </p:cNvPr>
          <p:cNvSpPr>
            <a:spLocks noGrp="1"/>
          </p:cNvSpPr>
          <p:nvPr>
            <p:ph type="title"/>
          </p:nvPr>
        </p:nvSpPr>
        <p:spPr/>
        <p:txBody>
          <a:bodyPr/>
          <a:lstStyle/>
          <a:p>
            <a:r>
              <a:rPr lang="en-US" dirty="0"/>
              <a:t>Secretary</a:t>
            </a:r>
          </a:p>
        </p:txBody>
      </p:sp>
      <p:sp>
        <p:nvSpPr>
          <p:cNvPr id="3" name="Content Placeholder 2">
            <a:extLst>
              <a:ext uri="{FF2B5EF4-FFF2-40B4-BE49-F238E27FC236}">
                <a16:creationId xmlns:a16="http://schemas.microsoft.com/office/drawing/2014/main" id="{786C6BED-832E-40A0-9285-9BA1F8A8D6DB}"/>
              </a:ext>
            </a:extLst>
          </p:cNvPr>
          <p:cNvSpPr>
            <a:spLocks noGrp="1"/>
          </p:cNvSpPr>
          <p:nvPr>
            <p:ph idx="1"/>
          </p:nvPr>
        </p:nvSpPr>
        <p:spPr/>
        <p:txBody>
          <a:bodyPr/>
          <a:lstStyle/>
          <a:p>
            <a:endParaRPr lang="en-US" dirty="0"/>
          </a:p>
          <a:p>
            <a:endParaRPr lang="en-US" dirty="0"/>
          </a:p>
          <a:p>
            <a:endParaRPr lang="en-US" dirty="0"/>
          </a:p>
        </p:txBody>
      </p:sp>
      <p:sp>
        <p:nvSpPr>
          <p:cNvPr id="4" name="Date Placeholder 3">
            <a:extLst>
              <a:ext uri="{FF2B5EF4-FFF2-40B4-BE49-F238E27FC236}">
                <a16:creationId xmlns:a16="http://schemas.microsoft.com/office/drawing/2014/main" id="{D86CFA64-8EF2-4F36-9432-04E994D0F2C7}"/>
              </a:ext>
            </a:extLst>
          </p:cNvPr>
          <p:cNvSpPr>
            <a:spLocks noGrp="1"/>
          </p:cNvSpPr>
          <p:nvPr>
            <p:ph type="dt" sz="half" idx="10"/>
          </p:nvPr>
        </p:nvSpPr>
        <p:spPr/>
        <p:txBody>
          <a:bodyPr/>
          <a:lstStyle/>
          <a:p>
            <a:r>
              <a:rPr lang="en-US" dirty="0"/>
              <a:t>June_2021</a:t>
            </a:r>
          </a:p>
        </p:txBody>
      </p:sp>
      <p:sp>
        <p:nvSpPr>
          <p:cNvPr id="5" name="Footer Placeholder 4">
            <a:extLst>
              <a:ext uri="{FF2B5EF4-FFF2-40B4-BE49-F238E27FC236}">
                <a16:creationId xmlns:a16="http://schemas.microsoft.com/office/drawing/2014/main" id="{E42090F2-DB78-44BA-91A6-B05D6B71D4D6}"/>
              </a:ext>
            </a:extLst>
          </p:cNvPr>
          <p:cNvSpPr>
            <a:spLocks noGrp="1"/>
          </p:cNvSpPr>
          <p:nvPr>
            <p:ph type="ftr" sz="quarter" idx="11"/>
          </p:nvPr>
        </p:nvSpPr>
        <p:spPr/>
        <p:txBody>
          <a:bodyPr/>
          <a:lstStyle/>
          <a:p>
            <a:r>
              <a:rPr lang="en-US"/>
              <a:t>Tim Godfrey, EPRI</a:t>
            </a:r>
          </a:p>
        </p:txBody>
      </p:sp>
      <p:sp>
        <p:nvSpPr>
          <p:cNvPr id="16" name="Slide Number Placeholder 15">
            <a:extLst>
              <a:ext uri="{FF2B5EF4-FFF2-40B4-BE49-F238E27FC236}">
                <a16:creationId xmlns:a16="http://schemas.microsoft.com/office/drawing/2014/main" id="{B0F42B84-2FE5-462E-B13D-A52E418E6C7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
        <p:nvSpPr>
          <p:cNvPr id="12" name="Content Placeholder 2">
            <a:extLst>
              <a:ext uri="{FF2B5EF4-FFF2-40B4-BE49-F238E27FC236}">
                <a16:creationId xmlns:a16="http://schemas.microsoft.com/office/drawing/2014/main" id="{99A92D9E-F2BD-425A-81E0-2FA9C6EEA9EF}"/>
              </a:ext>
            </a:extLst>
          </p:cNvPr>
          <p:cNvSpPr txBox="1">
            <a:spLocks/>
          </p:cNvSpPr>
          <p:nvPr/>
        </p:nvSpPr>
        <p:spPr>
          <a:xfrm>
            <a:off x="381000" y="1676400"/>
            <a:ext cx="11277600" cy="4876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Secretary for May Interim Session</a:t>
            </a:r>
          </a:p>
          <a:p>
            <a:endParaRPr lang="en-US" dirty="0"/>
          </a:p>
          <a:p>
            <a:endParaRPr lang="en-US" dirty="0"/>
          </a:p>
        </p:txBody>
      </p:sp>
    </p:spTree>
    <p:extLst>
      <p:ext uri="{BB962C8B-B14F-4D97-AF65-F5344CB8AC3E}">
        <p14:creationId xmlns:p14="http://schemas.microsoft.com/office/powerpoint/2010/main" val="2555569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June Teleconference</a:t>
            </a:r>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15" name="Slide Number Placeholder 14">
            <a:extLst>
              <a:ext uri="{FF2B5EF4-FFF2-40B4-BE49-F238E27FC236}">
                <a16:creationId xmlns:a16="http://schemas.microsoft.com/office/drawing/2014/main" id="{AD3FD41F-FBC4-4721-A0F6-9AFBAC699FDF}"/>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
        <p:nvSpPr>
          <p:cNvPr id="5" name="Date Placeholder 4">
            <a:extLst>
              <a:ext uri="{FF2B5EF4-FFF2-40B4-BE49-F238E27FC236}">
                <a16:creationId xmlns:a16="http://schemas.microsoft.com/office/drawing/2014/main" id="{A97FB7FA-1D33-46AB-86CE-9C33D26E0432}"/>
              </a:ext>
            </a:extLst>
          </p:cNvPr>
          <p:cNvSpPr>
            <a:spLocks noGrp="1"/>
          </p:cNvSpPr>
          <p:nvPr>
            <p:ph type="dt" sz="half" idx="10"/>
          </p:nvPr>
        </p:nvSpPr>
        <p:spPr/>
        <p:txBody>
          <a:bodyPr/>
          <a:lstStyle/>
          <a:p>
            <a:r>
              <a:rPr lang="en-US" dirty="0"/>
              <a:t>June_2021</a:t>
            </a:r>
          </a:p>
        </p:txBody>
      </p:sp>
      <p:sp>
        <p:nvSpPr>
          <p:cNvPr id="10" name="Content Placeholder 9">
            <a:extLst>
              <a:ext uri="{FF2B5EF4-FFF2-40B4-BE49-F238E27FC236}">
                <a16:creationId xmlns:a16="http://schemas.microsoft.com/office/drawing/2014/main" id="{906CC412-278C-49A7-B97D-CE0390BEC8E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569C0-F471-4B81-BEC3-FA5CA5028ECF}"/>
              </a:ext>
            </a:extLst>
          </p:cNvPr>
          <p:cNvSpPr>
            <a:spLocks noGrp="1"/>
          </p:cNvSpPr>
          <p:nvPr>
            <p:ph type="title"/>
          </p:nvPr>
        </p:nvSpPr>
        <p:spPr/>
        <p:txBody>
          <a:bodyPr/>
          <a:lstStyle/>
          <a:p>
            <a:r>
              <a:rPr lang="en-US" dirty="0"/>
              <a:t>Discussion on Use Cases</a:t>
            </a:r>
          </a:p>
        </p:txBody>
      </p:sp>
      <p:sp>
        <p:nvSpPr>
          <p:cNvPr id="3" name="Content Placeholder 2">
            <a:extLst>
              <a:ext uri="{FF2B5EF4-FFF2-40B4-BE49-F238E27FC236}">
                <a16:creationId xmlns:a16="http://schemas.microsoft.com/office/drawing/2014/main" id="{A34049E0-FB33-4802-9948-3205ACEEEA07}"/>
              </a:ext>
            </a:extLst>
          </p:cNvPr>
          <p:cNvSpPr>
            <a:spLocks noGrp="1"/>
          </p:cNvSpPr>
          <p:nvPr>
            <p:ph idx="1"/>
          </p:nvPr>
        </p:nvSpPr>
        <p:spPr/>
        <p:txBody>
          <a:bodyPr>
            <a:normAutofit/>
          </a:bodyPr>
          <a:lstStyle/>
          <a:p>
            <a:r>
              <a:rPr lang="en-US" dirty="0"/>
              <a:t>Need the PHY-only use cases to describe their use cases in terms of goodput. </a:t>
            </a:r>
          </a:p>
          <a:p>
            <a:r>
              <a:rPr lang="en-US" dirty="0"/>
              <a:t>Daoud updated the use cases document to r9. </a:t>
            </a:r>
          </a:p>
          <a:p>
            <a:endParaRPr lang="en-US" dirty="0"/>
          </a:p>
        </p:txBody>
      </p:sp>
      <p:sp>
        <p:nvSpPr>
          <p:cNvPr id="4" name="Date Placeholder 3">
            <a:extLst>
              <a:ext uri="{FF2B5EF4-FFF2-40B4-BE49-F238E27FC236}">
                <a16:creationId xmlns:a16="http://schemas.microsoft.com/office/drawing/2014/main" id="{1369F7CA-6520-44A1-A67C-8A5AB6C269EC}"/>
              </a:ext>
            </a:extLst>
          </p:cNvPr>
          <p:cNvSpPr>
            <a:spLocks noGrp="1"/>
          </p:cNvSpPr>
          <p:nvPr>
            <p:ph type="dt" sz="half" idx="10"/>
          </p:nvPr>
        </p:nvSpPr>
        <p:spPr/>
        <p:txBody>
          <a:bodyPr/>
          <a:lstStyle/>
          <a:p>
            <a:r>
              <a:rPr lang="en-US" dirty="0"/>
              <a:t>June_2021</a:t>
            </a:r>
          </a:p>
        </p:txBody>
      </p:sp>
      <p:sp>
        <p:nvSpPr>
          <p:cNvPr id="5" name="Footer Placeholder 4">
            <a:extLst>
              <a:ext uri="{FF2B5EF4-FFF2-40B4-BE49-F238E27FC236}">
                <a16:creationId xmlns:a16="http://schemas.microsoft.com/office/drawing/2014/main" id="{73ECA55E-19E3-4E1A-97B5-A2EB930FDE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F7458D2-9C7E-4454-A4EA-47CD240A07C2}"/>
              </a:ext>
            </a:extLst>
          </p:cNvPr>
          <p:cNvSpPr>
            <a:spLocks noGrp="1"/>
          </p:cNvSpPr>
          <p:nvPr>
            <p:ph type="sldNum" sz="quarter" idx="12"/>
          </p:nvPr>
        </p:nvSpPr>
        <p:spPr/>
        <p:txBody>
          <a:bodyPr/>
          <a:lstStyle/>
          <a:p>
            <a:fld id="{A1C9EF53-BD90-4B75-A223-F9525C143888}" type="slidenum">
              <a:rPr lang="en-US" smtClean="0"/>
              <a:pPr/>
              <a:t>16</a:t>
            </a:fld>
            <a:endParaRPr lang="en-US" dirty="0"/>
          </a:p>
        </p:txBody>
      </p:sp>
      <p:graphicFrame>
        <p:nvGraphicFramePr>
          <p:cNvPr id="7" name="Table 6">
            <a:extLst>
              <a:ext uri="{FF2B5EF4-FFF2-40B4-BE49-F238E27FC236}">
                <a16:creationId xmlns:a16="http://schemas.microsoft.com/office/drawing/2014/main" id="{CC95D5DF-0C99-45A8-BFEC-AFDD263DBEFB}"/>
              </a:ext>
            </a:extLst>
          </p:cNvPr>
          <p:cNvGraphicFramePr>
            <a:graphicFrameLocks noGrp="1"/>
          </p:cNvGraphicFramePr>
          <p:nvPr/>
        </p:nvGraphicFramePr>
        <p:xfrm>
          <a:off x="838200" y="3269774"/>
          <a:ext cx="10515600" cy="1463040"/>
        </p:xfrm>
        <a:graphic>
          <a:graphicData uri="http://schemas.openxmlformats.org/drawingml/2006/table">
            <a:tbl>
              <a:tblPr/>
              <a:tblGrid>
                <a:gridCol w="1314450">
                  <a:extLst>
                    <a:ext uri="{9D8B030D-6E8A-4147-A177-3AD203B41FA5}">
                      <a16:colId xmlns:a16="http://schemas.microsoft.com/office/drawing/2014/main" val="4184640901"/>
                    </a:ext>
                  </a:extLst>
                </a:gridCol>
                <a:gridCol w="1314450">
                  <a:extLst>
                    <a:ext uri="{9D8B030D-6E8A-4147-A177-3AD203B41FA5}">
                      <a16:colId xmlns:a16="http://schemas.microsoft.com/office/drawing/2014/main" val="3147607326"/>
                    </a:ext>
                  </a:extLst>
                </a:gridCol>
                <a:gridCol w="1314450">
                  <a:extLst>
                    <a:ext uri="{9D8B030D-6E8A-4147-A177-3AD203B41FA5}">
                      <a16:colId xmlns:a16="http://schemas.microsoft.com/office/drawing/2014/main" val="1285423315"/>
                    </a:ext>
                  </a:extLst>
                </a:gridCol>
                <a:gridCol w="1314450">
                  <a:extLst>
                    <a:ext uri="{9D8B030D-6E8A-4147-A177-3AD203B41FA5}">
                      <a16:colId xmlns:a16="http://schemas.microsoft.com/office/drawing/2014/main" val="829208916"/>
                    </a:ext>
                  </a:extLst>
                </a:gridCol>
                <a:gridCol w="1314450">
                  <a:extLst>
                    <a:ext uri="{9D8B030D-6E8A-4147-A177-3AD203B41FA5}">
                      <a16:colId xmlns:a16="http://schemas.microsoft.com/office/drawing/2014/main" val="3127944080"/>
                    </a:ext>
                  </a:extLst>
                </a:gridCol>
                <a:gridCol w="1314450">
                  <a:extLst>
                    <a:ext uri="{9D8B030D-6E8A-4147-A177-3AD203B41FA5}">
                      <a16:colId xmlns:a16="http://schemas.microsoft.com/office/drawing/2014/main" val="2866151269"/>
                    </a:ext>
                  </a:extLst>
                </a:gridCol>
                <a:gridCol w="1314450">
                  <a:extLst>
                    <a:ext uri="{9D8B030D-6E8A-4147-A177-3AD203B41FA5}">
                      <a16:colId xmlns:a16="http://schemas.microsoft.com/office/drawing/2014/main" val="2593875618"/>
                    </a:ext>
                  </a:extLst>
                </a:gridCol>
                <a:gridCol w="1314450">
                  <a:extLst>
                    <a:ext uri="{9D8B030D-6E8A-4147-A177-3AD203B41FA5}">
                      <a16:colId xmlns:a16="http://schemas.microsoft.com/office/drawing/2014/main" val="1426059630"/>
                    </a:ext>
                  </a:extLst>
                </a:gridCol>
              </a:tblGrid>
              <a:tr h="0">
                <a:tc>
                  <a:txBody>
                    <a:bodyPr/>
                    <a:lstStyle/>
                    <a:p>
                      <a:r>
                        <a:rPr lang="en-US"/>
                        <a:t>2020</a:t>
                      </a:r>
                    </a:p>
                  </a:txBody>
                  <a:tcPr anchor="ctr">
                    <a:lnL>
                      <a:noFill/>
                    </a:lnL>
                    <a:lnR>
                      <a:noFill/>
                    </a:lnR>
                    <a:lnT>
                      <a:noFill/>
                    </a:lnT>
                    <a:lnB>
                      <a:noFill/>
                    </a:lnB>
                  </a:tcPr>
                </a:tc>
                <a:tc>
                  <a:txBody>
                    <a:bodyPr/>
                    <a:lstStyle/>
                    <a:p>
                      <a:r>
                        <a:rPr lang="en-US"/>
                        <a:t>213</a:t>
                      </a:r>
                    </a:p>
                  </a:txBody>
                  <a:tcPr anchor="ctr">
                    <a:lnL>
                      <a:noFill/>
                    </a:lnL>
                    <a:lnR>
                      <a:noFill/>
                    </a:lnR>
                    <a:lnT>
                      <a:noFill/>
                    </a:lnT>
                    <a:lnB>
                      <a:noFill/>
                    </a:lnB>
                  </a:tcPr>
                </a:tc>
                <a:tc>
                  <a:txBody>
                    <a:bodyPr/>
                    <a:lstStyle/>
                    <a:p>
                      <a:r>
                        <a:rPr lang="en-US"/>
                        <a:t>9</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IEEE 802.16t Use Cases</a:t>
                      </a:r>
                    </a:p>
                  </a:txBody>
                  <a:tcPr anchor="ctr">
                    <a:lnL>
                      <a:noFill/>
                    </a:lnL>
                    <a:lnR>
                      <a:noFill/>
                    </a:lnR>
                    <a:lnT>
                      <a:noFill/>
                    </a:lnT>
                    <a:lnB>
                      <a:noFill/>
                    </a:lnB>
                  </a:tcPr>
                </a:tc>
                <a:tc>
                  <a:txBody>
                    <a:bodyPr/>
                    <a:lstStyle/>
                    <a:p>
                      <a:r>
                        <a:rPr lang="en-US"/>
                        <a:t>Daoud Serang (CML Microcircuits)</a:t>
                      </a:r>
                    </a:p>
                  </a:txBody>
                  <a:tcPr anchor="ctr">
                    <a:lnL>
                      <a:noFill/>
                    </a:lnL>
                    <a:lnR>
                      <a:noFill/>
                    </a:lnR>
                    <a:lnT>
                      <a:noFill/>
                    </a:lnT>
                    <a:lnB>
                      <a:noFill/>
                    </a:lnB>
                  </a:tcPr>
                </a:tc>
                <a:tc>
                  <a:txBody>
                    <a:bodyPr/>
                    <a:lstStyle/>
                    <a:p>
                      <a:r>
                        <a:rPr lang="en-US"/>
                        <a:t>12-May-2021 13:30:35 ET</a:t>
                      </a:r>
                    </a:p>
                  </a:txBody>
                  <a:tcPr anchor="ctr">
                    <a:lnL>
                      <a:noFill/>
                    </a:lnL>
                    <a:lnR>
                      <a:noFill/>
                    </a:lnR>
                    <a:lnT>
                      <a:noFill/>
                    </a:lnT>
                    <a:lnB>
                      <a:noFill/>
                    </a:lnB>
                  </a:tcPr>
                </a:tc>
                <a:tc>
                  <a:txBody>
                    <a:bodyPr/>
                    <a:lstStyle/>
                    <a:p>
                      <a:r>
                        <a:rPr lang="en-US" dirty="0">
                          <a:hlinkClick r:id="rId2"/>
                        </a:rPr>
                        <a:t>Download</a:t>
                      </a:r>
                      <a:endParaRPr lang="en-US" dirty="0"/>
                    </a:p>
                  </a:txBody>
                  <a:tcPr anchor="ctr">
                    <a:lnL>
                      <a:noFill/>
                    </a:lnL>
                    <a:lnR>
                      <a:noFill/>
                    </a:lnR>
                    <a:lnT>
                      <a:noFill/>
                    </a:lnT>
                    <a:lnB>
                      <a:noFill/>
                    </a:lnB>
                  </a:tcPr>
                </a:tc>
                <a:extLst>
                  <a:ext uri="{0D108BD9-81ED-4DB2-BD59-A6C34878D82A}">
                    <a16:rowId xmlns:a16="http://schemas.microsoft.com/office/drawing/2014/main" val="4189169997"/>
                  </a:ext>
                </a:extLst>
              </a:tr>
            </a:tbl>
          </a:graphicData>
        </a:graphic>
      </p:graphicFrame>
    </p:spTree>
    <p:extLst>
      <p:ext uri="{BB962C8B-B14F-4D97-AF65-F5344CB8AC3E}">
        <p14:creationId xmlns:p14="http://schemas.microsoft.com/office/powerpoint/2010/main" val="1565727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D5B4B-AB5E-475E-8150-422A5AF47C21}"/>
              </a:ext>
            </a:extLst>
          </p:cNvPr>
          <p:cNvSpPr>
            <a:spLocks noGrp="1"/>
          </p:cNvSpPr>
          <p:nvPr>
            <p:ph type="title"/>
          </p:nvPr>
        </p:nvSpPr>
        <p:spPr/>
        <p:txBody>
          <a:bodyPr/>
          <a:lstStyle/>
          <a:p>
            <a:r>
              <a:rPr lang="en-US" dirty="0"/>
              <a:t>Discussion on SRD use cases diagram</a:t>
            </a:r>
          </a:p>
        </p:txBody>
      </p:sp>
      <p:sp>
        <p:nvSpPr>
          <p:cNvPr id="3" name="Content Placeholder 2">
            <a:extLst>
              <a:ext uri="{FF2B5EF4-FFF2-40B4-BE49-F238E27FC236}">
                <a16:creationId xmlns:a16="http://schemas.microsoft.com/office/drawing/2014/main" id="{F7CF32CE-CE98-4E26-B4C5-B192D47F3C8E}"/>
              </a:ext>
            </a:extLst>
          </p:cNvPr>
          <p:cNvSpPr>
            <a:spLocks noGrp="1"/>
          </p:cNvSpPr>
          <p:nvPr>
            <p:ph idx="1"/>
          </p:nvPr>
        </p:nvSpPr>
        <p:spPr/>
        <p:txBody>
          <a:bodyPr>
            <a:normAutofit/>
          </a:bodyPr>
          <a:lstStyle/>
          <a:p>
            <a:r>
              <a:rPr lang="en-US" dirty="0" err="1"/>
              <a:t>Juha</a:t>
            </a:r>
            <a:r>
              <a:rPr lang="en-US" dirty="0"/>
              <a:t> updated with linear scale. Will make further updates as new “goodput” data becomes available.   </a:t>
            </a:r>
          </a:p>
          <a:p>
            <a:pPr lvl="1"/>
            <a:endParaRPr lang="en-US" dirty="0"/>
          </a:p>
          <a:p>
            <a:endParaRPr lang="en-US" dirty="0"/>
          </a:p>
          <a:p>
            <a:endParaRPr lang="en-US" dirty="0"/>
          </a:p>
        </p:txBody>
      </p:sp>
      <p:sp>
        <p:nvSpPr>
          <p:cNvPr id="4" name="Date Placeholder 3">
            <a:extLst>
              <a:ext uri="{FF2B5EF4-FFF2-40B4-BE49-F238E27FC236}">
                <a16:creationId xmlns:a16="http://schemas.microsoft.com/office/drawing/2014/main" id="{F1D7BE73-8BA4-4420-A9E0-136459E68DFA}"/>
              </a:ext>
            </a:extLst>
          </p:cNvPr>
          <p:cNvSpPr>
            <a:spLocks noGrp="1"/>
          </p:cNvSpPr>
          <p:nvPr>
            <p:ph type="dt" sz="half" idx="10"/>
          </p:nvPr>
        </p:nvSpPr>
        <p:spPr/>
        <p:txBody>
          <a:bodyPr/>
          <a:lstStyle/>
          <a:p>
            <a:r>
              <a:rPr lang="en-US" dirty="0"/>
              <a:t>June_2021</a:t>
            </a:r>
          </a:p>
        </p:txBody>
      </p:sp>
      <p:sp>
        <p:nvSpPr>
          <p:cNvPr id="5" name="Footer Placeholder 4">
            <a:extLst>
              <a:ext uri="{FF2B5EF4-FFF2-40B4-BE49-F238E27FC236}">
                <a16:creationId xmlns:a16="http://schemas.microsoft.com/office/drawing/2014/main" id="{67F629BA-53EF-4E67-8BA4-43EB4E9D6D4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5644370-EC95-4CC9-B6EE-0D42DF31C1B6}"/>
              </a:ext>
            </a:extLst>
          </p:cNvPr>
          <p:cNvSpPr>
            <a:spLocks noGrp="1"/>
          </p:cNvSpPr>
          <p:nvPr>
            <p:ph type="sldNum" sz="quarter" idx="12"/>
          </p:nvPr>
        </p:nvSpPr>
        <p:spPr/>
        <p:txBody>
          <a:bodyPr/>
          <a:lstStyle/>
          <a:p>
            <a:fld id="{A1C9EF53-BD90-4B75-A223-F9525C143888}" type="slidenum">
              <a:rPr lang="en-US" smtClean="0"/>
              <a:pPr/>
              <a:t>17</a:t>
            </a:fld>
            <a:endParaRPr lang="en-US" dirty="0"/>
          </a:p>
        </p:txBody>
      </p:sp>
      <p:graphicFrame>
        <p:nvGraphicFramePr>
          <p:cNvPr id="7" name="Table 6">
            <a:extLst>
              <a:ext uri="{FF2B5EF4-FFF2-40B4-BE49-F238E27FC236}">
                <a16:creationId xmlns:a16="http://schemas.microsoft.com/office/drawing/2014/main" id="{4899F55B-3E14-44DE-B9E6-E5358824DE6C}"/>
              </a:ext>
            </a:extLst>
          </p:cNvPr>
          <p:cNvGraphicFramePr>
            <a:graphicFrameLocks noGrp="1"/>
          </p:cNvGraphicFramePr>
          <p:nvPr/>
        </p:nvGraphicFramePr>
        <p:xfrm>
          <a:off x="838200" y="3406934"/>
          <a:ext cx="10515600" cy="1188720"/>
        </p:xfrm>
        <a:graphic>
          <a:graphicData uri="http://schemas.openxmlformats.org/drawingml/2006/table">
            <a:tbl>
              <a:tblPr/>
              <a:tblGrid>
                <a:gridCol w="1314450">
                  <a:extLst>
                    <a:ext uri="{9D8B030D-6E8A-4147-A177-3AD203B41FA5}">
                      <a16:colId xmlns:a16="http://schemas.microsoft.com/office/drawing/2014/main" val="3780222389"/>
                    </a:ext>
                  </a:extLst>
                </a:gridCol>
                <a:gridCol w="1314450">
                  <a:extLst>
                    <a:ext uri="{9D8B030D-6E8A-4147-A177-3AD203B41FA5}">
                      <a16:colId xmlns:a16="http://schemas.microsoft.com/office/drawing/2014/main" val="3394151002"/>
                    </a:ext>
                  </a:extLst>
                </a:gridCol>
                <a:gridCol w="1314450">
                  <a:extLst>
                    <a:ext uri="{9D8B030D-6E8A-4147-A177-3AD203B41FA5}">
                      <a16:colId xmlns:a16="http://schemas.microsoft.com/office/drawing/2014/main" val="3402346141"/>
                    </a:ext>
                  </a:extLst>
                </a:gridCol>
                <a:gridCol w="1314450">
                  <a:extLst>
                    <a:ext uri="{9D8B030D-6E8A-4147-A177-3AD203B41FA5}">
                      <a16:colId xmlns:a16="http://schemas.microsoft.com/office/drawing/2014/main" val="2221274276"/>
                    </a:ext>
                  </a:extLst>
                </a:gridCol>
                <a:gridCol w="1314450">
                  <a:extLst>
                    <a:ext uri="{9D8B030D-6E8A-4147-A177-3AD203B41FA5}">
                      <a16:colId xmlns:a16="http://schemas.microsoft.com/office/drawing/2014/main" val="4034322032"/>
                    </a:ext>
                  </a:extLst>
                </a:gridCol>
                <a:gridCol w="1314450">
                  <a:extLst>
                    <a:ext uri="{9D8B030D-6E8A-4147-A177-3AD203B41FA5}">
                      <a16:colId xmlns:a16="http://schemas.microsoft.com/office/drawing/2014/main" val="1039843955"/>
                    </a:ext>
                  </a:extLst>
                </a:gridCol>
                <a:gridCol w="1314450">
                  <a:extLst>
                    <a:ext uri="{9D8B030D-6E8A-4147-A177-3AD203B41FA5}">
                      <a16:colId xmlns:a16="http://schemas.microsoft.com/office/drawing/2014/main" val="3698377068"/>
                    </a:ext>
                  </a:extLst>
                </a:gridCol>
                <a:gridCol w="1314450">
                  <a:extLst>
                    <a:ext uri="{9D8B030D-6E8A-4147-A177-3AD203B41FA5}">
                      <a16:colId xmlns:a16="http://schemas.microsoft.com/office/drawing/2014/main" val="3040209032"/>
                    </a:ext>
                  </a:extLst>
                </a:gridCol>
              </a:tblGrid>
              <a:tr h="0">
                <a:tc>
                  <a:txBody>
                    <a:bodyPr/>
                    <a:lstStyle/>
                    <a:p>
                      <a:r>
                        <a:rPr lang="en-US"/>
                        <a:t>2021</a:t>
                      </a:r>
                    </a:p>
                  </a:txBody>
                  <a:tcPr anchor="ctr">
                    <a:lnL>
                      <a:noFill/>
                    </a:lnL>
                    <a:lnR>
                      <a:noFill/>
                    </a:lnR>
                    <a:lnT>
                      <a:noFill/>
                    </a:lnT>
                    <a:lnB>
                      <a:noFill/>
                    </a:lnB>
                  </a:tcPr>
                </a:tc>
                <a:tc>
                  <a:txBody>
                    <a:bodyPr/>
                    <a:lstStyle/>
                    <a:p>
                      <a:r>
                        <a:rPr lang="en-US"/>
                        <a:t>97</a:t>
                      </a:r>
                    </a:p>
                  </a:txBody>
                  <a:tcPr anchor="ctr">
                    <a:lnL>
                      <a:noFill/>
                    </a:lnL>
                    <a:lnR>
                      <a:noFill/>
                    </a:lnR>
                    <a:lnT>
                      <a:noFill/>
                    </a:lnT>
                    <a:lnB>
                      <a:noFill/>
                    </a:lnB>
                  </a:tcPr>
                </a:tc>
                <a:tc>
                  <a:txBody>
                    <a:bodyPr/>
                    <a:lstStyle/>
                    <a:p>
                      <a:r>
                        <a:rPr lang="en-US"/>
                        <a:t>8</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16t System Requirements Document</a:t>
                      </a:r>
                    </a:p>
                  </a:txBody>
                  <a:tcPr anchor="ctr">
                    <a:lnL>
                      <a:noFill/>
                    </a:lnL>
                    <a:lnR>
                      <a:noFill/>
                    </a:lnR>
                    <a:lnT>
                      <a:noFill/>
                    </a:lnT>
                    <a:lnB>
                      <a:noFill/>
                    </a:lnB>
                  </a:tcPr>
                </a:tc>
                <a:tc>
                  <a:txBody>
                    <a:bodyPr/>
                    <a:lstStyle/>
                    <a:p>
                      <a:r>
                        <a:rPr lang="en-US"/>
                        <a:t>Juha Juntunen (Meteorcomm)</a:t>
                      </a:r>
                    </a:p>
                  </a:txBody>
                  <a:tcPr anchor="ctr">
                    <a:lnL>
                      <a:noFill/>
                    </a:lnL>
                    <a:lnR>
                      <a:noFill/>
                    </a:lnR>
                    <a:lnT>
                      <a:noFill/>
                    </a:lnT>
                    <a:lnB>
                      <a:noFill/>
                    </a:lnB>
                  </a:tcPr>
                </a:tc>
                <a:tc>
                  <a:txBody>
                    <a:bodyPr/>
                    <a:lstStyle/>
                    <a:p>
                      <a:r>
                        <a:rPr lang="en-US"/>
                        <a:t>17-May-2021 15:57:00 ET</a:t>
                      </a:r>
                    </a:p>
                  </a:txBody>
                  <a:tcPr anchor="ctr">
                    <a:lnL>
                      <a:noFill/>
                    </a:lnL>
                    <a:lnR>
                      <a:noFill/>
                    </a:lnR>
                    <a:lnT>
                      <a:noFill/>
                    </a:lnT>
                    <a:lnB>
                      <a:noFill/>
                    </a:lnB>
                  </a:tcPr>
                </a:tc>
                <a:tc>
                  <a:txBody>
                    <a:bodyPr/>
                    <a:lstStyle/>
                    <a:p>
                      <a:r>
                        <a:rPr lang="en-US" dirty="0">
                          <a:hlinkClick r:id="rId2"/>
                        </a:rPr>
                        <a:t>Download</a:t>
                      </a:r>
                      <a:endParaRPr lang="en-US" dirty="0"/>
                    </a:p>
                  </a:txBody>
                  <a:tcPr anchor="ctr">
                    <a:lnL>
                      <a:noFill/>
                    </a:lnL>
                    <a:lnR>
                      <a:noFill/>
                    </a:lnR>
                    <a:lnT>
                      <a:noFill/>
                    </a:lnT>
                    <a:lnB>
                      <a:noFill/>
                    </a:lnB>
                  </a:tcPr>
                </a:tc>
                <a:extLst>
                  <a:ext uri="{0D108BD9-81ED-4DB2-BD59-A6C34878D82A}">
                    <a16:rowId xmlns:a16="http://schemas.microsoft.com/office/drawing/2014/main" val="706330089"/>
                  </a:ext>
                </a:extLst>
              </a:tr>
            </a:tbl>
          </a:graphicData>
        </a:graphic>
      </p:graphicFrame>
    </p:spTree>
    <p:extLst>
      <p:ext uri="{BB962C8B-B14F-4D97-AF65-F5344CB8AC3E}">
        <p14:creationId xmlns:p14="http://schemas.microsoft.com/office/powerpoint/2010/main" val="2575007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92460-736D-4DD6-A8A2-582D0A257BEA}"/>
              </a:ext>
            </a:extLst>
          </p:cNvPr>
          <p:cNvSpPr>
            <a:spLocks noGrp="1"/>
          </p:cNvSpPr>
          <p:nvPr>
            <p:ph type="title"/>
          </p:nvPr>
        </p:nvSpPr>
        <p:spPr/>
        <p:txBody>
          <a:bodyPr/>
          <a:lstStyle/>
          <a:p>
            <a:r>
              <a:rPr lang="en-US" dirty="0"/>
              <a:t>Discussion on SDD V1.0 in doc 15-21-306r0</a:t>
            </a:r>
          </a:p>
        </p:txBody>
      </p:sp>
      <p:sp>
        <p:nvSpPr>
          <p:cNvPr id="3" name="Content Placeholder 2">
            <a:extLst>
              <a:ext uri="{FF2B5EF4-FFF2-40B4-BE49-F238E27FC236}">
                <a16:creationId xmlns:a16="http://schemas.microsoft.com/office/drawing/2014/main" id="{41993F97-6551-41FF-9431-3E3FD4EECB65}"/>
              </a:ext>
            </a:extLst>
          </p:cNvPr>
          <p:cNvSpPr>
            <a:spLocks noGrp="1"/>
          </p:cNvSpPr>
          <p:nvPr>
            <p:ph idx="1"/>
          </p:nvPr>
        </p:nvSpPr>
        <p:spPr/>
        <p:txBody>
          <a:bodyPr/>
          <a:lstStyle/>
          <a:p>
            <a:r>
              <a:rPr lang="en-US" dirty="0"/>
              <a:t>Adopt document 15-21-306r0 as baseline SDD for further development.</a:t>
            </a:r>
          </a:p>
          <a:p>
            <a:pPr lvl="1"/>
            <a:r>
              <a:rPr lang="en-US" dirty="0"/>
              <a:t>Approved with unanimous consent.</a:t>
            </a:r>
          </a:p>
          <a:p>
            <a:pPr lvl="1"/>
            <a:endParaRPr lang="en-US" dirty="0"/>
          </a:p>
          <a:p>
            <a:endParaRPr lang="en-US" dirty="0"/>
          </a:p>
        </p:txBody>
      </p:sp>
      <p:sp>
        <p:nvSpPr>
          <p:cNvPr id="4" name="Date Placeholder 3">
            <a:extLst>
              <a:ext uri="{FF2B5EF4-FFF2-40B4-BE49-F238E27FC236}">
                <a16:creationId xmlns:a16="http://schemas.microsoft.com/office/drawing/2014/main" id="{D049CE9E-7F21-4AC7-9D75-6824F4B154E9}"/>
              </a:ext>
            </a:extLst>
          </p:cNvPr>
          <p:cNvSpPr>
            <a:spLocks noGrp="1"/>
          </p:cNvSpPr>
          <p:nvPr>
            <p:ph type="dt" sz="half" idx="10"/>
          </p:nvPr>
        </p:nvSpPr>
        <p:spPr/>
        <p:txBody>
          <a:bodyPr/>
          <a:lstStyle/>
          <a:p>
            <a:r>
              <a:rPr lang="en-US" dirty="0"/>
              <a:t>June_2021</a:t>
            </a:r>
          </a:p>
        </p:txBody>
      </p:sp>
      <p:sp>
        <p:nvSpPr>
          <p:cNvPr id="5" name="Footer Placeholder 4">
            <a:extLst>
              <a:ext uri="{FF2B5EF4-FFF2-40B4-BE49-F238E27FC236}">
                <a16:creationId xmlns:a16="http://schemas.microsoft.com/office/drawing/2014/main" id="{D72D6053-785E-431C-9484-18F51164FBF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0171986-92E9-4B83-A7E3-DAE100517A2A}"/>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2117985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br>
              <a:rPr lang="en-US" dirty="0"/>
            </a:br>
            <a:endParaRPr lang="en-US" dirty="0"/>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p:txBody>
          <a:bodyPr>
            <a:normAutofit fontScale="92500" lnSpcReduction="10000"/>
          </a:bodyPr>
          <a:lstStyle/>
          <a:p>
            <a:r>
              <a:rPr lang="en-US" dirty="0"/>
              <a:t>The group discusses whether the current 16t scope can include security changes under the umbrella of “required by the physical layer changes.” </a:t>
            </a:r>
          </a:p>
          <a:p>
            <a:pPr lvl="1"/>
            <a:endParaRPr lang="en-US" dirty="0"/>
          </a:p>
          <a:p>
            <a:r>
              <a:rPr lang="en-US" dirty="0"/>
              <a:t>Discussion 2021-05-12</a:t>
            </a:r>
          </a:p>
          <a:p>
            <a:pPr lvl="1"/>
            <a:r>
              <a:rPr lang="en-US" dirty="0"/>
              <a:t>Awareness of security requirements – new MAC and PHY should support them to the extent they are required.  </a:t>
            </a:r>
          </a:p>
          <a:p>
            <a:pPr lvl="1"/>
            <a:r>
              <a:rPr lang="en-US" dirty="0"/>
              <a:t>We don’t want to take on a full-scale security specification – not required and redundant. </a:t>
            </a:r>
          </a:p>
          <a:p>
            <a:r>
              <a:rPr lang="en-US" dirty="0"/>
              <a:t>Security-related contribution will be adopted into SDD as it progresses. When draft development starts the Task Group will consult with IEEE 802 leadership to determine if a PAR update is needed for the security changes, or if the current PAR scope is adequate.</a:t>
            </a:r>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30CE9757-18F0-42CC-9FE7-F43158A493C8}"/>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5" name="Date Placeholder 4">
            <a:extLst>
              <a:ext uri="{FF2B5EF4-FFF2-40B4-BE49-F238E27FC236}">
                <a16:creationId xmlns:a16="http://schemas.microsoft.com/office/drawing/2014/main" id="{2F0DDB1F-73E4-443E-B801-1EA3290ECAD1}"/>
              </a:ext>
            </a:extLst>
          </p:cNvPr>
          <p:cNvSpPr>
            <a:spLocks noGrp="1"/>
          </p:cNvSpPr>
          <p:nvPr>
            <p:ph type="dt" sz="half" idx="10"/>
          </p:nvPr>
        </p:nvSpPr>
        <p:spPr/>
        <p:txBody>
          <a:bodyPr/>
          <a:lstStyle/>
          <a:p>
            <a:r>
              <a:rPr lang="en-US" dirty="0"/>
              <a:t>June_2021</a:t>
            </a:r>
          </a:p>
        </p:txBody>
      </p:sp>
    </p:spTree>
    <p:extLst>
      <p:ext uri="{BB962C8B-B14F-4D97-AF65-F5344CB8AC3E}">
        <p14:creationId xmlns:p14="http://schemas.microsoft.com/office/powerpoint/2010/main" val="600207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June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Updates for use cases and SRD based on “goodput” values</a:t>
            </a:r>
          </a:p>
          <a:p>
            <a:r>
              <a:rPr lang="en-US" dirty="0"/>
              <a:t>Contributions and development of SDD</a:t>
            </a:r>
          </a:p>
          <a:p>
            <a:r>
              <a:rPr lang="en-US" dirty="0"/>
              <a:t>Adjourn</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June_2021</a:t>
            </a:r>
          </a:p>
        </p:txBody>
      </p:sp>
    </p:spTree>
    <p:extLst>
      <p:ext uri="{BB962C8B-B14F-4D97-AF65-F5344CB8AC3E}">
        <p14:creationId xmlns:p14="http://schemas.microsoft.com/office/powerpoint/2010/main" val="2006485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Process for assigning an editor</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An editor is needed to turn create the amendment draft based on technical contributions accepted into the SDD.</a:t>
            </a:r>
          </a:p>
          <a:p>
            <a:r>
              <a:rPr lang="en-US" dirty="0"/>
              <a:t>The editor should have familiarity with 802.16-2017 to understand how the amendment fits into the base standard. </a:t>
            </a:r>
          </a:p>
          <a:p>
            <a:r>
              <a:rPr lang="en-US" dirty="0"/>
              <a:t>Volunteers for editor are sought</a:t>
            </a:r>
          </a:p>
          <a:p>
            <a:r>
              <a:rPr lang="en-US" dirty="0"/>
              <a:t>IEEE 802 has developed a process for providing licenses for </a:t>
            </a:r>
            <a:r>
              <a:rPr lang="en-US" dirty="0" err="1"/>
              <a:t>Framemaker</a:t>
            </a:r>
            <a:r>
              <a:rPr lang="en-US" dirty="0"/>
              <a:t> to editors</a:t>
            </a:r>
          </a:p>
          <a:p>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June_2021</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838785398"/>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3384751907"/>
                    </a:ext>
                  </a:extLst>
                </a:gridCol>
                <a:gridCol w="1905000">
                  <a:extLst>
                    <a:ext uri="{9D8B030D-6E8A-4147-A177-3AD203B41FA5}">
                      <a16:colId xmlns:a16="http://schemas.microsoft.com/office/drawing/2014/main" val="2633383389"/>
                    </a:ext>
                  </a:extLst>
                </a:gridCol>
                <a:gridCol w="19812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tc>
                  <a:txBody>
                    <a:bodyPr/>
                    <a:lstStyle/>
                    <a:p>
                      <a:r>
                        <a:rPr lang="en-US" sz="2400" dirty="0"/>
                        <a:t>Updated 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solidFill>
                            <a:schemeClr val="bg1">
                              <a:lumMod val="65000"/>
                            </a:schemeClr>
                          </a:solidFill>
                        </a:rPr>
                        <a:t>Nov 2020</a:t>
                      </a:r>
                    </a:p>
                  </a:txBody>
                  <a:tcPr/>
                </a:tc>
                <a:tc>
                  <a:txBody>
                    <a:bodyPr/>
                    <a:lstStyle/>
                    <a:p>
                      <a:r>
                        <a:rPr lang="en-US" sz="2400" dirty="0"/>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solidFill>
                            <a:schemeClr val="bg1">
                              <a:lumMod val="65000"/>
                            </a:schemeClr>
                          </a:solidFill>
                        </a:rPr>
                        <a:t>May 2021</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solidFill>
                            <a:schemeClr val="bg1">
                              <a:lumMod val="65000"/>
                            </a:schemeClr>
                          </a:solidFill>
                        </a:rPr>
                        <a:t>Sept 2021</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solidFill>
                            <a:schemeClr val="bg1">
                              <a:lumMod val="65000"/>
                            </a:schemeClr>
                          </a:solidFill>
                        </a:rPr>
                        <a:t>Nov 2021</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solidFill>
                            <a:schemeClr val="bg1">
                              <a:lumMod val="65000"/>
                            </a:schemeClr>
                          </a:solidFill>
                        </a:rPr>
                        <a:t>Mar 2022</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solidFill>
                            <a:schemeClr val="bg1">
                              <a:lumMod val="65000"/>
                            </a:schemeClr>
                          </a:solidFill>
                        </a:rPr>
                        <a:t>Sept 2022</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solidFill>
                            <a:schemeClr val="bg1">
                              <a:lumMod val="65000"/>
                            </a:schemeClr>
                          </a:solidFill>
                        </a:rPr>
                        <a:t>March 2023</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671929"/>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June_2021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pPr lvl="1"/>
            <a:endParaRPr lang="en-US" dirty="0"/>
          </a:p>
          <a:p>
            <a:r>
              <a:rPr lang="en-US" dirty="0"/>
              <a:t>June Teleconference</a:t>
            </a:r>
          </a:p>
          <a:p>
            <a:pPr lvl="1"/>
            <a:r>
              <a:rPr lang="en-US" dirty="0"/>
              <a:t>Thursday, June 10		1pm PT, 4pm ET</a:t>
            </a:r>
          </a:p>
          <a:p>
            <a:pPr lvl="1"/>
            <a:endParaRPr lang="en-US" dirty="0"/>
          </a:p>
          <a:p>
            <a:pPr lvl="1"/>
            <a:endParaRPr lang="en-US" dirty="0"/>
          </a:p>
          <a:p>
            <a:r>
              <a:rPr lang="en-US" dirty="0"/>
              <a:t>July Plenary Meeting   (remember to register before the end of June)</a:t>
            </a:r>
          </a:p>
          <a:p>
            <a:pPr lvl="1"/>
            <a:r>
              <a:rPr lang="en-US" dirty="0"/>
              <a:t>Tuesday July 13</a:t>
            </a:r>
            <a:r>
              <a:rPr lang="en-US" baseline="30000" dirty="0"/>
              <a:t>th</a:t>
            </a:r>
            <a:r>
              <a:rPr lang="en-US" dirty="0"/>
              <a:t> (PM1 slot)</a:t>
            </a:r>
          </a:p>
          <a:p>
            <a:pPr lvl="1"/>
            <a:r>
              <a:rPr lang="en-US" dirty="0"/>
              <a:t>Tuesday July 20</a:t>
            </a:r>
            <a:r>
              <a:rPr lang="en-US" baseline="30000" dirty="0"/>
              <a:t>th</a:t>
            </a:r>
            <a:r>
              <a:rPr lang="en-US" dirty="0"/>
              <a:t> (PM1 slot)</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7" name="Arrow: Right 6">
            <a:extLst>
              <a:ext uri="{FF2B5EF4-FFF2-40B4-BE49-F238E27FC236}">
                <a16:creationId xmlns:a16="http://schemas.microsoft.com/office/drawing/2014/main" id="{7D88BA48-D714-442A-A845-A5A0B4DAE46B}"/>
              </a:ext>
            </a:extLst>
          </p:cNvPr>
          <p:cNvSpPr/>
          <p:nvPr/>
        </p:nvSpPr>
        <p:spPr>
          <a:xfrm>
            <a:off x="76200" y="2819400"/>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June_2021</a:t>
            </a:r>
          </a:p>
        </p:txBody>
      </p:sp>
    </p:spTree>
    <p:extLst>
      <p:ext uri="{BB962C8B-B14F-4D97-AF65-F5344CB8AC3E}">
        <p14:creationId xmlns:p14="http://schemas.microsoft.com/office/powerpoint/2010/main" val="3919235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600200"/>
            <a:ext cx="10515600" cy="4576763"/>
          </a:xfrm>
        </p:spPr>
        <p:txBody>
          <a:bodyPr>
            <a:normAutofit/>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000" dirty="0"/>
              <a:t>Nov 16-18, 2021, Vancouver BC</a:t>
            </a:r>
          </a:p>
          <a:p>
            <a:pPr>
              <a:defRPr/>
            </a:pPr>
            <a:r>
              <a:rPr lang="en-US" sz="2000" dirty="0"/>
              <a:t>Jan 16-21, 2022,  Panama</a:t>
            </a:r>
          </a:p>
          <a:p>
            <a:pPr>
              <a:defRPr/>
            </a:pPr>
            <a:r>
              <a:rPr lang="en-US" sz="2000" dirty="0"/>
              <a:t>March 13-18, 2022, Orlando, FL</a:t>
            </a:r>
          </a:p>
          <a:p>
            <a:pPr>
              <a:defRPr/>
            </a:pPr>
            <a:r>
              <a:rPr lang="en-US" sz="2000" dirty="0"/>
              <a:t>May 15-20, 2022, Warsaw Poland</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23</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endParaRPr lang="en-US" dirty="0"/>
          </a:p>
          <a:p>
            <a:r>
              <a:rPr lang="en-US" dirty="0"/>
              <a:t>Actions</a:t>
            </a:r>
          </a:p>
          <a:p>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June_2021</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 – </a:t>
            </a:r>
          </a:p>
          <a:p>
            <a:endParaRPr lang="en-US" dirty="0"/>
          </a:p>
          <a:p>
            <a:r>
              <a:rPr lang="en-US" dirty="0"/>
              <a:t>Agenda review and Approval</a:t>
            </a:r>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June_2021</a:t>
            </a:r>
          </a:p>
        </p:txBody>
      </p:sp>
    </p:spTree>
    <p:extLst>
      <p:ext uri="{BB962C8B-B14F-4D97-AF65-F5344CB8AC3E}">
        <p14:creationId xmlns:p14="http://schemas.microsoft.com/office/powerpoint/2010/main" val="86717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June_2021</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June_2021</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June_2021</a:t>
            </a:r>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June_2021</a:t>
            </a: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June_2021</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June_2021</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10512</TotalTime>
  <Words>2458</Words>
  <Application>Microsoft Office PowerPoint</Application>
  <PresentationFormat>Widescreen</PresentationFormat>
  <Paragraphs>289</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Helvetica</vt:lpstr>
      <vt:lpstr>Times New Roman</vt:lpstr>
      <vt:lpstr>Custom Design</vt:lpstr>
      <vt:lpstr>PowerPoint Presentation</vt:lpstr>
      <vt:lpstr>TG16t Agenda  June Teleconference</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16 March 2021</vt:lpstr>
      <vt:lpstr>Secretary</vt:lpstr>
      <vt:lpstr>Contributions for June Teleconference</vt:lpstr>
      <vt:lpstr>Discussion on Use Cases</vt:lpstr>
      <vt:lpstr>Discussion on SRD use cases diagram</vt:lpstr>
      <vt:lpstr>Discussion on SDD V1.0 in doc 15-21-306r0</vt:lpstr>
      <vt:lpstr>Discussion on Security Requirements for 802.16t </vt:lpstr>
      <vt:lpstr>Process for assigning an editor</vt:lpstr>
      <vt:lpstr>Revised 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320</cp:revision>
  <cp:lastPrinted>1998-02-10T13:28:06Z</cp:lastPrinted>
  <dcterms:created xsi:type="dcterms:W3CDTF">2020-01-06T16:34:14Z</dcterms:created>
  <dcterms:modified xsi:type="dcterms:W3CDTF">2021-06-10T09:17:16Z</dcterms:modified>
</cp:coreProperties>
</file>