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259" r:id="rId2"/>
    <p:sldId id="938" r:id="rId3"/>
    <p:sldId id="963" r:id="rId4"/>
    <p:sldId id="260" r:id="rId5"/>
    <p:sldId id="261" r:id="rId6"/>
    <p:sldId id="262" r:id="rId7"/>
    <p:sldId id="263" r:id="rId8"/>
    <p:sldId id="283" r:id="rId9"/>
    <p:sldId id="284" r:id="rId10"/>
    <p:sldId id="287" r:id="rId11"/>
    <p:sldId id="944" r:id="rId12"/>
    <p:sldId id="289" r:id="rId13"/>
    <p:sldId id="950" r:id="rId14"/>
    <p:sldId id="997" r:id="rId15"/>
    <p:sldId id="990" r:id="rId16"/>
    <p:sldId id="1005" r:id="rId17"/>
    <p:sldId id="1007" r:id="rId18"/>
    <p:sldId id="1008" r:id="rId19"/>
    <p:sldId id="992" r:id="rId20"/>
    <p:sldId id="1003" r:id="rId21"/>
    <p:sldId id="256" r:id="rId22"/>
    <p:sldId id="965" r:id="rId23"/>
    <p:sldId id="314"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98" d="100"/>
          <a:sy n="98" d="100"/>
        </p:scale>
        <p:origin x="264" y="5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June_2021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doc.:IEEE802.15-21-0329r0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June_2021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0/15-20-0213-09-016t-ieee-802-16t-use-cases.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97-08-016t-16t-system-requirements-docume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June 2021 Teleconference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2021-06-10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24685" y="5818743"/>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4142447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D86CFA64-8EF2-4F36-9432-04E994D0F2C7}"/>
              </a:ext>
            </a:extLst>
          </p:cNvPr>
          <p:cNvSpPr>
            <a:spLocks noGrp="1"/>
          </p:cNvSpPr>
          <p:nvPr>
            <p:ph type="dt" sz="half" idx="10"/>
          </p:nvPr>
        </p:nvSpPr>
        <p:spPr/>
        <p:txBody>
          <a:bodyPr/>
          <a:lstStyle/>
          <a:p>
            <a:r>
              <a:rPr lang="en-US" dirty="0"/>
              <a:t>June_2021</a:t>
            </a:r>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16" name="Slide Number Placeholder 15">
            <a:extLst>
              <a:ext uri="{FF2B5EF4-FFF2-40B4-BE49-F238E27FC236}">
                <a16:creationId xmlns:a16="http://schemas.microsoft.com/office/drawing/2014/main" id="{B0F42B84-2FE5-462E-B13D-A52E418E6C7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12" name="Content Placeholder 2">
            <a:extLst>
              <a:ext uri="{FF2B5EF4-FFF2-40B4-BE49-F238E27FC236}">
                <a16:creationId xmlns:a16="http://schemas.microsoft.com/office/drawing/2014/main" id="{99A92D9E-F2BD-425A-81E0-2FA9C6EEA9EF}"/>
              </a:ext>
            </a:extLst>
          </p:cNvPr>
          <p:cNvSpPr txBox="1">
            <a:spLocks/>
          </p:cNvSpPr>
          <p:nvPr/>
        </p:nvSpPr>
        <p:spPr>
          <a:xfrm>
            <a:off x="381000" y="1676400"/>
            <a:ext cx="11277600" cy="4876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Secretary for May Interim Session</a:t>
            </a:r>
          </a:p>
          <a:p>
            <a:endParaRPr lang="en-US" dirty="0"/>
          </a:p>
          <a:p>
            <a:endParaRPr lang="en-US" dirty="0"/>
          </a:p>
        </p:txBody>
      </p:sp>
    </p:spTree>
    <p:extLst>
      <p:ext uri="{BB962C8B-B14F-4D97-AF65-F5344CB8AC3E}">
        <p14:creationId xmlns:p14="http://schemas.microsoft.com/office/powerpoint/2010/main" val="2555569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June Teleconference</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June_2021</a:t>
            </a:r>
          </a:p>
        </p:txBody>
      </p:sp>
      <p:sp>
        <p:nvSpPr>
          <p:cNvPr id="10" name="Content Placeholder 9">
            <a:extLst>
              <a:ext uri="{FF2B5EF4-FFF2-40B4-BE49-F238E27FC236}">
                <a16:creationId xmlns:a16="http://schemas.microsoft.com/office/drawing/2014/main" id="{906CC412-278C-49A7-B97D-CE0390BEC8E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569C0-F471-4B81-BEC3-FA5CA5028ECF}"/>
              </a:ext>
            </a:extLst>
          </p:cNvPr>
          <p:cNvSpPr>
            <a:spLocks noGrp="1"/>
          </p:cNvSpPr>
          <p:nvPr>
            <p:ph type="title"/>
          </p:nvPr>
        </p:nvSpPr>
        <p:spPr/>
        <p:txBody>
          <a:bodyPr/>
          <a:lstStyle/>
          <a:p>
            <a:r>
              <a:rPr lang="en-US" dirty="0"/>
              <a:t>Discussion on Use Cases</a:t>
            </a:r>
          </a:p>
        </p:txBody>
      </p:sp>
      <p:sp>
        <p:nvSpPr>
          <p:cNvPr id="3" name="Content Placeholder 2">
            <a:extLst>
              <a:ext uri="{FF2B5EF4-FFF2-40B4-BE49-F238E27FC236}">
                <a16:creationId xmlns:a16="http://schemas.microsoft.com/office/drawing/2014/main" id="{A34049E0-FB33-4802-9948-3205ACEEEA07}"/>
              </a:ext>
            </a:extLst>
          </p:cNvPr>
          <p:cNvSpPr>
            <a:spLocks noGrp="1"/>
          </p:cNvSpPr>
          <p:nvPr>
            <p:ph idx="1"/>
          </p:nvPr>
        </p:nvSpPr>
        <p:spPr/>
        <p:txBody>
          <a:bodyPr>
            <a:normAutofit/>
          </a:bodyPr>
          <a:lstStyle/>
          <a:p>
            <a:r>
              <a:rPr lang="en-US" dirty="0"/>
              <a:t>Need the PHY-only use cases to describe their use cases in terms of goodput. </a:t>
            </a:r>
          </a:p>
          <a:p>
            <a:r>
              <a:rPr lang="en-US" dirty="0"/>
              <a:t>Daoud updated the use cases document to r9. </a:t>
            </a:r>
          </a:p>
          <a:p>
            <a:endParaRPr lang="en-US" dirty="0"/>
          </a:p>
        </p:txBody>
      </p:sp>
      <p:sp>
        <p:nvSpPr>
          <p:cNvPr id="4" name="Date Placeholder 3">
            <a:extLst>
              <a:ext uri="{FF2B5EF4-FFF2-40B4-BE49-F238E27FC236}">
                <a16:creationId xmlns:a16="http://schemas.microsoft.com/office/drawing/2014/main" id="{1369F7CA-6520-44A1-A67C-8A5AB6C269EC}"/>
              </a:ext>
            </a:extLst>
          </p:cNvPr>
          <p:cNvSpPr>
            <a:spLocks noGrp="1"/>
          </p:cNvSpPr>
          <p:nvPr>
            <p:ph type="dt" sz="half" idx="10"/>
          </p:nvPr>
        </p:nvSpPr>
        <p:spPr/>
        <p:txBody>
          <a:bodyPr/>
          <a:lstStyle/>
          <a:p>
            <a:r>
              <a:rPr lang="en-US" dirty="0"/>
              <a:t>June_2021</a:t>
            </a:r>
          </a:p>
        </p:txBody>
      </p:sp>
      <p:sp>
        <p:nvSpPr>
          <p:cNvPr id="5" name="Footer Placeholder 4">
            <a:extLst>
              <a:ext uri="{FF2B5EF4-FFF2-40B4-BE49-F238E27FC236}">
                <a16:creationId xmlns:a16="http://schemas.microsoft.com/office/drawing/2014/main" id="{73ECA55E-19E3-4E1A-97B5-A2EB930FDE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F7458D2-9C7E-4454-A4EA-47CD240A07C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graphicFrame>
        <p:nvGraphicFramePr>
          <p:cNvPr id="7" name="Table 6">
            <a:extLst>
              <a:ext uri="{FF2B5EF4-FFF2-40B4-BE49-F238E27FC236}">
                <a16:creationId xmlns:a16="http://schemas.microsoft.com/office/drawing/2014/main" id="{CC95D5DF-0C99-45A8-BFEC-AFDD263DBEFB}"/>
              </a:ext>
            </a:extLst>
          </p:cNvPr>
          <p:cNvGraphicFramePr>
            <a:graphicFrameLocks noGrp="1"/>
          </p:cNvGraphicFramePr>
          <p:nvPr/>
        </p:nvGraphicFramePr>
        <p:xfrm>
          <a:off x="838200" y="3269774"/>
          <a:ext cx="10515600" cy="1463040"/>
        </p:xfrm>
        <a:graphic>
          <a:graphicData uri="http://schemas.openxmlformats.org/drawingml/2006/table">
            <a:tbl>
              <a:tblPr/>
              <a:tblGrid>
                <a:gridCol w="1314450">
                  <a:extLst>
                    <a:ext uri="{9D8B030D-6E8A-4147-A177-3AD203B41FA5}">
                      <a16:colId xmlns:a16="http://schemas.microsoft.com/office/drawing/2014/main" val="4184640901"/>
                    </a:ext>
                  </a:extLst>
                </a:gridCol>
                <a:gridCol w="1314450">
                  <a:extLst>
                    <a:ext uri="{9D8B030D-6E8A-4147-A177-3AD203B41FA5}">
                      <a16:colId xmlns:a16="http://schemas.microsoft.com/office/drawing/2014/main" val="3147607326"/>
                    </a:ext>
                  </a:extLst>
                </a:gridCol>
                <a:gridCol w="1314450">
                  <a:extLst>
                    <a:ext uri="{9D8B030D-6E8A-4147-A177-3AD203B41FA5}">
                      <a16:colId xmlns:a16="http://schemas.microsoft.com/office/drawing/2014/main" val="1285423315"/>
                    </a:ext>
                  </a:extLst>
                </a:gridCol>
                <a:gridCol w="1314450">
                  <a:extLst>
                    <a:ext uri="{9D8B030D-6E8A-4147-A177-3AD203B41FA5}">
                      <a16:colId xmlns:a16="http://schemas.microsoft.com/office/drawing/2014/main" val="829208916"/>
                    </a:ext>
                  </a:extLst>
                </a:gridCol>
                <a:gridCol w="1314450">
                  <a:extLst>
                    <a:ext uri="{9D8B030D-6E8A-4147-A177-3AD203B41FA5}">
                      <a16:colId xmlns:a16="http://schemas.microsoft.com/office/drawing/2014/main" val="3127944080"/>
                    </a:ext>
                  </a:extLst>
                </a:gridCol>
                <a:gridCol w="1314450">
                  <a:extLst>
                    <a:ext uri="{9D8B030D-6E8A-4147-A177-3AD203B41FA5}">
                      <a16:colId xmlns:a16="http://schemas.microsoft.com/office/drawing/2014/main" val="2866151269"/>
                    </a:ext>
                  </a:extLst>
                </a:gridCol>
                <a:gridCol w="1314450">
                  <a:extLst>
                    <a:ext uri="{9D8B030D-6E8A-4147-A177-3AD203B41FA5}">
                      <a16:colId xmlns:a16="http://schemas.microsoft.com/office/drawing/2014/main" val="2593875618"/>
                    </a:ext>
                  </a:extLst>
                </a:gridCol>
                <a:gridCol w="1314450">
                  <a:extLst>
                    <a:ext uri="{9D8B030D-6E8A-4147-A177-3AD203B41FA5}">
                      <a16:colId xmlns:a16="http://schemas.microsoft.com/office/drawing/2014/main" val="1426059630"/>
                    </a:ext>
                  </a:extLst>
                </a:gridCol>
              </a:tblGrid>
              <a:tr h="0">
                <a:tc>
                  <a:txBody>
                    <a:bodyPr/>
                    <a:lstStyle/>
                    <a:p>
                      <a:r>
                        <a:rPr lang="en-US"/>
                        <a:t>2020</a:t>
                      </a:r>
                    </a:p>
                  </a:txBody>
                  <a:tcPr anchor="ctr">
                    <a:lnL>
                      <a:noFill/>
                    </a:lnL>
                    <a:lnR>
                      <a:noFill/>
                    </a:lnR>
                    <a:lnT>
                      <a:noFill/>
                    </a:lnT>
                    <a:lnB>
                      <a:noFill/>
                    </a:lnB>
                  </a:tcPr>
                </a:tc>
                <a:tc>
                  <a:txBody>
                    <a:bodyPr/>
                    <a:lstStyle/>
                    <a:p>
                      <a:r>
                        <a:rPr lang="en-US"/>
                        <a:t>213</a:t>
                      </a:r>
                    </a:p>
                  </a:txBody>
                  <a:tcPr anchor="ctr">
                    <a:lnL>
                      <a:noFill/>
                    </a:lnL>
                    <a:lnR>
                      <a:noFill/>
                    </a:lnR>
                    <a:lnT>
                      <a:noFill/>
                    </a:lnT>
                    <a:lnB>
                      <a:noFill/>
                    </a:lnB>
                  </a:tcPr>
                </a:tc>
                <a:tc>
                  <a:txBody>
                    <a:bodyPr/>
                    <a:lstStyle/>
                    <a:p>
                      <a:r>
                        <a:rPr lang="en-US"/>
                        <a:t>9</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 802.16t Use Cases</a:t>
                      </a:r>
                    </a:p>
                  </a:txBody>
                  <a:tcPr anchor="ctr">
                    <a:lnL>
                      <a:noFill/>
                    </a:lnL>
                    <a:lnR>
                      <a:noFill/>
                    </a:lnR>
                    <a:lnT>
                      <a:noFill/>
                    </a:lnT>
                    <a:lnB>
                      <a:noFill/>
                    </a:lnB>
                  </a:tcPr>
                </a:tc>
                <a:tc>
                  <a:txBody>
                    <a:bodyPr/>
                    <a:lstStyle/>
                    <a:p>
                      <a:r>
                        <a:rPr lang="en-US"/>
                        <a:t>Daoud Serang (CML Microcircuits)</a:t>
                      </a:r>
                    </a:p>
                  </a:txBody>
                  <a:tcPr anchor="ctr">
                    <a:lnL>
                      <a:noFill/>
                    </a:lnL>
                    <a:lnR>
                      <a:noFill/>
                    </a:lnR>
                    <a:lnT>
                      <a:noFill/>
                    </a:lnT>
                    <a:lnB>
                      <a:noFill/>
                    </a:lnB>
                  </a:tcPr>
                </a:tc>
                <a:tc>
                  <a:txBody>
                    <a:bodyPr/>
                    <a:lstStyle/>
                    <a:p>
                      <a:r>
                        <a:rPr lang="en-US"/>
                        <a:t>12-May-2021 13:30:35 ET</a:t>
                      </a:r>
                    </a:p>
                  </a:txBody>
                  <a:tcPr anchor="ctr">
                    <a:lnL>
                      <a:noFill/>
                    </a:lnL>
                    <a:lnR>
                      <a:noFill/>
                    </a:lnR>
                    <a:lnT>
                      <a:noFill/>
                    </a:lnT>
                    <a:lnB>
                      <a:noFill/>
                    </a:lnB>
                  </a:tcPr>
                </a:tc>
                <a:tc>
                  <a:txBody>
                    <a:bodyPr/>
                    <a:lstStyle/>
                    <a:p>
                      <a:r>
                        <a:rPr lang="en-US" dirty="0">
                          <a:hlinkClick r:id="rId2"/>
                        </a:rPr>
                        <a:t>Download</a:t>
                      </a:r>
                      <a:endParaRPr lang="en-US" dirty="0"/>
                    </a:p>
                  </a:txBody>
                  <a:tcPr anchor="ctr">
                    <a:lnL>
                      <a:noFill/>
                    </a:lnL>
                    <a:lnR>
                      <a:noFill/>
                    </a:lnR>
                    <a:lnT>
                      <a:noFill/>
                    </a:lnT>
                    <a:lnB>
                      <a:noFill/>
                    </a:lnB>
                  </a:tcPr>
                </a:tc>
                <a:extLst>
                  <a:ext uri="{0D108BD9-81ED-4DB2-BD59-A6C34878D82A}">
                    <a16:rowId xmlns:a16="http://schemas.microsoft.com/office/drawing/2014/main" val="4189169997"/>
                  </a:ext>
                </a:extLst>
              </a:tr>
            </a:tbl>
          </a:graphicData>
        </a:graphic>
      </p:graphicFrame>
    </p:spTree>
    <p:extLst>
      <p:ext uri="{BB962C8B-B14F-4D97-AF65-F5344CB8AC3E}">
        <p14:creationId xmlns:p14="http://schemas.microsoft.com/office/powerpoint/2010/main" val="1565727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D5B4B-AB5E-475E-8150-422A5AF47C21}"/>
              </a:ext>
            </a:extLst>
          </p:cNvPr>
          <p:cNvSpPr>
            <a:spLocks noGrp="1"/>
          </p:cNvSpPr>
          <p:nvPr>
            <p:ph type="title"/>
          </p:nvPr>
        </p:nvSpPr>
        <p:spPr/>
        <p:txBody>
          <a:bodyPr/>
          <a:lstStyle/>
          <a:p>
            <a:r>
              <a:rPr lang="en-US" dirty="0"/>
              <a:t>Discussion on SRD use cases diagram</a:t>
            </a:r>
          </a:p>
        </p:txBody>
      </p:sp>
      <p:sp>
        <p:nvSpPr>
          <p:cNvPr id="3" name="Content Placeholder 2">
            <a:extLst>
              <a:ext uri="{FF2B5EF4-FFF2-40B4-BE49-F238E27FC236}">
                <a16:creationId xmlns:a16="http://schemas.microsoft.com/office/drawing/2014/main" id="{F7CF32CE-CE98-4E26-B4C5-B192D47F3C8E}"/>
              </a:ext>
            </a:extLst>
          </p:cNvPr>
          <p:cNvSpPr>
            <a:spLocks noGrp="1"/>
          </p:cNvSpPr>
          <p:nvPr>
            <p:ph idx="1"/>
          </p:nvPr>
        </p:nvSpPr>
        <p:spPr/>
        <p:txBody>
          <a:bodyPr>
            <a:normAutofit/>
          </a:bodyPr>
          <a:lstStyle/>
          <a:p>
            <a:r>
              <a:rPr lang="en-US" dirty="0" err="1"/>
              <a:t>Juha</a:t>
            </a:r>
            <a:r>
              <a:rPr lang="en-US" dirty="0"/>
              <a:t> updated with linear scale. Will make further updates as new “goodput” data becomes available.   </a:t>
            </a:r>
          </a:p>
          <a:p>
            <a:pPr lvl="1"/>
            <a:endParaRPr lang="en-US" dirty="0"/>
          </a:p>
          <a:p>
            <a:endParaRPr lang="en-US" dirty="0"/>
          </a:p>
          <a:p>
            <a:endParaRPr lang="en-US" dirty="0"/>
          </a:p>
        </p:txBody>
      </p:sp>
      <p:sp>
        <p:nvSpPr>
          <p:cNvPr id="4" name="Date Placeholder 3">
            <a:extLst>
              <a:ext uri="{FF2B5EF4-FFF2-40B4-BE49-F238E27FC236}">
                <a16:creationId xmlns:a16="http://schemas.microsoft.com/office/drawing/2014/main" id="{F1D7BE73-8BA4-4420-A9E0-136459E68DFA}"/>
              </a:ext>
            </a:extLst>
          </p:cNvPr>
          <p:cNvSpPr>
            <a:spLocks noGrp="1"/>
          </p:cNvSpPr>
          <p:nvPr>
            <p:ph type="dt" sz="half" idx="10"/>
          </p:nvPr>
        </p:nvSpPr>
        <p:spPr/>
        <p:txBody>
          <a:bodyPr/>
          <a:lstStyle/>
          <a:p>
            <a:r>
              <a:rPr lang="en-US" dirty="0"/>
              <a:t>June_2021</a:t>
            </a:r>
          </a:p>
        </p:txBody>
      </p:sp>
      <p:sp>
        <p:nvSpPr>
          <p:cNvPr id="5" name="Footer Placeholder 4">
            <a:extLst>
              <a:ext uri="{FF2B5EF4-FFF2-40B4-BE49-F238E27FC236}">
                <a16:creationId xmlns:a16="http://schemas.microsoft.com/office/drawing/2014/main" id="{67F629BA-53EF-4E67-8BA4-43EB4E9D6D4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5644370-EC95-4CC9-B6EE-0D42DF31C1B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graphicFrame>
        <p:nvGraphicFramePr>
          <p:cNvPr id="7" name="Table 6">
            <a:extLst>
              <a:ext uri="{FF2B5EF4-FFF2-40B4-BE49-F238E27FC236}">
                <a16:creationId xmlns:a16="http://schemas.microsoft.com/office/drawing/2014/main" id="{4899F55B-3E14-44DE-B9E6-E5358824DE6C}"/>
              </a:ext>
            </a:extLst>
          </p:cNvPr>
          <p:cNvGraphicFramePr>
            <a:graphicFrameLocks noGrp="1"/>
          </p:cNvGraphicFramePr>
          <p:nvPr/>
        </p:nvGraphicFramePr>
        <p:xfrm>
          <a:off x="838200" y="3406934"/>
          <a:ext cx="10515600" cy="1188720"/>
        </p:xfrm>
        <a:graphic>
          <a:graphicData uri="http://schemas.openxmlformats.org/drawingml/2006/table">
            <a:tbl>
              <a:tblPr/>
              <a:tblGrid>
                <a:gridCol w="1314450">
                  <a:extLst>
                    <a:ext uri="{9D8B030D-6E8A-4147-A177-3AD203B41FA5}">
                      <a16:colId xmlns:a16="http://schemas.microsoft.com/office/drawing/2014/main" val="3780222389"/>
                    </a:ext>
                  </a:extLst>
                </a:gridCol>
                <a:gridCol w="1314450">
                  <a:extLst>
                    <a:ext uri="{9D8B030D-6E8A-4147-A177-3AD203B41FA5}">
                      <a16:colId xmlns:a16="http://schemas.microsoft.com/office/drawing/2014/main" val="3394151002"/>
                    </a:ext>
                  </a:extLst>
                </a:gridCol>
                <a:gridCol w="1314450">
                  <a:extLst>
                    <a:ext uri="{9D8B030D-6E8A-4147-A177-3AD203B41FA5}">
                      <a16:colId xmlns:a16="http://schemas.microsoft.com/office/drawing/2014/main" val="3402346141"/>
                    </a:ext>
                  </a:extLst>
                </a:gridCol>
                <a:gridCol w="1314450">
                  <a:extLst>
                    <a:ext uri="{9D8B030D-6E8A-4147-A177-3AD203B41FA5}">
                      <a16:colId xmlns:a16="http://schemas.microsoft.com/office/drawing/2014/main" val="2221274276"/>
                    </a:ext>
                  </a:extLst>
                </a:gridCol>
                <a:gridCol w="1314450">
                  <a:extLst>
                    <a:ext uri="{9D8B030D-6E8A-4147-A177-3AD203B41FA5}">
                      <a16:colId xmlns:a16="http://schemas.microsoft.com/office/drawing/2014/main" val="4034322032"/>
                    </a:ext>
                  </a:extLst>
                </a:gridCol>
                <a:gridCol w="1314450">
                  <a:extLst>
                    <a:ext uri="{9D8B030D-6E8A-4147-A177-3AD203B41FA5}">
                      <a16:colId xmlns:a16="http://schemas.microsoft.com/office/drawing/2014/main" val="1039843955"/>
                    </a:ext>
                  </a:extLst>
                </a:gridCol>
                <a:gridCol w="1314450">
                  <a:extLst>
                    <a:ext uri="{9D8B030D-6E8A-4147-A177-3AD203B41FA5}">
                      <a16:colId xmlns:a16="http://schemas.microsoft.com/office/drawing/2014/main" val="3698377068"/>
                    </a:ext>
                  </a:extLst>
                </a:gridCol>
                <a:gridCol w="1314450">
                  <a:extLst>
                    <a:ext uri="{9D8B030D-6E8A-4147-A177-3AD203B41FA5}">
                      <a16:colId xmlns:a16="http://schemas.microsoft.com/office/drawing/2014/main" val="3040209032"/>
                    </a:ext>
                  </a:extLst>
                </a:gridCol>
              </a:tblGrid>
              <a:tr h="0">
                <a:tc>
                  <a:txBody>
                    <a:bodyPr/>
                    <a:lstStyle/>
                    <a:p>
                      <a:r>
                        <a:rPr lang="en-US"/>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8</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a:t>Juha Juntunen (Meteorcomm)</a:t>
                      </a:r>
                    </a:p>
                  </a:txBody>
                  <a:tcPr anchor="ctr">
                    <a:lnL>
                      <a:noFill/>
                    </a:lnL>
                    <a:lnR>
                      <a:noFill/>
                    </a:lnR>
                    <a:lnT>
                      <a:noFill/>
                    </a:lnT>
                    <a:lnB>
                      <a:noFill/>
                    </a:lnB>
                  </a:tcPr>
                </a:tc>
                <a:tc>
                  <a:txBody>
                    <a:bodyPr/>
                    <a:lstStyle/>
                    <a:p>
                      <a:r>
                        <a:rPr lang="en-US"/>
                        <a:t>17-May-2021 15:57:00 ET</a:t>
                      </a:r>
                    </a:p>
                  </a:txBody>
                  <a:tcPr anchor="ctr">
                    <a:lnL>
                      <a:noFill/>
                    </a:lnL>
                    <a:lnR>
                      <a:noFill/>
                    </a:lnR>
                    <a:lnT>
                      <a:noFill/>
                    </a:lnT>
                    <a:lnB>
                      <a:noFill/>
                    </a:lnB>
                  </a:tcPr>
                </a:tc>
                <a:tc>
                  <a:txBody>
                    <a:bodyPr/>
                    <a:lstStyle/>
                    <a:p>
                      <a:r>
                        <a:rPr lang="en-US" dirty="0">
                          <a:hlinkClick r:id="rId2"/>
                        </a:rPr>
                        <a:t>Download</a:t>
                      </a:r>
                      <a:endParaRPr lang="en-US" dirty="0"/>
                    </a:p>
                  </a:txBody>
                  <a:tcPr anchor="ctr">
                    <a:lnL>
                      <a:noFill/>
                    </a:lnL>
                    <a:lnR>
                      <a:noFill/>
                    </a:lnR>
                    <a:lnT>
                      <a:noFill/>
                    </a:lnT>
                    <a:lnB>
                      <a:noFill/>
                    </a:lnB>
                  </a:tcPr>
                </a:tc>
                <a:extLst>
                  <a:ext uri="{0D108BD9-81ED-4DB2-BD59-A6C34878D82A}">
                    <a16:rowId xmlns:a16="http://schemas.microsoft.com/office/drawing/2014/main" val="706330089"/>
                  </a:ext>
                </a:extLst>
              </a:tr>
            </a:tbl>
          </a:graphicData>
        </a:graphic>
      </p:graphicFrame>
    </p:spTree>
    <p:extLst>
      <p:ext uri="{BB962C8B-B14F-4D97-AF65-F5344CB8AC3E}">
        <p14:creationId xmlns:p14="http://schemas.microsoft.com/office/powerpoint/2010/main" val="2575007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92460-736D-4DD6-A8A2-582D0A257BEA}"/>
              </a:ext>
            </a:extLst>
          </p:cNvPr>
          <p:cNvSpPr>
            <a:spLocks noGrp="1"/>
          </p:cNvSpPr>
          <p:nvPr>
            <p:ph type="title"/>
          </p:nvPr>
        </p:nvSpPr>
        <p:spPr/>
        <p:txBody>
          <a:bodyPr/>
          <a:lstStyle/>
          <a:p>
            <a:r>
              <a:rPr lang="en-US" dirty="0"/>
              <a:t>Discussion on SDD V1.0 in doc 15-21-306r0</a:t>
            </a:r>
          </a:p>
        </p:txBody>
      </p:sp>
      <p:sp>
        <p:nvSpPr>
          <p:cNvPr id="3" name="Content Placeholder 2">
            <a:extLst>
              <a:ext uri="{FF2B5EF4-FFF2-40B4-BE49-F238E27FC236}">
                <a16:creationId xmlns:a16="http://schemas.microsoft.com/office/drawing/2014/main" id="{41993F97-6551-41FF-9431-3E3FD4EECB65}"/>
              </a:ext>
            </a:extLst>
          </p:cNvPr>
          <p:cNvSpPr>
            <a:spLocks noGrp="1"/>
          </p:cNvSpPr>
          <p:nvPr>
            <p:ph idx="1"/>
          </p:nvPr>
        </p:nvSpPr>
        <p:spPr/>
        <p:txBody>
          <a:bodyPr/>
          <a:lstStyle/>
          <a:p>
            <a:r>
              <a:rPr lang="en-US" dirty="0"/>
              <a:t>Adopt document 15-21-306r0 as baseline SDD for further development.</a:t>
            </a:r>
          </a:p>
          <a:p>
            <a:pPr lvl="1"/>
            <a:r>
              <a:rPr lang="en-US" dirty="0"/>
              <a:t>Approved with unanimous consent.</a:t>
            </a:r>
          </a:p>
          <a:p>
            <a:pPr lvl="1"/>
            <a:endParaRPr lang="en-US" dirty="0"/>
          </a:p>
          <a:p>
            <a:endParaRPr lang="en-US" dirty="0"/>
          </a:p>
        </p:txBody>
      </p:sp>
      <p:sp>
        <p:nvSpPr>
          <p:cNvPr id="4" name="Date Placeholder 3">
            <a:extLst>
              <a:ext uri="{FF2B5EF4-FFF2-40B4-BE49-F238E27FC236}">
                <a16:creationId xmlns:a16="http://schemas.microsoft.com/office/drawing/2014/main" id="{D049CE9E-7F21-4AC7-9D75-6824F4B154E9}"/>
              </a:ext>
            </a:extLst>
          </p:cNvPr>
          <p:cNvSpPr>
            <a:spLocks noGrp="1"/>
          </p:cNvSpPr>
          <p:nvPr>
            <p:ph type="dt" sz="half" idx="10"/>
          </p:nvPr>
        </p:nvSpPr>
        <p:spPr/>
        <p:txBody>
          <a:bodyPr/>
          <a:lstStyle/>
          <a:p>
            <a:r>
              <a:rPr lang="en-US" dirty="0"/>
              <a:t>June_2021</a:t>
            </a:r>
          </a:p>
        </p:txBody>
      </p:sp>
      <p:sp>
        <p:nvSpPr>
          <p:cNvPr id="5" name="Footer Placeholder 4">
            <a:extLst>
              <a:ext uri="{FF2B5EF4-FFF2-40B4-BE49-F238E27FC236}">
                <a16:creationId xmlns:a16="http://schemas.microsoft.com/office/drawing/2014/main" id="{D72D6053-785E-431C-9484-18F51164FB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171986-92E9-4B83-A7E3-DAE100517A2A}"/>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2117985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10000"/>
          </a:bodyPr>
          <a:lstStyle/>
          <a:p>
            <a:r>
              <a:rPr lang="en-US" dirty="0"/>
              <a:t>The group discusses whether the current 16t scope can include security changes under the umbrella of “required by the physical layer changes.” </a:t>
            </a:r>
          </a:p>
          <a:p>
            <a:pPr lvl="1"/>
            <a:endParaRPr lang="en-US" dirty="0"/>
          </a:p>
          <a:p>
            <a:r>
              <a:rPr lang="en-US" dirty="0"/>
              <a:t>Discussion 2021-05-12</a:t>
            </a:r>
          </a:p>
          <a:p>
            <a:pPr lvl="1"/>
            <a:r>
              <a:rPr lang="en-US" dirty="0"/>
              <a:t>Awareness of security requirements – new MAC and PHY should support them to the extent they are required.  </a:t>
            </a:r>
          </a:p>
          <a:p>
            <a:pPr lvl="1"/>
            <a:r>
              <a:rPr lang="en-US" dirty="0"/>
              <a:t>We don’t want to take on a full-scale security specification – not required and redundant. </a:t>
            </a:r>
          </a:p>
          <a:p>
            <a:r>
              <a:rPr lang="en-US" dirty="0"/>
              <a:t>Security-related contribution will be adopted into SDD as it progresses. When draft development starts the Task Group will consult with IEEE 802 leadership to determine if a PAR update is needed for the security changes, or if the current PAR scope is adequate.</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60020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June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Updates for use cases and SRD based on “goodput” values</a:t>
            </a:r>
          </a:p>
          <a:p>
            <a:r>
              <a:rPr lang="en-US" dirty="0"/>
              <a:t>Contributions and 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June_2021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838785398"/>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June_2021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June Teleconference</a:t>
            </a:r>
          </a:p>
          <a:p>
            <a:pPr lvl="1"/>
            <a:r>
              <a:rPr lang="en-US" dirty="0"/>
              <a:t>Thursday, June 10		1pm PT, 4pm ET</a:t>
            </a:r>
          </a:p>
          <a:p>
            <a:pPr lvl="1"/>
            <a:endParaRPr lang="en-US" dirty="0"/>
          </a:p>
          <a:p>
            <a:pPr lvl="1"/>
            <a:endParaRPr lang="en-US" dirty="0"/>
          </a:p>
          <a:p>
            <a:r>
              <a:rPr lang="en-US" dirty="0"/>
              <a:t>July Plenary Meeting   (remember to register before the end of June)</a:t>
            </a:r>
          </a:p>
          <a:p>
            <a:pPr lvl="1"/>
            <a:r>
              <a:rPr lang="en-US" dirty="0"/>
              <a:t>Tuesday July 13</a:t>
            </a:r>
            <a:r>
              <a:rPr lang="en-US" baseline="30000" dirty="0"/>
              <a:t>th</a:t>
            </a:r>
            <a:r>
              <a:rPr lang="en-US" dirty="0"/>
              <a:t> (PM1 slot)</a:t>
            </a:r>
          </a:p>
          <a:p>
            <a:pPr lvl="1"/>
            <a:r>
              <a:rPr lang="en-US" dirty="0"/>
              <a:t>Tuesday July 20</a:t>
            </a:r>
            <a:r>
              <a:rPr lang="en-US" baseline="30000" dirty="0"/>
              <a:t>th</a:t>
            </a:r>
            <a:r>
              <a:rPr lang="en-US" dirty="0"/>
              <a:t> (PM1 slot)</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76200" y="28194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000" dirty="0"/>
              <a:t>Nov 16-18, 2021, Vancouver BC</a:t>
            </a:r>
          </a:p>
          <a:p>
            <a:pPr>
              <a:defRPr/>
            </a:pPr>
            <a:r>
              <a:rPr lang="en-US" sz="2000" dirty="0"/>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a:t>
            </a:r>
          </a:p>
          <a:p>
            <a:endParaRPr lang="en-US" dirty="0"/>
          </a:p>
          <a:p>
            <a:r>
              <a:rPr lang="en-US" dirty="0"/>
              <a:t>Agenda review and Approval</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June_2021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10512</TotalTime>
  <Words>2458</Words>
  <Application>Microsoft Office PowerPoint</Application>
  <PresentationFormat>Widescreen</PresentationFormat>
  <Paragraphs>289</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TG16t Agenda  June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Secretary</vt:lpstr>
      <vt:lpstr>Contributions for June Teleconference</vt:lpstr>
      <vt:lpstr>Discussion on Use Cases</vt:lpstr>
      <vt:lpstr>Discussion on SRD use cases diagram</vt:lpstr>
      <vt:lpstr>Discussion on SDD V1.0 in doc 15-21-306r0</vt:lpstr>
      <vt:lpstr>Discussion on Security Requirements for 802.16t </vt:lpstr>
      <vt:lpstr>Process for assigning an editor</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320</cp:revision>
  <cp:lastPrinted>1998-02-10T13:28:06Z</cp:lastPrinted>
  <dcterms:created xsi:type="dcterms:W3CDTF">2020-01-06T16:34:14Z</dcterms:created>
  <dcterms:modified xsi:type="dcterms:W3CDTF">2021-06-10T09:17:16Z</dcterms:modified>
</cp:coreProperties>
</file>