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290" r:id="rId3"/>
    <p:sldId id="304" r:id="rId4"/>
    <p:sldId id="317" r:id="rId5"/>
    <p:sldId id="300" r:id="rId6"/>
    <p:sldId id="329" r:id="rId7"/>
    <p:sldId id="333" r:id="rId8"/>
    <p:sldId id="334" r:id="rId9"/>
    <p:sldId id="335" r:id="rId10"/>
    <p:sldId id="315" r:id="rId11"/>
    <p:sldId id="314" r:id="rId12"/>
    <p:sldId id="296" r:id="rId13"/>
    <p:sldId id="321"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45" autoAdjust="0"/>
    <p:restoredTop sz="94646" autoAdjust="0"/>
  </p:normalViewPr>
  <p:slideViewPr>
    <p:cSldViewPr>
      <p:cViewPr varScale="1">
        <p:scale>
          <a:sx n="79" d="100"/>
          <a:sy n="79" d="100"/>
        </p:scale>
        <p:origin x="264"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15-21-0327-01-0014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June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278&amp;is_group=0014" TargetMode="External"/><Relationship Id="rId2" Type="http://schemas.openxmlformats.org/officeDocument/2006/relationships/hyperlink" Target="https://mentor.ieee.org/802.15/documents?is_dcn=274&amp;is_group=001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a:t>
            </a:r>
            <a:r>
              <a:rPr lang="en-US" altLang="en-US" sz="1600" b="1">
                <a:latin typeface="Times New Roman" panose="02020603050405020304" pitchFamily="18" charset="0"/>
              </a:rPr>
              <a:t>Agenda Mtg </a:t>
            </a:r>
            <a:r>
              <a:rPr lang="en-US" altLang="en-US" sz="1600" b="1" dirty="0">
                <a:latin typeface="Times New Roman" panose="02020603050405020304" pitchFamily="18" charset="0"/>
              </a:rPr>
              <a:t>Slides, May to July 2021</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June 8,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 (802.15.4 “UWB”)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Achieve just a little more than the mere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Determine proposed content for standard</a:t>
            </a:r>
            <a:br>
              <a:rPr lang="en-US" dirty="0"/>
            </a:br>
            <a:r>
              <a:rPr lang="en-US" dirty="0"/>
              <a:t>(ongoing)</a:t>
            </a:r>
          </a:p>
          <a:p>
            <a:pPr marL="857250" lvl="1" indent="-457200">
              <a:buFont typeface="Arial" panose="020B0604020202020204" pitchFamily="34" charset="0"/>
              <a:buChar char="•"/>
            </a:pPr>
            <a:r>
              <a:rPr lang="en-US" dirty="0"/>
              <a:t>Coordinate with SG15 &amp; SG4ab</a:t>
            </a:r>
          </a:p>
          <a:p>
            <a:pPr marL="1257300" lvl="2" indent="-457200">
              <a:buFont typeface="Arial" panose="020B0604020202020204" pitchFamily="34" charset="0"/>
              <a:buChar char="•"/>
            </a:pPr>
            <a:r>
              <a:rPr lang="en-US" dirty="0"/>
              <a:t>Need new volunteers for PICS activity</a:t>
            </a:r>
          </a:p>
          <a:p>
            <a:pPr marL="857250" lvl="1" indent="-457200">
              <a:buFont typeface="Arial" panose="020B0604020202020204" pitchFamily="34" charset="0"/>
              <a:buChar char="•"/>
            </a:pPr>
            <a:r>
              <a:rPr lang="en-US" dirty="0"/>
              <a:t>Resolve comments received on PAR and CSD</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70832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Teleconference Schedule</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11560" y="1567559"/>
            <a:ext cx="4898504" cy="4721695"/>
          </a:xfrm>
        </p:spPr>
        <p:txBody>
          <a:bodyPr>
            <a:normAutofit/>
          </a:bodyPr>
          <a:lstStyle/>
          <a:p>
            <a:pPr marL="400050" lvl="1" indent="0">
              <a:defRPr/>
            </a:pPr>
            <a:r>
              <a:rPr lang="en-US" dirty="0"/>
              <a:t>Weekly  </a:t>
            </a:r>
          </a:p>
          <a:p>
            <a:pPr marL="400050" lvl="1" indent="0">
              <a:defRPr/>
            </a:pPr>
            <a:r>
              <a:rPr lang="en-US" dirty="0"/>
              <a:t>10:00 EDT (07:00 PDT)</a:t>
            </a:r>
          </a:p>
          <a:p>
            <a:pPr>
              <a:defRPr/>
            </a:pPr>
            <a:r>
              <a:rPr lang="en-US" dirty="0"/>
              <a:t>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11</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1709650279"/>
              </p:ext>
            </p:extLst>
          </p:nvPr>
        </p:nvGraphicFramePr>
        <p:xfrm>
          <a:off x="2972673" y="2924944"/>
          <a:ext cx="3133566" cy="2194360"/>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gridCol w="829310">
                  <a:extLst>
                    <a:ext uri="{9D8B030D-6E8A-4147-A177-3AD203B41FA5}">
                      <a16:colId xmlns:a16="http://schemas.microsoft.com/office/drawing/2014/main" val="20002"/>
                    </a:ext>
                  </a:extLst>
                </a:gridCol>
              </a:tblGrid>
              <a:tr h="330043">
                <a:tc>
                  <a:txBody>
                    <a:bodyPr/>
                    <a:lstStyle/>
                    <a:p>
                      <a:r>
                        <a:rPr lang="en-US" sz="1800" dirty="0"/>
                        <a:t>Week</a:t>
                      </a:r>
                    </a:p>
                  </a:txBody>
                  <a:tcPr marL="91420" marR="91420" marT="45700" marB="45700"/>
                </a:tc>
                <a:tc gridSpan="2">
                  <a:txBody>
                    <a:bodyPr/>
                    <a:lstStyle/>
                    <a:p>
                      <a:r>
                        <a:rPr lang="en-US" sz="1800" dirty="0"/>
                        <a:t>Time</a:t>
                      </a:r>
                    </a:p>
                  </a:txBody>
                  <a:tcPr marL="91420" marR="91420" marT="45700" marB="45700"/>
                </a:tc>
                <a:tc hMerge="1">
                  <a:txBody>
                    <a:bodyPr/>
                    <a:lstStyle/>
                    <a:p>
                      <a:endParaRPr lang="en-US" sz="1800" dirty="0"/>
                    </a:p>
                  </a:txBody>
                  <a:tcPr marL="91420" marR="91420" marT="45700" marB="45700"/>
                </a:tc>
                <a:extLst>
                  <a:ext uri="{0D108BD9-81ED-4DB2-BD59-A6C34878D82A}">
                    <a16:rowId xmlns:a16="http://schemas.microsoft.com/office/drawing/2014/main" val="10000"/>
                  </a:ext>
                </a:extLst>
              </a:tr>
              <a:tr h="330043">
                <a:tc>
                  <a:txBody>
                    <a:bodyPr/>
                    <a:lstStyle/>
                    <a:p>
                      <a:r>
                        <a:rPr lang="en-US" sz="1800" dirty="0"/>
                        <a:t>June 9</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10002"/>
                  </a:ext>
                </a:extLst>
              </a:tr>
              <a:tr h="330043">
                <a:tc>
                  <a:txBody>
                    <a:bodyPr/>
                    <a:lstStyle/>
                    <a:p>
                      <a:r>
                        <a:rPr lang="en-US" sz="1800" dirty="0"/>
                        <a:t>June 16</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972486093"/>
                  </a:ext>
                </a:extLst>
              </a:tr>
              <a:tr h="330043">
                <a:tc>
                  <a:txBody>
                    <a:bodyPr/>
                    <a:lstStyle/>
                    <a:p>
                      <a:r>
                        <a:rPr lang="en-US" sz="1800" dirty="0"/>
                        <a:t>June 23</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310704423"/>
                  </a:ext>
                </a:extLst>
              </a:tr>
              <a:tr h="330043">
                <a:tc>
                  <a:txBody>
                    <a:bodyPr/>
                    <a:lstStyle/>
                    <a:p>
                      <a:r>
                        <a:rPr lang="en-US" sz="1800" dirty="0"/>
                        <a:t>June 30</a:t>
                      </a:r>
                    </a:p>
                  </a:txBody>
                  <a:tcPr marL="91420" marR="91420" marT="45700" marB="45700"/>
                </a:tc>
                <a:tc>
                  <a:txBody>
                    <a:bodyPr/>
                    <a:lstStyle/>
                    <a:p>
                      <a:r>
                        <a:rPr lang="en-US" sz="1800" dirty="0"/>
                        <a:t>10:00</a:t>
                      </a:r>
                    </a:p>
                  </a:txBody>
                  <a:tcPr marL="91420" marR="91420" marT="45700" marB="45700"/>
                </a:tc>
                <a:tc>
                  <a:txBody>
                    <a:bodyPr/>
                    <a:lstStyle/>
                    <a:p>
                      <a:r>
                        <a:rPr lang="en-US" sz="1800" dirty="0"/>
                        <a:t>EDT</a:t>
                      </a:r>
                    </a:p>
                  </a:txBody>
                  <a:tcPr marL="91420" marR="91420" marT="45700" marB="45700"/>
                </a:tc>
                <a:extLst>
                  <a:ext uri="{0D108BD9-81ED-4DB2-BD59-A6C34878D82A}">
                    <a16:rowId xmlns:a16="http://schemas.microsoft.com/office/drawing/2014/main" val="3558595899"/>
                  </a:ext>
                </a:extLst>
              </a:tr>
              <a:tr h="36576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bl>
          </a:graphicData>
        </a:graphic>
      </p:graphicFrame>
    </p:spTree>
    <p:extLst>
      <p:ext uri="{BB962C8B-B14F-4D97-AF65-F5344CB8AC3E}">
        <p14:creationId xmlns:p14="http://schemas.microsoft.com/office/powerpoint/2010/main" val="462066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Appendix (Previous Meetings)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extLst>
      <p:ext uri="{BB962C8B-B14F-4D97-AF65-F5344CB8AC3E}">
        <p14:creationId xmlns:p14="http://schemas.microsoft.com/office/powerpoint/2010/main" val="3066613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June 9,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Virtual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366419"/>
          </a:xfrm>
        </p:spPr>
        <p:txBody>
          <a:bodyPr/>
          <a:lstStyle/>
          <a:p>
            <a:pPr marL="514350" indent="-514350">
              <a:buFont typeface="Arial" panose="020B0604020202020204" pitchFamily="34" charset="0"/>
              <a:buAutoNum type="arabicPeriod"/>
            </a:pPr>
            <a:r>
              <a:rPr lang="en-US" altLang="en-US" dirty="0"/>
              <a:t>May Mtg. Recap</a:t>
            </a:r>
          </a:p>
          <a:p>
            <a:pPr marL="514350" indent="-514350">
              <a:buFont typeface="Arial" panose="020B0604020202020204" pitchFamily="34" charset="0"/>
              <a:buAutoNum type="arabicPeriod"/>
            </a:pPr>
            <a:r>
              <a:rPr lang="en-US" altLang="en-US" dirty="0"/>
              <a:t>PAR / CSD &amp; Timeline</a:t>
            </a:r>
          </a:p>
          <a:p>
            <a:pPr marL="514350" indent="-514350">
              <a:buFont typeface="+mj-lt"/>
              <a:buAutoNum type="arabicPeriod"/>
            </a:pPr>
            <a:r>
              <a:rPr lang="en-US" altLang="en-US" dirty="0"/>
              <a:t>July 802 Plenary Goals</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spcBef>
                <a:spcPts val="1800"/>
              </a:spcBef>
            </a:pPr>
            <a:r>
              <a:rPr lang="en-US" altLang="en-US" sz="2400" dirty="0"/>
              <a:t>PAR</a:t>
            </a:r>
          </a:p>
          <a:p>
            <a:pPr marL="346075" indent="0"/>
            <a:r>
              <a:rPr lang="en-US" altLang="en-US" sz="2400" dirty="0"/>
              <a:t>15-21-0274-04-0014-ns-uwb-par-working-draft</a:t>
            </a:r>
          </a:p>
          <a:p>
            <a:pPr marL="404813" indent="0"/>
            <a:r>
              <a:rPr lang="en-US" altLang="en-US" sz="1600" dirty="0">
                <a:hlinkClick r:id="rId2"/>
              </a:rPr>
              <a:t>https://mentor.ieee.org/802.15/documents?is_dcn=274&amp;is_group=0014</a:t>
            </a:r>
            <a:endParaRPr lang="en-US" altLang="en-US" sz="1600" dirty="0"/>
          </a:p>
          <a:p>
            <a:pPr marL="0" indent="0"/>
            <a:r>
              <a:rPr lang="en-US" altLang="en-US" sz="2400" dirty="0"/>
              <a:t>CSD </a:t>
            </a:r>
          </a:p>
          <a:p>
            <a:pPr marL="339725" lvl="1" indent="0"/>
            <a:r>
              <a:rPr lang="en-US" altLang="en-US" sz="2400" dirty="0"/>
              <a:t>15-21-0278-04-0014-draft-csd-for-ns-uwb</a:t>
            </a:r>
          </a:p>
          <a:p>
            <a:pPr marL="400050" lvl="1" indent="0"/>
            <a:r>
              <a:rPr lang="en-US" altLang="en-US" sz="1600" dirty="0">
                <a:hlinkClick r:id="rId3"/>
              </a:rPr>
              <a:t>https://mentor.ieee.org/802.15/documents?is_dcn=278&amp;is_group=0014</a:t>
            </a:r>
            <a:endParaRPr lang="en-US" altLang="en-US" sz="1800" dirty="0"/>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1264773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PAR &amp; CSD Timeline</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marR="0" lvl="2" indent="-457200">
              <a:spcBef>
                <a:spcPts val="800"/>
              </a:spcBef>
              <a:buFont typeface="Arial" panose="020B0604020202020204" pitchFamily="34" charset="0"/>
              <a:buChar char="•"/>
              <a:tabLst>
                <a:tab pos="1828800" algn="l"/>
                <a:tab pos="2057400" algn="l"/>
              </a:tabLst>
            </a:pPr>
            <a:endParaRPr lang="en-US" dirty="0"/>
          </a:p>
          <a:p>
            <a:pPr marL="457200" marR="0" lvl="2" indent="-457200">
              <a:spcBef>
                <a:spcPts val="800"/>
              </a:spcBef>
              <a:buFont typeface="Arial" panose="020B0604020202020204" pitchFamily="34" charset="0"/>
              <a:buChar char="•"/>
              <a:tabLst>
                <a:tab pos="1828800" algn="l"/>
                <a:tab pos="2057400" algn="l"/>
              </a:tabLst>
            </a:pPr>
            <a:r>
              <a:rPr lang="en-US" dirty="0"/>
              <a:t>June 8	Pre-circulation of PARs to all WGs</a:t>
            </a:r>
          </a:p>
          <a:p>
            <a:pPr marL="457200" marR="0" lvl="2" indent="-457200">
              <a:spcBef>
                <a:spcPts val="800"/>
              </a:spcBef>
              <a:buFont typeface="Arial" panose="020B0604020202020204" pitchFamily="34" charset="0"/>
              <a:buChar char="•"/>
              <a:tabLst>
                <a:tab pos="1828800" algn="l"/>
                <a:tab pos="2057400" algn="l"/>
              </a:tabLst>
            </a:pPr>
            <a:r>
              <a:rPr lang="en-US" dirty="0"/>
              <a:t>July 14	All WG’s submit comments on other WG 	PARs (802.15 SC 	</a:t>
            </a:r>
            <a:r>
              <a:rPr lang="en-US" dirty="0" err="1"/>
              <a:t>Maint</a:t>
            </a:r>
            <a:r>
              <a:rPr lang="en-US" dirty="0"/>
              <a:t>. Chair will need 	to setup a couple of interim telco’s to </a:t>
            </a:r>
            <a:r>
              <a:rPr lang="en-US" dirty="0" err="1"/>
              <a:t>rvw</a:t>
            </a:r>
            <a:r>
              <a:rPr lang="en-US" dirty="0"/>
              <a:t>.)</a:t>
            </a:r>
          </a:p>
          <a:p>
            <a:pPr marL="457200" marR="0" lvl="2" indent="-457200">
              <a:spcBef>
                <a:spcPts val="800"/>
              </a:spcBef>
              <a:buFont typeface="Arial" panose="020B0604020202020204" pitchFamily="34" charset="0"/>
              <a:buChar char="•"/>
              <a:tabLst>
                <a:tab pos="1828800" algn="l"/>
                <a:tab pos="2057400" algn="l"/>
              </a:tabLst>
            </a:pPr>
            <a:r>
              <a:rPr lang="en-US" dirty="0"/>
              <a:t>July 21	802.15 SG’s responses to other WG 	comments due back</a:t>
            </a:r>
          </a:p>
          <a:p>
            <a:pPr marL="457200" marR="0" lvl="2" indent="-457200">
              <a:spcBef>
                <a:spcPts val="800"/>
              </a:spcBef>
              <a:buFont typeface="Arial" panose="020B0604020202020204" pitchFamily="34" charset="0"/>
              <a:buChar char="•"/>
              <a:tabLst>
                <a:tab pos="1828800" algn="l"/>
                <a:tab pos="2057400" algn="l"/>
              </a:tabLst>
            </a:pPr>
            <a:r>
              <a:rPr lang="en-US" dirty="0"/>
              <a:t>July 23	EC approval of Study Groups to be 	proposed to </a:t>
            </a:r>
            <a:r>
              <a:rPr lang="en-US" dirty="0" err="1"/>
              <a:t>NesCom</a:t>
            </a:r>
            <a:endParaRPr lang="en-US" dirty="0"/>
          </a:p>
          <a:p>
            <a:pPr marL="457200" lvl="2" indent="-457200">
              <a:spcBef>
                <a:spcPts val="800"/>
              </a:spcBef>
              <a:buFont typeface="Arial" panose="020B0604020202020204" pitchFamily="34" charset="0"/>
              <a:buChar char="•"/>
              <a:tabLst>
                <a:tab pos="1828800" algn="l"/>
                <a:tab pos="2057400" algn="l"/>
              </a:tabLst>
            </a:pPr>
            <a:r>
              <a:rPr lang="en-US" dirty="0"/>
              <a:t>Aug 13	</a:t>
            </a:r>
            <a:r>
              <a:rPr lang="en-US" dirty="0" err="1"/>
              <a:t>NesCom</a:t>
            </a:r>
            <a:r>
              <a:rPr lang="en-US" dirty="0"/>
              <a:t> submission deadline</a:t>
            </a:r>
          </a:p>
          <a:p>
            <a:pPr marL="457200" lvl="2" indent="-457200">
              <a:spcBef>
                <a:spcPts val="800"/>
              </a:spcBef>
              <a:buFont typeface="Arial" panose="020B0604020202020204" pitchFamily="34" charset="0"/>
              <a:buChar char="•"/>
              <a:tabLst>
                <a:tab pos="1828800" algn="l"/>
                <a:tab pos="2057400" algn="l"/>
              </a:tabLst>
            </a:pPr>
            <a:r>
              <a:rPr lang="en-US" dirty="0"/>
              <a:t>Sept 21-23	</a:t>
            </a:r>
            <a:r>
              <a:rPr lang="en-US" dirty="0" err="1"/>
              <a:t>NesCom</a:t>
            </a:r>
            <a:r>
              <a:rPr lang="en-US" dirty="0"/>
              <a:t> approval</a:t>
            </a:r>
          </a:p>
          <a:p>
            <a:pPr marL="457200" marR="0" lvl="2" indent="-457200">
              <a:spcBef>
                <a:spcPts val="800"/>
              </a:spcBef>
              <a:buFont typeface="Arial" panose="020B0604020202020204" pitchFamily="34" charset="0"/>
              <a:buChar char="•"/>
              <a:tabLst>
                <a:tab pos="1828800" algn="l"/>
                <a:tab pos="2057400" algn="l"/>
              </a:tabLst>
            </a:pPr>
            <a:endParaRPr lang="en-US" dirty="0"/>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995200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July 802 Plenary Goals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0" marR="0" lvl="2" indent="0" algn="ctr">
              <a:spcBef>
                <a:spcPts val="800"/>
              </a:spcBef>
              <a:tabLst>
                <a:tab pos="1828800" algn="l"/>
                <a:tab pos="2057400" algn="l"/>
              </a:tabLst>
            </a:pPr>
            <a:endParaRPr lang="en-US" dirty="0"/>
          </a:p>
          <a:p>
            <a:pPr marL="0" marR="0" lvl="2" indent="0" algn="ctr">
              <a:spcBef>
                <a:spcPts val="800"/>
              </a:spcBef>
              <a:tabLst>
                <a:tab pos="1828800" algn="l"/>
                <a:tab pos="2057400" algn="l"/>
              </a:tabLst>
            </a:pPr>
            <a:endParaRPr lang="en-US" dirty="0"/>
          </a:p>
          <a:p>
            <a:pPr marL="0" marR="0" lvl="2" indent="0" algn="ctr">
              <a:spcBef>
                <a:spcPts val="800"/>
              </a:spcBef>
              <a:tabLst>
                <a:tab pos="1828800" algn="l"/>
                <a:tab pos="2057400" algn="l"/>
              </a:tabLst>
            </a:pPr>
            <a:endParaRPr lang="en-US" dirty="0"/>
          </a:p>
          <a:p>
            <a:pPr marL="0" marR="0" lvl="2" indent="0" algn="ctr">
              <a:spcBef>
                <a:spcPts val="800"/>
              </a:spcBef>
              <a:tabLst>
                <a:tab pos="1828800" algn="l"/>
                <a:tab pos="2057400" algn="l"/>
              </a:tabLst>
            </a:pPr>
            <a:r>
              <a:rPr lang="en-US" sz="3600" u="sng" dirty="0"/>
              <a:t>Respond to other 802 WG comments</a:t>
            </a:r>
          </a:p>
          <a:p>
            <a:pPr marL="0" marR="0" lvl="2" indent="0" algn="ctr">
              <a:spcBef>
                <a:spcPts val="800"/>
              </a:spcBef>
              <a:tabLst>
                <a:tab pos="1828800" algn="l"/>
                <a:tab pos="2057400" algn="l"/>
              </a:tabLst>
            </a:pPr>
            <a:endParaRPr lang="en-US" sz="3600" u="sng" dirty="0"/>
          </a:p>
          <a:p>
            <a:pPr marL="0" marR="0" lvl="2" indent="0" algn="ctr">
              <a:spcBef>
                <a:spcPts val="800"/>
              </a:spcBef>
              <a:tabLst>
                <a:tab pos="1828800" algn="l"/>
                <a:tab pos="2057400" algn="l"/>
              </a:tabLst>
            </a:pPr>
            <a:r>
              <a:rPr lang="en-US" sz="2800" dirty="0"/>
              <a:t>Will schedule at least 2 SG14 mtgs. during 802 plenary to address comments/feedback</a:t>
            </a:r>
          </a:p>
          <a:p>
            <a:pPr marL="457200" marR="0" lvl="2" indent="-457200">
              <a:spcBef>
                <a:spcPts val="800"/>
              </a:spcBef>
              <a:buFont typeface="Arial" panose="020B0604020202020204" pitchFamily="34" charset="0"/>
              <a:buChar char="•"/>
              <a:tabLst>
                <a:tab pos="1828800" algn="l"/>
                <a:tab pos="2057400" algn="l"/>
              </a:tabLst>
            </a:pPr>
            <a:endParaRPr lang="en-US" dirty="0"/>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2836427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30153</TotalTime>
  <Words>682</Words>
  <Application>Microsoft Office PowerPoint</Application>
  <PresentationFormat>On-screen Show (4:3)</PresentationFormat>
  <Paragraphs>120</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PowerPoint Presentation</vt:lpstr>
      <vt:lpstr>802.15 Study Group Meeting</vt:lpstr>
      <vt:lpstr>IEEE-SA Patent, Copyright, and Participation Policies</vt:lpstr>
      <vt:lpstr>IEEE 802 Ground Rules</vt:lpstr>
      <vt:lpstr>June 9, 2021 </vt:lpstr>
      <vt:lpstr>Proposed Agenda</vt:lpstr>
      <vt:lpstr>PAR &amp; CSD</vt:lpstr>
      <vt:lpstr>PAR &amp; CSD Timeline</vt:lpstr>
      <vt:lpstr>July 802 Plenary Goals</vt:lpstr>
      <vt:lpstr>Next Steps</vt:lpstr>
      <vt:lpstr>Teleconference Schedule</vt:lpstr>
      <vt:lpstr>Adjourned Thanks</vt:lpstr>
      <vt:lpstr>Appendix (Previous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210</cp:revision>
  <cp:lastPrinted>2000-03-07T00:55:37Z</cp:lastPrinted>
  <dcterms:created xsi:type="dcterms:W3CDTF">2016-01-17T22:48:36Z</dcterms:created>
  <dcterms:modified xsi:type="dcterms:W3CDTF">2021-06-10T14:28:00Z</dcterms:modified>
  <cp:category/>
</cp:coreProperties>
</file>