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sldIdLst>
    <p:sldId id="287" r:id="rId2"/>
    <p:sldId id="322" r:id="rId3"/>
    <p:sldId id="290" r:id="rId4"/>
    <p:sldId id="304" r:id="rId5"/>
    <p:sldId id="317" r:id="rId6"/>
    <p:sldId id="302" r:id="rId7"/>
    <p:sldId id="312" r:id="rId8"/>
    <p:sldId id="318" r:id="rId9"/>
    <p:sldId id="323" r:id="rId10"/>
    <p:sldId id="335" r:id="rId11"/>
    <p:sldId id="326" r:id="rId12"/>
    <p:sldId id="338" r:id="rId13"/>
    <p:sldId id="337" r:id="rId14"/>
    <p:sldId id="330" r:id="rId15"/>
    <p:sldId id="332" r:id="rId16"/>
    <p:sldId id="336" r:id="rId17"/>
    <p:sldId id="321" r:id="rId18"/>
    <p:sldId id="298" r:id="rId19"/>
    <p:sldId id="296" r:id="rId2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09" d="100"/>
          <a:sy n="109" d="100"/>
        </p:scale>
        <p:origin x="170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15-21-0324-00-04ab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Agenda and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June 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PAR Review</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a:xfrm>
            <a:off x="609600" y="1371601"/>
            <a:ext cx="7764463" cy="3281535"/>
          </a:xfrm>
        </p:spPr>
        <p:txBody>
          <a:bodyPr>
            <a:normAutofit fontScale="85000" lnSpcReduction="20000"/>
          </a:bodyPr>
          <a:lstStyle/>
          <a:p>
            <a:pPr marL="0" indent="0"/>
            <a:r>
              <a:rPr lang="en-US" dirty="0"/>
              <a:t>EC Process:</a:t>
            </a:r>
          </a:p>
          <a:p>
            <a:pPr marL="857250" lvl="1" indent="-457200">
              <a:buFont typeface="Arial" panose="020B0604020202020204" pitchFamily="34" charset="0"/>
              <a:buChar char="•"/>
            </a:pPr>
            <a:r>
              <a:rPr lang="en-US" dirty="0"/>
              <a:t>Submit for review (Done June 1st)</a:t>
            </a:r>
          </a:p>
          <a:p>
            <a:pPr marL="857250" lvl="1" indent="-457200">
              <a:buFont typeface="Arial" panose="020B0604020202020204" pitchFamily="34" charset="0"/>
              <a:buChar char="•"/>
            </a:pPr>
            <a:r>
              <a:rPr lang="fr-FR" dirty="0"/>
              <a:t>PAR: https://mentor.ieee.org/802.15/dcn/21/15-21-0126-02-nuwb-p802-15-4ab-par-draft-from-myproject.pdf</a:t>
            </a:r>
          </a:p>
          <a:p>
            <a:pPr marL="857250" lvl="1" indent="-457200">
              <a:buFont typeface="Arial" panose="020B0604020202020204" pitchFamily="34" charset="0"/>
              <a:buChar char="•"/>
            </a:pPr>
            <a:r>
              <a:rPr lang="fr-FR" dirty="0"/>
              <a:t>CSD: https://mentor.ieee.org/802.15/dcn/21/15-21-0047-05-nuwb-draft-csd-ng-uwb.docx</a:t>
            </a:r>
            <a:endParaRPr lang="en-US" dirty="0"/>
          </a:p>
          <a:p>
            <a:pPr marL="857250" lvl="1" indent="-457200">
              <a:buFont typeface="Arial" panose="020B0604020202020204" pitchFamily="34" charset="0"/>
              <a:buChar char="•"/>
            </a:pPr>
            <a:r>
              <a:rPr lang="en-US" dirty="0"/>
              <a:t>Comments received and resolved in July</a:t>
            </a:r>
          </a:p>
          <a:p>
            <a:pPr marL="0" indent="0"/>
            <a:r>
              <a:rPr lang="en-US" dirty="0"/>
              <a:t>EC and WG Review Schedule:</a:t>
            </a:r>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5" name="Table 4">
            <a:extLst>
              <a:ext uri="{FF2B5EF4-FFF2-40B4-BE49-F238E27FC236}">
                <a16:creationId xmlns:a16="http://schemas.microsoft.com/office/drawing/2014/main" id="{3A0C6C3D-2D70-4EAD-A58F-1E798B0C5777}"/>
              </a:ext>
            </a:extLst>
          </p:cNvPr>
          <p:cNvGraphicFramePr>
            <a:graphicFrameLocks noGrp="1"/>
          </p:cNvGraphicFramePr>
          <p:nvPr>
            <p:extLst>
              <p:ext uri="{D42A27DB-BD31-4B8C-83A1-F6EECF244321}">
                <p14:modId xmlns:p14="http://schemas.microsoft.com/office/powerpoint/2010/main" val="215179691"/>
              </p:ext>
            </p:extLst>
          </p:nvPr>
        </p:nvGraphicFramePr>
        <p:xfrm>
          <a:off x="761999" y="4797152"/>
          <a:ext cx="7612063" cy="1408305"/>
        </p:xfrm>
        <a:graphic>
          <a:graphicData uri="http://schemas.openxmlformats.org/drawingml/2006/table">
            <a:tbl>
              <a:tblPr firstRow="1" firstCol="1" bandRow="1">
                <a:tableStyleId>{5C22544A-7EE6-4342-B048-85BDC9FD1C3A}</a:tableStyleId>
              </a:tblPr>
              <a:tblGrid>
                <a:gridCol w="1483502">
                  <a:extLst>
                    <a:ext uri="{9D8B030D-6E8A-4147-A177-3AD203B41FA5}">
                      <a16:colId xmlns:a16="http://schemas.microsoft.com/office/drawing/2014/main" val="917249149"/>
                    </a:ext>
                  </a:extLst>
                </a:gridCol>
                <a:gridCol w="6128561">
                  <a:extLst>
                    <a:ext uri="{9D8B030D-6E8A-4147-A177-3AD203B41FA5}">
                      <a16:colId xmlns:a16="http://schemas.microsoft.com/office/drawing/2014/main" val="389667082"/>
                    </a:ext>
                  </a:extLst>
                </a:gridCol>
              </a:tblGrid>
              <a:tr h="0">
                <a:tc>
                  <a:txBody>
                    <a:bodyPr/>
                    <a:lstStyle/>
                    <a:p>
                      <a:pPr marL="0" marR="0">
                        <a:lnSpc>
                          <a:spcPct val="107000"/>
                        </a:lnSpc>
                        <a:spcBef>
                          <a:spcPts val="0"/>
                        </a:spcBef>
                        <a:spcAft>
                          <a:spcPts val="0"/>
                        </a:spcAft>
                      </a:pPr>
                      <a:r>
                        <a:rPr lang="en-US" sz="1800">
                          <a:effectLst/>
                        </a:rPr>
                        <a:t>08 Jun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PAR Announcement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6510237"/>
                  </a:ext>
                </a:extLst>
              </a:tr>
              <a:tr h="0">
                <a:tc>
                  <a:txBody>
                    <a:bodyPr/>
                    <a:lstStyle/>
                    <a:p>
                      <a:pPr marL="0" marR="0">
                        <a:lnSpc>
                          <a:spcPct val="107000"/>
                        </a:lnSpc>
                        <a:spcBef>
                          <a:spcPts val="0"/>
                        </a:spcBef>
                        <a:spcAft>
                          <a:spcPts val="0"/>
                        </a:spcAft>
                      </a:pPr>
                      <a:r>
                        <a:rPr lang="en-US" sz="1800">
                          <a:effectLst/>
                        </a:rPr>
                        <a:t>14 Jul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Submit comments against PARs / ICAIDs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9129"/>
                  </a:ext>
                </a:extLst>
              </a:tr>
              <a:tr h="0">
                <a:tc>
                  <a:txBody>
                    <a:bodyPr/>
                    <a:lstStyle/>
                    <a:p>
                      <a:pPr marL="0" marR="0">
                        <a:lnSpc>
                          <a:spcPct val="107000"/>
                        </a:lnSpc>
                        <a:spcBef>
                          <a:spcPts val="0"/>
                        </a:spcBef>
                        <a:spcAft>
                          <a:spcPts val="0"/>
                        </a:spcAft>
                      </a:pPr>
                      <a:r>
                        <a:rPr lang="en-US" sz="1800">
                          <a:effectLst/>
                        </a:rPr>
                        <a:t>21 Jul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Post responses to submitted comments against PARs / ICAIDs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4196127"/>
                  </a:ext>
                </a:extLst>
              </a:tr>
              <a:tr h="0">
                <a:tc>
                  <a:txBody>
                    <a:bodyPr/>
                    <a:lstStyle/>
                    <a:p>
                      <a:pPr marL="0" marR="0">
                        <a:lnSpc>
                          <a:spcPct val="107000"/>
                        </a:lnSpc>
                        <a:spcBef>
                          <a:spcPts val="0"/>
                        </a:spcBef>
                        <a:spcAft>
                          <a:spcPts val="0"/>
                        </a:spcAft>
                      </a:pPr>
                      <a:r>
                        <a:rPr lang="en-US" sz="1800">
                          <a:effectLst/>
                        </a:rPr>
                        <a:t>23 Jul 2021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802 EC Closing Mtg (Consider PARs / ICAIDs)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507793"/>
                  </a:ext>
                </a:extLst>
              </a:tr>
            </a:tbl>
          </a:graphicData>
        </a:graphic>
      </p:graphicFrame>
    </p:spTree>
    <p:extLst>
      <p:ext uri="{BB962C8B-B14F-4D97-AF65-F5344CB8AC3E}">
        <p14:creationId xmlns:p14="http://schemas.microsoft.com/office/powerpoint/2010/main" val="344507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F2140-DDD3-4F55-8A80-8AC82F49D6AD}"/>
              </a:ext>
            </a:extLst>
          </p:cNvPr>
          <p:cNvSpPr>
            <a:spLocks noGrp="1"/>
          </p:cNvSpPr>
          <p:nvPr>
            <p:ph type="title"/>
          </p:nvPr>
        </p:nvSpPr>
        <p:spPr>
          <a:xfrm>
            <a:off x="683568" y="685800"/>
            <a:ext cx="7848872" cy="754063"/>
          </a:xfrm>
        </p:spPr>
        <p:txBody>
          <a:bodyPr/>
          <a:lstStyle/>
          <a:p>
            <a:r>
              <a:rPr lang="en-US" dirty="0"/>
              <a:t>Other Technical</a:t>
            </a:r>
          </a:p>
        </p:txBody>
      </p:sp>
      <p:sp>
        <p:nvSpPr>
          <p:cNvPr id="3" name="Content Placeholder 2">
            <a:extLst>
              <a:ext uri="{FF2B5EF4-FFF2-40B4-BE49-F238E27FC236}">
                <a16:creationId xmlns:a16="http://schemas.microsoft.com/office/drawing/2014/main" id="{2AA857F1-0AC4-4226-88B5-A14B4FC033A2}"/>
              </a:ext>
            </a:extLst>
          </p:cNvPr>
          <p:cNvSpPr>
            <a:spLocks noGrp="1"/>
          </p:cNvSpPr>
          <p:nvPr>
            <p:ph idx="1"/>
          </p:nvPr>
        </p:nvSpPr>
        <p:spPr>
          <a:xfrm>
            <a:off x="695969" y="1700808"/>
            <a:ext cx="7764463" cy="4539655"/>
          </a:xfrm>
        </p:spPr>
        <p:txBody>
          <a:bodyPr/>
          <a:lstStyle/>
          <a:p>
            <a:pPr marL="514350" indent="-514350">
              <a:buFont typeface="+mj-lt"/>
              <a:buAutoNum type="arabicPeriod"/>
            </a:pPr>
            <a:r>
              <a:rPr lang="en-US" dirty="0"/>
              <a:t>[TBD] (Keren)</a:t>
            </a:r>
          </a:p>
        </p:txBody>
      </p:sp>
      <p:sp>
        <p:nvSpPr>
          <p:cNvPr id="4" name="Slide Number Placeholder 3">
            <a:extLst>
              <a:ext uri="{FF2B5EF4-FFF2-40B4-BE49-F238E27FC236}">
                <a16:creationId xmlns:a16="http://schemas.microsoft.com/office/drawing/2014/main" id="{8DA2F9B4-F845-4C63-A02F-959E44F524F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42344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E310-8E37-43D5-BA54-3F684EAFD381}"/>
              </a:ext>
            </a:extLst>
          </p:cNvPr>
          <p:cNvSpPr>
            <a:spLocks noGrp="1"/>
          </p:cNvSpPr>
          <p:nvPr>
            <p:ph type="title"/>
          </p:nvPr>
        </p:nvSpPr>
        <p:spPr>
          <a:xfrm>
            <a:off x="683568" y="685800"/>
            <a:ext cx="7842895" cy="754063"/>
          </a:xfrm>
        </p:spPr>
        <p:txBody>
          <a:bodyPr/>
          <a:lstStyle/>
          <a:p>
            <a:r>
              <a:rPr lang="en-US" dirty="0"/>
              <a:t>Technical Guidance Document</a:t>
            </a:r>
          </a:p>
        </p:txBody>
      </p:sp>
      <p:sp>
        <p:nvSpPr>
          <p:cNvPr id="3" name="Content Placeholder 2">
            <a:extLst>
              <a:ext uri="{FF2B5EF4-FFF2-40B4-BE49-F238E27FC236}">
                <a16:creationId xmlns:a16="http://schemas.microsoft.com/office/drawing/2014/main" id="{BA086FE7-687A-4375-8686-1829A0EE0653}"/>
              </a:ext>
            </a:extLst>
          </p:cNvPr>
          <p:cNvSpPr>
            <a:spLocks noGrp="1"/>
          </p:cNvSpPr>
          <p:nvPr>
            <p:ph idx="1"/>
          </p:nvPr>
        </p:nvSpPr>
        <p:spPr>
          <a:xfrm>
            <a:off x="695969" y="1371600"/>
            <a:ext cx="7764463" cy="4868863"/>
          </a:xfrm>
        </p:spPr>
        <p:txBody>
          <a:bodyPr/>
          <a:lstStyle/>
          <a:p>
            <a:pPr marL="457200" indent="-457200">
              <a:buFont typeface="Arial" panose="020B0604020202020204" pitchFamily="34" charset="0"/>
              <a:buChar char="•"/>
            </a:pPr>
            <a:endParaRPr lang="en-US" dirty="0">
              <a:hlinkClick r:id="rId2"/>
            </a:endParaRPr>
          </a:p>
          <a:p>
            <a:pPr marL="457200" indent="-457200">
              <a:buFont typeface="Arial" panose="020B0604020202020204" pitchFamily="34" charset="0"/>
              <a:buChar char="•"/>
            </a:pPr>
            <a:r>
              <a:rPr lang="en-US" dirty="0">
                <a:hlinkClick r:id="rId2"/>
              </a:rPr>
              <a:t>15-21-0297-01</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err="1"/>
              <a:t>Discusion</a:t>
            </a:r>
            <a:endParaRPr lang="en-US" dirty="0"/>
          </a:p>
        </p:txBody>
      </p:sp>
      <p:sp>
        <p:nvSpPr>
          <p:cNvPr id="4" name="Slide Number Placeholder 3">
            <a:extLst>
              <a:ext uri="{FF2B5EF4-FFF2-40B4-BE49-F238E27FC236}">
                <a16:creationId xmlns:a16="http://schemas.microsoft.com/office/drawing/2014/main" id="{BC2BD26B-CA04-443E-824C-1169E9A2F4C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27298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B3-E807-43FB-A770-AABCCB402A34}"/>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A032E10C-B927-4987-A7D9-43AAA16BA4ED}"/>
              </a:ext>
            </a:extLst>
          </p:cNvPr>
          <p:cNvSpPr>
            <a:spLocks noGrp="1"/>
          </p:cNvSpPr>
          <p:nvPr>
            <p:ph idx="1"/>
          </p:nvPr>
        </p:nvSpPr>
        <p:spPr/>
        <p:txBody>
          <a:bodyPr>
            <a:normAutofit fontScale="55000" lnSpcReduction="20000"/>
          </a:bodyPr>
          <a:lstStyle/>
          <a:p>
            <a:r>
              <a:rPr lang="en-US" dirty="0"/>
              <a:t>Study Group 15.4ab requests technical contributions to further the development of recommendations for technical content of the proposed amendment.  Contribution guidance is provided in the Technical Guidance Document (TGD), DCN #15-21-0297 (</a:t>
            </a:r>
            <a:r>
              <a:rPr lang="en-US" dirty="0">
                <a:hlinkClick r:id="rId2"/>
              </a:rPr>
              <a:t>https://mentor.ieee.org/802.15/dcn/21/15-21-0297-01-04ab-15-4ab-technical-guidance-doc.docx</a:t>
            </a:r>
            <a:r>
              <a:rPr lang="en-US" dirty="0"/>
              <a:t>)</a:t>
            </a:r>
          </a:p>
          <a:p>
            <a:r>
              <a:rPr lang="en-US" dirty="0"/>
              <a:t>Contributions may include but are not limited to the areas covered in the draft Project Authorization Request (PAR) and the TGD. Contributions may  include further technical considerations, use case descriptions and requirements and background information supporting development of the amendment. </a:t>
            </a:r>
          </a:p>
          <a:p>
            <a:r>
              <a:rPr lang="en-US" dirty="0"/>
              <a:t>Contributions on analysis of coexistence and proposed methods to enhance coexistence are strongly encouraged.</a:t>
            </a:r>
          </a:p>
          <a:p>
            <a:r>
              <a:rPr lang="en-US" dirty="0"/>
              <a:t>Schedule: </a:t>
            </a:r>
          </a:p>
          <a:p>
            <a:pPr lvl="1"/>
            <a:r>
              <a:rPr lang="en-US" dirty="0"/>
              <a:t>Contributions to be considered on bi-weekly conference calls commencing June 1: Please advise chair of request for agenda time ahead of the call.</a:t>
            </a:r>
          </a:p>
          <a:p>
            <a:pPr lvl="1"/>
            <a:r>
              <a:rPr lang="en-US" dirty="0"/>
              <a:t>Contributions to be considered at the July Plenary:  Please advise chair as early as possible prior to the meeting.  Requests one week prior to the meeting appreciated. </a:t>
            </a:r>
          </a:p>
          <a:p>
            <a:pPr lvl="1"/>
            <a:r>
              <a:rPr lang="en-US" dirty="0"/>
              <a:t>Agenda time priority: Queued First In, First choice of time slot</a:t>
            </a:r>
          </a:p>
          <a:p>
            <a:endParaRPr lang="en-US" dirty="0"/>
          </a:p>
          <a:p>
            <a:endParaRPr lang="en-US" dirty="0"/>
          </a:p>
        </p:txBody>
      </p:sp>
      <p:sp>
        <p:nvSpPr>
          <p:cNvPr id="4" name="Slide Number Placeholder 3">
            <a:extLst>
              <a:ext uri="{FF2B5EF4-FFF2-40B4-BE49-F238E27FC236}">
                <a16:creationId xmlns:a16="http://schemas.microsoft.com/office/drawing/2014/main" id="{8990DE3C-4AC9-424A-B79B-54A06EF1863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732091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59" y="1700808"/>
            <a:ext cx="4824537" cy="2293489"/>
          </a:xfrm>
        </p:spPr>
        <p:txBody>
          <a:bodyPr>
            <a:normAutofit fontScale="85000" lnSpcReduction="20000"/>
          </a:bodyPr>
          <a:lstStyle/>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Duration: 	1 hour. </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16</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tx1"/>
                          </a:solidFill>
                        </a:rPr>
                        <a:t>June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tx1"/>
                          </a:solidFill>
                        </a:rPr>
                        <a:t>June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June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3933056"/>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572000" y="3017378"/>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3138-0C83-4C88-8B32-3B73FE668E59}"/>
              </a:ext>
            </a:extLst>
          </p:cNvPr>
          <p:cNvSpPr>
            <a:spLocks noGrp="1"/>
          </p:cNvSpPr>
          <p:nvPr>
            <p:ph type="title"/>
          </p:nvPr>
        </p:nvSpPr>
        <p:spPr/>
        <p:txBody>
          <a:bodyPr/>
          <a:lstStyle/>
          <a:p>
            <a:r>
              <a:rPr lang="en-US" dirty="0"/>
              <a:t>Planning for July Plenary</a:t>
            </a:r>
          </a:p>
        </p:txBody>
      </p:sp>
      <p:sp>
        <p:nvSpPr>
          <p:cNvPr id="3" name="Content Placeholder 2">
            <a:extLst>
              <a:ext uri="{FF2B5EF4-FFF2-40B4-BE49-F238E27FC236}">
                <a16:creationId xmlns:a16="http://schemas.microsoft.com/office/drawing/2014/main" id="{DA876309-C8AB-48C6-9CD3-F999F98AA964}"/>
              </a:ext>
            </a:extLst>
          </p:cNvPr>
          <p:cNvSpPr>
            <a:spLocks noGrp="1"/>
          </p:cNvSpPr>
          <p:nvPr>
            <p:ph idx="1"/>
          </p:nvPr>
        </p:nvSpPr>
        <p:spPr>
          <a:xfrm>
            <a:off x="609600" y="1988840"/>
            <a:ext cx="7764463" cy="4251623"/>
          </a:xfrm>
        </p:spPr>
        <p:txBody>
          <a:bodyPr/>
          <a:lstStyle/>
          <a:p>
            <a:pPr marL="457200" indent="-457200">
              <a:buFont typeface="Arial" panose="020B0604020202020204" pitchFamily="34" charset="0"/>
              <a:buChar char="•"/>
            </a:pPr>
            <a:r>
              <a:rPr lang="en-US" dirty="0"/>
              <a:t>Propose 4 slots</a:t>
            </a:r>
          </a:p>
          <a:p>
            <a:pPr marL="457200" indent="-457200">
              <a:buFont typeface="Arial" panose="020B0604020202020204" pitchFamily="34" charset="0"/>
              <a:buChar char="•"/>
            </a:pPr>
            <a:r>
              <a:rPr lang="en-US" dirty="0"/>
              <a:t>1 Joint slot with NS SGs </a:t>
            </a:r>
          </a:p>
          <a:p>
            <a:pPr marL="457200" indent="-457200">
              <a:buFont typeface="Arial" panose="020B0604020202020204" pitchFamily="34" charset="0"/>
              <a:buChar char="•"/>
            </a:pPr>
            <a:r>
              <a:rPr lang="en-US" dirty="0"/>
              <a:t>Technical Presentation requests</a:t>
            </a:r>
          </a:p>
          <a:p>
            <a:pPr marL="857250" lvl="1" indent="-457200">
              <a:buFont typeface="Arial" panose="020B0604020202020204" pitchFamily="34" charset="0"/>
              <a:buChar char="•"/>
            </a:pPr>
            <a:r>
              <a:rPr lang="en-US" dirty="0"/>
              <a:t>2 so far </a:t>
            </a:r>
          </a:p>
          <a:p>
            <a:pPr marL="457200" indent="-457200">
              <a:buFont typeface="Arial" panose="020B0604020202020204" pitchFamily="34" charset="0"/>
              <a:buChar char="•"/>
            </a:pPr>
            <a:r>
              <a:rPr lang="en-US" dirty="0"/>
              <a:t>Discussion?</a:t>
            </a:r>
          </a:p>
        </p:txBody>
      </p:sp>
      <p:sp>
        <p:nvSpPr>
          <p:cNvPr id="4" name="Slide Number Placeholder 3">
            <a:extLst>
              <a:ext uri="{FF2B5EF4-FFF2-40B4-BE49-F238E27FC236}">
                <a16:creationId xmlns:a16="http://schemas.microsoft.com/office/drawing/2014/main" id="{C40CD443-488F-4844-8C3F-665948A0530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725507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18</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19</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p:txBody>
          <a:bodyPr/>
          <a:lstStyle/>
          <a:p>
            <a:r>
              <a:rPr lang="en-US" dirty="0"/>
              <a:t>Study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p:txBody>
          <a:bodyPr/>
          <a:lstStyle/>
          <a:p>
            <a:r>
              <a:rPr lang="en-US" dirty="0"/>
              <a:t>Teleconference / Virtual Meeting</a:t>
            </a:r>
          </a:p>
          <a:p>
            <a:r>
              <a:rPr lang="en-US" dirty="0"/>
              <a:t>June 1,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3</a:t>
            </a:fld>
            <a:endParaRPr lang="en-US" alt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4</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5</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Status</a:t>
            </a:r>
          </a:p>
          <a:p>
            <a:pPr marL="514350" indent="-514350">
              <a:buFont typeface="Arial" panose="020B0604020202020204" pitchFamily="34" charset="0"/>
              <a:buAutoNum type="arabicPeriod"/>
            </a:pPr>
            <a:r>
              <a:rPr lang="en-US" altLang="en-US" dirty="0"/>
              <a:t>Technical Presentations</a:t>
            </a:r>
          </a:p>
          <a:p>
            <a:pPr marL="914400" lvl="1" indent="-514350">
              <a:buFont typeface="Arial" panose="020B0604020202020204" pitchFamily="34" charset="0"/>
              <a:buAutoNum type="arabicPeriod"/>
            </a:pPr>
            <a:r>
              <a:rPr lang="en-US" dirty="0"/>
              <a:t>[TBD] (Keren)</a:t>
            </a:r>
            <a:endParaRPr lang="en-US" altLang="en-US" dirty="0"/>
          </a:p>
          <a:p>
            <a:pPr marL="914400" lvl="1" indent="-514350">
              <a:buFont typeface="Arial" panose="020B0604020202020204" pitchFamily="34" charset="0"/>
              <a:buAutoNum type="arabicPeriod"/>
            </a:pPr>
            <a:r>
              <a:rPr lang="en-US" altLang="en-US" dirty="0"/>
              <a:t>Review Technical Guidance (Rolfe)</a:t>
            </a:r>
          </a:p>
          <a:p>
            <a:pPr marL="914400" lvl="1" indent="-514350">
              <a:buFont typeface="Arial" panose="020B0604020202020204" pitchFamily="34" charset="0"/>
              <a:buAutoNum type="arabicPeriod"/>
            </a:pPr>
            <a:r>
              <a:rPr lang="en-US" altLang="en-US"/>
              <a:t>Other?</a:t>
            </a:r>
            <a:endParaRPr lang="en-US" altLang="en-US" dirty="0"/>
          </a:p>
          <a:p>
            <a:pPr marL="514350" indent="-514350">
              <a:buFont typeface="Arial" panose="020B0604020202020204" pitchFamily="34" charset="0"/>
              <a:buAutoNum type="arabicPeriod"/>
            </a:pPr>
            <a:r>
              <a:rPr lang="en-US" altLang="en-US" dirty="0"/>
              <a:t>Next steps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lstStyle/>
          <a:p>
            <a:r>
              <a:rPr lang="en-US" dirty="0"/>
              <a:t>Proposed PAR Scope</a:t>
            </a:r>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92500" lnSpcReduction="20000"/>
          </a:bodyPr>
          <a:lstStyle/>
          <a:p>
            <a:pPr algn="l"/>
            <a:r>
              <a:rPr lang="en-US" sz="1800" b="1" i="0" u="none" strike="noStrike" baseline="0" dirty="0">
                <a:latin typeface="Verdana-Bold"/>
              </a:rPr>
              <a:t>5.2.b Scope of the project: </a:t>
            </a:r>
            <a:r>
              <a:rPr lang="en-US" sz="1800" b="0" i="0" u="none" strike="noStrike" baseline="0" dirty="0">
                <a:latin typeface="Verdana" panose="020B0604030504040204" pitchFamily="34" charset="0"/>
              </a:rPr>
              <a:t>This amendment enhances the Ultra Wideband (UWB) physical layers (PHYs,) medium access control (MAC), and associated ranging techniques while retaining backward compatibility with enhanced ranging capable devices (ERDEVs). Areas of enhancement include: additional coding, preamble and modulation schemes to support improved link budget and/or reduced air-time; additional channels and operating frequencies; interference mitigation techniques to support higher density and higher traffic use cases; improvements to accuracy / precision / reliability and interoperability for high-integrity ranging; schemes to reduce complexity and power consumption; definitions for tightly coupled hybrid operation with narrowband signaling to assist UWB; enhanced native discovery and connection setup mechanisms; sensing capabilities to support presence detection and environment mapping; and mechanisms supporting low-power low-latency streaming as well as high data-rate streaming allowing at least 50 Mbit/s of throughput. Support for peer-to-peer, peer-to-multi-peer, and station-to-infrastructure protocols are in scope, as are infrastructure synchronization mechanisms. This amendment includes safeguards so that the high throughput data use cases will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May Meeting Summary</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10000"/>
          </a:bodyPr>
          <a:lstStyle/>
          <a:p>
            <a:pPr marL="457200" indent="-457200">
              <a:buClr>
                <a:schemeClr val="accent1">
                  <a:lumMod val="50000"/>
                </a:schemeClr>
              </a:buClr>
              <a:buFont typeface="Wingdings" panose="05000000000000000000" pitchFamily="2" charset="2"/>
              <a:buChar char="ü"/>
            </a:pPr>
            <a:r>
              <a:rPr lang="en-US" altLang="en-US" dirty="0">
                <a:solidFill>
                  <a:srgbClr val="002060"/>
                </a:solidFill>
              </a:rPr>
              <a:t>Review and reaffirm the proposed PAR and CSD.</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Further consideration of use cases and  technical requirements and characteristics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Heard and discussed technical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Discussed technical framework and produce a technical guidance document</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Produce a call for contributions</a:t>
            </a:r>
          </a:p>
          <a:p>
            <a:pPr marL="457200" indent="-457200">
              <a:buClr>
                <a:schemeClr val="accent1">
                  <a:lumMod val="50000"/>
                </a:schemeClr>
              </a:buClr>
              <a:buFont typeface="Wingdings" panose="05000000000000000000" pitchFamily="2" charset="2"/>
              <a:buChar char="ü"/>
            </a:pPr>
            <a:r>
              <a:rPr lang="en-US" altLang="en-US" dirty="0">
                <a:solidFill>
                  <a:srgbClr val="002060"/>
                </a:solidFill>
              </a:rPr>
              <a:t>Coordinate with other Study Groups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9</a:t>
            </a:fld>
            <a:endParaRPr lang="en-US" altLang="en-US">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28274</TotalTime>
  <Words>1097</Words>
  <Application>Microsoft Office PowerPoint</Application>
  <PresentationFormat>On-screen Show (4:3)</PresentationFormat>
  <Paragraphs>146</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Verdana</vt:lpstr>
      <vt:lpstr>Verdana-Bold</vt:lpstr>
      <vt:lpstr>Wingdings</vt:lpstr>
      <vt:lpstr>Office Theme</vt:lpstr>
      <vt:lpstr>PowerPoint Presentation</vt:lpstr>
      <vt:lpstr>Study Group 15.4ab Next Generation UWB Amendment</vt:lpstr>
      <vt:lpstr>802.15 Study Group Meeting</vt:lpstr>
      <vt:lpstr>IEEE-SA Patent, Copyright, and Participation Policies</vt:lpstr>
      <vt:lpstr>IEEE 802 Ground Rules</vt:lpstr>
      <vt:lpstr>Proposed Agenda</vt:lpstr>
      <vt:lpstr>Recap</vt:lpstr>
      <vt:lpstr>Proposed PAR Scope</vt:lpstr>
      <vt:lpstr>May Meeting Summary</vt:lpstr>
      <vt:lpstr>PAR Review</vt:lpstr>
      <vt:lpstr>Technical Contributions</vt:lpstr>
      <vt:lpstr>Other Technical</vt:lpstr>
      <vt:lpstr>Technical Guidance Document</vt:lpstr>
      <vt:lpstr>Next Steps</vt:lpstr>
      <vt:lpstr>Call for Contributions</vt:lpstr>
      <vt:lpstr>Teleconference Schedule Discussion</vt:lpstr>
      <vt:lpstr>Planning for July Plenary</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161</cp:revision>
  <cp:lastPrinted>2000-03-07T00:55:37Z</cp:lastPrinted>
  <dcterms:created xsi:type="dcterms:W3CDTF">2016-01-17T22:48:36Z</dcterms:created>
  <dcterms:modified xsi:type="dcterms:W3CDTF">2021-06-01T13:52:53Z</dcterms:modified>
  <cp:category/>
</cp:coreProperties>
</file>