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3" r:id="rId2"/>
    <p:sldId id="264" r:id="rId3"/>
    <p:sldId id="308" r:id="rId4"/>
    <p:sldId id="382" r:id="rId5"/>
    <p:sldId id="383" r:id="rId6"/>
    <p:sldId id="293" r:id="rId7"/>
    <p:sldId id="272" r:id="rId8"/>
    <p:sldId id="384" r:id="rId9"/>
    <p:sldId id="273" r:id="rId10"/>
    <p:sldId id="385" r:id="rId11"/>
    <p:sldId id="376" r:id="rId12"/>
    <p:sldId id="297" r:id="rId13"/>
    <p:sldId id="27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1709614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A74E34EE-81E2-40F7-8686-B4F5D37334F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40C5D694-5ED3-4F22-9CDA-259B9D723755}"/>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&lt;May,2021&gt;</a:t>
            </a:r>
            <a:endParaRPr lang="en-001"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C6BA5B0A-481E-4B7C-BA11-AC3BEA7B6B45}"/>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760D64D9-58AA-4A2C-A14B-F0477101EE83}"/>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&lt;May,2021&gt;</a:t>
            </a:r>
            <a:endParaRPr lang="en-001"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3" name="フッター プレースホルダー 2">
            <a:extLst>
              <a:ext uri="{FF2B5EF4-FFF2-40B4-BE49-F238E27FC236}">
                <a16:creationId xmlns:a16="http://schemas.microsoft.com/office/drawing/2014/main" id="{7735A8E6-C358-4DC1-B4B2-71B70B5CDD94}"/>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6" name="日付プレースホルダー 3">
            <a:extLst>
              <a:ext uri="{FF2B5EF4-FFF2-40B4-BE49-F238E27FC236}">
                <a16:creationId xmlns:a16="http://schemas.microsoft.com/office/drawing/2014/main" id="{3C96CF75-7000-4F6C-999D-00BCAEC21E89}"/>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&lt;May,2021&gt;</a:t>
            </a:r>
            <a:endParaRPr lang="en-001"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A33DB2F-9D80-4BF2-AF24-22643245FCD7}"/>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3">
            <a:extLst>
              <a:ext uri="{FF2B5EF4-FFF2-40B4-BE49-F238E27FC236}">
                <a16:creationId xmlns:a16="http://schemas.microsoft.com/office/drawing/2014/main" id="{7803AF42-18EB-44B7-AE05-A9160752D7D0}"/>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&lt;May,2021&gt;</a:t>
            </a:r>
            <a:endParaRPr lang="en-001" dirty="0"/>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CC441E8-D729-4B39-9D1F-A5663AFCF846}"/>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2B37FCD4-5AB7-46CE-ACC5-B0D4CFBDAC74}"/>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&lt;May,2021&gt;</a:t>
            </a:r>
            <a:endParaRPr lang="en-001"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685800" y="400739"/>
            <a:ext cx="7772400" cy="21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ysClr val="windowText" lastClr="000000"/>
                </a:solidFill>
                <a:latin typeface="+mn-lt"/>
                <a:ea typeface="ＭＳ Ｐゴシック" charset="-128"/>
              </a:rPr>
              <a:t>doc.: IEEE 802. 15-21-0317-01-04aa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4" name="日付プレースホルダー 3">
            <a:extLst>
              <a:ext uri="{FF2B5EF4-FFF2-40B4-BE49-F238E27FC236}">
                <a16:creationId xmlns:a16="http://schemas.microsoft.com/office/drawing/2014/main" id="{16A26C6F-B2A6-4AAD-AACC-98344C9241BC}"/>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b="1">
                <a:solidFill>
                  <a:schemeClr val="tx1"/>
                </a:solidFill>
              </a:defRPr>
            </a:lvl1pPr>
          </a:lstStyle>
          <a:p>
            <a:r>
              <a:rPr lang="en-001"/>
              <a:t>&lt;May,2021&gt;</a:t>
            </a:r>
            <a:endParaRPr lang="en-00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May Virtual Interim 2021 Closing report]</a:t>
            </a:r>
            <a:r>
              <a:rPr lang="en-US" altLang="ja-JP" sz="1600" dirty="0">
                <a:ea typeface="ＭＳ Ｐゴシック" charset="-128"/>
              </a:rPr>
              <a:t>	</a:t>
            </a:r>
          </a:p>
          <a:p>
            <a:r>
              <a:rPr lang="en-US" altLang="ja-JP" sz="1600" b="1" dirty="0">
                <a:ea typeface="ＭＳ Ｐゴシック" charset="-128"/>
              </a:rPr>
              <a:t>Date Submitted: [19</a:t>
            </a:r>
            <a:r>
              <a:rPr lang="en-US" altLang="ja-JP" sz="1600" b="1" baseline="30000" dirty="0">
                <a:ea typeface="ＭＳ Ｐゴシック" charset="-128"/>
              </a:rPr>
              <a:t>th</a:t>
            </a:r>
            <a:r>
              <a:rPr lang="en-US" altLang="ja-JP" sz="1600" b="1" dirty="0">
                <a:ea typeface="ＭＳ Ｐゴシック" charset="-128"/>
              </a:rPr>
              <a:t> May, 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TG4aa JRE closing report from Virtual May Interim sessions,2021]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E2385EAB-4115-449E-9C40-54081B24E89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0F71FEEF-3021-42D6-81BA-5FF5A0055261}"/>
              </a:ext>
            </a:extLst>
          </p:cNvPr>
          <p:cNvSpPr>
            <a:spLocks noGrp="1"/>
          </p:cNvSpPr>
          <p:nvPr>
            <p:ph type="dt" sz="half" idx="2"/>
          </p:nvPr>
        </p:nvSpPr>
        <p:spPr/>
        <p:txBody>
          <a:bodyPr/>
          <a:lstStyle/>
          <a:p>
            <a:r>
              <a:rPr lang="en-001"/>
              <a:t>&lt;May,2021&gt;</a:t>
            </a:r>
            <a:endParaRPr lang="en-001"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10</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i="1" kern="0" dirty="0"/>
              <a:t>Move that 802.15 WG approve the formation of a Comment Resolution Group (CRG) for the WG balloting of the P802.15.4aa_D7 with the following </a:t>
            </a:r>
            <a:r>
              <a:rPr lang="en-US" sz="2200" i="1" kern="0" dirty="0" err="1"/>
              <a:t>membership:Takashi</a:t>
            </a:r>
            <a:r>
              <a:rPr lang="en-US" sz="2200" i="1" kern="0" dirty="0"/>
              <a:t> </a:t>
            </a:r>
            <a:r>
              <a:rPr lang="en-US" sz="2200" i="1" kern="0" dirty="0" err="1"/>
              <a:t>Kuramochi</a:t>
            </a:r>
            <a:r>
              <a:rPr lang="en-US" sz="2200" i="1" kern="0" dirty="0"/>
              <a:t>(Chair), Kunal Shah(ITRON), Hiroshi Harada(Kyoto University), Kiyoshi Fukui(OKI), and Henk de Ruijter(Silicon Labs).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r>
              <a:rPr lang="en-US" sz="2200" kern="0" dirty="0"/>
              <a:t>Moved:  Takashi </a:t>
            </a:r>
            <a:r>
              <a:rPr lang="en-US" sz="2200" kern="0" dirty="0" err="1"/>
              <a:t>Kuramochi</a:t>
            </a:r>
            <a:r>
              <a:rPr lang="en-US" sz="2200" kern="0" dirty="0"/>
              <a:t> (Lapis Technology)</a:t>
            </a:r>
          </a:p>
          <a:p>
            <a:pPr fontAlgn="auto">
              <a:spcAft>
                <a:spcPts val="0"/>
              </a:spcAft>
              <a:buFont typeface="Arial" pitchFamily="34" charset="0"/>
              <a:buNone/>
              <a:defRPr/>
            </a:pPr>
            <a:r>
              <a:rPr lang="en-US" sz="2200" kern="0" dirty="0" err="1"/>
              <a:t>Seconded:Rick</a:t>
            </a:r>
            <a:r>
              <a:rPr lang="en-US" sz="2200" kern="0" dirty="0"/>
              <a:t> Alfvin</a:t>
            </a:r>
          </a:p>
          <a:p>
            <a:pPr fontAlgn="auto">
              <a:spcAft>
                <a:spcPts val="0"/>
              </a:spcAft>
              <a:buFont typeface="Arial" pitchFamily="34" charset="0"/>
              <a:buNone/>
              <a:defRPr/>
            </a:pPr>
            <a:r>
              <a:rPr lang="en-US" sz="2200" kern="0" dirty="0"/>
              <a:t>Approve:44   / Disapprove:0   / Abstain:0</a:t>
            </a:r>
          </a:p>
          <a:p>
            <a:pPr fontAlgn="auto">
              <a:spcAft>
                <a:spcPts val="0"/>
              </a:spcAft>
              <a:buFont typeface="Arial" pitchFamily="34" charset="0"/>
              <a:buNone/>
              <a:defRPr/>
            </a:pPr>
            <a:r>
              <a:rPr lang="en-US" sz="2200" kern="0" dirty="0"/>
              <a:t>Motion carries</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3703477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July Plenary(Planned)</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165564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Next steps</a:t>
            </a: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12</a:t>
            </a:fld>
            <a:endParaRPr lang="en-US" altLang="ja-JP"/>
          </a:p>
        </p:txBody>
      </p:sp>
      <p:sp>
        <p:nvSpPr>
          <p:cNvPr id="7" name="コンテンツ プレースホルダー 6"/>
          <p:cNvSpPr>
            <a:spLocks noGrp="1"/>
          </p:cNvSpPr>
          <p:nvPr>
            <p:ph idx="1"/>
          </p:nvPr>
        </p:nvSpPr>
        <p:spPr>
          <a:xfrm>
            <a:off x="217612" y="1773557"/>
            <a:ext cx="8926387" cy="3891136"/>
          </a:xfrm>
        </p:spPr>
        <p:txBody>
          <a:bodyPr/>
          <a:lstStyle/>
          <a:p>
            <a:pPr marL="285750" indent="-285750">
              <a:buFont typeface="Arial" panose="020B0604020202020204" pitchFamily="34" charset="0"/>
              <a:buChar char="•"/>
            </a:pPr>
            <a:r>
              <a:rPr lang="en-US" dirty="0">
                <a:latin typeface="Meiryo UI" panose="020B0604030504040204" pitchFamily="50" charset="-128"/>
                <a:ea typeface="Meiryo UI" panose="020B0604030504040204" pitchFamily="50" charset="-128"/>
              </a:rPr>
              <a:t>Update the draft based on comment resolution.(</a:t>
            </a:r>
            <a:r>
              <a:rPr lang="en-US" dirty="0" err="1">
                <a:latin typeface="Meiryo UI" panose="020B0604030504040204" pitchFamily="50" charset="-128"/>
                <a:ea typeface="Meiryo UI" panose="020B0604030504040204" pitchFamily="50" charset="-128"/>
              </a:rPr>
              <a:t>Target:End</a:t>
            </a:r>
            <a:r>
              <a:rPr lang="en-US" dirty="0">
                <a:latin typeface="Meiryo UI" panose="020B0604030504040204" pitchFamily="50" charset="-128"/>
                <a:ea typeface="Meiryo UI" panose="020B0604030504040204" pitchFamily="50" charset="-128"/>
              </a:rPr>
              <a:t> of May)</a:t>
            </a:r>
          </a:p>
          <a:p>
            <a:pPr marL="285750" indent="-285750">
              <a:buFont typeface="Arial" panose="020B0604020202020204" pitchFamily="34" charset="0"/>
              <a:buChar char="•"/>
            </a:pPr>
            <a:r>
              <a:rPr lang="en-US" dirty="0">
                <a:latin typeface="Meiryo UI" panose="020B0604030504040204" pitchFamily="50" charset="-128"/>
                <a:ea typeface="Meiryo UI" panose="020B0604030504040204" pitchFamily="50" charset="-128"/>
              </a:rPr>
              <a:t>Start Recirculation Ballot (Target: June 1st)</a:t>
            </a:r>
          </a:p>
          <a:p>
            <a:pPr marL="285750" indent="-285750">
              <a:buFont typeface="Arial" panose="020B0604020202020204" pitchFamily="34" charset="0"/>
              <a:buChar char="•"/>
            </a:pPr>
            <a:r>
              <a:rPr lang="en-US" altLang="ja-JP" dirty="0"/>
              <a:t>CRG call to be announced after ballot closed.</a:t>
            </a:r>
            <a:r>
              <a:rPr lang="en-US" dirty="0">
                <a:latin typeface="Meiryo UI" panose="020B0604030504040204" pitchFamily="50" charset="-128"/>
                <a:ea typeface="Meiryo UI" panose="020B0604030504040204" pitchFamily="50" charset="-128"/>
              </a:rPr>
              <a:t>(Target: June 20</a:t>
            </a:r>
            <a:r>
              <a:rPr lang="en-US" baseline="30000" dirty="0">
                <a:latin typeface="Meiryo UI" panose="020B0604030504040204" pitchFamily="50" charset="-128"/>
                <a:ea typeface="Meiryo UI" panose="020B0604030504040204" pitchFamily="50" charset="-128"/>
              </a:rPr>
              <a:t>th</a:t>
            </a:r>
            <a:r>
              <a:rPr lang="en-US" dirty="0">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lang="en-US" dirty="0">
                <a:latin typeface="Meiryo UI" panose="020B0604030504040204" pitchFamily="50" charset="-128"/>
                <a:ea typeface="Meiryo UI" panose="020B0604030504040204" pitchFamily="50" charset="-128"/>
              </a:rPr>
              <a:t>Review WG ballot comments by CRG (before July)</a:t>
            </a:r>
          </a:p>
          <a:p>
            <a:pPr marL="285750" indent="-285750">
              <a:buFont typeface="Arial" panose="020B0604020202020204" pitchFamily="34" charset="0"/>
              <a:buChar char="•"/>
            </a:pPr>
            <a:endParaRPr lang="en-US" altLang="ja-JP" dirty="0"/>
          </a:p>
          <a:p>
            <a:pPr marL="0" indent="0">
              <a:buNone/>
            </a:pPr>
            <a:r>
              <a:rPr lang="en-US" altLang="ja-JP" dirty="0"/>
              <a:t>Planned following topics at July Plenary</a:t>
            </a:r>
          </a:p>
          <a:p>
            <a:pPr marL="0" indent="0">
              <a:buNone/>
            </a:pPr>
            <a:endParaRPr lang="en-US" altLang="ja-JP" dirty="0"/>
          </a:p>
          <a:p>
            <a:r>
              <a:rPr lang="en-US"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dirty="0">
                <a:latin typeface="Meiryo UI" panose="020B0604030504040204" pitchFamily="50" charset="-128"/>
                <a:ea typeface="Meiryo UI" panose="020B0604030504040204" pitchFamily="50" charset="-128"/>
              </a:rPr>
              <a:t>Review comments on the Letter Ballot</a:t>
            </a:r>
          </a:p>
          <a:p>
            <a:pPr marL="285750" indent="-285750">
              <a:buFont typeface="Wingdings" panose="05000000000000000000" pitchFamily="2" charset="2"/>
              <a:buChar char="q"/>
            </a:pPr>
            <a:r>
              <a:rPr lang="en-US" dirty="0">
                <a:latin typeface="Meiryo UI" panose="020B0604030504040204" pitchFamily="50" charset="-128"/>
                <a:ea typeface="Meiryo UI" panose="020B0604030504040204" pitchFamily="50" charset="-128"/>
              </a:rPr>
              <a:t>Amendment of the draft</a:t>
            </a:r>
          </a:p>
          <a:p>
            <a:pPr marL="285750" indent="-285750">
              <a:buFont typeface="Wingdings" panose="05000000000000000000" pitchFamily="2" charset="2"/>
              <a:buChar char="q"/>
            </a:pPr>
            <a:r>
              <a:rPr lang="en-US" dirty="0">
                <a:latin typeface="Meiryo UI" panose="020B0604030504040204" pitchFamily="50" charset="-128"/>
                <a:ea typeface="Meiryo UI" panose="020B0604030504040204" pitchFamily="50" charset="-128"/>
              </a:rPr>
              <a:t>TG motion for Recirculation ballot.</a:t>
            </a:r>
          </a:p>
        </p:txBody>
      </p:sp>
      <p:sp>
        <p:nvSpPr>
          <p:cNvPr id="3" name="フッター プレースホルダー 2">
            <a:extLst>
              <a:ext uri="{FF2B5EF4-FFF2-40B4-BE49-F238E27FC236}">
                <a16:creationId xmlns:a16="http://schemas.microsoft.com/office/drawing/2014/main" id="{EF2B7B6F-146B-4A59-B6E0-3DADBA2CCBD4}"/>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4" name="日付プレースホルダー 3">
            <a:extLst>
              <a:ext uri="{FF2B5EF4-FFF2-40B4-BE49-F238E27FC236}">
                <a16:creationId xmlns:a16="http://schemas.microsoft.com/office/drawing/2014/main" id="{4EC9EBA0-993F-4A18-A4AA-1BA8498A6A73}"/>
              </a:ext>
            </a:extLst>
          </p:cNvPr>
          <p:cNvSpPr>
            <a:spLocks noGrp="1"/>
          </p:cNvSpPr>
          <p:nvPr>
            <p:ph type="dt" sz="half" idx="2"/>
          </p:nvPr>
        </p:nvSpPr>
        <p:spPr/>
        <p:txBody>
          <a:bodyPr/>
          <a:lstStyle/>
          <a:p>
            <a:r>
              <a:rPr lang="en-001"/>
              <a:t>&lt;May,2021&gt;</a:t>
            </a:r>
            <a:endParaRPr lang="en-001" dirty="0"/>
          </a:p>
        </p:txBody>
      </p:sp>
    </p:spTree>
    <p:extLst>
      <p:ext uri="{BB962C8B-B14F-4D97-AF65-F5344CB8AC3E}">
        <p14:creationId xmlns:p14="http://schemas.microsoft.com/office/powerpoint/2010/main" val="1731424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4" name="フッター プレースホルダー 3">
            <a:extLst>
              <a:ext uri="{FF2B5EF4-FFF2-40B4-BE49-F238E27FC236}">
                <a16:creationId xmlns:a16="http://schemas.microsoft.com/office/drawing/2014/main" id="{837F1A04-F126-464A-825A-9DF427E6701C}"/>
              </a:ext>
            </a:extLst>
          </p:cNvPr>
          <p:cNvSpPr>
            <a:spLocks noGrp="1"/>
          </p:cNvSpPr>
          <p:nvPr>
            <p:ph type="ftr" sz="quarter" idx="13"/>
          </p:nvPr>
        </p:nvSpPr>
        <p:spPr/>
        <p:txBody>
          <a:bodyPr/>
          <a:lstStyle/>
          <a:p>
            <a:r>
              <a:rPr lang="en-US" altLang="ja-JP" dirty="0"/>
              <a:t>Takashi </a:t>
            </a:r>
            <a:r>
              <a:rPr lang="en-US" altLang="ja-JP" dirty="0" err="1"/>
              <a:t>Kuramochi</a:t>
            </a:r>
            <a:r>
              <a:rPr lang="en-US" altLang="ja-JP" dirty="0"/>
              <a:t>, LAPIS TECHNOLOGY </a:t>
            </a:r>
          </a:p>
        </p:txBody>
      </p:sp>
      <p:sp>
        <p:nvSpPr>
          <p:cNvPr id="5" name="日付プレースホルダー 4">
            <a:extLst>
              <a:ext uri="{FF2B5EF4-FFF2-40B4-BE49-F238E27FC236}">
                <a16:creationId xmlns:a16="http://schemas.microsoft.com/office/drawing/2014/main" id="{D4B3220A-F587-41EC-B793-013C0F64B65A}"/>
              </a:ext>
            </a:extLst>
          </p:cNvPr>
          <p:cNvSpPr>
            <a:spLocks noGrp="1"/>
          </p:cNvSpPr>
          <p:nvPr>
            <p:ph type="dt" sz="half" idx="2"/>
          </p:nvPr>
        </p:nvSpPr>
        <p:spPr/>
        <p:txBody>
          <a:bodyPr/>
          <a:lstStyle/>
          <a:p>
            <a:r>
              <a:rPr lang="en-001"/>
              <a:t>&lt;May,2021&gt;</a:t>
            </a:r>
            <a:endParaRPr lang="en-001" dirty="0"/>
          </a:p>
        </p:txBody>
      </p:sp>
    </p:spTree>
    <p:extLst>
      <p:ext uri="{BB962C8B-B14F-4D97-AF65-F5344CB8AC3E}">
        <p14:creationId xmlns:p14="http://schemas.microsoft.com/office/powerpoint/2010/main" val="7852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r>
              <a:rPr lang="en-US" altLang="ja-JP" dirty="0"/>
              <a:t>Virtual March Plenary </a:t>
            </a:r>
            <a:br>
              <a:rPr lang="en-US" altLang="ja-JP" dirty="0"/>
            </a:br>
            <a:r>
              <a:rPr lang="en-US" altLang="ja-JP" dirty="0"/>
              <a:t>Closing report </a:t>
            </a:r>
            <a:br>
              <a:rPr lang="en-US" altLang="ja-JP" dirty="0"/>
            </a:br>
            <a:r>
              <a:rPr lang="en-US" altLang="ja-JP" dirty="0"/>
              <a:t>on</a:t>
            </a:r>
            <a:br>
              <a:rPr lang="en-US" altLang="ja-JP" dirty="0"/>
            </a:br>
            <a:r>
              <a:rPr lang="en-US" altLang="ja-JP" dirty="0"/>
              <a:t>May 19</a:t>
            </a:r>
            <a:r>
              <a:rPr lang="en-US" altLang="ja-JP" baseline="30000" dirty="0"/>
              <a:t>th</a:t>
            </a:r>
            <a:r>
              <a:rPr lang="en-US" altLang="ja-JP" dirty="0"/>
              <a:t> ,2021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2" name="フッター プレースホルダー 1">
            <a:extLst>
              <a:ext uri="{FF2B5EF4-FFF2-40B4-BE49-F238E27FC236}">
                <a16:creationId xmlns:a16="http://schemas.microsoft.com/office/drawing/2014/main" id="{0B78052F-FC24-4132-AE48-CD02FF5E93EA}"/>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9C70E3CE-AE2D-493A-970F-FEA970E1868C}"/>
              </a:ext>
            </a:extLst>
          </p:cNvPr>
          <p:cNvSpPr>
            <a:spLocks noGrp="1"/>
          </p:cNvSpPr>
          <p:nvPr>
            <p:ph type="dt" sz="half" idx="2"/>
          </p:nvPr>
        </p:nvSpPr>
        <p:spPr/>
        <p:txBody>
          <a:bodyPr/>
          <a:lstStyle/>
          <a:p>
            <a:r>
              <a:rPr lang="en-001"/>
              <a:t>&lt;May,2021&gt;</a:t>
            </a:r>
            <a:endParaRPr lang="en-001"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TG4aa Officers</a:t>
            </a:r>
            <a:endParaRPr kumimoji="1" lang="ja-JP" altLang="en-US" b="1" u="sng" dirty="0"/>
          </a:p>
        </p:txBody>
      </p:sp>
      <p:sp>
        <p:nvSpPr>
          <p:cNvPr id="3" name="コンテンツ プレースホルダー 2"/>
          <p:cNvSpPr>
            <a:spLocks noGrp="1"/>
          </p:cNvSpPr>
          <p:nvPr>
            <p:ph idx="1"/>
          </p:nvPr>
        </p:nvSpPr>
        <p:spPr>
          <a:xfrm>
            <a:off x="0" y="1981200"/>
            <a:ext cx="8964488" cy="4114800"/>
          </a:xfrm>
        </p:spPr>
        <p:txBody>
          <a:bodyPr/>
          <a:lstStyle/>
          <a:p>
            <a:pPr marL="457200" lvl="1" indent="0">
              <a:buNone/>
            </a:pPr>
            <a:endParaRPr lang="en-US" altLang="ja-JP" sz="2800" dirty="0"/>
          </a:p>
          <a:p>
            <a:pPr lvl="1"/>
            <a:r>
              <a:rPr lang="en-US" altLang="ja-JP" sz="2800" dirty="0"/>
              <a:t>Chair :Takashi </a:t>
            </a:r>
            <a:r>
              <a:rPr lang="en-US" altLang="ja-JP" sz="2800" dirty="0" err="1"/>
              <a:t>Kuramochi</a:t>
            </a:r>
            <a:r>
              <a:rPr lang="en-US" altLang="ja-JP" sz="2800" dirty="0"/>
              <a:t>(LAPIS)</a:t>
            </a:r>
          </a:p>
          <a:p>
            <a:pPr lvl="1"/>
            <a:r>
              <a:rPr lang="en-US" altLang="ja-JP" sz="2800" dirty="0"/>
              <a:t>Vice-Chair : Hiroshi Harada(Kyoto University) </a:t>
            </a:r>
          </a:p>
          <a:p>
            <a:pPr lvl="1"/>
            <a:r>
              <a:rPr lang="en-US" altLang="ja-JP" sz="2800" dirty="0"/>
              <a:t>Vice-Chair : Kunal Shah(ITRON)</a:t>
            </a:r>
          </a:p>
          <a:p>
            <a:pPr lvl="1"/>
            <a:r>
              <a:rPr lang="en-US" altLang="ja-JP" sz="2800" dirty="0"/>
              <a:t>Secretary : Kiyoshi Fukui(OKI)</a:t>
            </a:r>
          </a:p>
          <a:p>
            <a:pPr lvl="1"/>
            <a:r>
              <a:rPr lang="en-US" altLang="ja-JP" sz="2800" dirty="0"/>
              <a:t>Technical Editor : Kiyoshi Fukui(OKI)</a:t>
            </a:r>
          </a:p>
          <a:p>
            <a:pPr marL="457200" lvl="1" indent="0">
              <a:buNone/>
            </a:pPr>
            <a:endParaRPr lang="en-US" altLang="ja-JP" sz="2800" dirty="0"/>
          </a:p>
          <a:p>
            <a:endParaRPr kumimoji="1" lang="ja-JP" altLang="en-US" sz="32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4" name="日付プレースホルダー 3">
            <a:extLst>
              <a:ext uri="{FF2B5EF4-FFF2-40B4-BE49-F238E27FC236}">
                <a16:creationId xmlns:a16="http://schemas.microsoft.com/office/drawing/2014/main" id="{387ABDA3-C520-420E-AF27-3433AA592E7B}"/>
              </a:ext>
            </a:extLst>
          </p:cNvPr>
          <p:cNvSpPr>
            <a:spLocks noGrp="1"/>
          </p:cNvSpPr>
          <p:nvPr>
            <p:ph type="dt" sz="half" idx="2"/>
          </p:nvPr>
        </p:nvSpPr>
        <p:spPr/>
        <p:txBody>
          <a:bodyPr/>
          <a:lstStyle/>
          <a:p>
            <a:r>
              <a:rPr lang="en-001"/>
              <a:t>&lt;May,2021&gt;</a:t>
            </a:r>
            <a:endParaRPr lang="en-001" dirty="0"/>
          </a:p>
        </p:txBody>
      </p:sp>
    </p:spTree>
    <p:extLst>
      <p:ext uri="{BB962C8B-B14F-4D97-AF65-F5344CB8AC3E}">
        <p14:creationId xmlns:p14="http://schemas.microsoft.com/office/powerpoint/2010/main" val="158865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May Interim(EDT)</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1255772248"/>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12</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13</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14</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r>
                        <a:rPr kumimoji="1" lang="en-US" altLang="ja-JP" sz="1600" dirty="0">
                          <a:solidFill>
                            <a:schemeClr val="tx1"/>
                          </a:solidFill>
                        </a:rPr>
                        <a:t>Opening</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1461041845"/>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17</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18</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19</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21</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Closing</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171936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11th Tuesday EV1(17:00-19:00)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altLang="ja-JP" sz="1200" dirty="0"/>
              <a:t>Review and resolve WG ballot comments</a:t>
            </a:r>
            <a:endParaRPr lang="en-US" sz="1200" dirty="0"/>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p>
          <a:p>
            <a:pPr marL="800100" lvl="1" indent="-342900">
              <a:buFont typeface="+mj-lt"/>
              <a:buAutoNum type="arabicPeriod"/>
            </a:pPr>
            <a:endParaRPr lang="en-US" altLang="ja-JP" sz="1200" dirty="0"/>
          </a:p>
          <a:p>
            <a:r>
              <a:rPr lang="en-US" altLang="ja-JP" sz="1800" dirty="0"/>
              <a:t>13th Thursday EV1(17:00-19:00)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17th Monday EV1(17:00-19:00)</a:t>
            </a:r>
          </a:p>
          <a:p>
            <a:pPr marL="800100" lvl="1" indent="-342900">
              <a:buFont typeface="+mj-lt"/>
              <a:buAutoNum type="arabicPeriod"/>
            </a:pPr>
            <a:r>
              <a:rPr lang="en-US" sz="1100" dirty="0"/>
              <a:t>OPEN</a:t>
            </a:r>
          </a:p>
          <a:p>
            <a:pPr marL="800100" lvl="1" indent="-342900">
              <a:buFont typeface="+mj-lt"/>
              <a:buAutoNum type="arabicPeriod"/>
            </a:pPr>
            <a:r>
              <a:rPr lang="en-US" sz="1100" dirty="0"/>
              <a:t>Attendance</a:t>
            </a:r>
          </a:p>
          <a:p>
            <a:pPr marL="800100" lvl="1" indent="-342900">
              <a:buFont typeface="+mj-lt"/>
              <a:buAutoNum type="arabicPeriod"/>
            </a:pPr>
            <a:r>
              <a:rPr lang="en-US" sz="1100" dirty="0"/>
              <a:t>Continue Session2</a:t>
            </a:r>
          </a:p>
          <a:p>
            <a:pPr marL="800100" lvl="1" indent="-342900">
              <a:buFont typeface="+mj-lt"/>
              <a:buAutoNum type="arabicPeriod"/>
            </a:pPr>
            <a:r>
              <a:rPr lang="en-US" sz="1100" kern="0" dirty="0"/>
              <a:t>Discuss next steps</a:t>
            </a:r>
          </a:p>
          <a:p>
            <a:pPr marL="800100" lvl="1" indent="-342900">
              <a:buFont typeface="+mj-lt"/>
              <a:buAutoNum type="arabicPeriod"/>
            </a:pPr>
            <a:r>
              <a:rPr lang="en-US" sz="1100" dirty="0"/>
              <a:t>Plan for July meeting (# of sessions)</a:t>
            </a:r>
            <a:endParaRPr lang="en-US" sz="1100" kern="0" dirty="0"/>
          </a:p>
          <a:p>
            <a:pPr marL="800100" lvl="1" indent="-342900">
              <a:buFont typeface="+mj-lt"/>
              <a:buAutoNum type="arabicPeriod"/>
            </a:pPr>
            <a:r>
              <a:rPr lang="en-US" sz="1100" kern="0" dirty="0"/>
              <a:t>Any other business</a:t>
            </a:r>
          </a:p>
          <a:p>
            <a:pPr marL="800100" lvl="1" indent="-342900">
              <a:buFont typeface="+mj-lt"/>
              <a:buAutoNum type="arabicPeriod"/>
            </a:pPr>
            <a:r>
              <a:rPr lang="en-US" sz="1100" dirty="0"/>
              <a:t>Attendance recap</a:t>
            </a:r>
            <a:endParaRPr lang="en-US" sz="1100" kern="0" dirty="0"/>
          </a:p>
          <a:p>
            <a:pPr marL="800100" lvl="1" indent="-342900">
              <a:buFont typeface="+mj-lt"/>
              <a:buAutoNum type="arabicPeriod"/>
            </a:pPr>
            <a:r>
              <a:rPr lang="en-US" sz="1100" kern="0" dirty="0"/>
              <a:t>Adjourn 4aa JRE</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253686" y="4365104"/>
            <a:ext cx="4566785" cy="1477328"/>
          </a:xfrm>
          <a:prstGeom prst="rect">
            <a:avLst/>
          </a:prstGeom>
          <a:noFill/>
        </p:spPr>
        <p:txBody>
          <a:bodyPr wrap="square" rtlCol="0">
            <a:spAutoFit/>
          </a:bodyPr>
          <a:lstStyle/>
          <a:p>
            <a:pPr marL="0" indent="0">
              <a:buNone/>
            </a:pPr>
            <a:r>
              <a:rPr lang="en-US" sz="1800" dirty="0"/>
              <a:t>Approval of the Agenda</a:t>
            </a:r>
          </a:p>
          <a:p>
            <a:pPr marL="0" indent="0">
              <a:buNone/>
            </a:pPr>
            <a:r>
              <a:rPr lang="en-US" sz="1800" dirty="0"/>
              <a:t>Moved: Kunal Shah(</a:t>
            </a:r>
            <a:r>
              <a:rPr lang="en-US" sz="1800" dirty="0" err="1"/>
              <a:t>Itron</a:t>
            </a:r>
            <a:r>
              <a:rPr lang="en-US" sz="1800" dirty="0"/>
              <a:t>)</a:t>
            </a:r>
          </a:p>
          <a:p>
            <a:pPr marL="0" indent="0">
              <a:buNone/>
            </a:pPr>
            <a:r>
              <a:rPr lang="en-US" sz="1800" dirty="0"/>
              <a:t>Second: Hiroshi Harada(Kyoto University)</a:t>
            </a:r>
            <a:endParaRPr lang="en-001" sz="1800" dirty="0"/>
          </a:p>
          <a:p>
            <a:pPr marL="0" indent="0">
              <a:buNone/>
            </a:pPr>
            <a:r>
              <a:rPr lang="en-US" sz="1800" dirty="0">
                <a:solidFill>
                  <a:schemeClr val="tx2"/>
                </a:solidFill>
              </a:rPr>
              <a:t>There is no discussion or objections.</a:t>
            </a:r>
          </a:p>
          <a:p>
            <a:pPr marL="0" indent="0">
              <a:buNone/>
            </a:pPr>
            <a:r>
              <a:rPr lang="en-US" sz="1800" dirty="0">
                <a:solidFill>
                  <a:schemeClr val="tx2"/>
                </a:solidFill>
              </a:rPr>
              <a:t>Agenda is approved  unanimous consent.</a:t>
            </a: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4141646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05157"/>
            <a:ext cx="7772400" cy="1066800"/>
          </a:xfrm>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371600"/>
            <a:ext cx="9144000" cy="4114800"/>
          </a:xfrm>
        </p:spPr>
        <p:txBody>
          <a:bodyPr/>
          <a:lstStyle/>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Review and resolve WG ballot comments</a:t>
            </a:r>
            <a:br>
              <a:rPr lang="en-US" altLang="ja-JP" sz="24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a:t>
            </a:r>
            <a:r>
              <a:rPr lang="en-US" sz="2400" dirty="0"/>
              <a:t>15-21-0241-04-04aa)</a:t>
            </a:r>
            <a:r>
              <a:rPr lang="en-US" altLang="ja-JP" sz="2400" dirty="0">
                <a:latin typeface="Meiryo UI" panose="020B0604030504040204" pitchFamily="50" charset="-128"/>
                <a:ea typeface="Meiryo UI" panose="020B0604030504040204" pitchFamily="50" charset="-128"/>
              </a:rPr>
              <a:t>  </a:t>
            </a:r>
          </a:p>
          <a:p>
            <a:pPr marL="514350" indent="-514350">
              <a:buFont typeface="+mj-lt"/>
              <a:buAutoNum type="arabicPeriod"/>
            </a:pP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fr-FR" altLang="ja-JP" sz="2400" dirty="0">
                <a:latin typeface="Meiryo UI" panose="020B0604030504040204" pitchFamily="50" charset="-128"/>
                <a:ea typeface="Meiryo UI" panose="020B0604030504040204" pitchFamily="50" charset="-128"/>
              </a:rPr>
              <a:t> IEEE 802.15.4aa Coexistence Assessment Document</a:t>
            </a:r>
            <a:r>
              <a:rPr lang="en-US" altLang="ja-JP" sz="2400" dirty="0">
                <a:latin typeface="Meiryo UI" panose="020B0604030504040204" pitchFamily="50" charset="-128"/>
                <a:ea typeface="Meiryo UI" panose="020B0604030504040204" pitchFamily="50" charset="-128"/>
              </a:rPr>
              <a:t>(</a:t>
            </a:r>
            <a:r>
              <a:rPr lang="en-US" sz="2400" dirty="0"/>
              <a:t>15-21-0083-08-04aa) was</a:t>
            </a:r>
            <a:r>
              <a:rPr lang="en-US" altLang="ja-JP" sz="2400" dirty="0">
                <a:latin typeface="Meiryo UI" panose="020B0604030504040204" pitchFamily="50" charset="-128"/>
                <a:ea typeface="Meiryo UI" panose="020B0604030504040204" pitchFamily="50" charset="-128"/>
              </a:rPr>
              <a:t> updated.</a:t>
            </a:r>
            <a:br>
              <a:rPr lang="en-US" altLang="ja-JP" sz="2400" dirty="0">
                <a:latin typeface="Meiryo UI" panose="020B0604030504040204" pitchFamily="50" charset="-128"/>
                <a:ea typeface="Meiryo UI" panose="020B0604030504040204" pitchFamily="50" charset="-128"/>
              </a:rPr>
            </a:b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Two TG motions were moved.</a:t>
            </a:r>
            <a:br>
              <a:rPr lang="en-US" altLang="ja-JP" sz="2400" dirty="0">
                <a:latin typeface="Meiryo UI" panose="020B0604030504040204" pitchFamily="50" charset="-128"/>
                <a:ea typeface="Meiryo UI" panose="020B0604030504040204" pitchFamily="50" charset="-128"/>
              </a:rPr>
            </a:b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July Plenary sessions were planned.</a:t>
            </a:r>
          </a:p>
          <a:p>
            <a:pPr marL="514350" indent="-514350">
              <a:buFont typeface="+mj-lt"/>
              <a:buAutoNum type="arabicPeriod"/>
            </a:pPr>
            <a:endParaRPr lang="en-US" altLang="ja-JP" sz="24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400" dirty="0">
                <a:latin typeface="Meiryo UI" panose="020B0604030504040204" pitchFamily="50" charset="-128"/>
                <a:ea typeface="Meiryo UI" panose="020B0604030504040204" pitchFamily="50" charset="-128"/>
              </a:rPr>
              <a:t>Minutes posted(15-21-0315-00-04aa)</a:t>
            </a:r>
            <a:br>
              <a:rPr lang="en-US" altLang="ja-JP" sz="2400" dirty="0">
                <a:latin typeface="Meiryo UI" panose="020B0604030504040204" pitchFamily="50" charset="-128"/>
                <a:ea typeface="Meiryo UI" panose="020B0604030504040204" pitchFamily="50" charset="-128"/>
              </a:rPr>
            </a:br>
            <a:endParaRPr kumimoji="1" lang="ja-JP" altLang="en-US" sz="2400"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4" name="フッター プレースホルダー 3">
            <a:extLst>
              <a:ext uri="{FF2B5EF4-FFF2-40B4-BE49-F238E27FC236}">
                <a16:creationId xmlns:a16="http://schemas.microsoft.com/office/drawing/2014/main" id="{4174C51D-A1D7-4272-8D4F-639BDCA1D781}"/>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4">
            <a:extLst>
              <a:ext uri="{FF2B5EF4-FFF2-40B4-BE49-F238E27FC236}">
                <a16:creationId xmlns:a16="http://schemas.microsoft.com/office/drawing/2014/main" id="{B0CE79A9-2245-4B4F-80A7-1E445131F4A9}"/>
              </a:ext>
            </a:extLst>
          </p:cNvPr>
          <p:cNvSpPr>
            <a:spLocks noGrp="1"/>
          </p:cNvSpPr>
          <p:nvPr>
            <p:ph type="dt" sz="half" idx="2"/>
          </p:nvPr>
        </p:nvSpPr>
        <p:spPr/>
        <p:txBody>
          <a:bodyPr/>
          <a:lstStyle/>
          <a:p>
            <a:r>
              <a:rPr lang="en-001"/>
              <a:t>&lt;May,2021&gt;</a:t>
            </a:r>
            <a:endParaRPr lang="en-001" dirty="0"/>
          </a:p>
        </p:txBody>
      </p:sp>
    </p:spTree>
    <p:extLst>
      <p:ext uri="{BB962C8B-B14F-4D97-AF65-F5344CB8AC3E}">
        <p14:creationId xmlns:p14="http://schemas.microsoft.com/office/powerpoint/2010/main" val="420239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7</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850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Move that TG4aa formally request that the 802.15 WG start a WG Letter Ballot requesting approval of CA document [</a:t>
            </a:r>
            <a:r>
              <a:rPr lang="en-US" kern="0" dirty="0"/>
              <a:t>15-21-0083-08-04aa</a:t>
            </a:r>
            <a:r>
              <a:rPr lang="en-US" i="1" dirty="0"/>
              <a:t>] and document </a:t>
            </a:r>
            <a:r>
              <a:rPr lang="en-US" kern="0" dirty="0"/>
              <a:t>P802-15-4aa_D7</a:t>
            </a:r>
            <a:r>
              <a:rPr lang="en-US" i="1" dirty="0"/>
              <a:t> (as edited in accordance with the instructions in document </a:t>
            </a:r>
            <a:r>
              <a:rPr lang="en-US" kern="0" dirty="0"/>
              <a:t>15-21-0241-04-04aa</a:t>
            </a:r>
            <a:r>
              <a:rPr lang="en-US" i="1" dirty="0"/>
              <a:t>) and to forward document </a:t>
            </a:r>
            <a:r>
              <a:rPr lang="en-US" kern="0" dirty="0"/>
              <a:t>P802-15-4aa_D7</a:t>
            </a:r>
            <a:r>
              <a:rPr lang="en-US" i="1" dirty="0"/>
              <a:t>, as edited in accordance with the instructions in document </a:t>
            </a:r>
            <a:r>
              <a:rPr lang="en-US" kern="0" dirty="0"/>
              <a:t>15-21-0241-04-04aa </a:t>
            </a:r>
            <a:r>
              <a:rPr lang="en-US" i="1" dirty="0"/>
              <a:t>, and CA document [</a:t>
            </a:r>
            <a:r>
              <a:rPr lang="en-US" kern="0" dirty="0"/>
              <a:t>15-21-0083-08-04aa</a:t>
            </a:r>
            <a:r>
              <a:rPr lang="en-US" i="1" dirty="0"/>
              <a:t>] to Standards Association ballot pending the completion and inclusion of the edits in the draft.</a:t>
            </a:r>
            <a:endParaRPr lang="en-001" dirty="0"/>
          </a:p>
          <a:p>
            <a:pPr fontAlgn="auto">
              <a:spcAft>
                <a:spcPts val="0"/>
              </a:spcAft>
              <a:buFont typeface="Arial" pitchFamily="34" charset="0"/>
              <a:buNone/>
              <a:defRPr/>
            </a:pPr>
            <a:endParaRPr lang="en-US" kern="0" dirty="0"/>
          </a:p>
          <a:p>
            <a:pPr fontAlgn="auto">
              <a:spcAft>
                <a:spcPts val="0"/>
              </a:spcAft>
              <a:buFont typeface="Arial" pitchFamily="34" charset="0"/>
              <a:buNone/>
              <a:defRPr/>
            </a:pPr>
            <a:r>
              <a:rPr lang="en-US" kern="0" dirty="0"/>
              <a:t>Moved: Kunal Shah (ITRON)</a:t>
            </a:r>
          </a:p>
          <a:p>
            <a:pPr fontAlgn="auto">
              <a:spcAft>
                <a:spcPts val="0"/>
              </a:spcAft>
              <a:buFont typeface="Arial" pitchFamily="34" charset="0"/>
              <a:buNone/>
              <a:defRPr/>
            </a:pPr>
            <a:r>
              <a:rPr lang="en-US" kern="0" dirty="0"/>
              <a:t>Seconded: Chris Calvert (Landis and </a:t>
            </a:r>
            <a:r>
              <a:rPr lang="en-US" kern="0" dirty="0" err="1"/>
              <a:t>Gyr</a:t>
            </a:r>
            <a:r>
              <a:rPr lang="en-US" kern="0" dirty="0"/>
              <a:t>)</a:t>
            </a:r>
          </a:p>
          <a:p>
            <a:pPr fontAlgn="auto">
              <a:spcAft>
                <a:spcPts val="0"/>
              </a:spcAft>
              <a:buFont typeface="Arial" pitchFamily="34" charset="0"/>
              <a:buNone/>
              <a:defRPr/>
            </a:pPr>
            <a:r>
              <a:rPr lang="en-US" kern="0" dirty="0"/>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fontScale="925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Recirculation Letter Ballot</a:t>
            </a:r>
          </a:p>
        </p:txBody>
      </p:sp>
    </p:spTree>
    <p:extLst>
      <p:ext uri="{BB962C8B-B14F-4D97-AF65-F5344CB8AC3E}">
        <p14:creationId xmlns:p14="http://schemas.microsoft.com/office/powerpoint/2010/main" val="3958665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8</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700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3600" i="1" dirty="0"/>
              <a:t>Move that TG4aa formally request that the 802.15 WG </a:t>
            </a:r>
            <a:r>
              <a:rPr lang="en-US" sz="3600" i="1" kern="0" dirty="0"/>
              <a:t>approve the formation of a Comment Resolution Group (CRG) for the WG balloting of the P802.15.4aa_D7 with the following membership: Takashi </a:t>
            </a:r>
            <a:r>
              <a:rPr lang="en-US" sz="3600" i="1" kern="0" dirty="0" err="1"/>
              <a:t>Kuramochi</a:t>
            </a:r>
            <a:r>
              <a:rPr lang="en-US" sz="3600" i="1" kern="0" dirty="0"/>
              <a:t>(Chair), Kunal Shah(ITRON), Hiroshi Harada(Kyoto University), Kiyoshi Fukui(OKI), and Henk de Ruijter(Silicon Labs).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r>
              <a:rPr lang="en-US" sz="3600" kern="0" dirty="0"/>
              <a:t>Moved: Kunal Shah(ITRON)  </a:t>
            </a:r>
          </a:p>
          <a:p>
            <a:pPr fontAlgn="auto">
              <a:spcAft>
                <a:spcPts val="0"/>
              </a:spcAft>
              <a:buFont typeface="Arial" pitchFamily="34" charset="0"/>
              <a:buNone/>
              <a:defRPr/>
            </a:pPr>
            <a:r>
              <a:rPr lang="en-US" sz="3600" kern="0" dirty="0"/>
              <a:t>Seconded: Chris Calvert(Landis and </a:t>
            </a:r>
            <a:r>
              <a:rPr lang="en-US" sz="3600" kern="0" dirty="0" err="1"/>
              <a:t>Gyr</a:t>
            </a:r>
            <a:r>
              <a:rPr lang="en-US" sz="3600" kern="0" dirty="0"/>
              <a:t>)</a:t>
            </a:r>
          </a:p>
          <a:p>
            <a:pPr fontAlgn="auto">
              <a:spcAft>
                <a:spcPts val="0"/>
              </a:spcAft>
              <a:buFont typeface="Arial" pitchFamily="34" charset="0"/>
              <a:buNone/>
              <a:defRPr/>
            </a:pPr>
            <a:r>
              <a:rPr lang="en-US" sz="3600" kern="0" dirty="0"/>
              <a:t>Approved by unanimous consent</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729141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9</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850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i="1" kern="0" dirty="0"/>
              <a:t>Move that 802.15 WG start a WG Letter Ballot requesting approval of CA document [15-21-0083-08-04aa] and document P802-15-4aa_D7 (as edited in accordance with the instructions in document 15-21-0241-04-04aa) and to forward document P802-15-4aa_D7 , as edited in accordance with the instructions in document 15-21-0241-04-04aa, and CA document [15-21-0083-08-04aa] to Standards Association ballot pending the completion and inclusion of the edits in the draft.</a:t>
            </a:r>
          </a:p>
          <a:p>
            <a:pPr fontAlgn="auto">
              <a:spcAft>
                <a:spcPts val="0"/>
              </a:spcAft>
              <a:buNone/>
              <a:defRPr/>
            </a:pPr>
            <a:r>
              <a:rPr lang="en-US" kern="0" dirty="0" err="1"/>
              <a:t>Moved:Takashi</a:t>
            </a:r>
            <a:r>
              <a:rPr lang="en-US" kern="0" dirty="0"/>
              <a:t> </a:t>
            </a:r>
            <a:r>
              <a:rPr lang="en-US" kern="0" dirty="0" err="1"/>
              <a:t>Kuramochi</a:t>
            </a:r>
            <a:r>
              <a:rPr lang="en-US" kern="0" dirty="0"/>
              <a:t> (Lapis Technology)</a:t>
            </a:r>
          </a:p>
          <a:p>
            <a:pPr fontAlgn="auto">
              <a:spcAft>
                <a:spcPts val="0"/>
              </a:spcAft>
              <a:buFont typeface="Arial" pitchFamily="34" charset="0"/>
              <a:buNone/>
              <a:defRPr/>
            </a:pPr>
            <a:r>
              <a:rPr lang="en-US" kern="0" dirty="0" err="1"/>
              <a:t>Seconded:Rick</a:t>
            </a:r>
            <a:r>
              <a:rPr lang="en-US" kern="0" dirty="0"/>
              <a:t> Alfvin</a:t>
            </a:r>
          </a:p>
          <a:p>
            <a:pPr fontAlgn="auto">
              <a:spcAft>
                <a:spcPts val="0"/>
              </a:spcAft>
              <a:buFont typeface="Arial" pitchFamily="34" charset="0"/>
              <a:buNone/>
              <a:defRPr/>
            </a:pPr>
            <a:r>
              <a:rPr lang="en-US" kern="0" dirty="0"/>
              <a:t>Approve:45   / Disapprove:0   / Abstain:0</a:t>
            </a:r>
          </a:p>
          <a:p>
            <a:pPr fontAlgn="auto">
              <a:spcAft>
                <a:spcPts val="0"/>
              </a:spcAft>
              <a:buFont typeface="Arial" pitchFamily="34" charset="0"/>
              <a:buNone/>
              <a:defRPr/>
            </a:pPr>
            <a:r>
              <a:rPr lang="en-US" kern="0" dirty="0"/>
              <a:t>Motion carries</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fontScale="85000" lnSpcReduction="1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Recirculation Letter Ballot</a:t>
            </a:r>
          </a:p>
        </p:txBody>
      </p:sp>
    </p:spTree>
    <p:extLst>
      <p:ext uri="{BB962C8B-B14F-4D97-AF65-F5344CB8AC3E}">
        <p14:creationId xmlns:p14="http://schemas.microsoft.com/office/powerpoint/2010/main" val="2208889944"/>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2594</TotalTime>
  <Words>1092</Words>
  <Application>Microsoft Office PowerPoint</Application>
  <PresentationFormat>画面に合わせる (4:3)</PresentationFormat>
  <Paragraphs>216</Paragraphs>
  <Slides>13</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Meiryo UI</vt:lpstr>
      <vt:lpstr>Arial</vt:lpstr>
      <vt:lpstr>Times New Roman</vt:lpstr>
      <vt:lpstr>Wingdings</vt:lpstr>
      <vt:lpstr>15-20-xxxx-00-jre0-ig-jre-call-for-contributions</vt:lpstr>
      <vt:lpstr>PowerPoint プレゼンテーション</vt:lpstr>
      <vt:lpstr>IEEE 802.15 IG JRE Virtual March Plenary  Closing report  on May 19th ,2021</vt:lpstr>
      <vt:lpstr>TG4aa Officers</vt:lpstr>
      <vt:lpstr>TG4aa JRE sessions in May Interim(EDT)</vt:lpstr>
      <vt:lpstr>Agenda items for the weeks</vt:lpstr>
      <vt:lpstr>Accomplishments:</vt:lpstr>
      <vt:lpstr>PowerPoint プレゼンテーション</vt:lpstr>
      <vt:lpstr>PowerPoint プレゼンテーション</vt:lpstr>
      <vt:lpstr>PowerPoint プレゼンテーション</vt:lpstr>
      <vt:lpstr>PowerPoint プレゼンテーション</vt:lpstr>
      <vt:lpstr>TG4aa JRE sessions in July Plenary(Planned)</vt:lpstr>
      <vt:lpstr>Next steps</vt:lpstr>
      <vt:lpstr>Contacts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239</cp:revision>
  <cp:lastPrinted>1998-02-10T13:28:06Z</cp:lastPrinted>
  <dcterms:created xsi:type="dcterms:W3CDTF">2020-02-10T05:27:43Z</dcterms:created>
  <dcterms:modified xsi:type="dcterms:W3CDTF">2021-05-19T13:44:32Z</dcterms:modified>
</cp:coreProperties>
</file>