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3" r:id="rId2"/>
    <p:sldId id="264" r:id="rId3"/>
    <p:sldId id="308" r:id="rId4"/>
    <p:sldId id="382" r:id="rId5"/>
    <p:sldId id="383" r:id="rId6"/>
    <p:sldId id="293" r:id="rId7"/>
    <p:sldId id="272" r:id="rId8"/>
    <p:sldId id="384" r:id="rId9"/>
    <p:sldId id="273" r:id="rId10"/>
    <p:sldId id="385" r:id="rId11"/>
    <p:sldId id="376" r:id="rId12"/>
    <p:sldId id="297" r:id="rId13"/>
    <p:sldId id="27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170961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001"/>
              <a:t>&lt;May,2021&gt;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15-21-0317-01-04aa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001"/>
              <a:t>&lt;May,2021&gt;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May Virtual Interim 2021 Closing report]</a:t>
            </a:r>
            <a:r>
              <a:rPr lang="en-US" altLang="ja-JP" sz="1600" dirty="0">
                <a:ea typeface="ＭＳ Ｐゴシック" charset="-128"/>
              </a:rPr>
              <a:t>	</a:t>
            </a:r>
          </a:p>
          <a:p>
            <a:r>
              <a:rPr lang="en-US" altLang="ja-JP" sz="1600" b="1" dirty="0">
                <a:ea typeface="ＭＳ Ｐゴシック" charset="-128"/>
              </a:rPr>
              <a:t>Date Submitted: [19</a:t>
            </a:r>
            <a:r>
              <a:rPr lang="en-US" altLang="ja-JP" sz="1600" b="1" baseline="30000" dirty="0">
                <a:ea typeface="ＭＳ Ｐゴシック" charset="-128"/>
              </a:rPr>
              <a:t>th</a:t>
            </a:r>
            <a:r>
              <a:rPr lang="en-US" altLang="ja-JP" sz="1600" b="1" dirty="0">
                <a:ea typeface="ＭＳ Ｐゴシック" charset="-128"/>
              </a:rPr>
              <a:t> May,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May Interim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WG balloting of the P802.15.4aa_D7 with the following </a:t>
            </a:r>
            <a:r>
              <a:rPr lang="en-US" sz="2200" i="1" kern="0" dirty="0" err="1"/>
              <a:t>membership:Takashi</a:t>
            </a:r>
            <a:r>
              <a:rPr lang="en-US" sz="2200" i="1" kern="0" dirty="0"/>
              <a:t> </a:t>
            </a:r>
            <a:r>
              <a:rPr lang="en-US" sz="2200" i="1" kern="0" dirty="0" err="1"/>
              <a:t>Kuramochi</a:t>
            </a:r>
            <a:r>
              <a:rPr lang="en-US" sz="2200" i="1"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err="1"/>
              <a:t>Seconded:Rick</a:t>
            </a:r>
            <a:r>
              <a:rPr lang="en-US" sz="2200" kern="0" dirty="0"/>
              <a:t> Alfvin</a:t>
            </a:r>
          </a:p>
          <a:p>
            <a:pPr fontAlgn="auto">
              <a:spcAft>
                <a:spcPts val="0"/>
              </a:spcAft>
              <a:buFont typeface="Arial" pitchFamily="34" charset="0"/>
              <a:buNone/>
              <a:defRPr/>
            </a:pPr>
            <a:r>
              <a:rPr lang="en-US" sz="2200" kern="0" dirty="0"/>
              <a:t>Approve:44   / Disapprove:0   / Abstain:0</a:t>
            </a:r>
          </a:p>
          <a:p>
            <a:pPr fontAlgn="auto">
              <a:spcAft>
                <a:spcPts val="0"/>
              </a:spcAft>
              <a:buFont typeface="Arial" pitchFamily="34" charset="0"/>
              <a:buNone/>
              <a:defRPr/>
            </a:pPr>
            <a:r>
              <a:rPr lang="en-US" sz="2200" kern="0" dirty="0"/>
              <a:t>Motion carries</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3703477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Plenary(Planned)</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6556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7" name="コンテンツ プレースホルダー 6"/>
          <p:cNvSpPr>
            <a:spLocks noGrp="1"/>
          </p:cNvSpPr>
          <p:nvPr>
            <p:ph idx="1"/>
          </p:nvPr>
        </p:nvSpPr>
        <p:spPr>
          <a:xfrm>
            <a:off x="217612" y="1773557"/>
            <a:ext cx="8926387" cy="3891136"/>
          </a:xfrm>
        </p:spPr>
        <p:txBody>
          <a:bodyPr/>
          <a:lstStyle/>
          <a:p>
            <a:pPr marL="285750" indent="-285750">
              <a:buFont typeface="Arial" panose="020B0604020202020204" pitchFamily="34" charset="0"/>
              <a:buChar char="•"/>
            </a:pPr>
            <a:r>
              <a:rPr lang="en-US" dirty="0">
                <a:latin typeface="Meiryo UI" panose="020B0604030504040204" pitchFamily="50" charset="-128"/>
                <a:ea typeface="Meiryo UI" panose="020B0604030504040204" pitchFamily="50" charset="-128"/>
              </a:rPr>
              <a:t>Update the draft based on comment resolution.(</a:t>
            </a:r>
            <a:r>
              <a:rPr lang="en-US" dirty="0" err="1">
                <a:latin typeface="Meiryo UI" panose="020B0604030504040204" pitchFamily="50" charset="-128"/>
                <a:ea typeface="Meiryo UI" panose="020B0604030504040204" pitchFamily="50" charset="-128"/>
              </a:rPr>
              <a:t>Target:End</a:t>
            </a:r>
            <a:r>
              <a:rPr lang="en-US" dirty="0">
                <a:latin typeface="Meiryo UI" panose="020B0604030504040204" pitchFamily="50" charset="-128"/>
                <a:ea typeface="Meiryo UI" panose="020B0604030504040204" pitchFamily="50" charset="-128"/>
              </a:rPr>
              <a:t> of May)</a:t>
            </a:r>
          </a:p>
          <a:p>
            <a:pPr marL="285750" indent="-285750">
              <a:buFont typeface="Arial" panose="020B0604020202020204" pitchFamily="34" charset="0"/>
              <a:buChar char="•"/>
            </a:pPr>
            <a:r>
              <a:rPr lang="en-US" dirty="0">
                <a:latin typeface="Meiryo UI" panose="020B0604030504040204" pitchFamily="50" charset="-128"/>
                <a:ea typeface="Meiryo UI" panose="020B0604030504040204" pitchFamily="50" charset="-128"/>
              </a:rPr>
              <a:t>Start Recirculation Ballot (Target: June 1st)</a:t>
            </a:r>
          </a:p>
          <a:p>
            <a:pPr marL="285750" indent="-285750">
              <a:buFont typeface="Arial" panose="020B0604020202020204" pitchFamily="34" charset="0"/>
              <a:buChar char="•"/>
            </a:pPr>
            <a:r>
              <a:rPr lang="en-US" altLang="ja-JP" dirty="0"/>
              <a:t>CRG call to be announced after ballot closed.</a:t>
            </a:r>
            <a:r>
              <a:rPr lang="en-US" dirty="0">
                <a:latin typeface="Meiryo UI" panose="020B0604030504040204" pitchFamily="50" charset="-128"/>
                <a:ea typeface="Meiryo UI" panose="020B0604030504040204" pitchFamily="50" charset="-128"/>
              </a:rPr>
              <a:t>(Target: June 20</a:t>
            </a:r>
            <a:r>
              <a:rPr lang="en-US" baseline="30000" dirty="0">
                <a:latin typeface="Meiryo UI" panose="020B0604030504040204" pitchFamily="50" charset="-128"/>
                <a:ea typeface="Meiryo UI" panose="020B0604030504040204" pitchFamily="50" charset="-128"/>
              </a:rPr>
              <a:t>th</a:t>
            </a:r>
            <a:r>
              <a:rPr lang="en-US"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dirty="0">
                <a:latin typeface="Meiryo UI" panose="020B0604030504040204" pitchFamily="50" charset="-128"/>
                <a:ea typeface="Meiryo UI" panose="020B0604030504040204" pitchFamily="50" charset="-128"/>
              </a:rPr>
              <a:t>Review WG ballot comments by CRG (before July)</a:t>
            </a:r>
          </a:p>
          <a:p>
            <a:pPr marL="285750" indent="-285750">
              <a:buFont typeface="Arial" panose="020B0604020202020204" pitchFamily="34" charset="0"/>
              <a:buChar char="•"/>
            </a:pPr>
            <a:endParaRPr lang="en-US" altLang="ja-JP" dirty="0"/>
          </a:p>
          <a:p>
            <a:pPr marL="0" indent="0">
              <a:buNone/>
            </a:pPr>
            <a:r>
              <a:rPr lang="en-US" altLang="ja-JP" dirty="0"/>
              <a:t>Planned following topics at July Plenary</a:t>
            </a:r>
          </a:p>
          <a:p>
            <a:pPr marL="0" indent="0">
              <a:buNone/>
            </a:pPr>
            <a:endParaRPr lang="en-US" altLang="ja-JP" dirty="0"/>
          </a:p>
          <a:p>
            <a:r>
              <a:rPr lang="en-US"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dirty="0">
                <a:latin typeface="Meiryo UI" panose="020B0604030504040204" pitchFamily="50" charset="-128"/>
                <a:ea typeface="Meiryo UI" panose="020B0604030504040204" pitchFamily="50" charset="-128"/>
              </a:rPr>
              <a:t>Review comments on the Letter Ballot</a:t>
            </a:r>
          </a:p>
          <a:p>
            <a:pPr marL="285750" indent="-285750">
              <a:buFont typeface="Wingdings" panose="05000000000000000000" pitchFamily="2" charset="2"/>
              <a:buChar char="q"/>
            </a:pPr>
            <a:r>
              <a:rPr lang="en-US"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dirty="0">
                <a:latin typeface="Meiryo UI" panose="020B0604030504040204" pitchFamily="50" charset="-128"/>
                <a:ea typeface="Meiryo UI" panose="020B0604030504040204" pitchFamily="50" charset="-128"/>
              </a:rPr>
              <a:t>TG motion for Recirculation ballot.</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4EC9EBA0-993F-4A18-A4AA-1BA8498A6A73}"/>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1731424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May 19</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Interim(EDT)</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255772248"/>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r>
                        <a:rPr kumimoji="1" lang="en-US" altLang="ja-JP" sz="1600" dirty="0">
                          <a:solidFill>
                            <a:schemeClr val="tx1"/>
                          </a:solidFill>
                        </a:rPr>
                        <a:t>Opening</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461041845"/>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Closing</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7193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11th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comments</a:t>
            </a:r>
            <a:endParaRPr lang="en-US" sz="1200" dirty="0"/>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253686" y="4365104"/>
            <a:ext cx="4566785" cy="1477328"/>
          </a:xfrm>
          <a:prstGeom prst="rect">
            <a:avLst/>
          </a:prstGeom>
          <a:noFill/>
        </p:spPr>
        <p:txBody>
          <a:bodyPr wrap="square" rtlCol="0">
            <a:spAutoFit/>
          </a:bodyPr>
          <a:lstStyle/>
          <a:p>
            <a:pPr marL="0" indent="0">
              <a:buNone/>
            </a:pPr>
            <a:r>
              <a:rPr lang="en-US" sz="1800" dirty="0"/>
              <a:t>Approval of the Agenda</a:t>
            </a:r>
          </a:p>
          <a:p>
            <a:pPr marL="0" indent="0">
              <a:buNone/>
            </a:pPr>
            <a:r>
              <a:rPr lang="en-US" sz="1800" dirty="0"/>
              <a:t>Moved: Kunal Shah(</a:t>
            </a:r>
            <a:r>
              <a:rPr lang="en-US" sz="1800" dirty="0" err="1"/>
              <a:t>Itron</a:t>
            </a:r>
            <a:r>
              <a:rPr lang="en-US" sz="1800" dirty="0"/>
              <a:t>)</a:t>
            </a:r>
          </a:p>
          <a:p>
            <a:pPr marL="0" indent="0">
              <a:buNone/>
            </a:pPr>
            <a:r>
              <a:rPr lang="en-US" sz="1800" dirty="0"/>
              <a:t>Second: Hiroshi Harada(Kyoto University)</a:t>
            </a:r>
            <a:endParaRPr lang="en-001" sz="1800" dirty="0"/>
          </a:p>
          <a:p>
            <a:pPr marL="0" indent="0">
              <a:buNone/>
            </a:pPr>
            <a:r>
              <a:rPr lang="en-US" sz="1800" dirty="0">
                <a:solidFill>
                  <a:schemeClr val="tx2"/>
                </a:solidFill>
              </a:rPr>
              <a:t>There is no discussion or objections.</a:t>
            </a:r>
          </a:p>
          <a:p>
            <a:pPr marL="0" indent="0">
              <a:buNone/>
            </a:pPr>
            <a:r>
              <a:rPr lang="en-US" sz="1800" dirty="0">
                <a:solidFill>
                  <a:schemeClr val="tx2"/>
                </a:solidFill>
              </a:rPr>
              <a:t>Agenda is approved  unanimous consent.</a:t>
            </a: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414164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Review and resolve WG ballot comments</a:t>
            </a: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en-US" sz="2400" dirty="0"/>
              <a:t>15-21-0241-04-04aa)</a:t>
            </a:r>
            <a:r>
              <a:rPr lang="en-US" altLang="ja-JP" sz="2400" dirty="0">
                <a:latin typeface="Meiryo UI" panose="020B0604030504040204" pitchFamily="50" charset="-128"/>
                <a:ea typeface="Meiryo UI" panose="020B0604030504040204" pitchFamily="50" charset="-128"/>
              </a:rPr>
              <a:t>  </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fr-FR" altLang="ja-JP" sz="2400" dirty="0">
                <a:latin typeface="Meiryo UI" panose="020B0604030504040204" pitchFamily="50" charset="-128"/>
                <a:ea typeface="Meiryo UI" panose="020B0604030504040204" pitchFamily="50" charset="-128"/>
              </a:rPr>
              <a:t> IEEE 802.15.4aa Coexistence Assessment Document</a:t>
            </a:r>
            <a:r>
              <a:rPr lang="en-US" altLang="ja-JP" sz="2400" dirty="0">
                <a:latin typeface="Meiryo UI" panose="020B0604030504040204" pitchFamily="50" charset="-128"/>
                <a:ea typeface="Meiryo UI" panose="020B0604030504040204" pitchFamily="50" charset="-128"/>
              </a:rPr>
              <a:t>(</a:t>
            </a:r>
            <a:r>
              <a:rPr lang="en-US" sz="2400" dirty="0"/>
              <a:t>15-21-0083-08-04aa) was</a:t>
            </a:r>
            <a:r>
              <a:rPr lang="en-US" altLang="ja-JP" sz="2400" dirty="0">
                <a:latin typeface="Meiryo UI" panose="020B0604030504040204" pitchFamily="50" charset="-128"/>
                <a:ea typeface="Meiryo UI" panose="020B0604030504040204" pitchFamily="50" charset="-128"/>
              </a:rPr>
              <a:t> updated.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Two TG motions were moved.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July Plenary sessions were planned.</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Minutes posted(15-21-0315-00-04aa)</a:t>
            </a: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001"/>
              <a:t>&lt;May,2021&gt;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7</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Move that TG4aa formally request that the 802.15 WG start a WG Letter Ballot requesting approval of CA document [</a:t>
            </a:r>
            <a:r>
              <a:rPr lang="en-US" kern="0" dirty="0"/>
              <a:t>15-21-0083-08-04aa</a:t>
            </a:r>
            <a:r>
              <a:rPr lang="en-US" i="1" dirty="0"/>
              <a:t>] and document </a:t>
            </a:r>
            <a:r>
              <a:rPr lang="en-US" kern="0" dirty="0"/>
              <a:t>P802-15-4aa_D7</a:t>
            </a:r>
            <a:r>
              <a:rPr lang="en-US" i="1" dirty="0"/>
              <a:t> (as edited in accordance with the instructions in document </a:t>
            </a:r>
            <a:r>
              <a:rPr lang="en-US" kern="0" dirty="0"/>
              <a:t>15-21-0241-04-04aa</a:t>
            </a:r>
            <a:r>
              <a:rPr lang="en-US" i="1" dirty="0"/>
              <a:t>) and to forward document </a:t>
            </a:r>
            <a:r>
              <a:rPr lang="en-US" kern="0" dirty="0"/>
              <a:t>P802-15-4aa_D7</a:t>
            </a:r>
            <a:r>
              <a:rPr lang="en-US" i="1" dirty="0"/>
              <a:t>, as edited in accordance with the instructions in document </a:t>
            </a:r>
            <a:r>
              <a:rPr lang="en-US" kern="0" dirty="0"/>
              <a:t>15-21-0241-04-04aa </a:t>
            </a:r>
            <a:r>
              <a:rPr lang="en-US" i="1" dirty="0"/>
              <a:t>, and CA document [</a:t>
            </a:r>
            <a:r>
              <a:rPr lang="en-US" kern="0" dirty="0"/>
              <a:t>15-21-0083-08-04aa</a:t>
            </a:r>
            <a:r>
              <a:rPr lang="en-US" i="1" dirty="0"/>
              <a:t>] to Standards Association ballot pending the completion and inclusion of the edits in the draft.</a:t>
            </a:r>
            <a:endParaRPr lang="en-001" dirty="0"/>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t>Moved: Kunal Shah (ITRON)</a:t>
            </a:r>
          </a:p>
          <a:p>
            <a:pPr fontAlgn="auto">
              <a:spcAft>
                <a:spcPts val="0"/>
              </a:spcAft>
              <a:buFont typeface="Arial" pitchFamily="34" charset="0"/>
              <a:buNone/>
              <a:defRPr/>
            </a:pPr>
            <a:r>
              <a:rPr lang="en-US" kern="0" dirty="0"/>
              <a:t>Seconded: Chris Calvert (Landis and </a:t>
            </a:r>
            <a:r>
              <a:rPr lang="en-US" kern="0" dirty="0" err="1"/>
              <a:t>Gyr</a:t>
            </a:r>
            <a:r>
              <a:rPr lang="en-US" kern="0" dirty="0"/>
              <a:t>)</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Recirculation Letter Ballot</a:t>
            </a:r>
          </a:p>
        </p:txBody>
      </p:sp>
    </p:spTree>
    <p:extLst>
      <p:ext uri="{BB962C8B-B14F-4D97-AF65-F5344CB8AC3E}">
        <p14:creationId xmlns:p14="http://schemas.microsoft.com/office/powerpoint/2010/main" val="395866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70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i="1" dirty="0"/>
              <a:t>Move that TG4aa formally request that the 802.15 WG </a:t>
            </a:r>
            <a:r>
              <a:rPr lang="en-US" sz="3600" i="1" kern="0" dirty="0"/>
              <a:t>approve the formation of a Comment Resolution Group (CRG) for the WG balloting of the P802.15.4aa_D7 with the following membership: Takashi </a:t>
            </a:r>
            <a:r>
              <a:rPr lang="en-US" sz="3600" i="1" kern="0" dirty="0" err="1"/>
              <a:t>Kuramochi</a:t>
            </a:r>
            <a:r>
              <a:rPr lang="en-US" sz="3600" i="1"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3600" kern="0" dirty="0"/>
              <a:t>Moved: Kunal Shah(ITRON)  </a:t>
            </a:r>
          </a:p>
          <a:p>
            <a:pPr fontAlgn="auto">
              <a:spcAft>
                <a:spcPts val="0"/>
              </a:spcAft>
              <a:buFont typeface="Arial" pitchFamily="34" charset="0"/>
              <a:buNone/>
              <a:defRPr/>
            </a:pPr>
            <a:r>
              <a:rPr lang="en-US" sz="3600" kern="0" dirty="0"/>
              <a:t>Seconded: Chris Calvert(Landis and </a:t>
            </a:r>
            <a:r>
              <a:rPr lang="en-US" sz="3600" kern="0" dirty="0" err="1"/>
              <a:t>Gyr</a:t>
            </a:r>
            <a:r>
              <a:rPr lang="en-US" sz="3600" kern="0" dirty="0"/>
              <a:t>)</a:t>
            </a:r>
          </a:p>
          <a:p>
            <a:pPr fontAlgn="auto">
              <a:spcAft>
                <a:spcPts val="0"/>
              </a:spcAft>
              <a:buFont typeface="Arial" pitchFamily="34" charset="0"/>
              <a:buNone/>
              <a:defRPr/>
            </a:pPr>
            <a:r>
              <a:rPr lang="en-US" sz="3600" kern="0" dirty="0"/>
              <a:t>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729141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i="1" kern="0" dirty="0"/>
              <a:t>Move that 802.15 WG start a WG Letter Ballot requesting approval of CA document [15-21-0083-08-04aa] and document P802-15-4aa_D7 (as edited in accordance with the instructions in document 15-21-0241-04-04aa) and to forward document P802-15-4aa_D7 , as edited in accordance with the instructions in document 15-21-0241-04-04aa, and CA document [15-21-0083-08-04aa] to Standards Association ballot pending the completion and inclusion of the edits in the draft.</a:t>
            </a:r>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err="1"/>
              <a:t>Seconded:Rick</a:t>
            </a:r>
            <a:r>
              <a:rPr lang="en-US" kern="0" dirty="0"/>
              <a:t> Alfvin</a:t>
            </a:r>
          </a:p>
          <a:p>
            <a:pPr fontAlgn="auto">
              <a:spcAft>
                <a:spcPts val="0"/>
              </a:spcAft>
              <a:buFont typeface="Arial" pitchFamily="34" charset="0"/>
              <a:buNone/>
              <a:defRPr/>
            </a:pPr>
            <a:r>
              <a:rPr lang="en-US" kern="0" dirty="0"/>
              <a:t>Approve:45   / Disapprove:0   / Abstain:0</a:t>
            </a:r>
          </a:p>
          <a:p>
            <a:pPr fontAlgn="auto">
              <a:spcAft>
                <a:spcPts val="0"/>
              </a:spcAft>
              <a:buFont typeface="Arial" pitchFamily="34" charset="0"/>
              <a:buNone/>
              <a:defRPr/>
            </a:pPr>
            <a:r>
              <a:rPr lang="en-US" kern="0" dirty="0"/>
              <a:t>Motion carries</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85000" lnSpcReduction="1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Recirculation Letter Ballot</a:t>
            </a:r>
          </a:p>
        </p:txBody>
      </p:sp>
    </p:spTree>
    <p:extLst>
      <p:ext uri="{BB962C8B-B14F-4D97-AF65-F5344CB8AC3E}">
        <p14:creationId xmlns:p14="http://schemas.microsoft.com/office/powerpoint/2010/main" val="220888994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2594</TotalTime>
  <Words>1092</Words>
  <Application>Microsoft Office PowerPoint</Application>
  <PresentationFormat>画面に合わせる (4:3)</PresentationFormat>
  <Paragraphs>216</Paragraphs>
  <Slides>13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May 19th ,2021</vt:lpstr>
      <vt:lpstr>TG4aa Officers</vt:lpstr>
      <vt:lpstr>TG4aa JRE sessions in May Interim(EDT)</vt:lpstr>
      <vt:lpstr>Agenda items for the weeks</vt:lpstr>
      <vt:lpstr>Accomplishments:</vt:lpstr>
      <vt:lpstr>PowerPoint プレゼンテーション</vt:lpstr>
      <vt:lpstr>PowerPoint プレゼンテーション</vt:lpstr>
      <vt:lpstr>PowerPoint プレゼンテーション</vt:lpstr>
      <vt:lpstr>PowerPoint プレゼンテーション</vt:lpstr>
      <vt:lpstr>TG4aa JRE sessions in July Plenary(Planned)</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239</cp:revision>
  <cp:lastPrinted>1998-02-10T13:28:06Z</cp:lastPrinted>
  <dcterms:created xsi:type="dcterms:W3CDTF">2020-02-10T05:27:43Z</dcterms:created>
  <dcterms:modified xsi:type="dcterms:W3CDTF">2021-05-19T13:44:32Z</dcterms:modified>
</cp:coreProperties>
</file>