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
  </p:notesMasterIdLst>
  <p:sldIdLst>
    <p:sldId id="259" r:id="rId2"/>
    <p:sldId id="260" r:id="rId3"/>
    <p:sldId id="261" r:id="rId4"/>
    <p:sldId id="288" r:id="rId5"/>
    <p:sldId id="287" r:id="rId6"/>
    <p:sldId id="295" r:id="rId7"/>
    <p:sldId id="257" r:id="rId8"/>
    <p:sldId id="296" r:id="rId9"/>
    <p:sldId id="297" r:id="rId10"/>
    <p:sldId id="285" r:id="rId11"/>
    <p:sldId id="283" r:id="rId12"/>
    <p:sldId id="265"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47" autoAdjust="0"/>
  </p:normalViewPr>
  <p:slideViewPr>
    <p:cSldViewPr snapToGrid="0">
      <p:cViewPr varScale="1">
        <p:scale>
          <a:sx n="61" d="100"/>
          <a:sy n="61" d="100"/>
        </p:scale>
        <p:origin x="892" y="20"/>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48" d="100"/>
          <a:sy n="48" d="100"/>
        </p:scale>
        <p:origin x="832" y="4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A4A8DC-71C3-48B2-9D44-A1F2B24FC3CB}" type="datetimeFigureOut">
              <a:rPr kumimoji="1" lang="ja-JP" altLang="en-US" smtClean="0"/>
              <a:t>2021/5/19</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350051-D29B-4BA1-8001-3F6B646E31EB}" type="slidenum">
              <a:rPr kumimoji="1" lang="ja-JP" altLang="en-US" smtClean="0"/>
              <a:t>‹#›</a:t>
            </a:fld>
            <a:endParaRPr kumimoji="1" lang="ja-JP" altLang="en-US"/>
          </a:p>
        </p:txBody>
      </p:sp>
    </p:spTree>
    <p:extLst>
      <p:ext uri="{BB962C8B-B14F-4D97-AF65-F5344CB8AC3E}">
        <p14:creationId xmlns:p14="http://schemas.microsoft.com/office/powerpoint/2010/main" val="26430389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extLst>
      <p:ext uri="{BB962C8B-B14F-4D97-AF65-F5344CB8AC3E}">
        <p14:creationId xmlns:p14="http://schemas.microsoft.com/office/powerpoint/2010/main" val="21365240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2231618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3</a:t>
            </a:fld>
            <a:endParaRPr kumimoji="1" lang="ja-JP" altLang="en-US" dirty="0"/>
          </a:p>
        </p:txBody>
      </p:sp>
    </p:spTree>
    <p:extLst>
      <p:ext uri="{BB962C8B-B14F-4D97-AF65-F5344CB8AC3E}">
        <p14:creationId xmlns:p14="http://schemas.microsoft.com/office/powerpoint/2010/main" val="23419760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doc.: IEEE 802.15-&lt;doc#&gt;</a:t>
            </a:r>
            <a:endParaRPr kumimoji="0" lang="en-US" altLang="ja-JP"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5" name="フッター プレースホルダー 4"/>
          <p:cNvSpPr>
            <a:spLocks noGrp="1"/>
          </p:cNvSpPr>
          <p:nvPr>
            <p:ph type="ftr" sz="quarter" idx="11"/>
          </p:nvPr>
        </p:nvSpPr>
        <p:spPr/>
        <p:txBody>
          <a:bodyPr/>
          <a:lstStyle/>
          <a:p>
            <a:pPr marL="1828800" marR="0" lvl="4" indent="0" algn="l" defTabSz="457200" rtl="0" eaLnBrk="1" fontAlgn="auto" latinLnBrk="0" hangingPunct="1">
              <a:lnSpc>
                <a:spcPct val="100000"/>
              </a:lnSpc>
              <a:spcBef>
                <a:spcPts val="0"/>
              </a:spcBef>
              <a:spcAft>
                <a:spcPts val="0"/>
              </a:spcAft>
              <a:buClrTx/>
              <a:buSzTx/>
              <a:buFontTx/>
              <a:buNone/>
              <a:tabLst/>
              <a:defRPr/>
            </a:pPr>
            <a:r>
              <a:rPr kumimoji="0" lang="en-US" altLang="ja-JP"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Shoichi Kitazawa (ATR)</a:t>
            </a:r>
            <a:endParaRPr kumimoji="0"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6" name="スライド番号プレースホルダー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D6D2E3F-5094-4468-9CC9-C689E0F636B7}"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3598123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35333" y="115346"/>
            <a:ext cx="2658529"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849746" y="9552401"/>
            <a:ext cx="778746" cy="184666"/>
          </a:xfrm>
          <a:prstGeom prst="rect">
            <a:avLst/>
          </a:prstGeom>
          <a:ln/>
        </p:spPr>
        <p:txBody>
          <a:bodyPr/>
          <a:lstStyle/>
          <a:p>
            <a:r>
              <a:rPr lang="en-US" altLang="ja-JP" dirty="0"/>
              <a:t>Page </a:t>
            </a:r>
            <a:fld id="{77570724-D4C2-4805-9F96-77169DE31113}" type="slidenum">
              <a:rPr lang="en-US" altLang="ja-JP"/>
              <a:pPr/>
              <a:t>5</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a:xfrm>
            <a:off x="897485" y="4686752"/>
            <a:ext cx="4940793" cy="4440347"/>
          </a:xfrm>
          <a:prstGeom prst="rect">
            <a:avLst/>
          </a:prstGeom>
        </p:spPr>
        <p:txBody>
          <a:bodyPr/>
          <a:lstStyle/>
          <a:p>
            <a:endParaRPr lang="ja-JP" altLang="ja-JP"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a:t>Shoichet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10</a:t>
            </a:fld>
            <a:endParaRPr kumimoji="1" lang="ja-JP" altLang="en-US" dirty="0"/>
          </a:p>
        </p:txBody>
      </p:sp>
    </p:spTree>
    <p:extLst>
      <p:ext uri="{BB962C8B-B14F-4D97-AF65-F5344CB8AC3E}">
        <p14:creationId xmlns:p14="http://schemas.microsoft.com/office/powerpoint/2010/main" val="8055891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11</a:t>
            </a:fld>
            <a:endParaRPr kumimoji="1" lang="ja-JP" altLang="en-US" dirty="0"/>
          </a:p>
        </p:txBody>
      </p:sp>
    </p:spTree>
    <p:extLst>
      <p:ext uri="{BB962C8B-B14F-4D97-AF65-F5344CB8AC3E}">
        <p14:creationId xmlns:p14="http://schemas.microsoft.com/office/powerpoint/2010/main" val="25115866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ー 1"/>
          <p:cNvSpPr>
            <a:spLocks noGrp="1" noRot="1" noChangeAspect="1" noTextEdit="1"/>
          </p:cNvSpPr>
          <p:nvPr>
            <p:ph type="sldImg"/>
          </p:nvPr>
        </p:nvSpPr>
        <p:spPr>
          <a:xfrm>
            <a:off x="914400" y="746125"/>
            <a:ext cx="4903788" cy="3678238"/>
          </a:xfrm>
          <a:ln/>
        </p:spPr>
      </p:sp>
      <p:sp>
        <p:nvSpPr>
          <p:cNvPr id="19459"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a:latin typeface="Times New Roman" pitchFamily="18" charset="0"/>
              <a:ea typeface="ＭＳ Ｐゴシック" charset="-128"/>
            </a:endParaRPr>
          </a:p>
        </p:txBody>
      </p:sp>
      <p:sp>
        <p:nvSpPr>
          <p:cNvPr id="19460" name="日付プレースホルダー 3"/>
          <p:cNvSpPr>
            <a:spLocks noGrp="1"/>
          </p:cNvSpPr>
          <p:nvPr>
            <p:ph type="dt" sz="quarter"/>
          </p:nvPr>
        </p:nvSpPr>
        <p:spPr>
          <a:xfrm>
            <a:off x="3815373" y="1"/>
            <a:ext cx="2918831" cy="4934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1400" dirty="0">
                <a:ea typeface="Arial Unicode MS" pitchFamily="50" charset="-128"/>
                <a:cs typeface="Arial Unicode MS" pitchFamily="50" charset="-128"/>
              </a:rPr>
              <a:t>07/12/10</a:t>
            </a:r>
          </a:p>
        </p:txBody>
      </p:sp>
      <p:sp>
        <p:nvSpPr>
          <p:cNvPr id="19461" name="スライド番号プレースホルダー 4"/>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2400" dirty="0"/>
              <a:t>Page </a:t>
            </a:r>
            <a:fld id="{28B1BE53-0473-474E-A0A8-8E2CBAF09E75}" type="slidenum">
              <a:rPr lang="en-US" altLang="ja-JP" sz="2400" smtClean="0"/>
              <a:pPr eaLnBrk="1" hangingPunct="1">
                <a:spcBef>
                  <a:spcPct val="0"/>
                </a:spcBef>
              </a:pPr>
              <a:t>12</a:t>
            </a:fld>
            <a:endParaRPr lang="en-US" altLang="ja-JP" sz="2400" dirty="0"/>
          </a:p>
        </p:txBody>
      </p:sp>
    </p:spTree>
    <p:extLst>
      <p:ext uri="{BB962C8B-B14F-4D97-AF65-F5344CB8AC3E}">
        <p14:creationId xmlns:p14="http://schemas.microsoft.com/office/powerpoint/2010/main" val="40584533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2021</a:t>
            </a:r>
            <a:endParaRPr lang="en-US" altLang="ja-JP" dirty="0"/>
          </a:p>
        </p:txBody>
      </p:sp>
    </p:spTree>
    <p:extLst>
      <p:ext uri="{BB962C8B-B14F-4D97-AF65-F5344CB8AC3E}">
        <p14:creationId xmlns:p14="http://schemas.microsoft.com/office/powerpoint/2010/main" val="1282843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2021</a:t>
            </a:r>
            <a:endParaRPr lang="en-US" altLang="ja-JP" dirty="0"/>
          </a:p>
        </p:txBody>
      </p:sp>
    </p:spTree>
    <p:extLst>
      <p:ext uri="{BB962C8B-B14F-4D97-AF65-F5344CB8AC3E}">
        <p14:creationId xmlns:p14="http://schemas.microsoft.com/office/powerpoint/2010/main" val="768897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2021</a:t>
            </a:r>
            <a:endParaRPr lang="en-US" altLang="ja-JP" dirty="0"/>
          </a:p>
        </p:txBody>
      </p:sp>
    </p:spTree>
    <p:extLst>
      <p:ext uri="{BB962C8B-B14F-4D97-AF65-F5344CB8AC3E}">
        <p14:creationId xmlns:p14="http://schemas.microsoft.com/office/powerpoint/2010/main" val="1386678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2021</a:t>
            </a:r>
            <a:endParaRPr lang="en-US" altLang="ja-JP" dirty="0"/>
          </a:p>
        </p:txBody>
      </p:sp>
    </p:spTree>
    <p:extLst>
      <p:ext uri="{BB962C8B-B14F-4D97-AF65-F5344CB8AC3E}">
        <p14:creationId xmlns:p14="http://schemas.microsoft.com/office/powerpoint/2010/main" val="1142177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2021</a:t>
            </a:r>
            <a:endParaRPr lang="en-US" altLang="ja-JP" dirty="0"/>
          </a:p>
        </p:txBody>
      </p:sp>
    </p:spTree>
    <p:extLst>
      <p:ext uri="{BB962C8B-B14F-4D97-AF65-F5344CB8AC3E}">
        <p14:creationId xmlns:p14="http://schemas.microsoft.com/office/powerpoint/2010/main" val="2976049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2021</a:t>
            </a:r>
            <a:endParaRPr lang="en-US" altLang="ja-JP" dirty="0"/>
          </a:p>
        </p:txBody>
      </p:sp>
    </p:spTree>
    <p:extLst>
      <p:ext uri="{BB962C8B-B14F-4D97-AF65-F5344CB8AC3E}">
        <p14:creationId xmlns:p14="http://schemas.microsoft.com/office/powerpoint/2010/main" val="5609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2021</a:t>
            </a:r>
            <a:endParaRPr lang="en-US" altLang="ja-JP" dirty="0"/>
          </a:p>
        </p:txBody>
      </p:sp>
    </p:spTree>
    <p:extLst>
      <p:ext uri="{BB962C8B-B14F-4D97-AF65-F5344CB8AC3E}">
        <p14:creationId xmlns:p14="http://schemas.microsoft.com/office/powerpoint/2010/main" val="231100901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2021</a:t>
            </a:r>
            <a:endParaRPr lang="en-US" altLang="ja-JP" dirty="0"/>
          </a:p>
        </p:txBody>
      </p:sp>
    </p:spTree>
    <p:extLst>
      <p:ext uri="{BB962C8B-B14F-4D97-AF65-F5344CB8AC3E}">
        <p14:creationId xmlns:p14="http://schemas.microsoft.com/office/powerpoint/2010/main" val="21338447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802.15-21-0312-01-06a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2021</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787025" y="6463844"/>
            <a:ext cx="2552629" cy="461665"/>
          </a:xfrm>
          <a:prstGeom prst="rect">
            <a:avLst/>
          </a:prstGeom>
        </p:spPr>
        <p:txBody>
          <a:bodyPr wrap="square">
            <a:spAutoFit/>
          </a:bodyPr>
          <a:lstStyle/>
          <a:p>
            <a:r>
              <a:rPr lang="en-US" altLang="ja-JP" sz="1200" dirty="0"/>
              <a:t>Ryuji Kohno(YNU/CWC </a:t>
            </a:r>
            <a:r>
              <a:rPr lang="en-US" altLang="ja-JP" sz="1200" dirty="0" err="1"/>
              <a:t>UofOulu</a:t>
            </a:r>
            <a:r>
              <a:rPr lang="en-US" altLang="ja-JP" sz="1200" dirty="0"/>
              <a:t>), </a:t>
            </a:r>
          </a:p>
          <a:p>
            <a:r>
              <a:rPr lang="en-US" altLang="ja-JP" sz="1200" dirty="0"/>
              <a:t>Marco Hernandez(YNU)</a:t>
            </a:r>
          </a:p>
        </p:txBody>
      </p:sp>
    </p:spTree>
    <p:extLst>
      <p:ext uri="{BB962C8B-B14F-4D97-AF65-F5344CB8AC3E}">
        <p14:creationId xmlns:p14="http://schemas.microsoft.com/office/powerpoint/2010/main" val="1633860139"/>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6" r:id="rId3"/>
    <p:sldLayoutId id="2147483677" r:id="rId4"/>
    <p:sldLayoutId id="2147483678" r:id="rId5"/>
    <p:sldLayoutId id="2147483679" r:id="rId6"/>
    <p:sldLayoutId id="2147483680" r:id="rId7"/>
    <p:sldLayoutId id="2147483681"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hyperlink" Target="https://ieeesa.webex.com/ieeesa/j.php?MTID=m651b1c8e35df15e292b1f12bf26d3c20" TargetMode="External"/><Relationship Id="rId2" Type="http://schemas.openxmlformats.org/officeDocument/2006/relationships/notesSlide" Target="../notesSlides/notesSlide4.xml"/><Relationship Id="rId1" Type="http://schemas.openxmlformats.org/officeDocument/2006/relationships/slideLayout" Target="../slideLayouts/slideLayout8.xml"/><Relationship Id="rId5" Type="http://schemas.openxmlformats.org/officeDocument/2006/relationships/hyperlink" Target="https://ieeesa.webex.com/ieeesa/j.php?MTID=m2946f0a017167036596e0b1605364fa4" TargetMode="External"/><Relationship Id="rId4" Type="http://schemas.openxmlformats.org/officeDocument/2006/relationships/hyperlink" Target="https://ieeesa.webex.com/ieeesa/j.php?MTID=mf23739e3131b31dae7fc973645f0cefe"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16904" y="609600"/>
            <a:ext cx="8991600" cy="54348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[SG15.6a Closing Report  May 2021]	</a:t>
            </a:r>
          </a:p>
          <a:p>
            <a:r>
              <a:rPr lang="en-US" altLang="ja-JP" sz="1600" b="1" dirty="0">
                <a:ea typeface="ＭＳ Ｐゴシック" charset="-128"/>
              </a:rPr>
              <a:t>Date Submitted: </a:t>
            </a:r>
            <a:r>
              <a:rPr lang="en-US" altLang="ja-JP" sz="1600" dirty="0">
                <a:ea typeface="ＭＳ Ｐゴシック" charset="-128"/>
              </a:rPr>
              <a:t>[19 May 2021]	</a:t>
            </a:r>
          </a:p>
          <a:p>
            <a:pPr>
              <a:lnSpc>
                <a:spcPts val="1700"/>
              </a:lnSpc>
            </a:pPr>
            <a:r>
              <a:rPr lang="en-US" altLang="ja-JP" sz="1600" b="1" dirty="0">
                <a:solidFill>
                  <a:srgbClr val="000000"/>
                </a:solidFill>
              </a:rPr>
              <a:t>Source:</a:t>
            </a:r>
            <a:r>
              <a:rPr lang="en-US" altLang="ja-JP" sz="1600" dirty="0">
                <a:solidFill>
                  <a:srgbClr val="000000"/>
                </a:solidFill>
              </a:rPr>
              <a:t> </a:t>
            </a:r>
            <a:r>
              <a:rPr lang="en-US" altLang="ko-KR" sz="1600" dirty="0">
                <a:solidFill>
                  <a:srgbClr val="000000"/>
                </a:solidFill>
              </a:rPr>
              <a:t>[Ryuji Kohno1,2, Marco Hernandez1]</a:t>
            </a:r>
            <a:r>
              <a:rPr lang="en-US" altLang="ko-KR" sz="1600" dirty="0">
                <a:solidFill>
                  <a:srgbClr val="000000"/>
                </a:solidFill>
                <a:ea typeface="굴림" pitchFamily="50" charset="-127"/>
              </a:rPr>
              <a:t> [1;Yokohama National University, 2;Centre for Wireless Communications(CWC), University of Oulu]                                  </a:t>
            </a:r>
            <a:endParaRPr lang="en-US" altLang="ja-JP" sz="1600" dirty="0">
              <a:solidFill>
                <a:srgbClr val="000000"/>
              </a:solidFill>
            </a:endParaRPr>
          </a:p>
          <a:p>
            <a:pPr marL="739775" indent="-739775">
              <a:lnSpc>
                <a:spcPts val="1700"/>
              </a:lnSpc>
            </a:pPr>
            <a:r>
              <a:rPr lang="en-US" altLang="ja-JP" sz="1600" b="1" dirty="0">
                <a:solidFill>
                  <a:srgbClr val="000000"/>
                </a:solidFill>
              </a:rPr>
              <a:t>Address </a:t>
            </a:r>
            <a:r>
              <a:rPr lang="en-US" altLang="ja-JP" sz="1600" dirty="0">
                <a:solidFill>
                  <a:srgbClr val="000000"/>
                </a:solidFill>
              </a:rPr>
              <a:t>[1; 79-5 Tokiwadai, Hodogaya-ku, Yokohama, Japan 240-8501</a:t>
            </a:r>
          </a:p>
          <a:p>
            <a:pPr marL="739775" indent="-739775">
              <a:lnSpc>
                <a:spcPts val="1700"/>
              </a:lnSpc>
            </a:pPr>
            <a:r>
              <a:rPr lang="en-US" altLang="ja-JP" sz="1600" dirty="0">
                <a:solidFill>
                  <a:srgbClr val="000000"/>
                </a:solidFill>
              </a:rPr>
              <a:t>                2; </a:t>
            </a:r>
            <a:r>
              <a:rPr lang="fr-FR" altLang="ja-JP" sz="1600" dirty="0">
                <a:solidFill>
                  <a:srgbClr val="000000"/>
                </a:solidFill>
              </a:rPr>
              <a:t>Linnanmaa, P.O. Box 4500, FIN-90570 Oulu, Finland FI-90014</a:t>
            </a:r>
            <a:r>
              <a:rPr lang="en-US" altLang="ja-JP" sz="1600" dirty="0">
                <a:solidFill>
                  <a:srgbClr val="000000"/>
                </a:solidFill>
              </a:rPr>
              <a:t>]</a:t>
            </a:r>
          </a:p>
          <a:p>
            <a:pPr marL="739775" indent="-739775">
              <a:lnSpc>
                <a:spcPts val="1700"/>
              </a:lnSpc>
            </a:pPr>
            <a:r>
              <a:rPr lang="en-US" altLang="ja-JP" sz="1600" dirty="0">
                <a:solidFill>
                  <a:srgbClr val="000000"/>
                </a:solidFill>
              </a:rPr>
              <a:t>Voice:[1; +81-45-339-4115, 2:+358-8-553-2849], FAX: [+81-45-338-1157], </a:t>
            </a:r>
          </a:p>
          <a:p>
            <a:pPr marL="739775" indent="-739775">
              <a:lnSpc>
                <a:spcPts val="1700"/>
              </a:lnSpc>
            </a:pPr>
            <a:r>
              <a:rPr lang="en-US" altLang="ja-JP" sz="1600" dirty="0">
                <a:solidFill>
                  <a:srgbClr val="000000"/>
                </a:solidFill>
              </a:rPr>
              <a:t>Email:[kohno@ynu.ac.jp, marco.hernandez@ieee.org] </a:t>
            </a:r>
          </a:p>
          <a:p>
            <a:pPr marL="739775" indent="-739775">
              <a:lnSpc>
                <a:spcPts val="1700"/>
              </a:lnSpc>
            </a:pPr>
            <a:r>
              <a:rPr lang="en-US" altLang="ja-JP" sz="1600" b="1" dirty="0">
                <a:solidFill>
                  <a:srgbClr val="000000"/>
                </a:solidFill>
              </a:rPr>
              <a:t>Re:</a:t>
            </a:r>
            <a:r>
              <a:rPr lang="en-US" altLang="ja-JP" sz="1600" dirty="0">
                <a:solidFill>
                  <a:srgbClr val="000000"/>
                </a:solidFill>
              </a:rPr>
              <a:t> []</a:t>
            </a: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closing report for SG15.6a for Amendment of P802.15.6-2012 with Enhanced Dependability  May 2021 with </a:t>
            </a:r>
            <a:r>
              <a:rPr lang="en-US" altLang="ja-JP" sz="1600" dirty="0" err="1">
                <a:solidFill>
                  <a:schemeClr val="tx2"/>
                </a:solidFill>
                <a:ea typeface="ＭＳ Ｐゴシック" charset="-128"/>
              </a:rPr>
              <a:t>Webex</a:t>
            </a:r>
            <a:r>
              <a:rPr lang="en-US" altLang="ja-JP" sz="1600" dirty="0">
                <a:solidFill>
                  <a:schemeClr val="tx2"/>
                </a:solidFill>
                <a:ea typeface="ＭＳ Ｐゴシック" charset="-128"/>
              </a:rPr>
              <a:t>.]</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2" name="日付プレースホルダー 1">
            <a:extLst>
              <a:ext uri="{FF2B5EF4-FFF2-40B4-BE49-F238E27FC236}">
                <a16:creationId xmlns:a16="http://schemas.microsoft.com/office/drawing/2014/main" id="{2F68B29C-93AD-42D4-8D62-D6AAA500564C}"/>
              </a:ext>
            </a:extLst>
          </p:cNvPr>
          <p:cNvSpPr>
            <a:spLocks noGrp="1"/>
          </p:cNvSpPr>
          <p:nvPr>
            <p:ph type="dt" sz="half" idx="2"/>
          </p:nvPr>
        </p:nvSpPr>
        <p:spPr>
          <a:xfrm>
            <a:off x="684483" y="394156"/>
            <a:ext cx="1600200" cy="215444"/>
          </a:xfrm>
        </p:spPr>
        <p:txBody>
          <a:bodyPr/>
          <a:lstStyle/>
          <a:p>
            <a:r>
              <a:rPr lang="en-US" altLang="ja-JP"/>
              <a:t>May 2021</a:t>
            </a:r>
            <a:endParaRPr lang="en-US" altLang="ja-JP" dirty="0"/>
          </a:p>
        </p:txBody>
      </p:sp>
    </p:spTree>
    <p:extLst>
      <p:ext uri="{BB962C8B-B14F-4D97-AF65-F5344CB8AC3E}">
        <p14:creationId xmlns:p14="http://schemas.microsoft.com/office/powerpoint/2010/main" val="20823157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343879" y="1417880"/>
            <a:ext cx="8625949" cy="4601919"/>
          </a:xfrm>
        </p:spPr>
        <p:txBody>
          <a:bodyPr/>
          <a:lstStyle/>
          <a:p>
            <a:pPr marL="0" indent="0">
              <a:buNone/>
            </a:pPr>
            <a:r>
              <a:rPr lang="is-IS" altLang="ja-JP" sz="1800" dirty="0"/>
              <a:t>SG15.6a opening report for May 2021 meeting                        15-21-0239-00-06a</a:t>
            </a:r>
          </a:p>
          <a:p>
            <a:pPr marL="0" indent="0">
              <a:buNone/>
            </a:pPr>
            <a:r>
              <a:rPr lang="is-IS" altLang="ja-JP" sz="1800" dirty="0"/>
              <a:t>SG15.6a Agenda of May Meeting in 2021                                15-21-0238-08-06a</a:t>
            </a:r>
          </a:p>
          <a:p>
            <a:pPr marL="0" indent="0">
              <a:buNone/>
            </a:pPr>
            <a:r>
              <a:rPr lang="is-IS" altLang="ja-JP" sz="1800" dirty="0"/>
              <a:t>IG DEP &amp; SG15.6a  Activity for Amendment of IEEE802.15.6 Wireless BAN with Enhanced Dependability                                                           15-21-0023-01-06a</a:t>
            </a:r>
          </a:p>
          <a:p>
            <a:pPr marL="0" indent="0">
              <a:buNone/>
            </a:pPr>
            <a:r>
              <a:rPr lang="is-IS" altLang="ja-JP" sz="1800" dirty="0"/>
              <a:t>Final PAR for amendment of IEEE802.15.6-2012 WBAN with Enhanced Dependability                                                                           15-21-00259-03-06a</a:t>
            </a:r>
          </a:p>
          <a:p>
            <a:pPr marL="0" indent="0">
              <a:buNone/>
            </a:pPr>
            <a:r>
              <a:rPr lang="is-IS" altLang="ja-JP" sz="1800" dirty="0"/>
              <a:t>Final CSD for amendment of IEEE802.15.6-2012 WBAN with Enhanced Dependability                                                                            15-21-00260-02-06a</a:t>
            </a:r>
          </a:p>
          <a:p>
            <a:pPr marL="0" indent="0">
              <a:buNone/>
            </a:pPr>
            <a:r>
              <a:rPr lang="is-IS" altLang="ja-JP" sz="1800" dirty="0"/>
              <a:t>Responses to EC's Comments in doc.#21-0138-00                 15-21-0154-01-0dep</a:t>
            </a:r>
          </a:p>
          <a:p>
            <a:pPr marL="0" indent="0">
              <a:buNone/>
            </a:pPr>
            <a:r>
              <a:rPr lang="is-IS" altLang="ja-JP" sz="1800" dirty="0"/>
              <a:t>Solution for Harmonization between IG-DEP and IG-NG-UWB 15-21-0153-00-0dep</a:t>
            </a:r>
          </a:p>
          <a:p>
            <a:pPr marL="0" indent="0">
              <a:buNone/>
            </a:pPr>
            <a:r>
              <a:rPr lang="en-US" altLang="ja-JP" sz="1800" dirty="0"/>
              <a:t>SG15.6a Motion  for PAR and CSD	to be approved for submission to the WG </a:t>
            </a:r>
          </a:p>
          <a:p>
            <a:pPr marL="0" indent="0">
              <a:buNone/>
            </a:pPr>
            <a:r>
              <a:rPr lang="en-US" altLang="ja-JP" sz="1800" dirty="0"/>
              <a:t>                                                                                                    15-21-0307-00-06a</a:t>
            </a:r>
            <a:endParaRPr lang="is-IS" altLang="ja-JP" sz="1800" dirty="0"/>
          </a:p>
          <a:p>
            <a:pPr marL="0" indent="0">
              <a:buNone/>
            </a:pPr>
            <a:r>
              <a:rPr lang="en-US" altLang="ja-JP" sz="1800" dirty="0"/>
              <a:t>SG15.6a Meeting Minutes for May 2021                                    15-21-0314-01-06a</a:t>
            </a:r>
          </a:p>
          <a:p>
            <a:pPr marL="0" indent="0">
              <a:buNone/>
            </a:pPr>
            <a:r>
              <a:rPr lang="en-US" altLang="ja-JP" sz="1800" dirty="0"/>
              <a:t>SG15.6a Closing Report for May 2021                                       15-21-0312-01-06a </a:t>
            </a:r>
          </a:p>
          <a:p>
            <a:pPr marL="0" indent="0">
              <a:lnSpc>
                <a:spcPts val="1600"/>
              </a:lnSpc>
              <a:buNone/>
            </a:pPr>
            <a:endParaRPr lang="fi-FI" altLang="ja-JP" sz="1800" dirty="0"/>
          </a:p>
          <a:p>
            <a:pPr marL="0" indent="0">
              <a:lnSpc>
                <a:spcPts val="1600"/>
              </a:lnSpc>
              <a:buNone/>
            </a:pPr>
            <a:r>
              <a:rPr lang="fi-FI" altLang="ja-JP" sz="1600" dirty="0"/>
              <a:t>			           </a:t>
            </a:r>
            <a:endParaRPr kumimoji="1" lang="ja-JP" altLang="en-US" sz="1600" dirty="0"/>
          </a:p>
        </p:txBody>
      </p:sp>
      <p:sp>
        <p:nvSpPr>
          <p:cNvPr id="3" name="タイトル 2"/>
          <p:cNvSpPr>
            <a:spLocks noGrp="1"/>
          </p:cNvSpPr>
          <p:nvPr>
            <p:ph type="title"/>
          </p:nvPr>
        </p:nvSpPr>
        <p:spPr>
          <a:xfrm>
            <a:off x="611560" y="681766"/>
            <a:ext cx="7727370" cy="648073"/>
          </a:xfrm>
        </p:spPr>
        <p:txBody>
          <a:bodyPr/>
          <a:lstStyle/>
          <a:p>
            <a:r>
              <a:rPr lang="en-US" altLang="ja-JP" b="1" dirty="0">
                <a:latin typeface="+mn-lt"/>
              </a:rPr>
              <a:t>Contributions</a:t>
            </a:r>
            <a:endParaRPr kumimoji="1" lang="ja-JP" altLang="en-US" b="1" dirty="0">
              <a:latin typeface="+mn-lt"/>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10</a:t>
            </a:fld>
            <a:endParaRPr lang="en-US" altLang="ja-JP" dirty="0"/>
          </a:p>
        </p:txBody>
      </p:sp>
      <p:sp>
        <p:nvSpPr>
          <p:cNvPr id="7"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2021</a:t>
            </a:r>
            <a:endParaRPr lang="en-US" altLang="ja-JP" dirty="0"/>
          </a:p>
        </p:txBody>
      </p:sp>
    </p:spTree>
    <p:extLst>
      <p:ext uri="{BB962C8B-B14F-4D97-AF65-F5344CB8AC3E}">
        <p14:creationId xmlns:p14="http://schemas.microsoft.com/office/powerpoint/2010/main" val="20542669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529389" y="1934678"/>
            <a:ext cx="8435100" cy="4389120"/>
          </a:xfrm>
        </p:spPr>
        <p:txBody>
          <a:bodyPr/>
          <a:lstStyle/>
          <a:p>
            <a:pPr marL="514350" indent="-514350">
              <a:buFont typeface="+mj-lt"/>
              <a:buAutoNum type="arabicPeriod"/>
            </a:pPr>
            <a:r>
              <a:rPr kumimoji="1" lang="en-US" altLang="ja-JP" sz="2400" dirty="0"/>
              <a:t>Chair;                      Ryuji Kohno, YNU/CWC </a:t>
            </a:r>
            <a:r>
              <a:rPr kumimoji="1" lang="en-US" altLang="ja-JP" sz="2400" dirty="0" err="1"/>
              <a:t>UofOulu</a:t>
            </a:r>
            <a:endParaRPr kumimoji="1" lang="en-US" altLang="ja-JP" sz="2400" dirty="0"/>
          </a:p>
          <a:p>
            <a:pPr marL="0" indent="0">
              <a:buNone/>
            </a:pPr>
            <a:r>
              <a:rPr lang="en-US" altLang="ja-JP" sz="2400" dirty="0"/>
              <a:t>      kohno@ynu.ac.jp</a:t>
            </a:r>
            <a:endParaRPr kumimoji="1" lang="en-US" altLang="ja-JP" sz="2400" dirty="0"/>
          </a:p>
          <a:p>
            <a:pPr marL="514350" indent="-514350">
              <a:buAutoNum type="arabicPeriod" startAt="2"/>
            </a:pPr>
            <a:r>
              <a:rPr lang="en-US" altLang="ja-JP" sz="2400" dirty="0"/>
              <a:t>Acting Vice-Chair;   Marco Hernandez, YNU</a:t>
            </a:r>
          </a:p>
          <a:p>
            <a:pPr marL="0" indent="0">
              <a:buNone/>
            </a:pPr>
            <a:r>
              <a:rPr lang="en-US" altLang="ja-JP" sz="2400" dirty="0"/>
              <a:t>      Marco.Hernandez@ieee.org</a:t>
            </a:r>
          </a:p>
          <a:p>
            <a:pPr marL="0" indent="0">
              <a:buNone/>
            </a:pPr>
            <a:r>
              <a:rPr lang="en-US" altLang="ja-JP" sz="2400" dirty="0"/>
              <a:t>3.  Acting Secretary;      Takumi Kobayashi, YNU/TCU</a:t>
            </a:r>
          </a:p>
          <a:p>
            <a:pPr marL="0" indent="0">
              <a:buNone/>
            </a:pPr>
            <a:r>
              <a:rPr kumimoji="1" lang="en-US" altLang="ja-JP" sz="2400" dirty="0"/>
              <a:t> </a:t>
            </a:r>
            <a:r>
              <a:rPr lang="en-US" altLang="ja-JP" sz="2400" dirty="0"/>
              <a:t>     kobayashi-takumi-ch@ynu.ac.jp</a:t>
            </a:r>
          </a:p>
          <a:p>
            <a:pPr marL="514350" indent="-514350">
              <a:buAutoNum type="arabicPeriod" startAt="4"/>
            </a:pPr>
            <a:r>
              <a:rPr kumimoji="1" lang="en-US" altLang="ja-JP" sz="2400" dirty="0"/>
              <a:t>Acting Technical Editor;  </a:t>
            </a:r>
            <a:r>
              <a:rPr lang="en-US" altLang="ja-JP" sz="2400" dirty="0"/>
              <a:t>   </a:t>
            </a:r>
            <a:r>
              <a:rPr lang="en-US" altLang="ja-JP" sz="2400" dirty="0" err="1"/>
              <a:t>Minsoo</a:t>
            </a:r>
            <a:r>
              <a:rPr lang="en-US" altLang="ja-JP" sz="2400" dirty="0"/>
              <a:t> Kim, YNU</a:t>
            </a:r>
          </a:p>
          <a:p>
            <a:pPr marL="0" indent="0">
              <a:buNone/>
            </a:pPr>
            <a:r>
              <a:rPr kumimoji="1" lang="en-US" altLang="ja-JP" sz="2400" dirty="0"/>
              <a:t>       minsoo@minsookim.com</a:t>
            </a:r>
            <a:endParaRPr kumimoji="1" lang="ja-JP" altLang="en-US" sz="2400" dirty="0"/>
          </a:p>
        </p:txBody>
      </p:sp>
      <p:sp>
        <p:nvSpPr>
          <p:cNvPr id="3" name="タイトル 2"/>
          <p:cNvSpPr>
            <a:spLocks noGrp="1"/>
          </p:cNvSpPr>
          <p:nvPr>
            <p:ph type="title"/>
          </p:nvPr>
        </p:nvSpPr>
        <p:spPr>
          <a:xfrm>
            <a:off x="685800" y="849430"/>
            <a:ext cx="7772400" cy="595929"/>
          </a:xfrm>
        </p:spPr>
        <p:txBody>
          <a:bodyPr/>
          <a:lstStyle/>
          <a:p>
            <a:r>
              <a:rPr lang="en-US" altLang="ja-JP" b="1" dirty="0">
                <a:solidFill>
                  <a:schemeClr val="tx1"/>
                </a:solidFill>
              </a:rPr>
              <a:t>Contacts and Conference call</a:t>
            </a:r>
            <a:endParaRPr kumimoji="1" lang="ja-JP" altLang="en-US" b="1" dirty="0">
              <a:solidFill>
                <a:schemeClr val="tx1"/>
              </a:solidFill>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11</a:t>
            </a:fld>
            <a:endParaRPr lang="en-US" altLang="ja-JP" dirty="0"/>
          </a:p>
        </p:txBody>
      </p:sp>
      <p:sp>
        <p:nvSpPr>
          <p:cNvPr id="8" name="Rectangle 4">
            <a:extLst>
              <a:ext uri="{FF2B5EF4-FFF2-40B4-BE49-F238E27FC236}">
                <a16:creationId xmlns:a16="http://schemas.microsoft.com/office/drawing/2014/main" id="{2086157E-EBA1-4CFB-991F-945855B0B2E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2021</a:t>
            </a:r>
            <a:endParaRPr lang="en-US" altLang="ja-JP" dirty="0"/>
          </a:p>
        </p:txBody>
      </p:sp>
    </p:spTree>
    <p:extLst>
      <p:ext uri="{BB962C8B-B14F-4D97-AF65-F5344CB8AC3E}">
        <p14:creationId xmlns:p14="http://schemas.microsoft.com/office/powerpoint/2010/main" val="19684196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755650" y="2133600"/>
            <a:ext cx="7764463" cy="2878138"/>
          </a:xfrm>
        </p:spPr>
        <p:txBody>
          <a:bodyPr/>
          <a:lstStyle/>
          <a:p>
            <a:pPr algn="ctr"/>
            <a:r>
              <a:rPr lang="en-US" altLang="ja-JP" b="1" dirty="0">
                <a:solidFill>
                  <a:schemeClr val="tx2"/>
                </a:solidFill>
                <a:latin typeface="Times New Roman" pitchFamily="18" charset="0"/>
                <a:ea typeface="ＭＳ Ｐゴシック" charset="-128"/>
              </a:rPr>
              <a:t>Thank You !</a:t>
            </a:r>
          </a:p>
          <a:p>
            <a:pPr algn="ctr"/>
            <a:endParaRPr lang="en-US" altLang="ja-JP" b="1" dirty="0">
              <a:solidFill>
                <a:schemeClr val="tx2"/>
              </a:solidFill>
              <a:latin typeface="Times New Roman" pitchFamily="18" charset="0"/>
              <a:ea typeface="ＭＳ Ｐゴシック" charset="-128"/>
            </a:endParaRPr>
          </a:p>
          <a:p>
            <a:pPr algn="ctr"/>
            <a:r>
              <a:rPr lang="en-US" altLang="ja-JP" b="1" dirty="0">
                <a:solidFill>
                  <a:schemeClr val="tx2"/>
                </a:solidFill>
                <a:latin typeface="Times New Roman" pitchFamily="18" charset="0"/>
                <a:ea typeface="ＭＳ Ｐゴシック" charset="-128"/>
              </a:rPr>
              <a:t>Any Questions ?</a:t>
            </a:r>
          </a:p>
          <a:p>
            <a:endParaRPr lang="en-US" altLang="ja-JP" dirty="0">
              <a:ea typeface="ＭＳ Ｐゴシック" charset="-128"/>
            </a:endParaRPr>
          </a:p>
        </p:txBody>
      </p:sp>
      <p:sp>
        <p:nvSpPr>
          <p:cNvPr id="11267" name="Slide Number Placeholder 5"/>
          <p:cNvSpPr>
            <a:spLocks noGrp="1"/>
          </p:cNvSpPr>
          <p:nvPr>
            <p:ph type="sldNum" sz="quarter" idx="4294967295"/>
          </p:nvPr>
        </p:nvSpPr>
        <p:spPr>
          <a:xfrm>
            <a:off x="4267944" y="6453336"/>
            <a:ext cx="1600200" cy="2154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eaLnBrk="1" hangingPunct="1">
              <a:spcBef>
                <a:spcPct val="0"/>
              </a:spcBef>
            </a:pPr>
            <a:r>
              <a:rPr lang="en-US" altLang="ja-JP" sz="1200" dirty="0">
                <a:latin typeface="Times New Roman" pitchFamily="18" charset="0"/>
              </a:rPr>
              <a:t>Slide </a:t>
            </a:r>
            <a:fld id="{E38E3EF7-C539-4772-B002-32A88B061C64}" type="slidenum">
              <a:rPr lang="en-US" altLang="ja-JP" sz="1200" smtClean="0">
                <a:latin typeface="Times New Roman" pitchFamily="18" charset="0"/>
              </a:rPr>
              <a:pPr eaLnBrk="1" hangingPunct="1">
                <a:spcBef>
                  <a:spcPct val="0"/>
                </a:spcBef>
              </a:pPr>
              <a:t>12</a:t>
            </a:fld>
            <a:endParaRPr lang="en-US" altLang="ja-JP" sz="1200" dirty="0">
              <a:latin typeface="Times New Roman" pitchFamily="18" charset="0"/>
            </a:endParaRPr>
          </a:p>
        </p:txBody>
      </p:sp>
      <p:sp>
        <p:nvSpPr>
          <p:cNvPr id="7"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2021</a:t>
            </a:r>
            <a:endParaRPr lang="en-US" altLang="ja-JP" dirty="0"/>
          </a:p>
        </p:txBody>
      </p:sp>
    </p:spTree>
    <p:extLst>
      <p:ext uri="{BB962C8B-B14F-4D97-AF65-F5344CB8AC3E}">
        <p14:creationId xmlns:p14="http://schemas.microsoft.com/office/powerpoint/2010/main" val="2427862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55576" y="1052735"/>
            <a:ext cx="7593294" cy="5039951"/>
          </a:xfrm>
        </p:spPr>
        <p:txBody>
          <a:bodyPr/>
          <a:lstStyle/>
          <a:p>
            <a:r>
              <a:rPr lang="en-US" altLang="ja-JP" b="1" dirty="0">
                <a:ea typeface="ＭＳ Ｐゴシック" pitchFamily="50" charset="-128"/>
              </a:rPr>
              <a:t>IEEE 802.15 SG15.6a </a:t>
            </a:r>
            <a:br>
              <a:rPr lang="en-US" altLang="ja-JP" b="1" dirty="0">
                <a:ea typeface="ＭＳ Ｐゴシック" pitchFamily="50" charset="-128"/>
              </a:rPr>
            </a:br>
            <a:br>
              <a:rPr lang="en-US" altLang="ja-JP" b="1" dirty="0">
                <a:ea typeface="ＭＳ Ｐゴシック" pitchFamily="50" charset="-128"/>
              </a:rPr>
            </a:br>
            <a:r>
              <a:rPr lang="en-US" altLang="ja-JP" sz="4400" dirty="0">
                <a:ea typeface="ＭＳ Ｐゴシック" pitchFamily="50" charset="-128"/>
              </a:rPr>
              <a:t>Closing Report</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Virtual Interim Meeting with </a:t>
            </a:r>
            <a:r>
              <a:rPr lang="en-US" altLang="ja-JP" dirty="0" err="1">
                <a:ea typeface="ＭＳ Ｐゴシック" pitchFamily="50" charset="-128"/>
              </a:rPr>
              <a:t>Webex</a:t>
            </a:r>
            <a:br>
              <a:rPr lang="en-US" altLang="ja-JP" dirty="0">
                <a:ea typeface="ＭＳ Ｐゴシック" pitchFamily="50" charset="-128"/>
              </a:rPr>
            </a:br>
            <a:r>
              <a:rPr lang="en-US" altLang="ja-JP" dirty="0">
                <a:ea typeface="ＭＳ Ｐゴシック" pitchFamily="50" charset="-128"/>
              </a:rPr>
              <a:t>May 19</a:t>
            </a:r>
            <a:r>
              <a:rPr lang="en-US" altLang="ja-JP" baseline="30000" dirty="0">
                <a:ea typeface="ＭＳ Ｐゴシック" pitchFamily="50" charset="-128"/>
              </a:rPr>
              <a:t>th</a:t>
            </a:r>
            <a:r>
              <a:rPr lang="en-US" altLang="ja-JP" dirty="0">
                <a:ea typeface="ＭＳ Ｐゴシック" pitchFamily="50" charset="-128"/>
              </a:rPr>
              <a:t>, 2021</a:t>
            </a:r>
            <a:br>
              <a:rPr lang="en-US" altLang="ja-JP" dirty="0">
                <a:ea typeface="ＭＳ Ｐゴシック" pitchFamily="50" charset="-128"/>
              </a:rPr>
            </a:br>
            <a:br>
              <a:rPr lang="en-US" altLang="ja-JP" sz="3200" dirty="0">
                <a:ea typeface="ＭＳ Ｐゴシック" pitchFamily="50" charset="-128"/>
              </a:rPr>
            </a:br>
            <a:r>
              <a:rPr lang="en-US" altLang="ja-JP" sz="2800" dirty="0">
                <a:ea typeface="ＭＳ Ｐゴシック" pitchFamily="50" charset="-128"/>
              </a:rPr>
              <a:t>Ryuji Kohno (YNU/CWC </a:t>
            </a:r>
            <a:r>
              <a:rPr lang="en-US" altLang="ja-JP" sz="2800" dirty="0" err="1">
                <a:ea typeface="ＭＳ Ｐゴシック" pitchFamily="50" charset="-128"/>
              </a:rPr>
              <a:t>UofOulu</a:t>
            </a:r>
            <a:r>
              <a:rPr lang="en-US" altLang="ja-JP" sz="2800" dirty="0">
                <a:ea typeface="ＭＳ Ｐゴシック" pitchFamily="50" charset="-128"/>
              </a:rPr>
              <a:t>)</a:t>
            </a:r>
            <a:br>
              <a:rPr lang="en-US" altLang="ja-JP" sz="2800" dirty="0">
                <a:ea typeface="ＭＳ Ｐゴシック" pitchFamily="50" charset="-128"/>
              </a:rPr>
            </a:br>
            <a:r>
              <a:rPr lang="en-US" altLang="ja-JP" sz="2800" dirty="0">
                <a:ea typeface="ＭＳ Ｐゴシック" pitchFamily="50" charset="-128"/>
              </a:rPr>
              <a:t>Marco Hernandez (YNU)</a:t>
            </a:r>
            <a:br>
              <a:rPr lang="en-US" altLang="ja-JP" sz="2800" dirty="0">
                <a:ea typeface="ＭＳ Ｐゴシック" pitchFamily="50" charset="-128"/>
              </a:rPr>
            </a:br>
            <a:endParaRPr lang="ja-JP" altLang="ja-JP" dirty="0"/>
          </a:p>
        </p:txBody>
      </p:sp>
      <p:sp>
        <p:nvSpPr>
          <p:cNvPr id="2" name="日付プレースホルダー 1">
            <a:extLst>
              <a:ext uri="{FF2B5EF4-FFF2-40B4-BE49-F238E27FC236}">
                <a16:creationId xmlns:a16="http://schemas.microsoft.com/office/drawing/2014/main" id="{BAA4A5E0-100F-46A5-9D8A-CCAF871AD89A}"/>
              </a:ext>
            </a:extLst>
          </p:cNvPr>
          <p:cNvSpPr>
            <a:spLocks noGrp="1"/>
          </p:cNvSpPr>
          <p:nvPr>
            <p:ph type="dt" sz="half" idx="2"/>
          </p:nvPr>
        </p:nvSpPr>
        <p:spPr/>
        <p:txBody>
          <a:bodyPr/>
          <a:lstStyle/>
          <a:p>
            <a:r>
              <a:rPr lang="en-US" altLang="ja-JP"/>
              <a:t>May 2021</a:t>
            </a:r>
            <a:endParaRPr lang="en-US" altLang="ja-JP" dirty="0"/>
          </a:p>
        </p:txBody>
      </p:sp>
    </p:spTree>
    <p:extLst>
      <p:ext uri="{BB962C8B-B14F-4D97-AF65-F5344CB8AC3E}">
        <p14:creationId xmlns:p14="http://schemas.microsoft.com/office/powerpoint/2010/main" val="1923193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02443" y="1082221"/>
            <a:ext cx="8815313" cy="5332412"/>
          </a:xfrm>
        </p:spPr>
        <p:txBody>
          <a:bodyPr/>
          <a:lstStyle/>
          <a:p>
            <a:pPr algn="just">
              <a:lnSpc>
                <a:spcPts val="2400"/>
              </a:lnSpc>
            </a:pPr>
            <a:r>
              <a:rPr lang="en-US" altLang="ja-JP" sz="1400" dirty="0"/>
              <a:t>IG-DEP has been approved to be </a:t>
            </a:r>
            <a:r>
              <a:rPr lang="en-US" altLang="ja-JP" sz="1400" b="1" dirty="0"/>
              <a:t>SG15.6a for amendment of existing IEEE802.15.6-2012 for WBAN  with enhanced dependability</a:t>
            </a:r>
            <a:r>
              <a:rPr lang="en-US" altLang="ja-JP" sz="1400" dirty="0"/>
              <a:t> in March meeting, </a:t>
            </a:r>
          </a:p>
          <a:p>
            <a:pPr algn="just">
              <a:lnSpc>
                <a:spcPts val="2400"/>
              </a:lnSpc>
            </a:pPr>
            <a:r>
              <a:rPr lang="en-US" altLang="ja-JP" sz="1400" b="1" dirty="0"/>
              <a:t>Main objective is to finalize PAR and CSD  in cases of WBAN for medical use case for human body and for automotive use case for human and vehicle body area networks(HBAN and VBAN).</a:t>
            </a:r>
          </a:p>
          <a:p>
            <a:pPr algn="just">
              <a:lnSpc>
                <a:spcPts val="2400"/>
              </a:lnSpc>
            </a:pPr>
            <a:r>
              <a:rPr lang="en-US" altLang="ja-JP" sz="1400" dirty="0"/>
              <a:t>Necessity and demand for amendment of std.15.6 WBAN with enhanced dependability ; amendment in 15.6 MAC and PHY for contention and interference  in case of overlaid same std. BANs, and co-exiting different UWB and narrow band wireless networks and bi-directional traffic of packets between senso, actuator nodes and coordinator for sensing and controlling feedback loop etc. and additional functionality</a:t>
            </a:r>
          </a:p>
          <a:p>
            <a:pPr algn="just">
              <a:lnSpc>
                <a:spcPts val="2400"/>
              </a:lnSpc>
            </a:pPr>
            <a:r>
              <a:rPr lang="en-US" altLang="ja-JP" sz="1400" b="1" dirty="0"/>
              <a:t>Corresponding to questions and comments of EC meeting</a:t>
            </a:r>
            <a:r>
              <a:rPr lang="en-US" altLang="ja-JP" sz="1400" dirty="0"/>
              <a:t> for our draft of PAR and CSD for the amendment of IEEE802.15.6-2012, we have discussed revision of PAR and CSD to prepare for motion to WG in closing session this week.</a:t>
            </a:r>
          </a:p>
          <a:p>
            <a:pPr algn="just">
              <a:lnSpc>
                <a:spcPts val="2400"/>
              </a:lnSpc>
            </a:pPr>
            <a:r>
              <a:rPr lang="en-US" altLang="ja-JP" sz="1400" dirty="0"/>
              <a:t>As responses for EC Comments, </a:t>
            </a:r>
            <a:r>
              <a:rPr lang="en-US" altLang="ja-JP" sz="1400" b="1" dirty="0"/>
              <a:t>IEEE802.1 TSN  MAC bridge concept and EMC/EMI in vehicle body have been taken into account  in the amendment.</a:t>
            </a:r>
          </a:p>
          <a:p>
            <a:pPr algn="just">
              <a:lnSpc>
                <a:spcPts val="2400"/>
              </a:lnSpc>
            </a:pPr>
            <a:r>
              <a:rPr lang="en-US" altLang="ja-JP" sz="1400" b="1" dirty="0"/>
              <a:t>To avoid confliction with TG15.4ab (NG-UWB), we have discussed and gotten consensus for  harmonization.</a:t>
            </a:r>
          </a:p>
          <a:p>
            <a:pPr algn="just">
              <a:lnSpc>
                <a:spcPts val="2400"/>
              </a:lnSpc>
            </a:pPr>
            <a:r>
              <a:rPr lang="en-US" altLang="ja-JP" sz="1400" dirty="0"/>
              <a:t>Preparation for motion to WG and timeline to  next step  in Ju.ly and later meetings .</a:t>
            </a:r>
          </a:p>
          <a:p>
            <a:pPr algn="just">
              <a:lnSpc>
                <a:spcPts val="2400"/>
              </a:lnSpc>
            </a:pPr>
            <a:endParaRPr lang="en-US" altLang="ja-JP" sz="1400" dirty="0"/>
          </a:p>
          <a:p>
            <a:pPr algn="just">
              <a:lnSpc>
                <a:spcPts val="2400"/>
              </a:lnSpc>
            </a:pPr>
            <a:endParaRPr lang="en-US" altLang="ja-JP" sz="1400" b="1" dirty="0"/>
          </a:p>
        </p:txBody>
      </p:sp>
      <p:sp>
        <p:nvSpPr>
          <p:cNvPr id="3" name="タイトル 2"/>
          <p:cNvSpPr>
            <a:spLocks noGrp="1"/>
          </p:cNvSpPr>
          <p:nvPr>
            <p:ph type="title"/>
          </p:nvPr>
        </p:nvSpPr>
        <p:spPr>
          <a:xfrm>
            <a:off x="685800" y="593725"/>
            <a:ext cx="7772400" cy="415926"/>
          </a:xfrm>
        </p:spPr>
        <p:txBody>
          <a:bodyPr/>
          <a:lstStyle/>
          <a:p>
            <a:r>
              <a:rPr lang="en-US" altLang="ja-JP" sz="2800" b="1" dirty="0">
                <a:latin typeface="+mn-lt"/>
              </a:rPr>
              <a:t>Meeting Objectives</a:t>
            </a:r>
            <a:endParaRPr kumimoji="1" lang="ja-JP" altLang="en-US" sz="2800" b="1" dirty="0">
              <a:latin typeface="+mn-lt"/>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3</a:t>
            </a:fld>
            <a:endParaRPr lang="en-US" altLang="ja-JP" dirty="0"/>
          </a:p>
        </p:txBody>
      </p:sp>
      <p:sp>
        <p:nvSpPr>
          <p:cNvPr id="7"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2021</a:t>
            </a:r>
            <a:endParaRPr lang="en-US" altLang="ja-JP" dirty="0"/>
          </a:p>
        </p:txBody>
      </p:sp>
    </p:spTree>
    <p:extLst>
      <p:ext uri="{BB962C8B-B14F-4D97-AF65-F5344CB8AC3E}">
        <p14:creationId xmlns:p14="http://schemas.microsoft.com/office/powerpoint/2010/main" val="13932457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472006" y="634009"/>
            <a:ext cx="7772400" cy="386270"/>
          </a:xfrm>
        </p:spPr>
        <p:txBody>
          <a:bodyPr/>
          <a:lstStyle/>
          <a:p>
            <a:r>
              <a:rPr lang="en-US" altLang="ja-JP" sz="3200" b="1" dirty="0"/>
              <a:t>SG15.6a </a:t>
            </a:r>
            <a:r>
              <a:rPr kumimoji="1" lang="en-US" altLang="ja-JP" sz="3200" b="1" dirty="0"/>
              <a:t>schedule </a:t>
            </a:r>
            <a:r>
              <a:rPr lang="en-US" altLang="ja-JP" sz="3200" b="1" dirty="0"/>
              <a:t>in May 2021</a:t>
            </a:r>
            <a:endParaRPr kumimoji="1" lang="ja-JP" altLang="en-US" sz="3200" b="1" dirty="0"/>
          </a:p>
        </p:txBody>
      </p:sp>
      <p:sp>
        <p:nvSpPr>
          <p:cNvPr id="5" name="スライド番号プレースホルダー 4"/>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ja-JP" sz="1400" b="0" i="0" u="none" strike="noStrike" kern="1200" cap="none" spc="0" normalizeH="0" baseline="0" noProof="0" dirty="0">
                <a:ln>
                  <a:noFill/>
                </a:ln>
                <a:solidFill>
                  <a:srgbClr val="000000"/>
                </a:solidFill>
                <a:effectLst/>
                <a:uLnTx/>
                <a:uFillTx/>
                <a:latin typeface="Arial"/>
                <a:ea typeface="ＭＳ Ｐゴシック" charset="-128"/>
                <a:cs typeface="+mn-cs"/>
              </a:rPr>
              <a:t>Slide </a:t>
            </a:r>
            <a:fld id="{17C47D4F-CAA3-4307-B0EF-8C4B3E0CF21D}" type="slidenum">
              <a:rPr kumimoji="0" lang="en-US" altLang="ja-JP" sz="1400" b="0" i="0" u="none" strike="noStrike" kern="1200" cap="none" spc="0" normalizeH="0" baseline="0" noProof="0" smtClean="0">
                <a:ln>
                  <a:noFill/>
                </a:ln>
                <a:solidFill>
                  <a:srgbClr val="000000"/>
                </a:solidFill>
                <a:effectLst/>
                <a:uLnTx/>
                <a:uFillTx/>
                <a:latin typeface="Arial"/>
                <a:ea typeface="ＭＳ Ｐゴシック"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4</a:t>
            </a:fld>
            <a:endParaRPr kumimoji="0" lang="en-US" altLang="ja-JP" sz="1400" b="0"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7" name="Rectangle 4">
            <a:extLst>
              <a:ext uri="{FF2B5EF4-FFF2-40B4-BE49-F238E27FC236}">
                <a16:creationId xmlns:a16="http://schemas.microsoft.com/office/drawing/2014/main" id="{241314BB-C225-4373-BE60-66ECA533383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May 2021</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8" name="テキスト ボックス 7">
            <a:extLst>
              <a:ext uri="{FF2B5EF4-FFF2-40B4-BE49-F238E27FC236}">
                <a16:creationId xmlns:a16="http://schemas.microsoft.com/office/drawing/2014/main" id="{519277D1-E0D8-4528-9D32-0D4C71FD2647}"/>
              </a:ext>
            </a:extLst>
          </p:cNvPr>
          <p:cNvSpPr txBox="1"/>
          <p:nvPr/>
        </p:nvSpPr>
        <p:spPr>
          <a:xfrm>
            <a:off x="684483" y="3367352"/>
            <a:ext cx="8671994" cy="3046988"/>
          </a:xfrm>
          <a:prstGeom prst="rect">
            <a:avLst/>
          </a:prstGeom>
          <a:noFill/>
        </p:spPr>
        <p:txBody>
          <a:bodyPr wrap="square">
            <a:spAutoFit/>
          </a:bodyPr>
          <a:lstStyle/>
          <a:p>
            <a:endParaRPr lang="en-US" altLang="ja-JP" sz="1200" dirty="0"/>
          </a:p>
          <a:p>
            <a:pPr marL="228600" indent="-228600">
              <a:buAutoNum type="arabicPeriod"/>
            </a:pPr>
            <a:r>
              <a:rPr lang="en-US" altLang="ja-JP" sz="1200" b="1" dirty="0"/>
              <a:t>SG 15.6a</a:t>
            </a:r>
            <a:r>
              <a:rPr lang="ja-JP" altLang="en-US" sz="1200" b="1" dirty="0"/>
              <a:t>　  </a:t>
            </a:r>
            <a:r>
              <a:rPr lang="en-US" altLang="ja-JP" sz="1200" b="1" dirty="0"/>
              <a:t>Session1            9:00 AM - 11:00 AM Wednesday, May 12 2021 (UTC-04:00) Eastern Time, </a:t>
            </a:r>
          </a:p>
          <a:p>
            <a:r>
              <a:rPr lang="en-US" altLang="ja-JP" sz="1200" b="1" dirty="0"/>
              <a:t>      Meeting link: https://ieeesa.webex.com/ieeesa/j.php?MTID=m3a224ba076825e5eb57454858f28dd22</a:t>
            </a:r>
          </a:p>
          <a:p>
            <a:r>
              <a:rPr lang="en-US" altLang="ja-JP" sz="1200" b="1" dirty="0"/>
              <a:t>      Meeting number: 173 736 3816,          Password: 802156a</a:t>
            </a:r>
          </a:p>
          <a:p>
            <a:endParaRPr lang="en-US" altLang="ja-JP" sz="1200" b="1" dirty="0"/>
          </a:p>
          <a:p>
            <a:r>
              <a:rPr lang="en-US" altLang="ja-JP" sz="1200" b="1" dirty="0"/>
              <a:t>2. SG 15.6a</a:t>
            </a:r>
            <a:r>
              <a:rPr lang="ja-JP" altLang="en-US" sz="1200" b="1" dirty="0"/>
              <a:t>　　</a:t>
            </a:r>
            <a:r>
              <a:rPr lang="en-US" altLang="ja-JP" sz="1200" b="1" dirty="0"/>
              <a:t>Session2            9:00 AM - 11:00 AM  Thursday, May 13 2021 (UTC-04:00) Eastern Time, </a:t>
            </a:r>
          </a:p>
          <a:p>
            <a:r>
              <a:rPr lang="en-US" altLang="ja-JP" sz="1200" b="1" dirty="0"/>
              <a:t>      Meeting link: </a:t>
            </a:r>
            <a:r>
              <a:rPr lang="en-US" altLang="ja-JP" sz="1200" b="1" dirty="0">
                <a:hlinkClick r:id="rId3"/>
              </a:rPr>
              <a:t>https://ieeesa.webex.com/ieeesa/j.php?MTID=m651b1c8e35df15e292b1f12bf26d3c20</a:t>
            </a:r>
            <a:endParaRPr lang="en-US" altLang="ja-JP" sz="1200" b="1" dirty="0"/>
          </a:p>
          <a:p>
            <a:r>
              <a:rPr lang="en-US" altLang="ja-JP" sz="1200" b="1" dirty="0"/>
              <a:t>       Meeting number: 173 787 9956,         Password: 802156a</a:t>
            </a:r>
          </a:p>
          <a:p>
            <a:endParaRPr lang="en-US" altLang="ja-JP" sz="1200" b="1" dirty="0"/>
          </a:p>
          <a:p>
            <a:r>
              <a:rPr lang="en-US" altLang="ja-JP" sz="1200" b="1" dirty="0"/>
              <a:t>3. SG 15.6a</a:t>
            </a:r>
            <a:r>
              <a:rPr lang="ja-JP" altLang="en-US" sz="1200" b="1" dirty="0"/>
              <a:t>　　</a:t>
            </a:r>
            <a:r>
              <a:rPr lang="en-US" altLang="ja-JP" sz="1200" b="1" dirty="0"/>
              <a:t>Session3    </a:t>
            </a:r>
            <a:r>
              <a:rPr kumimoji="0" lang="en-US" altLang="ja-JP" sz="1200" b="1" i="0" u="none" strike="noStrike" kern="1200" cap="none" spc="0" normalizeH="0" baseline="0" noProof="0" dirty="0">
                <a:ln>
                  <a:noFill/>
                </a:ln>
                <a:solidFill>
                  <a:srgbClr val="000000"/>
                </a:solidFill>
                <a:effectLst/>
                <a:uLnTx/>
                <a:uFillTx/>
                <a:latin typeface="Arial"/>
                <a:ea typeface="+mn-ea"/>
                <a:cs typeface="+mn-cs"/>
              </a:rPr>
              <a:t>        9:00 AM - 11:00 AM </a:t>
            </a:r>
            <a:r>
              <a:rPr kumimoji="0" lang="en-US" altLang="ja-JP" sz="1200" b="1" i="0" u="none" strike="noStrike" kern="1200" cap="none" spc="0" normalizeH="0" baseline="0" noProof="0" dirty="0" err="1">
                <a:ln>
                  <a:noFill/>
                </a:ln>
                <a:solidFill>
                  <a:srgbClr val="000000"/>
                </a:solidFill>
                <a:effectLst/>
                <a:uLnTx/>
                <a:uFillTx/>
                <a:latin typeface="Arial"/>
                <a:ea typeface="+mn-ea"/>
                <a:cs typeface="+mn-cs"/>
              </a:rPr>
              <a:t>Tuesdaay</a:t>
            </a:r>
            <a:r>
              <a:rPr kumimoji="0" lang="en-US" altLang="ja-JP" sz="1200" b="1" i="0" u="none" strike="noStrike" kern="1200" cap="none" spc="0" normalizeH="0" baseline="0" noProof="0" dirty="0">
                <a:ln>
                  <a:noFill/>
                </a:ln>
                <a:solidFill>
                  <a:srgbClr val="000000"/>
                </a:solidFill>
                <a:effectLst/>
                <a:uLnTx/>
                <a:uFillTx/>
                <a:latin typeface="Arial"/>
                <a:ea typeface="+mn-ea"/>
                <a:cs typeface="+mn-cs"/>
              </a:rPr>
              <a:t>, May 18 2021 (UTC-04:00) Eastern Time, </a:t>
            </a:r>
          </a:p>
          <a:p>
            <a:pPr marL="0" marR="0" lvl="0" indent="0" algn="l" defTabSz="457200" rtl="0" eaLnBrk="1" fontAlgn="auto" latinLnBrk="0" hangingPunct="1">
              <a:lnSpc>
                <a:spcPct val="100000"/>
              </a:lnSpc>
              <a:spcBef>
                <a:spcPts val="0"/>
              </a:spcBef>
              <a:spcAft>
                <a:spcPts val="0"/>
              </a:spcAft>
              <a:buClrTx/>
              <a:buSzTx/>
              <a:buFontTx/>
              <a:buNone/>
              <a:tabLst/>
              <a:defRPr/>
            </a:pPr>
            <a:r>
              <a:rPr lang="en-US" altLang="ja-JP" sz="1200" b="1" dirty="0"/>
              <a:t>      Meeting link: </a:t>
            </a:r>
            <a:r>
              <a:rPr lang="en-US" altLang="ja-JP" sz="1200" b="1" dirty="0">
                <a:hlinkClick r:id="rId4"/>
              </a:rPr>
              <a:t>https://ieeesa.webex.com/ieeesa/j.php?MTID=mf23739e3131b31dae7fc973645f0cefe</a:t>
            </a:r>
            <a:endParaRPr lang="en-US" altLang="ja-JP" sz="1200" b="1"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altLang="ja-JP" sz="1200" b="1" dirty="0"/>
              <a:t>      Meeting number: 173 482 1159,          Password: 802156a</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altLang="ja-JP" sz="1200" b="1" dirty="0"/>
          </a:p>
          <a:p>
            <a:pPr marL="228600" marR="0" lvl="0" indent="-228600" algn="l" defTabSz="457200" rtl="0" eaLnBrk="1" fontAlgn="auto" latinLnBrk="0" hangingPunct="1">
              <a:lnSpc>
                <a:spcPct val="100000"/>
              </a:lnSpc>
              <a:spcBef>
                <a:spcPts val="0"/>
              </a:spcBef>
              <a:spcAft>
                <a:spcPts val="0"/>
              </a:spcAft>
              <a:buClrTx/>
              <a:buSzTx/>
              <a:buFontTx/>
              <a:buAutoNum type="arabicPeriod" startAt="4"/>
              <a:tabLst/>
              <a:defRPr/>
            </a:pPr>
            <a:r>
              <a:rPr lang="en-US" altLang="ja-JP" sz="1200" b="1" dirty="0"/>
              <a:t>SG 15.6a       Session4           1:00 PM – 3:00PM   Tuesday, May  18 2021 (UTC-04:00) Eastern Time, </a:t>
            </a:r>
          </a:p>
          <a:p>
            <a:pPr marR="0" lvl="0" algn="l" defTabSz="457200" rtl="0" eaLnBrk="1" fontAlgn="auto" latinLnBrk="0" hangingPunct="1">
              <a:lnSpc>
                <a:spcPct val="100000"/>
              </a:lnSpc>
              <a:spcBef>
                <a:spcPts val="0"/>
              </a:spcBef>
              <a:spcAft>
                <a:spcPts val="0"/>
              </a:spcAft>
              <a:buClrTx/>
              <a:buSzTx/>
              <a:tabLst/>
              <a:defRPr/>
            </a:pPr>
            <a:r>
              <a:rPr lang="en-US" altLang="ja-JP" sz="1200" b="1" dirty="0"/>
              <a:t>      Meeting link: </a:t>
            </a:r>
            <a:r>
              <a:rPr lang="en-US" altLang="ja-JP" sz="1200" b="1" dirty="0">
                <a:hlinkClick r:id="rId5"/>
              </a:rPr>
              <a:t>https://ieeesa.webex.com/ieeesa/j.php?MTID=m2946f0a017167036596e0b1605364fa4</a:t>
            </a:r>
            <a:endParaRPr lang="en-US" altLang="ja-JP" sz="1200" b="1" dirty="0"/>
          </a:p>
          <a:p>
            <a:pPr marR="0" lvl="0" algn="l" defTabSz="457200" rtl="0" eaLnBrk="1" fontAlgn="auto" latinLnBrk="0" hangingPunct="1">
              <a:lnSpc>
                <a:spcPct val="100000"/>
              </a:lnSpc>
              <a:spcBef>
                <a:spcPts val="0"/>
              </a:spcBef>
              <a:spcAft>
                <a:spcPts val="0"/>
              </a:spcAft>
              <a:buClrTx/>
              <a:buSzTx/>
              <a:tabLst/>
              <a:defRPr/>
            </a:pPr>
            <a:r>
              <a:rPr lang="en-US" altLang="ja-JP" sz="1200" b="1" dirty="0"/>
              <a:t>       Meeting number:  173 448 2645,         Password:  SG6a</a:t>
            </a:r>
          </a:p>
        </p:txBody>
      </p:sp>
      <p:graphicFrame>
        <p:nvGraphicFramePr>
          <p:cNvPr id="9" name="コンテンツ プレースホルダー 8">
            <a:extLst>
              <a:ext uri="{FF2B5EF4-FFF2-40B4-BE49-F238E27FC236}">
                <a16:creationId xmlns:a16="http://schemas.microsoft.com/office/drawing/2014/main" id="{FD2D62B6-6099-45DF-849E-80499DC566EF}"/>
              </a:ext>
            </a:extLst>
          </p:cNvPr>
          <p:cNvGraphicFramePr>
            <a:graphicFrameLocks/>
          </p:cNvGraphicFramePr>
          <p:nvPr>
            <p:extLst>
              <p:ext uri="{D42A27DB-BD31-4B8C-83A1-F6EECF244321}">
                <p14:modId xmlns:p14="http://schemas.microsoft.com/office/powerpoint/2010/main" val="1133845701"/>
              </p:ext>
            </p:extLst>
          </p:nvPr>
        </p:nvGraphicFramePr>
        <p:xfrm>
          <a:off x="246230" y="1020279"/>
          <a:ext cx="8727739" cy="2286000"/>
        </p:xfrm>
        <a:graphic>
          <a:graphicData uri="http://schemas.openxmlformats.org/drawingml/2006/table">
            <a:tbl>
              <a:tblPr firstRow="1" bandRow="1">
                <a:tableStyleId>{93296810-A885-4BE3-A3E7-6D5BEEA58F35}</a:tableStyleId>
              </a:tblPr>
              <a:tblGrid>
                <a:gridCol w="1206947">
                  <a:extLst>
                    <a:ext uri="{9D8B030D-6E8A-4147-A177-3AD203B41FA5}">
                      <a16:colId xmlns:a16="http://schemas.microsoft.com/office/drawing/2014/main" val="20000"/>
                    </a:ext>
                  </a:extLst>
                </a:gridCol>
                <a:gridCol w="1457325">
                  <a:extLst>
                    <a:ext uri="{9D8B030D-6E8A-4147-A177-3AD203B41FA5}">
                      <a16:colId xmlns:a16="http://schemas.microsoft.com/office/drawing/2014/main" val="20001"/>
                    </a:ext>
                  </a:extLst>
                </a:gridCol>
                <a:gridCol w="1546101">
                  <a:extLst>
                    <a:ext uri="{9D8B030D-6E8A-4147-A177-3AD203B41FA5}">
                      <a16:colId xmlns:a16="http://schemas.microsoft.com/office/drawing/2014/main" val="20002"/>
                    </a:ext>
                  </a:extLst>
                </a:gridCol>
                <a:gridCol w="1557914">
                  <a:extLst>
                    <a:ext uri="{9D8B030D-6E8A-4147-A177-3AD203B41FA5}">
                      <a16:colId xmlns:a16="http://schemas.microsoft.com/office/drawing/2014/main" val="20003"/>
                    </a:ext>
                  </a:extLst>
                </a:gridCol>
                <a:gridCol w="1510003">
                  <a:extLst>
                    <a:ext uri="{9D8B030D-6E8A-4147-A177-3AD203B41FA5}">
                      <a16:colId xmlns:a16="http://schemas.microsoft.com/office/drawing/2014/main" val="20004"/>
                    </a:ext>
                  </a:extLst>
                </a:gridCol>
                <a:gridCol w="1449449">
                  <a:extLst>
                    <a:ext uri="{9D8B030D-6E8A-4147-A177-3AD203B41FA5}">
                      <a16:colId xmlns:a16="http://schemas.microsoft.com/office/drawing/2014/main" val="4248650248"/>
                    </a:ext>
                  </a:extLst>
                </a:gridCol>
              </a:tblGrid>
              <a:tr h="615101">
                <a:tc>
                  <a:txBody>
                    <a:bodyPr/>
                    <a:lstStyle/>
                    <a:p>
                      <a:endParaRPr kumimoji="1" lang="ja-JP" altLang="en-US" dirty="0"/>
                    </a:p>
                  </a:txBody>
                  <a:tcPr>
                    <a:solidFill>
                      <a:srgbClr val="008000"/>
                    </a:solidFill>
                  </a:tcPr>
                </a:tc>
                <a:tc>
                  <a:txBody>
                    <a:bodyPr/>
                    <a:lstStyle/>
                    <a:p>
                      <a:pPr algn="ctr"/>
                      <a:r>
                        <a:rPr kumimoji="1" lang="en-US" altLang="ja-JP" dirty="0"/>
                        <a:t>May 11</a:t>
                      </a:r>
                      <a:r>
                        <a:rPr kumimoji="1" lang="en-US" altLang="ja-JP" baseline="30000" dirty="0"/>
                        <a:t>th</a:t>
                      </a:r>
                    </a:p>
                    <a:p>
                      <a:pPr algn="ctr"/>
                      <a:r>
                        <a:rPr kumimoji="1" lang="en-US" altLang="ja-JP" dirty="0"/>
                        <a:t>Tuesday</a:t>
                      </a:r>
                      <a:endParaRPr kumimoji="1" lang="ja-JP" altLang="en-US" dirty="0"/>
                    </a:p>
                  </a:txBody>
                  <a:tcPr anchor="ctr">
                    <a:solidFill>
                      <a:srgbClr val="008000"/>
                    </a:solidFill>
                  </a:tcPr>
                </a:tc>
                <a:tc>
                  <a:txBody>
                    <a:bodyPr/>
                    <a:lstStyle/>
                    <a:p>
                      <a:pPr algn="ctr"/>
                      <a:r>
                        <a:rPr kumimoji="1" lang="en-US" altLang="ja-JP" dirty="0"/>
                        <a:t>May 12</a:t>
                      </a:r>
                      <a:r>
                        <a:rPr kumimoji="1" lang="en-US" altLang="ja-JP" baseline="30000" dirty="0"/>
                        <a:t>th</a:t>
                      </a:r>
                      <a:endParaRPr kumimoji="1" lang="en-US" altLang="ja-JP" dirty="0"/>
                    </a:p>
                    <a:p>
                      <a:pPr algn="ctr"/>
                      <a:r>
                        <a:rPr kumimoji="1" lang="en-US" altLang="ja-JP" dirty="0"/>
                        <a:t>Wednesday</a:t>
                      </a:r>
                      <a:endParaRPr kumimoji="1" lang="ja-JP" altLang="en-US" dirty="0"/>
                    </a:p>
                  </a:txBody>
                  <a:tcPr anchor="ctr">
                    <a:solidFill>
                      <a:srgbClr val="008000"/>
                    </a:solidFill>
                  </a:tcPr>
                </a:tc>
                <a:tc>
                  <a:txBody>
                    <a:bodyPr/>
                    <a:lstStyle/>
                    <a:p>
                      <a:pPr algn="ctr"/>
                      <a:r>
                        <a:rPr kumimoji="1" lang="en-US" altLang="ja-JP" dirty="0"/>
                        <a:t>May 13</a:t>
                      </a:r>
                      <a:r>
                        <a:rPr kumimoji="1" lang="en-US" altLang="ja-JP" baseline="30000" dirty="0"/>
                        <a:t>th</a:t>
                      </a:r>
                      <a:endParaRPr kumimoji="1" lang="en-US" altLang="ja-JP" dirty="0"/>
                    </a:p>
                    <a:p>
                      <a:pPr algn="ctr"/>
                      <a:r>
                        <a:rPr kumimoji="1" lang="en-US" altLang="ja-JP" dirty="0"/>
                        <a:t>Thursday</a:t>
                      </a:r>
                      <a:endParaRPr kumimoji="1" lang="ja-JP" altLang="en-US" dirty="0"/>
                    </a:p>
                  </a:txBody>
                  <a:tcPr anchor="ctr">
                    <a:solidFill>
                      <a:srgbClr val="008000"/>
                    </a:solidFill>
                  </a:tcPr>
                </a:tc>
                <a:tc>
                  <a:txBody>
                    <a:bodyPr/>
                    <a:lstStyle/>
                    <a:p>
                      <a:pPr algn="ctr"/>
                      <a:r>
                        <a:rPr kumimoji="1" lang="en-US" altLang="ja-JP" dirty="0"/>
                        <a:t>May 18</a:t>
                      </a:r>
                      <a:r>
                        <a:rPr kumimoji="1" lang="en-US" altLang="ja-JP" baseline="30000" dirty="0"/>
                        <a:t>th</a:t>
                      </a:r>
                      <a:endParaRPr kumimoji="1" lang="en-US" altLang="ja-JP" dirty="0"/>
                    </a:p>
                    <a:p>
                      <a:pPr algn="ctr"/>
                      <a:r>
                        <a:rPr kumimoji="1" lang="en-US" altLang="ja-JP" dirty="0"/>
                        <a:t>Tuesday</a:t>
                      </a:r>
                      <a:endParaRPr kumimoji="1" lang="ja-JP" altLang="en-US" dirty="0"/>
                    </a:p>
                  </a:txBody>
                  <a:tcPr anchor="ctr">
                    <a:solidFill>
                      <a:srgbClr val="008000"/>
                    </a:solidFill>
                  </a:tcPr>
                </a:tc>
                <a:tc>
                  <a:txBody>
                    <a:bodyPr/>
                    <a:lstStyle/>
                    <a:p>
                      <a:pPr algn="ctr"/>
                      <a:r>
                        <a:rPr kumimoji="1" lang="en-US" altLang="ja-JP" dirty="0"/>
                        <a:t>March 20</a:t>
                      </a:r>
                      <a:r>
                        <a:rPr kumimoji="1" lang="en-US" altLang="ja-JP" baseline="30000" dirty="0"/>
                        <a:t>th</a:t>
                      </a:r>
                      <a:endParaRPr kumimoji="1" lang="en-US" altLang="ja-JP" dirty="0"/>
                    </a:p>
                    <a:p>
                      <a:pPr algn="ctr"/>
                      <a:r>
                        <a:rPr kumimoji="1" lang="en-US" altLang="ja-JP" dirty="0"/>
                        <a:t>Thursday</a:t>
                      </a:r>
                      <a:endParaRPr kumimoji="1" lang="ja-JP" altLang="en-US" dirty="0"/>
                    </a:p>
                  </a:txBody>
                  <a:tcPr anchor="ctr">
                    <a:solidFill>
                      <a:srgbClr val="008000"/>
                    </a:solidFill>
                  </a:tcPr>
                </a:tc>
                <a:extLst>
                  <a:ext uri="{0D108BD9-81ED-4DB2-BD59-A6C34878D82A}">
                    <a16:rowId xmlns:a16="http://schemas.microsoft.com/office/drawing/2014/main" val="10000"/>
                  </a:ext>
                </a:extLst>
              </a:tr>
              <a:tr h="790844">
                <a:tc>
                  <a:txBody>
                    <a:bodyPr/>
                    <a:lstStyle/>
                    <a:p>
                      <a:pPr algn="ctr"/>
                      <a:r>
                        <a:rPr kumimoji="1" lang="en-US" altLang="ja-JP" sz="1200" dirty="0"/>
                        <a:t>EST 9:00AM-11:00AM</a:t>
                      </a:r>
                    </a:p>
                    <a:p>
                      <a:pPr algn="ctr"/>
                      <a:r>
                        <a:rPr kumimoji="1" lang="en-US" altLang="ja-JP" sz="1200" dirty="0"/>
                        <a:t>JST  10:00PM-12:00PM</a:t>
                      </a:r>
                      <a:endParaRPr kumimoji="1" lang="ja-JP" altLang="en-US" sz="1200" dirty="0"/>
                    </a:p>
                  </a:txBody>
                  <a:tcPr anchor="ctr">
                    <a:solidFill>
                      <a:schemeClr val="accent1">
                        <a:lumMod val="60000"/>
                        <a:lumOff val="40000"/>
                      </a:schemeClr>
                    </a:solidFill>
                  </a:tcPr>
                </a:tc>
                <a:tc>
                  <a:txBody>
                    <a:bodyPr/>
                    <a:lstStyle/>
                    <a:p>
                      <a:pPr algn="ctr"/>
                      <a:r>
                        <a:rPr kumimoji="1" lang="en-US" altLang="ja-JP" sz="1600" dirty="0">
                          <a:solidFill>
                            <a:schemeClr val="tx1"/>
                          </a:solidFill>
                        </a:rPr>
                        <a:t>IEEE802.15 Opening Plenary</a:t>
                      </a:r>
                    </a:p>
                  </a:txBody>
                  <a:tcPr anchor="ctr">
                    <a:solidFill>
                      <a:schemeClr val="accent1">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solidFill>
                            <a:schemeClr val="tx1"/>
                          </a:solidFill>
                        </a:rPr>
                        <a:t>AM1</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solidFill>
                            <a:schemeClr val="tx1"/>
                          </a:solidFill>
                        </a:rPr>
                        <a:t>SG15.6a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solidFill>
                            <a:schemeClr val="tx1"/>
                          </a:solidFill>
                        </a:rPr>
                        <a:t>Session 1</a:t>
                      </a:r>
                    </a:p>
                  </a:txBody>
                  <a:tcPr anchor="ctr">
                    <a:solidFill>
                      <a:schemeClr val="accent1">
                        <a:lumMod val="60000"/>
                        <a:lumOff val="40000"/>
                      </a:schemeClr>
                    </a:solidFill>
                  </a:tcPr>
                </a:tc>
                <a:tc>
                  <a:txBody>
                    <a:bodyPr/>
                    <a:lstStyle/>
                    <a:p>
                      <a:pPr algn="ctr"/>
                      <a:r>
                        <a:rPr kumimoji="1" lang="en-US" altLang="ja-JP" sz="1600" dirty="0">
                          <a:solidFill>
                            <a:schemeClr val="tx1"/>
                          </a:solidFill>
                        </a:rPr>
                        <a:t>AM1</a:t>
                      </a:r>
                    </a:p>
                    <a:p>
                      <a:pPr algn="ctr"/>
                      <a:r>
                        <a:rPr kumimoji="1" lang="en-US" altLang="ja-JP" sz="1600" dirty="0">
                          <a:solidFill>
                            <a:schemeClr val="tx1"/>
                          </a:solidFill>
                        </a:rPr>
                        <a:t>SG15.6a</a:t>
                      </a:r>
                    </a:p>
                    <a:p>
                      <a:pPr algn="ctr"/>
                      <a:r>
                        <a:rPr kumimoji="1" lang="en-US" altLang="ja-JP" sz="1600" dirty="0">
                          <a:solidFill>
                            <a:schemeClr val="tx1"/>
                          </a:solidFill>
                        </a:rPr>
                        <a:t>Session 2</a:t>
                      </a:r>
                      <a:endParaRPr kumimoji="1" lang="ja-JP" altLang="en-US" sz="1600" dirty="0">
                        <a:solidFill>
                          <a:schemeClr val="tx1"/>
                        </a:solidFill>
                      </a:endParaRPr>
                    </a:p>
                  </a:txBody>
                  <a:tcPr anchor="ctr">
                    <a:solidFill>
                      <a:schemeClr val="accent1">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solidFill>
                            <a:schemeClr val="tx1"/>
                          </a:solidFill>
                        </a:rPr>
                        <a:t>AM1</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solidFill>
                            <a:schemeClr val="tx1"/>
                          </a:solidFill>
                        </a:rPr>
                        <a:t>SG15.6a</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solidFill>
                            <a:schemeClr val="tx1"/>
                          </a:solidFill>
                        </a:rPr>
                        <a:t>Session 3</a:t>
                      </a:r>
                    </a:p>
                  </a:txBody>
                  <a:tcPr anchor="ctr">
                    <a:solidFill>
                      <a:schemeClr val="accent1">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solidFill>
                            <a:schemeClr val="tx1"/>
                          </a:solidFill>
                        </a:rPr>
                        <a:t>IEEE802.15 Closing Plenary</a:t>
                      </a:r>
                    </a:p>
                  </a:txBody>
                  <a:tcPr anchor="ctr">
                    <a:solidFill>
                      <a:schemeClr val="accent1">
                        <a:lumMod val="60000"/>
                        <a:lumOff val="40000"/>
                      </a:schemeClr>
                    </a:solidFill>
                  </a:tcPr>
                </a:tc>
                <a:extLst>
                  <a:ext uri="{0D108BD9-81ED-4DB2-BD59-A6C34878D82A}">
                    <a16:rowId xmlns:a16="http://schemas.microsoft.com/office/drawing/2014/main" val="10001"/>
                  </a:ext>
                </a:extLst>
              </a:tr>
              <a:tr h="790844">
                <a:tc>
                  <a:txBody>
                    <a:bodyPr/>
                    <a:lstStyle/>
                    <a:p>
                      <a:pPr algn="ctr"/>
                      <a:r>
                        <a:rPr kumimoji="1" lang="en-US" altLang="ja-JP" sz="1200" dirty="0"/>
                        <a:t>EST 1:00PM-3:00PM</a:t>
                      </a:r>
                    </a:p>
                    <a:p>
                      <a:pPr algn="ctr"/>
                      <a:r>
                        <a:rPr kumimoji="1" lang="en-US" altLang="ja-JP" sz="1200" dirty="0"/>
                        <a:t>JST  2:00AM-4:00AM+1 day</a:t>
                      </a:r>
                    </a:p>
                  </a:txBody>
                  <a:tcPr anchor="ctr">
                    <a:solidFill>
                      <a:schemeClr val="accent1">
                        <a:lumMod val="60000"/>
                        <a:lumOff val="40000"/>
                      </a:schemeClr>
                    </a:solidFill>
                  </a:tcPr>
                </a:tc>
                <a:tc>
                  <a:txBody>
                    <a:bodyPr/>
                    <a:lstStyle/>
                    <a:p>
                      <a:pPr algn="ctr"/>
                      <a:endParaRPr kumimoji="1" lang="en-US" altLang="ja-JP" sz="1600" dirty="0">
                        <a:solidFill>
                          <a:schemeClr val="tx1"/>
                        </a:solidFill>
                      </a:endParaRPr>
                    </a:p>
                  </a:txBody>
                  <a:tcPr anchor="ctr">
                    <a:solidFill>
                      <a:schemeClr val="accent1">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solidFill>
                      <a:schemeClr val="accent1">
                        <a:lumMod val="60000"/>
                        <a:lumOff val="40000"/>
                      </a:schemeClr>
                    </a:solidFill>
                  </a:tcPr>
                </a:tc>
                <a:tc>
                  <a:txBody>
                    <a:bodyPr/>
                    <a:lstStyle/>
                    <a:p>
                      <a:pPr algn="ctr"/>
                      <a:endParaRPr kumimoji="1" lang="ja-JP" altLang="en-US" sz="1600" dirty="0">
                        <a:solidFill>
                          <a:schemeClr val="tx1"/>
                        </a:solidFill>
                      </a:endParaRPr>
                    </a:p>
                  </a:txBody>
                  <a:tcPr anchor="ctr">
                    <a:solidFill>
                      <a:schemeClr val="accent1">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srgbClr val="000000"/>
                          </a:solidFill>
                          <a:effectLst/>
                          <a:uLnTx/>
                          <a:uFillTx/>
                          <a:latin typeface="+mn-lt"/>
                          <a:ea typeface="+mn-ea"/>
                          <a:cs typeface="+mn-cs"/>
                        </a:rPr>
                        <a:t>PM1</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srgbClr val="000000"/>
                          </a:solidFill>
                          <a:effectLst/>
                          <a:uLnTx/>
                          <a:uFillTx/>
                          <a:latin typeface="+mn-lt"/>
                          <a:ea typeface="+mn-ea"/>
                          <a:cs typeface="+mn-cs"/>
                        </a:rPr>
                        <a:t>SG15.6a</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srgbClr val="000000"/>
                          </a:solidFill>
                          <a:effectLst/>
                          <a:uLnTx/>
                          <a:uFillTx/>
                          <a:latin typeface="+mn-lt"/>
                          <a:ea typeface="+mn-ea"/>
                          <a:cs typeface="+mn-cs"/>
                        </a:rPr>
                        <a:t>Session 4</a:t>
                      </a:r>
                      <a:endParaRPr kumimoji="1" lang="en-US" altLang="ja-JP" sz="1600" u="none" dirty="0">
                        <a:solidFill>
                          <a:schemeClr val="tx1"/>
                        </a:solidFill>
                      </a:endParaRPr>
                    </a:p>
                  </a:txBody>
                  <a:tcPr anchor="ctr">
                    <a:solidFill>
                      <a:schemeClr val="accent1">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solidFill>
                      <a:schemeClr val="accent1">
                        <a:lumMod val="60000"/>
                        <a:lumOff val="40000"/>
                      </a:schemeClr>
                    </a:solidFill>
                  </a:tcPr>
                </a:tc>
                <a:extLst>
                  <a:ext uri="{0D108BD9-81ED-4DB2-BD59-A6C34878D82A}">
                    <a16:rowId xmlns:a16="http://schemas.microsoft.com/office/drawing/2014/main" val="3485260563"/>
                  </a:ext>
                </a:extLst>
              </a:tr>
            </a:tbl>
          </a:graphicData>
        </a:graphic>
      </p:graphicFrame>
    </p:spTree>
    <p:extLst>
      <p:ext uri="{BB962C8B-B14F-4D97-AF65-F5344CB8AC3E}">
        <p14:creationId xmlns:p14="http://schemas.microsoft.com/office/powerpoint/2010/main" val="1529564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4483" y="519862"/>
            <a:ext cx="7772400" cy="726976"/>
          </a:xfrm>
          <a:ln/>
        </p:spPr>
        <p:txBody>
          <a:bodyPr/>
          <a:lstStyle/>
          <a:p>
            <a:r>
              <a:rPr lang="en-US" altLang="ja-JP" sz="2800" b="1" dirty="0">
                <a:latin typeface="+mn-lt"/>
              </a:rPr>
              <a:t>Meeting Accomplishments</a:t>
            </a:r>
            <a:endParaRPr lang="ja-JP" altLang="ja-JP" sz="2800" b="1" dirty="0">
              <a:latin typeface="+mn-lt"/>
            </a:endParaRPr>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5</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2021</a:t>
            </a:r>
            <a:endParaRPr lang="en-US" altLang="ja-JP" dirty="0"/>
          </a:p>
        </p:txBody>
      </p:sp>
      <p:sp>
        <p:nvSpPr>
          <p:cNvPr id="8" name="Rectangle 3">
            <a:extLst>
              <a:ext uri="{FF2B5EF4-FFF2-40B4-BE49-F238E27FC236}">
                <a16:creationId xmlns:a16="http://schemas.microsoft.com/office/drawing/2014/main" id="{F85A58B9-0A6A-464B-972D-791D92883C07}"/>
              </a:ext>
            </a:extLst>
          </p:cNvPr>
          <p:cNvSpPr>
            <a:spLocks noGrp="1" noChangeArrowheads="1"/>
          </p:cNvSpPr>
          <p:nvPr>
            <p:ph idx="1"/>
          </p:nvPr>
        </p:nvSpPr>
        <p:spPr>
          <a:xfrm>
            <a:off x="107504" y="1113359"/>
            <a:ext cx="8928992" cy="5544616"/>
          </a:xfrm>
          <a:ln/>
        </p:spPr>
        <p:txBody>
          <a:bodyPr>
            <a:noAutofit/>
          </a:bodyPr>
          <a:lstStyle/>
          <a:p>
            <a:pPr marL="342900" marR="0" lvl="0" indent="-342900" algn="l" defTabSz="914400" rtl="0" eaLnBrk="1" fontAlgn="base" latinLnBrk="0" hangingPunct="1">
              <a:lnSpc>
                <a:spcPts val="1100"/>
              </a:lnSpc>
              <a:spcBef>
                <a:spcPct val="20000"/>
              </a:spcBef>
              <a:spcAft>
                <a:spcPct val="0"/>
              </a:spcAft>
              <a:buClrTx/>
              <a:buSzTx/>
              <a:buFontTx/>
              <a:buChar char="•"/>
              <a:tabLst/>
              <a:defRPr/>
            </a:pPr>
            <a:r>
              <a:rPr kumimoji="1" lang="en-US" altLang="ja-JP" sz="1300" b="0" i="0" u="none" strike="noStrike" kern="0" cap="none" spc="0" normalizeH="0" baseline="0" noProof="0" dirty="0">
                <a:ln>
                  <a:noFill/>
                </a:ln>
                <a:solidFill>
                  <a:srgbClr val="000000"/>
                </a:solidFill>
                <a:effectLst/>
                <a:uLnTx/>
                <a:uFillTx/>
                <a:latin typeface="Arial"/>
                <a:ea typeface="+mn-ea"/>
                <a:cs typeface="+mn-cs"/>
              </a:rPr>
              <a:t>ISG15.6a meeting call to order</a:t>
            </a:r>
          </a:p>
          <a:p>
            <a:pPr marL="342900" marR="0" lvl="0" indent="-342900" algn="l" defTabSz="914400" rtl="0" eaLnBrk="1" fontAlgn="base" latinLnBrk="0" hangingPunct="1">
              <a:lnSpc>
                <a:spcPts val="1100"/>
              </a:lnSpc>
              <a:spcBef>
                <a:spcPct val="20000"/>
              </a:spcBef>
              <a:spcAft>
                <a:spcPct val="0"/>
              </a:spcAft>
              <a:buClrTx/>
              <a:buSzTx/>
              <a:buFontTx/>
              <a:buChar char="•"/>
              <a:tabLst/>
              <a:defRPr/>
            </a:pPr>
            <a:r>
              <a:rPr kumimoji="1" lang="en-US" altLang="ja-JP" sz="1300" b="0" i="0" u="none" strike="noStrike" kern="0" cap="none" spc="0" normalizeH="0" baseline="0" noProof="0" dirty="0">
                <a:ln>
                  <a:noFill/>
                </a:ln>
                <a:solidFill>
                  <a:srgbClr val="000000"/>
                </a:solidFill>
                <a:effectLst/>
                <a:uLnTx/>
                <a:uFillTx/>
                <a:latin typeface="Arial"/>
                <a:ea typeface="+mn-ea"/>
                <a:cs typeface="+mn-cs"/>
              </a:rPr>
              <a:t>Call for essential patents and policies &amp; procedures reminder </a:t>
            </a:r>
          </a:p>
          <a:p>
            <a:pPr marL="342900" marR="0" lvl="0" indent="-342900" algn="l" defTabSz="914400" rtl="0" eaLnBrk="1" fontAlgn="base" latinLnBrk="0" hangingPunct="1">
              <a:lnSpc>
                <a:spcPts val="1100"/>
              </a:lnSpc>
              <a:spcBef>
                <a:spcPct val="20000"/>
              </a:spcBef>
              <a:spcAft>
                <a:spcPct val="0"/>
              </a:spcAft>
              <a:buClrTx/>
              <a:buSzTx/>
              <a:buFontTx/>
              <a:buChar char="•"/>
              <a:tabLst/>
              <a:defRPr/>
            </a:pPr>
            <a:r>
              <a:rPr kumimoji="1" lang="en-US" altLang="ja-JP" sz="1300" b="0" i="0" u="none" strike="noStrike" kern="0" cap="none" spc="0" normalizeH="0" baseline="0" noProof="0" dirty="0">
                <a:ln>
                  <a:noFill/>
                </a:ln>
                <a:solidFill>
                  <a:srgbClr val="000000"/>
                </a:solidFill>
                <a:effectLst/>
                <a:uLnTx/>
                <a:uFillTx/>
                <a:latin typeface="Arial"/>
                <a:ea typeface="+mn-ea"/>
                <a:cs typeface="+mn-cs"/>
              </a:rPr>
              <a:t>Approve last meeting minutes: 15-21-0190-00-0dep-ig-dependability-March-2021-meeting-minutes</a:t>
            </a:r>
          </a:p>
          <a:p>
            <a:pPr marL="342900" marR="0" lvl="0" indent="-342900" algn="l" defTabSz="914400" rtl="0" eaLnBrk="1" fontAlgn="base" latinLnBrk="0" hangingPunct="1">
              <a:lnSpc>
                <a:spcPts val="1100"/>
              </a:lnSpc>
              <a:spcBef>
                <a:spcPct val="20000"/>
              </a:spcBef>
              <a:spcAft>
                <a:spcPct val="0"/>
              </a:spcAft>
              <a:buClrTx/>
              <a:buSzTx/>
              <a:buFontTx/>
              <a:buChar char="•"/>
              <a:tabLst/>
              <a:defRPr/>
            </a:pPr>
            <a:r>
              <a:rPr kumimoji="1" lang="en-US" altLang="ja-JP" sz="1300" b="0" i="0" u="none" strike="noStrike" kern="0" cap="none" spc="0" normalizeH="0" baseline="0" noProof="0" dirty="0">
                <a:ln>
                  <a:noFill/>
                </a:ln>
                <a:solidFill>
                  <a:srgbClr val="000000"/>
                </a:solidFill>
                <a:effectLst/>
                <a:uLnTx/>
                <a:uFillTx/>
                <a:latin typeface="Arial"/>
                <a:ea typeface="+mn-ea"/>
                <a:cs typeface="+mn-cs"/>
              </a:rPr>
              <a:t>Review</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IG DEP &amp; SG15.6a Activity for Amendment of IEEE802.15.6 Wireless BAN with Enhanced Dependability     doc.#15-21-0023-00-0dep</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Review of Comments for SG15.6a in March EC Meeting                                                        doc.#15-21-0138-00-0dep</a:t>
            </a:r>
          </a:p>
          <a:p>
            <a:pPr marL="171450" marR="0" lvl="1" indent="-171450" algn="l" defTabSz="914400" rtl="0" eaLnBrk="1" fontAlgn="base" latinLnBrk="0" hangingPunct="1">
              <a:lnSpc>
                <a:spcPts val="1500"/>
              </a:lnSpc>
              <a:spcBef>
                <a:spcPts val="0"/>
              </a:spcBef>
              <a:spcAft>
                <a:spcPts val="0"/>
              </a:spcAft>
              <a:buClrTx/>
              <a:buSzTx/>
              <a:buFont typeface="Arial" panose="020B0604020202020204" pitchFamily="34" charset="0"/>
              <a:buChar char="•"/>
              <a:tabLst/>
              <a:defRPr/>
            </a:pPr>
            <a:r>
              <a:rPr kumimoji="1" lang="ja-JP" altLang="en-US" sz="1200" b="0" i="0" u="none" strike="noStrike" kern="0" cap="none" spc="0" normalizeH="0" baseline="0" noProof="0" dirty="0">
                <a:ln>
                  <a:noFill/>
                </a:ln>
                <a:solidFill>
                  <a:srgbClr val="000000"/>
                </a:solidFill>
                <a:effectLst/>
                <a:uLnTx/>
                <a:uFillTx/>
                <a:latin typeface="Arial"/>
                <a:cs typeface="Times New Roman" pitchFamily="18" charset="0"/>
              </a:rPr>
              <a:t>　</a:t>
            </a: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Presentation</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Response for Comments for SG15.6a in March EC                                                                doc.#15-21-0154-01-0dep</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Introducing 802.1 TSN Concepts to SG 15.6a BAN with Enhanced Dependability</a:t>
            </a:r>
            <a:r>
              <a:rPr kumimoji="1" lang="ja-JP" altLang="en-US" sz="1200" b="0" i="0" u="none" strike="noStrike" kern="0" cap="none" spc="0" normalizeH="0" baseline="0" noProof="0" dirty="0">
                <a:ln>
                  <a:noFill/>
                </a:ln>
                <a:solidFill>
                  <a:srgbClr val="000000"/>
                </a:solidFill>
                <a:effectLst/>
                <a:uLnTx/>
                <a:uFillTx/>
                <a:latin typeface="Arial"/>
                <a:cs typeface="Times New Roman" pitchFamily="18" charset="0"/>
              </a:rPr>
              <a:t>　　　　　</a:t>
            </a: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doc.#15-21-0245-02-06a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SG15.6a Channel and Environment Models Including EMC/EMI Issues for Wireless Human and Vehicle Body Area Networks(HBAN and VBAN)                                                                                                   doc.#15-21-0044-02-06a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IEEE802.15.6a Draft PAR                                                                                                       doc.#15-21-0259-03-06a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IEEE802.15.6a Draft CSD                                                                                                       doc.#15-21-0260-02-06a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kumimoji="1" lang="en-US" altLang="ja-JP" sz="1300" b="0" i="0" u="none" strike="noStrike" kern="0" cap="none" spc="0" normalizeH="0" baseline="0" noProof="0" dirty="0">
                <a:ln>
                  <a:noFill/>
                </a:ln>
                <a:solidFill>
                  <a:srgbClr val="000000"/>
                </a:solidFill>
                <a:effectLst/>
                <a:uLnTx/>
                <a:uFillTx/>
                <a:latin typeface="Arial"/>
              </a:rPr>
              <a:t>Motion in SG15.6a and </a:t>
            </a:r>
            <a:r>
              <a:rPr kumimoji="1" lang="en-US" altLang="ja-JP" sz="1200" b="0" i="0" u="none" strike="noStrike" kern="0" cap="none" spc="0" normalizeH="0" baseline="0" noProof="0" dirty="0">
                <a:ln>
                  <a:noFill/>
                </a:ln>
                <a:solidFill>
                  <a:srgbClr val="000000"/>
                </a:solidFill>
                <a:effectLst/>
                <a:uLnTx/>
                <a:uFillTx/>
                <a:latin typeface="Arial"/>
              </a:rPr>
              <a:t>WG                                                                                                 doc.$15-21-0307-01-06a</a:t>
            </a:r>
            <a:endParaRPr kumimoji="1" lang="en-US" altLang="ja-JP" sz="1300" b="0" i="0" u="none" strike="noStrike" kern="0" cap="none" spc="0" normalizeH="0" baseline="0" noProof="0" dirty="0">
              <a:ln>
                <a:noFill/>
              </a:ln>
              <a:solidFill>
                <a:srgbClr val="000000"/>
              </a:solidFill>
              <a:effectLst/>
              <a:uLnTx/>
              <a:uFillTx/>
              <a:latin typeface="Arial"/>
            </a:endParaRPr>
          </a:p>
          <a:p>
            <a:pPr marL="342900" marR="0" lvl="0" indent="-342900" algn="l" defTabSz="914400" rtl="0" eaLnBrk="1" fontAlgn="base" latinLnBrk="0" hangingPunct="1">
              <a:lnSpc>
                <a:spcPts val="1100"/>
              </a:lnSpc>
              <a:spcBef>
                <a:spcPct val="20000"/>
              </a:spcBef>
              <a:spcAft>
                <a:spcPct val="0"/>
              </a:spcAft>
              <a:buClrTx/>
              <a:buSzTx/>
              <a:buFontTx/>
              <a:buChar char="•"/>
              <a:tabLst/>
              <a:defRPr/>
            </a:pPr>
            <a:r>
              <a:rPr kumimoji="1" lang="en-US" altLang="ja-JP" sz="1300" b="0" i="0" u="none" strike="noStrike" kern="0" cap="none" spc="0" normalizeH="0" baseline="0" noProof="0" dirty="0">
                <a:ln>
                  <a:noFill/>
                </a:ln>
                <a:solidFill>
                  <a:srgbClr val="000000"/>
                </a:solidFill>
                <a:effectLst/>
                <a:uLnTx/>
                <a:uFillTx/>
                <a:latin typeface="Arial"/>
                <a:ea typeface="+mn-ea"/>
                <a:cs typeface="+mn-cs"/>
              </a:rPr>
              <a:t>Discussion</a:t>
            </a:r>
          </a:p>
          <a:p>
            <a:pPr marL="0" marR="0" lvl="0" indent="0" algn="l" defTabSz="914400" rtl="0" eaLnBrk="1" fontAlgn="base" latinLnBrk="0" hangingPunct="1">
              <a:lnSpc>
                <a:spcPts val="1100"/>
              </a:lnSpc>
              <a:spcBef>
                <a:spcPct val="20000"/>
              </a:spcBef>
              <a:spcAft>
                <a:spcPct val="0"/>
              </a:spcAft>
              <a:buClrTx/>
              <a:buSzTx/>
              <a:buFontTx/>
              <a:buNone/>
              <a:tabLst/>
              <a:defRPr/>
            </a:pPr>
            <a:r>
              <a:rPr kumimoji="1" lang="en-US" altLang="ja-JP" sz="1300" b="0" i="0" u="none" strike="noStrike" kern="0" cap="none" spc="0" normalizeH="0" baseline="0" noProof="0" dirty="0">
                <a:ln>
                  <a:noFill/>
                </a:ln>
                <a:solidFill>
                  <a:srgbClr val="000000"/>
                </a:solidFill>
                <a:effectLst/>
                <a:uLnTx/>
                <a:uFillTx/>
                <a:latin typeface="Arial"/>
                <a:ea typeface="+mn-ea"/>
                <a:cs typeface="+mn-cs"/>
              </a:rPr>
              <a:t>           1.   Comments of Representatives of  802.1 and  Automotive Industries</a:t>
            </a:r>
          </a:p>
          <a:p>
            <a:pPr marL="0" marR="0" lvl="0" indent="0" algn="l" defTabSz="914400" rtl="0" eaLnBrk="1" fontAlgn="base" latinLnBrk="0" hangingPunct="1">
              <a:lnSpc>
                <a:spcPts val="1100"/>
              </a:lnSpc>
              <a:spcBef>
                <a:spcPct val="20000"/>
              </a:spcBef>
              <a:spcAft>
                <a:spcPct val="0"/>
              </a:spcAft>
              <a:buClrTx/>
              <a:buSzTx/>
              <a:buFontTx/>
              <a:buNone/>
              <a:tabLst/>
              <a:defRPr/>
            </a:pPr>
            <a:r>
              <a:rPr kumimoji="1" lang="en-US" altLang="ja-JP" sz="1300" b="0" i="0" u="none" strike="noStrike" kern="0" cap="none" spc="0" normalizeH="0" baseline="0" noProof="0" dirty="0">
                <a:ln>
                  <a:noFill/>
                </a:ln>
                <a:solidFill>
                  <a:srgbClr val="000000"/>
                </a:solidFill>
                <a:effectLst/>
                <a:uLnTx/>
                <a:uFillTx/>
                <a:latin typeface="Arial"/>
                <a:ea typeface="+mn-ea"/>
                <a:cs typeface="+mn-cs"/>
              </a:rPr>
              <a:t>           2.   Harmonization between SG 15.6a and SG 15.4ab: Technical Requirements              </a:t>
            </a:r>
            <a:r>
              <a:rPr kumimoji="1" lang="en-US" altLang="ja-JP" sz="1200" b="0" i="0" u="none" strike="noStrike" kern="0" cap="none" spc="0" normalizeH="0" baseline="0" noProof="0" dirty="0">
                <a:ln>
                  <a:noFill/>
                </a:ln>
                <a:solidFill>
                  <a:srgbClr val="000000"/>
                </a:solidFill>
                <a:effectLst/>
                <a:uLnTx/>
                <a:uFillTx/>
                <a:latin typeface="Arial"/>
                <a:ea typeface="+mn-ea"/>
                <a:cs typeface="+mn-cs"/>
              </a:rPr>
              <a:t>doc.#15-21-0153-00-odep</a:t>
            </a:r>
            <a:endParaRPr kumimoji="1" lang="en-US" altLang="ja-JP" sz="1300" b="0" i="0" u="none" strike="noStrike" kern="0" cap="none" spc="0" normalizeH="0" baseline="0" noProof="0" dirty="0">
              <a:ln>
                <a:noFill/>
              </a:ln>
              <a:solidFill>
                <a:srgbClr val="000000"/>
              </a:solidFill>
              <a:effectLst/>
              <a:uLnTx/>
              <a:uFillTx/>
              <a:latin typeface="Arial"/>
              <a:ea typeface="+mn-ea"/>
              <a:cs typeface="+mn-cs"/>
            </a:endParaRPr>
          </a:p>
          <a:p>
            <a:pPr marL="0" marR="0" lvl="0" indent="0" algn="l" defTabSz="914400" rtl="0" eaLnBrk="1" fontAlgn="base" latinLnBrk="0" hangingPunct="1">
              <a:lnSpc>
                <a:spcPts val="1100"/>
              </a:lnSpc>
              <a:spcBef>
                <a:spcPct val="20000"/>
              </a:spcBef>
              <a:spcAft>
                <a:spcPct val="0"/>
              </a:spcAft>
              <a:buClrTx/>
              <a:buSzTx/>
              <a:buFontTx/>
              <a:buNone/>
              <a:tabLst/>
              <a:defRPr/>
            </a:pPr>
            <a:r>
              <a:rPr kumimoji="1" lang="en-US" altLang="ja-JP" sz="1300" b="0" i="0" u="none" strike="noStrike" kern="0" cap="none" spc="0" normalizeH="0" baseline="0" noProof="0" dirty="0">
                <a:ln>
                  <a:noFill/>
                </a:ln>
                <a:solidFill>
                  <a:srgbClr val="000000"/>
                </a:solidFill>
                <a:effectLst/>
                <a:uLnTx/>
                <a:uFillTx/>
                <a:latin typeface="Arial"/>
                <a:ea typeface="+mn-ea"/>
                <a:cs typeface="+mn-cs"/>
              </a:rPr>
              <a:t>           3.   Specification of amendment of IEEE802.15.6-2012 WBAN with Enhanced Dependability </a:t>
            </a:r>
          </a:p>
          <a:p>
            <a:pPr marL="0" marR="0" lvl="0" indent="0" algn="l" defTabSz="914400" rtl="0" eaLnBrk="1" fontAlgn="base" latinLnBrk="0" hangingPunct="1">
              <a:lnSpc>
                <a:spcPts val="1100"/>
              </a:lnSpc>
              <a:spcBef>
                <a:spcPct val="20000"/>
              </a:spcBef>
              <a:spcAft>
                <a:spcPct val="0"/>
              </a:spcAft>
              <a:buClrTx/>
              <a:buSzTx/>
              <a:buFontTx/>
              <a:buNone/>
              <a:tabLst/>
              <a:defRPr/>
            </a:pPr>
            <a:r>
              <a:rPr kumimoji="1" lang="en-US" altLang="ja-JP" sz="1300" b="0" i="0" u="none" strike="noStrike" kern="0" cap="none" spc="0" normalizeH="0" baseline="0" noProof="0" dirty="0">
                <a:ln>
                  <a:noFill/>
                </a:ln>
                <a:solidFill>
                  <a:srgbClr val="000000"/>
                </a:solidFill>
                <a:effectLst/>
                <a:uLnTx/>
                <a:uFillTx/>
                <a:latin typeface="Arial"/>
                <a:ea typeface="+mn-ea"/>
                <a:cs typeface="+mn-cs"/>
              </a:rPr>
              <a:t>           4   Updating Technical Requirement for Amendment of WBAN IEEE802.15.6-2012</a:t>
            </a:r>
          </a:p>
          <a:p>
            <a:pPr marL="0" marR="0" lvl="0" indent="0" algn="l" defTabSz="914400" rtl="0" eaLnBrk="1" fontAlgn="base" latinLnBrk="0" hangingPunct="1">
              <a:lnSpc>
                <a:spcPts val="1100"/>
              </a:lnSpc>
              <a:spcBef>
                <a:spcPct val="20000"/>
              </a:spcBef>
              <a:spcAft>
                <a:spcPct val="0"/>
              </a:spcAft>
              <a:buClrTx/>
              <a:buSzTx/>
              <a:buFontTx/>
              <a:buNone/>
              <a:tabLst/>
              <a:defRPr/>
            </a:pPr>
            <a:r>
              <a:rPr kumimoji="1" lang="en-US" altLang="ja-JP" sz="1300" b="0" i="0" u="none" strike="noStrike" kern="0" cap="none" spc="0" normalizeH="0" baseline="0" noProof="0" dirty="0">
                <a:ln>
                  <a:noFill/>
                </a:ln>
                <a:solidFill>
                  <a:srgbClr val="000000"/>
                </a:solidFill>
                <a:effectLst/>
                <a:uLnTx/>
                <a:uFillTx/>
                <a:latin typeface="Arial"/>
                <a:ea typeface="+mn-ea"/>
                <a:cs typeface="+mn-cs"/>
              </a:rPr>
              <a:t>           5.   Preparation for motion to TG  </a:t>
            </a:r>
          </a:p>
          <a:p>
            <a:pPr marL="0" marR="0" lvl="0" indent="0" algn="l" defTabSz="914400" rtl="0" eaLnBrk="1" fontAlgn="base" latinLnBrk="0" hangingPunct="1">
              <a:lnSpc>
                <a:spcPts val="1100"/>
              </a:lnSpc>
              <a:spcBef>
                <a:spcPct val="20000"/>
              </a:spcBef>
              <a:spcAft>
                <a:spcPct val="0"/>
              </a:spcAft>
              <a:buClrTx/>
              <a:buSzTx/>
              <a:buFontTx/>
              <a:buNone/>
              <a:tabLst/>
              <a:defRPr/>
            </a:pPr>
            <a:r>
              <a:rPr kumimoji="1" lang="en-US" altLang="ja-JP" sz="1300" b="0" i="0" u="none" strike="noStrike" kern="0" cap="none" spc="0" normalizeH="0" baseline="0" noProof="0" dirty="0">
                <a:ln>
                  <a:noFill/>
                </a:ln>
                <a:solidFill>
                  <a:srgbClr val="000000"/>
                </a:solidFill>
                <a:effectLst/>
                <a:uLnTx/>
                <a:uFillTx/>
                <a:latin typeface="Arial"/>
                <a:ea typeface="+mn-ea"/>
                <a:cs typeface="+mn-cs"/>
              </a:rPr>
              <a:t>           6.   Timeline for May meeting and  later                                                                              </a:t>
            </a:r>
          </a:p>
          <a:p>
            <a:pPr marL="0" indent="355600">
              <a:lnSpc>
                <a:spcPts val="1500"/>
              </a:lnSpc>
            </a:pPr>
            <a:r>
              <a:rPr lang="en-US" altLang="ja-JP" sz="1600" dirty="0"/>
              <a:t>PAR and CSD</a:t>
            </a:r>
          </a:p>
          <a:p>
            <a:pPr marL="0" indent="0">
              <a:lnSpc>
                <a:spcPts val="1500"/>
              </a:lnSpc>
              <a:buNone/>
            </a:pPr>
            <a:r>
              <a:rPr lang="en-US" altLang="ja-JP" sz="1600" dirty="0"/>
              <a:t>      Motion: that the 802.15 Working Group seeks approval from the 802 EC to form a study group in 802.15 to develop the PAR and CSD documents for SG15.6a, an amendment to IEEE Std 802.15.6 for enhanced dependability, and additionally authorize the 802.15 WG Chair to make any necessary changes to these docs required to support the submission.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D941744E-82F6-4F7A-89A9-CE5AEE7C6A88}"/>
              </a:ext>
            </a:extLst>
          </p:cNvPr>
          <p:cNvSpPr>
            <a:spLocks noGrp="1"/>
          </p:cNvSpPr>
          <p:nvPr>
            <p:ph idx="1"/>
          </p:nvPr>
        </p:nvSpPr>
        <p:spPr>
          <a:xfrm>
            <a:off x="340963" y="1981200"/>
            <a:ext cx="8338087" cy="4114800"/>
          </a:xfrm>
        </p:spPr>
        <p:txBody>
          <a:bodyPr/>
          <a:lstStyle/>
          <a:p>
            <a:r>
              <a:rPr kumimoji="1" lang="en-US" altLang="ja-JP" sz="2800" dirty="0"/>
              <a:t>Final Draft PAR for amendment of IEEE802.15.6-2012 WBAN with Enhanced Dependability                                                                           15-21-00259-03-06a</a:t>
            </a:r>
          </a:p>
          <a:p>
            <a:endParaRPr kumimoji="1" lang="en-US" altLang="ja-JP" sz="2800" dirty="0"/>
          </a:p>
          <a:p>
            <a:r>
              <a:rPr kumimoji="1" lang="en-US" altLang="ja-JP" sz="2800" dirty="0"/>
              <a:t>Final Draft CSD for amendment of IEEE802.15.6-2012 WBAN with Enhanced Dependability                                                                            15-21-00260-02-06a</a:t>
            </a:r>
          </a:p>
          <a:p>
            <a:endParaRPr kumimoji="1" lang="ja-JP" altLang="en-US" sz="2800" dirty="0"/>
          </a:p>
        </p:txBody>
      </p:sp>
      <p:sp>
        <p:nvSpPr>
          <p:cNvPr id="3" name="タイトル 2">
            <a:extLst>
              <a:ext uri="{FF2B5EF4-FFF2-40B4-BE49-F238E27FC236}">
                <a16:creationId xmlns:a16="http://schemas.microsoft.com/office/drawing/2014/main" id="{92A7EB2A-9A4D-4274-9A11-75E7F44A94EB}"/>
              </a:ext>
            </a:extLst>
          </p:cNvPr>
          <p:cNvSpPr>
            <a:spLocks noGrp="1"/>
          </p:cNvSpPr>
          <p:nvPr>
            <p:ph type="title"/>
          </p:nvPr>
        </p:nvSpPr>
        <p:spPr/>
        <p:txBody>
          <a:bodyPr/>
          <a:lstStyle/>
          <a:p>
            <a:r>
              <a:rPr kumimoji="1" lang="en-US" altLang="ja-JP" dirty="0"/>
              <a:t>Finalized PAR and CSD of SG15.6a</a:t>
            </a:r>
            <a:endParaRPr kumimoji="1" lang="ja-JP" altLang="en-US" dirty="0"/>
          </a:p>
        </p:txBody>
      </p:sp>
      <p:sp>
        <p:nvSpPr>
          <p:cNvPr id="4" name="スライド番号プレースホルダー 3">
            <a:extLst>
              <a:ext uri="{FF2B5EF4-FFF2-40B4-BE49-F238E27FC236}">
                <a16:creationId xmlns:a16="http://schemas.microsoft.com/office/drawing/2014/main" id="{73EF8F49-A1F7-4BD8-A647-59D7E6D6E85F}"/>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6</a:t>
            </a:fld>
            <a:endParaRPr lang="en-US" altLang="ja-JP" dirty="0"/>
          </a:p>
        </p:txBody>
      </p:sp>
      <p:sp>
        <p:nvSpPr>
          <p:cNvPr id="5" name="日付プレースホルダー 4">
            <a:extLst>
              <a:ext uri="{FF2B5EF4-FFF2-40B4-BE49-F238E27FC236}">
                <a16:creationId xmlns:a16="http://schemas.microsoft.com/office/drawing/2014/main" id="{08D04050-9758-4DF9-9819-1E424D5086BF}"/>
              </a:ext>
            </a:extLst>
          </p:cNvPr>
          <p:cNvSpPr>
            <a:spLocks noGrp="1"/>
          </p:cNvSpPr>
          <p:nvPr>
            <p:ph type="dt" sz="half" idx="2"/>
          </p:nvPr>
        </p:nvSpPr>
        <p:spPr/>
        <p:txBody>
          <a:bodyPr/>
          <a:lstStyle/>
          <a:p>
            <a:r>
              <a:rPr lang="en-US" altLang="ja-JP"/>
              <a:t>May 2021</a:t>
            </a:r>
            <a:endParaRPr lang="en-US" altLang="ja-JP" dirty="0"/>
          </a:p>
        </p:txBody>
      </p:sp>
    </p:spTree>
    <p:extLst>
      <p:ext uri="{BB962C8B-B14F-4D97-AF65-F5344CB8AC3E}">
        <p14:creationId xmlns:p14="http://schemas.microsoft.com/office/powerpoint/2010/main" val="25032629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83E44051-7384-41E5-954F-21FA87A9265C}"/>
              </a:ext>
            </a:extLst>
          </p:cNvPr>
          <p:cNvSpPr>
            <a:spLocks noGrp="1"/>
          </p:cNvSpPr>
          <p:nvPr>
            <p:ph type="title"/>
          </p:nvPr>
        </p:nvSpPr>
        <p:spPr/>
        <p:txBody>
          <a:bodyPr/>
          <a:lstStyle/>
          <a:p>
            <a:r>
              <a:rPr lang="en-US" dirty="0"/>
              <a:t>Study Group Motion</a:t>
            </a:r>
          </a:p>
        </p:txBody>
      </p:sp>
      <p:sp>
        <p:nvSpPr>
          <p:cNvPr id="10" name="Content Placeholder 9">
            <a:extLst>
              <a:ext uri="{FF2B5EF4-FFF2-40B4-BE49-F238E27FC236}">
                <a16:creationId xmlns:a16="http://schemas.microsoft.com/office/drawing/2014/main" id="{18AD1780-A6D6-4D79-AB8B-363322DC2ACB}"/>
              </a:ext>
            </a:extLst>
          </p:cNvPr>
          <p:cNvSpPr>
            <a:spLocks noGrp="1"/>
          </p:cNvSpPr>
          <p:nvPr>
            <p:ph idx="1"/>
          </p:nvPr>
        </p:nvSpPr>
        <p:spPr/>
        <p:txBody>
          <a:bodyPr/>
          <a:lstStyle/>
          <a:p>
            <a:r>
              <a:rPr lang="en-US" sz="2400" dirty="0">
                <a:latin typeface="+mn-lt"/>
              </a:rPr>
              <a:t>SG Motion: </a:t>
            </a:r>
            <a:r>
              <a:rPr lang="en-US" sz="2400" i="1" dirty="0">
                <a:latin typeface="+mn-lt"/>
              </a:rPr>
              <a:t>Request that the PAR and CSD contained in documents [15-21-0259-03] and [15-21-0260-02], respectively, be approved for submission to the WG for its approval and that the EC be requested to forward the PAR to </a:t>
            </a:r>
            <a:r>
              <a:rPr lang="en-US" sz="2400" i="1" dirty="0" err="1">
                <a:latin typeface="+mn-lt"/>
              </a:rPr>
              <a:t>NesCom</a:t>
            </a:r>
            <a:r>
              <a:rPr lang="en-US" sz="2400" i="1" dirty="0">
                <a:latin typeface="+mn-lt"/>
              </a:rPr>
              <a:t>.</a:t>
            </a:r>
          </a:p>
          <a:p>
            <a:pPr lvl="1"/>
            <a:r>
              <a:rPr lang="en-US" sz="2000" dirty="0">
                <a:latin typeface="+mn-lt"/>
              </a:rPr>
              <a:t>Move:  </a:t>
            </a:r>
            <a:r>
              <a:rPr lang="en-US" sz="2000" dirty="0" err="1">
                <a:latin typeface="+mn-lt"/>
              </a:rPr>
              <a:t>Minsoo</a:t>
            </a:r>
            <a:r>
              <a:rPr lang="en-US" sz="2000" dirty="0">
                <a:latin typeface="+mn-lt"/>
              </a:rPr>
              <a:t> Kim</a:t>
            </a:r>
          </a:p>
          <a:p>
            <a:pPr lvl="1"/>
            <a:r>
              <a:rPr lang="en-US" sz="2000" dirty="0">
                <a:latin typeface="+mn-lt"/>
              </a:rPr>
              <a:t>Second:  Marco Hernandez</a:t>
            </a:r>
          </a:p>
          <a:p>
            <a:pPr marL="508000" lvl="1" indent="0">
              <a:buNone/>
            </a:pPr>
            <a:endParaRPr lang="en-US" sz="2000" dirty="0">
              <a:latin typeface="+mn-lt"/>
            </a:endParaRPr>
          </a:p>
          <a:p>
            <a:pPr marL="508000" lvl="1" indent="0">
              <a:buNone/>
            </a:pPr>
            <a:r>
              <a:rPr lang="en-US" sz="2000" dirty="0">
                <a:latin typeface="+mn-lt"/>
              </a:rPr>
              <a:t>Unanimously approved.</a:t>
            </a:r>
          </a:p>
        </p:txBody>
      </p:sp>
      <p:sp>
        <p:nvSpPr>
          <p:cNvPr id="6" name="Slide Number Placeholder 5">
            <a:extLst>
              <a:ext uri="{FF2B5EF4-FFF2-40B4-BE49-F238E27FC236}">
                <a16:creationId xmlns:a16="http://schemas.microsoft.com/office/drawing/2014/main" id="{DBC56626-31C5-4E83-A246-1A04A34DCD9F}"/>
              </a:ext>
            </a:extLst>
          </p:cNvPr>
          <p:cNvSpPr>
            <a:spLocks noGrp="1"/>
          </p:cNvSpPr>
          <p:nvPr>
            <p:ph type="sldNum" idx="10"/>
          </p:nvPr>
        </p:nvSpPr>
        <p:spPr>
          <a:xfrm>
            <a:off x="4341813" y="6475413"/>
            <a:ext cx="536575" cy="184150"/>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L="0" marR="0" lvl="0" indent="0" algn="ctr" rtl="0">
              <a:lnSpc>
                <a:spcPct val="100000"/>
              </a:lnSpc>
              <a:spcBef>
                <a:spcPts val="0"/>
              </a:spcBef>
              <a:spcAft>
                <a:spcPts val="0"/>
              </a:spcAft>
              <a:buClr>
                <a:srgbClr val="000000"/>
              </a:buClr>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lnSpc>
                <a:spcPct val="100000"/>
              </a:lnSpc>
              <a:spcBef>
                <a:spcPts val="0"/>
              </a:spcBef>
              <a:spcAft>
                <a:spcPts val="0"/>
              </a:spcAft>
              <a:buClr>
                <a:srgbClr val="000000"/>
              </a:buClr>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lnSpc>
                <a:spcPct val="100000"/>
              </a:lnSpc>
              <a:spcBef>
                <a:spcPts val="0"/>
              </a:spcBef>
              <a:spcAft>
                <a:spcPts val="0"/>
              </a:spcAft>
              <a:buClr>
                <a:srgbClr val="000000"/>
              </a:buClr>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lnSpc>
                <a:spcPct val="100000"/>
              </a:lnSpc>
              <a:spcBef>
                <a:spcPts val="0"/>
              </a:spcBef>
              <a:spcAft>
                <a:spcPts val="0"/>
              </a:spcAft>
              <a:buClr>
                <a:srgbClr val="000000"/>
              </a:buClr>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lnSpc>
                <a:spcPct val="100000"/>
              </a:lnSpc>
              <a:spcBef>
                <a:spcPts val="0"/>
              </a:spcBef>
              <a:spcAft>
                <a:spcPts val="0"/>
              </a:spcAft>
              <a:buClr>
                <a:srgbClr val="000000"/>
              </a:buClr>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lnSpc>
                <a:spcPct val="100000"/>
              </a:lnSpc>
              <a:spcBef>
                <a:spcPts val="0"/>
              </a:spcBef>
              <a:spcAft>
                <a:spcPts val="0"/>
              </a:spcAft>
              <a:buClr>
                <a:srgbClr val="000000"/>
              </a:buClr>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lnSpc>
                <a:spcPct val="100000"/>
              </a:lnSpc>
              <a:spcBef>
                <a:spcPts val="0"/>
              </a:spcBef>
              <a:spcAft>
                <a:spcPts val="0"/>
              </a:spcAft>
              <a:buClr>
                <a:srgbClr val="000000"/>
              </a:buClr>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lnSpc>
                <a:spcPct val="100000"/>
              </a:lnSpc>
              <a:spcBef>
                <a:spcPts val="0"/>
              </a:spcBef>
              <a:spcAft>
                <a:spcPts val="0"/>
              </a:spcAft>
              <a:buClr>
                <a:srgbClr val="000000"/>
              </a:buClr>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lnSpc>
                <a:spcPct val="100000"/>
              </a:lnSpc>
              <a:spcBef>
                <a:spcPts val="0"/>
              </a:spcBef>
              <a:spcAft>
                <a:spcPts val="0"/>
              </a:spcAft>
              <a:buClr>
                <a:srgbClr val="000000"/>
              </a:buClr>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altLang="en-US"/>
              <a:t>Slide </a:t>
            </a:r>
            <a:fld id="{5DD27314-9434-4B6F-80C2-AAC402118CDA}" type="slidenum">
              <a:rPr lang="en-US" altLang="en-US" smtClean="0"/>
              <a:pPr>
                <a:defRPr/>
              </a:pPr>
              <a:t>7</a:t>
            </a:fld>
            <a:endParaRPr dirty="0"/>
          </a:p>
        </p:txBody>
      </p:sp>
      <p:sp>
        <p:nvSpPr>
          <p:cNvPr id="4" name="Date Placeholder 3">
            <a:extLst>
              <a:ext uri="{FF2B5EF4-FFF2-40B4-BE49-F238E27FC236}">
                <a16:creationId xmlns:a16="http://schemas.microsoft.com/office/drawing/2014/main" id="{F5FA337A-C6DE-4825-B832-1B38722BB31F}"/>
              </a:ext>
            </a:extLst>
          </p:cNvPr>
          <p:cNvSpPr>
            <a:spLocks noGrp="1"/>
          </p:cNvSpPr>
          <p:nvPr>
            <p:ph type="dt" idx="4294967295"/>
          </p:nvPr>
        </p:nvSpPr>
        <p:spPr>
          <a:xfrm>
            <a:off x="807868" y="398462"/>
            <a:ext cx="1600200" cy="215900"/>
          </a:xfrm>
        </p:spPr>
        <p:txBody>
          <a:bodyPr/>
          <a:lstStyle/>
          <a:p>
            <a:r>
              <a:rPr lang="en-US" altLang="ja-JP"/>
              <a:t>May 2021</a:t>
            </a:r>
            <a:endParaRPr lang="en-US" dirty="0"/>
          </a:p>
        </p:txBody>
      </p:sp>
    </p:spTree>
    <p:extLst>
      <p:ext uri="{BB962C8B-B14F-4D97-AF65-F5344CB8AC3E}">
        <p14:creationId xmlns:p14="http://schemas.microsoft.com/office/powerpoint/2010/main" val="2242339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AE096178-64EB-4755-9B19-797D126A30D8}"/>
              </a:ext>
            </a:extLst>
          </p:cNvPr>
          <p:cNvSpPr>
            <a:spLocks noGrp="1"/>
          </p:cNvSpPr>
          <p:nvPr>
            <p:ph idx="1"/>
          </p:nvPr>
        </p:nvSpPr>
        <p:spPr>
          <a:xfrm>
            <a:off x="685800" y="1548392"/>
            <a:ext cx="7772400" cy="5131230"/>
          </a:xfrm>
        </p:spPr>
        <p:txBody>
          <a:bodyPr/>
          <a:lstStyle/>
          <a:p>
            <a:pPr algn="l"/>
            <a:r>
              <a:rPr lang="en-US" altLang="ja-JP" sz="2400" b="1" i="0" dirty="0">
                <a:solidFill>
                  <a:srgbClr val="000000"/>
                </a:solidFill>
                <a:effectLst/>
                <a:latin typeface="Arial" panose="020B0604020202020204" pitchFamily="34" charset="0"/>
              </a:rPr>
              <a:t>Motion #1 from SG15.6a: </a:t>
            </a:r>
            <a:r>
              <a:rPr lang="en-US" altLang="ja-JP" sz="2400" b="0" i="1" dirty="0">
                <a:solidFill>
                  <a:srgbClr val="000000"/>
                </a:solidFill>
                <a:effectLst/>
                <a:latin typeface="Arial" panose="020B0604020202020204" pitchFamily="34" charset="0"/>
              </a:rPr>
              <a:t>Move</a:t>
            </a:r>
            <a:r>
              <a:rPr lang="en-US" altLang="ja-JP" sz="2400" b="0" i="0" dirty="0">
                <a:solidFill>
                  <a:srgbClr val="000000"/>
                </a:solidFill>
                <a:effectLst/>
                <a:latin typeface="Arial" panose="020B0604020202020204" pitchFamily="34" charset="0"/>
              </a:rPr>
              <a:t> </a:t>
            </a:r>
            <a:r>
              <a:rPr lang="en-US" altLang="ja-JP" sz="2400" b="0" i="1" dirty="0">
                <a:solidFill>
                  <a:srgbClr val="000000"/>
                </a:solidFill>
                <a:effectLst/>
                <a:latin typeface="Arial" panose="020B0604020202020204" pitchFamily="34" charset="0"/>
              </a:rPr>
              <a:t>that the 802.15 Working Group seeks approval from the 802 EC to extend the study group in 802.15 to develop the PAR and CSD documents for SG15.6a.</a:t>
            </a:r>
            <a:r>
              <a:rPr lang="en-US" altLang="ja-JP" sz="2400" b="0" i="0" dirty="0">
                <a:solidFill>
                  <a:srgbClr val="000000"/>
                </a:solidFill>
                <a:effectLst/>
                <a:latin typeface="Arial" panose="020B0604020202020204" pitchFamily="34" charset="0"/>
              </a:rPr>
              <a:t> </a:t>
            </a:r>
          </a:p>
          <a:p>
            <a:pPr algn="l"/>
            <a:endParaRPr lang="en-US" altLang="ja-JP" sz="2400" b="0" i="0" dirty="0">
              <a:solidFill>
                <a:srgbClr val="212529"/>
              </a:solidFill>
              <a:effectLst/>
              <a:latin typeface="Arial" panose="020B0604020202020204" pitchFamily="34" charset="0"/>
            </a:endParaRPr>
          </a:p>
          <a:p>
            <a:pPr algn="l"/>
            <a:r>
              <a:rPr lang="en-US" altLang="ja-JP" sz="2400" b="0" i="0" dirty="0">
                <a:solidFill>
                  <a:srgbClr val="000000"/>
                </a:solidFill>
                <a:effectLst/>
                <a:latin typeface="Arial" panose="020B0604020202020204" pitchFamily="34" charset="0"/>
              </a:rPr>
              <a:t>Moved by: Ryuji Kohno    Seconded by: Rick </a:t>
            </a:r>
            <a:r>
              <a:rPr lang="en-US" altLang="ja-JP" sz="2400" b="0" i="0" dirty="0" err="1">
                <a:solidFill>
                  <a:srgbClr val="000000"/>
                </a:solidFill>
                <a:effectLst/>
                <a:latin typeface="Arial" panose="020B0604020202020204" pitchFamily="34" charset="0"/>
              </a:rPr>
              <a:t>Alfvin</a:t>
            </a:r>
            <a:endParaRPr lang="en-US" altLang="ja-JP" sz="2400" b="0" i="0" dirty="0">
              <a:solidFill>
                <a:srgbClr val="000000"/>
              </a:solidFill>
              <a:effectLst/>
              <a:latin typeface="Arial" panose="020B0604020202020204" pitchFamily="34" charset="0"/>
            </a:endParaRPr>
          </a:p>
          <a:p>
            <a:pPr algn="l"/>
            <a:endParaRPr lang="en-US" altLang="ja-JP" sz="2400" b="0" i="0" dirty="0">
              <a:solidFill>
                <a:srgbClr val="000000"/>
              </a:solidFill>
              <a:effectLst/>
              <a:latin typeface="Arial" panose="020B0604020202020204" pitchFamily="34" charset="0"/>
            </a:endParaRPr>
          </a:p>
          <a:p>
            <a:pPr marL="914400" marR="0" lvl="1" indent="-406400" algn="l" defTabSz="914400" rtl="0" eaLnBrk="1" fontAlgn="base" latinLnBrk="0" hangingPunct="1">
              <a:lnSpc>
                <a:spcPct val="100000"/>
              </a:lnSpc>
              <a:spcBef>
                <a:spcPts val="560"/>
              </a:spcBef>
              <a:spcAft>
                <a:spcPts val="0"/>
              </a:spcAft>
              <a:buClr>
                <a:srgbClr val="000000"/>
              </a:buClr>
              <a:buSzPts val="2800"/>
              <a:buFont typeface="Arial"/>
              <a:buChar char="–"/>
              <a:tabLst/>
              <a:defRPr/>
            </a:pPr>
            <a:r>
              <a:rPr kumimoji="1" lang="en-US" altLang="ja-JP" sz="2000" b="0" i="0" u="none" strike="noStrike" kern="0" cap="none" spc="0" normalizeH="0" baseline="0" noProof="0" dirty="0">
                <a:ln>
                  <a:noFill/>
                </a:ln>
                <a:solidFill>
                  <a:srgbClr val="000000"/>
                </a:solidFill>
                <a:effectLst/>
                <a:uLnTx/>
                <a:uFillTx/>
                <a:latin typeface="Arial"/>
                <a:cs typeface="Arial"/>
                <a:sym typeface="Arial"/>
              </a:rPr>
              <a:t>In favor: 31</a:t>
            </a:r>
          </a:p>
          <a:p>
            <a:pPr marL="914400" marR="0" lvl="1" indent="-406400" algn="l" defTabSz="914400" rtl="0" eaLnBrk="1" fontAlgn="base" latinLnBrk="0" hangingPunct="1">
              <a:lnSpc>
                <a:spcPct val="100000"/>
              </a:lnSpc>
              <a:spcBef>
                <a:spcPts val="560"/>
              </a:spcBef>
              <a:spcAft>
                <a:spcPts val="0"/>
              </a:spcAft>
              <a:buClr>
                <a:srgbClr val="000000"/>
              </a:buClr>
              <a:buSzPts val="2800"/>
              <a:buFont typeface="Arial"/>
              <a:buChar char="–"/>
              <a:tabLst/>
              <a:defRPr/>
            </a:pPr>
            <a:r>
              <a:rPr kumimoji="1" lang="en-US" altLang="ja-JP" sz="2000" b="0" i="0" u="none" strike="noStrike" kern="0" cap="none" spc="0" normalizeH="0" baseline="0" noProof="0" dirty="0">
                <a:ln>
                  <a:noFill/>
                </a:ln>
                <a:solidFill>
                  <a:srgbClr val="000000"/>
                </a:solidFill>
                <a:effectLst/>
                <a:uLnTx/>
                <a:uFillTx/>
                <a:latin typeface="Arial"/>
                <a:cs typeface="Arial"/>
                <a:sym typeface="Arial"/>
              </a:rPr>
              <a:t>Oppose: 0</a:t>
            </a:r>
          </a:p>
          <a:p>
            <a:pPr marL="914400" marR="0" lvl="1" indent="-406400" algn="l" defTabSz="914400" rtl="0" eaLnBrk="1" fontAlgn="base" latinLnBrk="0" hangingPunct="1">
              <a:lnSpc>
                <a:spcPct val="100000"/>
              </a:lnSpc>
              <a:spcBef>
                <a:spcPts val="560"/>
              </a:spcBef>
              <a:spcAft>
                <a:spcPts val="0"/>
              </a:spcAft>
              <a:buClr>
                <a:srgbClr val="000000"/>
              </a:buClr>
              <a:buSzPts val="2800"/>
              <a:buFont typeface="Arial"/>
              <a:buChar char="–"/>
              <a:tabLst/>
              <a:defRPr/>
            </a:pPr>
            <a:r>
              <a:rPr kumimoji="1" lang="en-US" altLang="ja-JP" sz="2000" b="0" i="0" u="none" strike="noStrike" kern="0" cap="none" spc="0" normalizeH="0" baseline="0" noProof="0" dirty="0">
                <a:ln>
                  <a:noFill/>
                </a:ln>
                <a:solidFill>
                  <a:srgbClr val="000000"/>
                </a:solidFill>
                <a:effectLst/>
                <a:uLnTx/>
                <a:uFillTx/>
                <a:latin typeface="Arial"/>
                <a:cs typeface="Arial"/>
                <a:sym typeface="Arial"/>
              </a:rPr>
              <a:t>Abstain: 9</a:t>
            </a:r>
            <a:endParaRPr lang="en-US" altLang="ja-JP" sz="2800" b="0" i="0" dirty="0">
              <a:solidFill>
                <a:srgbClr val="000000"/>
              </a:solidFill>
              <a:effectLst/>
              <a:latin typeface="Arial" panose="020B0604020202020204" pitchFamily="34" charset="0"/>
            </a:endParaRPr>
          </a:p>
          <a:p>
            <a:pPr algn="l"/>
            <a:r>
              <a:rPr lang="en-US" altLang="ja-JP" sz="2800" dirty="0">
                <a:solidFill>
                  <a:srgbClr val="000000"/>
                </a:solidFill>
                <a:latin typeface="Arial" panose="020B0604020202020204" pitchFamily="34" charset="0"/>
              </a:rPr>
              <a:t>Motion carried.</a:t>
            </a:r>
          </a:p>
          <a:p>
            <a:endParaRPr kumimoji="1" lang="ja-JP" altLang="en-US" dirty="0"/>
          </a:p>
        </p:txBody>
      </p:sp>
      <p:sp>
        <p:nvSpPr>
          <p:cNvPr id="4" name="スライド番号プレースホルダー 3">
            <a:extLst>
              <a:ext uri="{FF2B5EF4-FFF2-40B4-BE49-F238E27FC236}">
                <a16:creationId xmlns:a16="http://schemas.microsoft.com/office/drawing/2014/main" id="{C7A7C306-FD1C-458D-AA06-301A784FB86B}"/>
              </a:ext>
            </a:extLst>
          </p:cNvPr>
          <p:cNvSpPr>
            <a:spLocks noGrp="1"/>
          </p:cNvSpPr>
          <p:nvPr>
            <p:ph type="sldNum" sz="quarter" idx="12"/>
          </p:nvPr>
        </p:nvSpPr>
        <p:spPr/>
        <p:txBody>
          <a:bodyPr/>
          <a:lstStyle/>
          <a:p>
            <a:r>
              <a:rPr lang="en-US" altLang="ja-JP" dirty="0"/>
              <a:t>Slide </a:t>
            </a:r>
            <a:fld id="{17C47D4F-CAA3-4307-B0EF-8C4B3E0CF21D}" type="slidenum">
              <a:rPr lang="en-US" altLang="ja-JP" smtClean="0"/>
              <a:pPr/>
              <a:t>8</a:t>
            </a:fld>
            <a:endParaRPr lang="en-US" altLang="ja-JP" dirty="0"/>
          </a:p>
        </p:txBody>
      </p:sp>
      <p:sp>
        <p:nvSpPr>
          <p:cNvPr id="5" name="日付プレースホルダー 4">
            <a:extLst>
              <a:ext uri="{FF2B5EF4-FFF2-40B4-BE49-F238E27FC236}">
                <a16:creationId xmlns:a16="http://schemas.microsoft.com/office/drawing/2014/main" id="{AB0FAD39-52A8-4BD7-8F7D-35F84CE6E3C7}"/>
              </a:ext>
            </a:extLst>
          </p:cNvPr>
          <p:cNvSpPr>
            <a:spLocks noGrp="1"/>
          </p:cNvSpPr>
          <p:nvPr>
            <p:ph type="dt" sz="half" idx="2"/>
          </p:nvPr>
        </p:nvSpPr>
        <p:spPr/>
        <p:txBody>
          <a:bodyPr/>
          <a:lstStyle/>
          <a:p>
            <a:r>
              <a:rPr lang="en-US" altLang="ja-JP"/>
              <a:t>May 2021</a:t>
            </a:r>
            <a:endParaRPr lang="en-US" altLang="ja-JP" dirty="0"/>
          </a:p>
        </p:txBody>
      </p:sp>
      <p:sp>
        <p:nvSpPr>
          <p:cNvPr id="6" name="タイトル 2">
            <a:extLst>
              <a:ext uri="{FF2B5EF4-FFF2-40B4-BE49-F238E27FC236}">
                <a16:creationId xmlns:a16="http://schemas.microsoft.com/office/drawing/2014/main" id="{F8A3C5A7-EDAA-4321-940F-9A0FA5512BC1}"/>
              </a:ext>
            </a:extLst>
          </p:cNvPr>
          <p:cNvSpPr>
            <a:spLocks noGrp="1"/>
          </p:cNvSpPr>
          <p:nvPr>
            <p:ph type="title"/>
          </p:nvPr>
        </p:nvSpPr>
        <p:spPr>
          <a:xfrm>
            <a:off x="685800" y="481592"/>
            <a:ext cx="7772400" cy="1066800"/>
          </a:xfrm>
        </p:spPr>
        <p:txBody>
          <a:bodyPr/>
          <a:lstStyle/>
          <a:p>
            <a:r>
              <a:rPr kumimoji="1" lang="en-US" altLang="ja-JP" b="1" dirty="0"/>
              <a:t>WG Motion</a:t>
            </a:r>
            <a:endParaRPr kumimoji="1" lang="ja-JP" altLang="en-US" b="1" dirty="0"/>
          </a:p>
        </p:txBody>
      </p:sp>
    </p:spTree>
    <p:extLst>
      <p:ext uri="{BB962C8B-B14F-4D97-AF65-F5344CB8AC3E}">
        <p14:creationId xmlns:p14="http://schemas.microsoft.com/office/powerpoint/2010/main" val="39251322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AE096178-64EB-4755-9B19-797D126A30D8}"/>
              </a:ext>
            </a:extLst>
          </p:cNvPr>
          <p:cNvSpPr>
            <a:spLocks noGrp="1"/>
          </p:cNvSpPr>
          <p:nvPr>
            <p:ph idx="1"/>
          </p:nvPr>
        </p:nvSpPr>
        <p:spPr>
          <a:xfrm>
            <a:off x="437493" y="1344183"/>
            <a:ext cx="8345213" cy="5131230"/>
          </a:xfrm>
        </p:spPr>
        <p:txBody>
          <a:bodyPr/>
          <a:lstStyle/>
          <a:p>
            <a:pPr algn="l"/>
            <a:r>
              <a:rPr lang="en-US" altLang="ja-JP" sz="2800" b="1" i="0" dirty="0">
                <a:solidFill>
                  <a:srgbClr val="212529"/>
                </a:solidFill>
                <a:effectLst/>
                <a:latin typeface="Arial" panose="020B0604020202020204" pitchFamily="34" charset="0"/>
              </a:rPr>
              <a:t>Motion #2 from SG15.6a</a:t>
            </a:r>
            <a:r>
              <a:rPr lang="en-US" altLang="ja-JP" sz="2400" b="0" i="0" dirty="0">
                <a:solidFill>
                  <a:srgbClr val="212529"/>
                </a:solidFill>
                <a:effectLst/>
                <a:latin typeface="Arial" panose="020B0604020202020204" pitchFamily="34" charset="0"/>
              </a:rPr>
              <a:t>: Move that the PAR and CSD contained in documents [15-21-0259-03] and [15-21-0260-02], respectively, be approved for submission to the WG for its approval and that the EC be requested to forward the PAR to </a:t>
            </a:r>
            <a:r>
              <a:rPr lang="en-US" altLang="ja-JP" sz="2400" b="0" i="0" dirty="0" err="1">
                <a:solidFill>
                  <a:srgbClr val="212529"/>
                </a:solidFill>
                <a:effectLst/>
                <a:latin typeface="Arial" panose="020B0604020202020204" pitchFamily="34" charset="0"/>
              </a:rPr>
              <a:t>NesCom</a:t>
            </a:r>
            <a:r>
              <a:rPr lang="en-US" altLang="ja-JP" sz="2400" b="0" i="0" dirty="0">
                <a:solidFill>
                  <a:srgbClr val="212529"/>
                </a:solidFill>
                <a:effectLst/>
                <a:latin typeface="Arial" panose="020B0604020202020204" pitchFamily="34" charset="0"/>
              </a:rPr>
              <a:t>.  The 802.15 working group chair and technical editor are authorized to make additional modifications to the PAR and CSD as needed to reflect EC discussion at its closing meeting. </a:t>
            </a:r>
          </a:p>
          <a:p>
            <a:pPr algn="l"/>
            <a:r>
              <a:rPr lang="en-US" altLang="ja-JP" sz="2400" b="0" i="0" dirty="0">
                <a:solidFill>
                  <a:srgbClr val="212529"/>
                </a:solidFill>
                <a:effectLst/>
                <a:latin typeface="Arial" panose="020B0604020202020204" pitchFamily="34" charset="0"/>
              </a:rPr>
              <a:t>Moved by: Ryuji Kohno     Seconded by: Rick </a:t>
            </a:r>
            <a:r>
              <a:rPr lang="en-US" altLang="ja-JP" sz="2400" b="0" i="0" dirty="0" err="1">
                <a:solidFill>
                  <a:srgbClr val="212529"/>
                </a:solidFill>
                <a:effectLst/>
                <a:latin typeface="Arial" panose="020B0604020202020204" pitchFamily="34" charset="0"/>
              </a:rPr>
              <a:t>Alfvin</a:t>
            </a:r>
            <a:endParaRPr lang="en-US" altLang="ja-JP" sz="2400" b="0" i="0" dirty="0">
              <a:solidFill>
                <a:srgbClr val="212529"/>
              </a:solidFill>
              <a:effectLst/>
              <a:latin typeface="Arial" panose="020B0604020202020204" pitchFamily="34" charset="0"/>
            </a:endParaRPr>
          </a:p>
          <a:p>
            <a:pPr marL="914400" marR="0" lvl="1" indent="-406400" algn="l" defTabSz="914400" rtl="0" eaLnBrk="1" fontAlgn="base" latinLnBrk="0" hangingPunct="1">
              <a:lnSpc>
                <a:spcPct val="100000"/>
              </a:lnSpc>
              <a:spcBef>
                <a:spcPts val="560"/>
              </a:spcBef>
              <a:spcAft>
                <a:spcPts val="0"/>
              </a:spcAft>
              <a:buClr>
                <a:srgbClr val="000000"/>
              </a:buClr>
              <a:buSzPts val="2800"/>
              <a:buFont typeface="Arial"/>
              <a:buChar char="–"/>
              <a:tabLst/>
              <a:defRPr/>
            </a:pPr>
            <a:r>
              <a:rPr kumimoji="1" lang="en-US" altLang="ja-JP" sz="2000" b="0" i="0" u="none" strike="noStrike" kern="0" cap="none" spc="0" normalizeH="0" baseline="0" noProof="0" dirty="0">
                <a:ln>
                  <a:noFill/>
                </a:ln>
                <a:solidFill>
                  <a:srgbClr val="000000"/>
                </a:solidFill>
                <a:effectLst/>
                <a:uLnTx/>
                <a:uFillTx/>
                <a:latin typeface="Arial"/>
                <a:cs typeface="Arial"/>
                <a:sym typeface="Arial"/>
              </a:rPr>
              <a:t>In favor: 26</a:t>
            </a:r>
          </a:p>
          <a:p>
            <a:pPr marL="914400" marR="0" lvl="1" indent="-406400" algn="l" defTabSz="914400" rtl="0" eaLnBrk="1" fontAlgn="base" latinLnBrk="0" hangingPunct="1">
              <a:lnSpc>
                <a:spcPct val="100000"/>
              </a:lnSpc>
              <a:spcBef>
                <a:spcPts val="560"/>
              </a:spcBef>
              <a:spcAft>
                <a:spcPts val="0"/>
              </a:spcAft>
              <a:buClr>
                <a:srgbClr val="000000"/>
              </a:buClr>
              <a:buSzPts val="2800"/>
              <a:buFont typeface="Arial"/>
              <a:buChar char="–"/>
              <a:tabLst/>
              <a:defRPr/>
            </a:pPr>
            <a:r>
              <a:rPr kumimoji="1" lang="en-US" altLang="ja-JP" sz="2000" b="0" i="0" u="none" strike="noStrike" kern="0" cap="none" spc="0" normalizeH="0" baseline="0" noProof="0" dirty="0">
                <a:ln>
                  <a:noFill/>
                </a:ln>
                <a:solidFill>
                  <a:srgbClr val="000000"/>
                </a:solidFill>
                <a:effectLst/>
                <a:uLnTx/>
                <a:uFillTx/>
                <a:latin typeface="Arial"/>
                <a:cs typeface="Arial"/>
                <a:sym typeface="Arial"/>
              </a:rPr>
              <a:t>Oppose: 1</a:t>
            </a:r>
          </a:p>
          <a:p>
            <a:pPr marL="914400" marR="0" lvl="1" indent="-406400" algn="l" defTabSz="914400" rtl="0" eaLnBrk="1" fontAlgn="base" latinLnBrk="0" hangingPunct="1">
              <a:lnSpc>
                <a:spcPct val="100000"/>
              </a:lnSpc>
              <a:spcBef>
                <a:spcPts val="560"/>
              </a:spcBef>
              <a:spcAft>
                <a:spcPts val="0"/>
              </a:spcAft>
              <a:buClr>
                <a:srgbClr val="000000"/>
              </a:buClr>
              <a:buSzPts val="2800"/>
              <a:buFont typeface="Arial"/>
              <a:buChar char="–"/>
              <a:tabLst/>
              <a:defRPr/>
            </a:pPr>
            <a:r>
              <a:rPr kumimoji="1" lang="en-US" altLang="ja-JP" sz="2000" b="0" i="0" u="none" strike="noStrike" kern="0" cap="none" spc="0" normalizeH="0" baseline="0" noProof="0" dirty="0">
                <a:ln>
                  <a:noFill/>
                </a:ln>
                <a:solidFill>
                  <a:srgbClr val="000000"/>
                </a:solidFill>
                <a:effectLst/>
                <a:uLnTx/>
                <a:uFillTx/>
                <a:latin typeface="Arial"/>
                <a:cs typeface="Arial"/>
                <a:sym typeface="Arial"/>
              </a:rPr>
              <a:t>Abstain: 12</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1" lang="en-US" altLang="ja-JP" sz="2400" b="0" i="0" u="none" strike="noStrike" kern="0" cap="none" spc="0" normalizeH="0" baseline="0" noProof="0" dirty="0">
                <a:ln>
                  <a:noFill/>
                </a:ln>
                <a:solidFill>
                  <a:srgbClr val="000000"/>
                </a:solidFill>
                <a:effectLst/>
                <a:uLnTx/>
                <a:uFillTx/>
                <a:latin typeface="Arial" panose="020B0604020202020204" pitchFamily="34" charset="0"/>
                <a:ea typeface="+mn-ea"/>
                <a:cs typeface="+mn-cs"/>
              </a:rPr>
              <a:t>Motion carried.</a:t>
            </a:r>
          </a:p>
          <a:p>
            <a:pPr marL="914400" marR="0" lvl="1" indent="-406400" algn="l" defTabSz="914400" rtl="0" eaLnBrk="1" fontAlgn="base" latinLnBrk="0" hangingPunct="1">
              <a:lnSpc>
                <a:spcPct val="100000"/>
              </a:lnSpc>
              <a:spcBef>
                <a:spcPts val="560"/>
              </a:spcBef>
              <a:spcAft>
                <a:spcPts val="0"/>
              </a:spcAft>
              <a:buClr>
                <a:srgbClr val="000000"/>
              </a:buClr>
              <a:buSzPts val="2800"/>
              <a:buFont typeface="Arial"/>
              <a:buChar char="–"/>
              <a:tabLst/>
              <a:defRPr/>
            </a:pPr>
            <a:endParaRPr kumimoji="1" lang="en-US" altLang="ja-JP" sz="2800" b="0" i="0" u="none" strike="noStrike" kern="0" cap="none" spc="0" normalizeH="0" baseline="0" noProof="0" dirty="0">
              <a:ln>
                <a:noFill/>
              </a:ln>
              <a:solidFill>
                <a:srgbClr val="000000"/>
              </a:solidFill>
              <a:effectLst/>
              <a:uLnTx/>
              <a:uFillTx/>
              <a:latin typeface="Arial" panose="020B0604020202020204" pitchFamily="34" charset="0"/>
            </a:endParaRPr>
          </a:p>
          <a:p>
            <a:endParaRPr kumimoji="1" lang="ja-JP" altLang="en-US" sz="2400" dirty="0"/>
          </a:p>
        </p:txBody>
      </p:sp>
      <p:sp>
        <p:nvSpPr>
          <p:cNvPr id="4" name="スライド番号プレースホルダー 3">
            <a:extLst>
              <a:ext uri="{FF2B5EF4-FFF2-40B4-BE49-F238E27FC236}">
                <a16:creationId xmlns:a16="http://schemas.microsoft.com/office/drawing/2014/main" id="{C7A7C306-FD1C-458D-AA06-301A784FB86B}"/>
              </a:ext>
            </a:extLst>
          </p:cNvPr>
          <p:cNvSpPr>
            <a:spLocks noGrp="1"/>
          </p:cNvSpPr>
          <p:nvPr>
            <p:ph type="sldNum" sz="quarter" idx="12"/>
          </p:nvPr>
        </p:nvSpPr>
        <p:spPr/>
        <p:txBody>
          <a:bodyPr/>
          <a:lstStyle/>
          <a:p>
            <a:r>
              <a:rPr lang="en-US" altLang="ja-JP" dirty="0"/>
              <a:t>Slide </a:t>
            </a:r>
            <a:fld id="{17C47D4F-CAA3-4307-B0EF-8C4B3E0CF21D}" type="slidenum">
              <a:rPr lang="en-US" altLang="ja-JP" smtClean="0"/>
              <a:pPr/>
              <a:t>9</a:t>
            </a:fld>
            <a:endParaRPr lang="en-US" altLang="ja-JP" dirty="0"/>
          </a:p>
        </p:txBody>
      </p:sp>
      <p:sp>
        <p:nvSpPr>
          <p:cNvPr id="5" name="日付プレースホルダー 4">
            <a:extLst>
              <a:ext uri="{FF2B5EF4-FFF2-40B4-BE49-F238E27FC236}">
                <a16:creationId xmlns:a16="http://schemas.microsoft.com/office/drawing/2014/main" id="{AB0FAD39-52A8-4BD7-8F7D-35F84CE6E3C7}"/>
              </a:ext>
            </a:extLst>
          </p:cNvPr>
          <p:cNvSpPr>
            <a:spLocks noGrp="1"/>
          </p:cNvSpPr>
          <p:nvPr>
            <p:ph type="dt" sz="half" idx="2"/>
          </p:nvPr>
        </p:nvSpPr>
        <p:spPr/>
        <p:txBody>
          <a:bodyPr/>
          <a:lstStyle/>
          <a:p>
            <a:r>
              <a:rPr lang="en-US" altLang="ja-JP"/>
              <a:t>May 2021</a:t>
            </a:r>
            <a:endParaRPr lang="en-US" altLang="ja-JP" dirty="0"/>
          </a:p>
        </p:txBody>
      </p:sp>
      <p:sp>
        <p:nvSpPr>
          <p:cNvPr id="6" name="タイトル 2">
            <a:extLst>
              <a:ext uri="{FF2B5EF4-FFF2-40B4-BE49-F238E27FC236}">
                <a16:creationId xmlns:a16="http://schemas.microsoft.com/office/drawing/2014/main" id="{61949582-6C95-4B57-895B-8D2D9A42C961}"/>
              </a:ext>
            </a:extLst>
          </p:cNvPr>
          <p:cNvSpPr>
            <a:spLocks noGrp="1"/>
          </p:cNvSpPr>
          <p:nvPr>
            <p:ph type="title"/>
          </p:nvPr>
        </p:nvSpPr>
        <p:spPr>
          <a:xfrm>
            <a:off x="620110" y="378281"/>
            <a:ext cx="7772400" cy="1066800"/>
          </a:xfrm>
        </p:spPr>
        <p:txBody>
          <a:bodyPr/>
          <a:lstStyle/>
          <a:p>
            <a:r>
              <a:rPr kumimoji="1" lang="en-US" altLang="ja-JP" b="1" dirty="0"/>
              <a:t>WG Motion</a:t>
            </a:r>
            <a:endParaRPr kumimoji="1" lang="ja-JP" altLang="en-US" b="1" dirty="0"/>
          </a:p>
        </p:txBody>
      </p:sp>
    </p:spTree>
    <p:extLst>
      <p:ext uri="{BB962C8B-B14F-4D97-AF65-F5344CB8AC3E}">
        <p14:creationId xmlns:p14="http://schemas.microsoft.com/office/powerpoint/2010/main" val="2254893431"/>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10221</TotalTime>
  <Words>1613</Words>
  <Application>Microsoft Office PowerPoint</Application>
  <PresentationFormat>画面に合わせる (4:3)</PresentationFormat>
  <Paragraphs>190</Paragraphs>
  <Slides>12</Slides>
  <Notes>8</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12</vt:i4>
      </vt:variant>
    </vt:vector>
  </HeadingPairs>
  <TitlesOfParts>
    <vt:vector size="16" baseType="lpstr">
      <vt:lpstr>游ゴシック</vt:lpstr>
      <vt:lpstr>Arial</vt:lpstr>
      <vt:lpstr>Times New Roman</vt:lpstr>
      <vt:lpstr>IEEE-P802_15</vt:lpstr>
      <vt:lpstr>PowerPoint プレゼンテーション</vt:lpstr>
      <vt:lpstr>IEEE 802.15 SG15.6a   Closing Report  Virtual Interim Meeting with Webex May 19th, 2021  Ryuji Kohno (YNU/CWC UofOulu) Marco Hernandez (YNU) </vt:lpstr>
      <vt:lpstr>Meeting Objectives</vt:lpstr>
      <vt:lpstr>SG15.6a schedule in May 2021</vt:lpstr>
      <vt:lpstr>Meeting Accomplishments</vt:lpstr>
      <vt:lpstr>Finalized PAR and CSD of SG15.6a</vt:lpstr>
      <vt:lpstr>Study Group Motion</vt:lpstr>
      <vt:lpstr>WG Motion</vt:lpstr>
      <vt:lpstr>WG Motion</vt:lpstr>
      <vt:lpstr>Contributions</vt:lpstr>
      <vt:lpstr>Contacts and Conference call</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IEEE802.15 IG-DEP Presentation</dc:title>
  <dc:creator>kohno@ynu.ac.jp</dc:creator>
  <cp:lastModifiedBy>Kohno Ryuji</cp:lastModifiedBy>
  <cp:revision>145</cp:revision>
  <dcterms:created xsi:type="dcterms:W3CDTF">2018-03-06T17:15:04Z</dcterms:created>
  <dcterms:modified xsi:type="dcterms:W3CDTF">2021-05-19T14:51:19Z</dcterms:modified>
</cp:coreProperties>
</file>