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3"/>
  </p:notesMasterIdLst>
  <p:handoutMasterIdLst>
    <p:handoutMasterId r:id="rId14"/>
  </p:handoutMasterIdLst>
  <p:sldIdLst>
    <p:sldId id="259" r:id="rId2"/>
    <p:sldId id="938" r:id="rId3"/>
    <p:sldId id="990" r:id="rId4"/>
    <p:sldId id="1005" r:id="rId5"/>
    <p:sldId id="1007" r:id="rId6"/>
    <p:sldId id="993" r:id="rId7"/>
    <p:sldId id="1008" r:id="rId8"/>
    <p:sldId id="1003" r:id="rId9"/>
    <p:sldId id="256" r:id="rId10"/>
    <p:sldId id="965" r:id="rId11"/>
    <p:sldId id="985" r:id="rId12"/>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627" autoAdjust="0"/>
    <p:restoredTop sz="96869" autoAdjust="0"/>
  </p:normalViewPr>
  <p:slideViewPr>
    <p:cSldViewPr>
      <p:cViewPr varScale="1">
        <p:scale>
          <a:sx n="124" d="100"/>
          <a:sy n="124" d="100"/>
        </p:scale>
        <p:origin x="120" y="114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doc.:IEEE802.15-21-0311r0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1/15-21-0097-08-016t-16t-system-requirements-document.docx" TargetMode="External"/><Relationship Id="rId2" Type="http://schemas.openxmlformats.org/officeDocument/2006/relationships/hyperlink" Target="https://mentor.ieee.org/802.15/dcn/21/15-21-0306-00-016t-16t-system-description-document.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0/15-20-0351-01-016t-template-for-16t-system-description-document-sdd.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2021 Interim Meeting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2021-05-18</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Closing Report</a:t>
            </a:r>
          </a:p>
          <a:p>
            <a:pPr>
              <a:spcBef>
                <a:spcPts val="600"/>
              </a:spcBef>
              <a:spcAft>
                <a:spcPts val="600"/>
              </a:spcAft>
            </a:pPr>
            <a:r>
              <a:rPr lang="en-US" altLang="en-US" b="1" dirty="0">
                <a:solidFill>
                  <a:schemeClr val="tx2"/>
                </a:solidFill>
              </a:rPr>
              <a:t>Purpose:</a:t>
            </a:r>
            <a:r>
              <a:rPr lang="en-US" altLang="en-US" dirty="0">
                <a:solidFill>
                  <a:schemeClr val="tx2"/>
                </a:solidFill>
              </a:rPr>
              <a:t>	Closing Report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pPr lvl="1"/>
            <a:endParaRPr lang="en-US" dirty="0"/>
          </a:p>
          <a:p>
            <a:pPr lvl="1"/>
            <a:endParaRPr lang="en-US" dirty="0"/>
          </a:p>
          <a:p>
            <a:r>
              <a:rPr lang="en-US" dirty="0"/>
              <a:t>June Teleconference</a:t>
            </a:r>
          </a:p>
          <a:p>
            <a:pPr lvl="1"/>
            <a:r>
              <a:rPr lang="en-US" dirty="0"/>
              <a:t>Thursday, June 10		11am PT, 2pm ET</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Arrow: Right 6">
            <a:extLst>
              <a:ext uri="{FF2B5EF4-FFF2-40B4-BE49-F238E27FC236}">
                <a16:creationId xmlns:a16="http://schemas.microsoft.com/office/drawing/2014/main" id="{7D88BA48-D714-442A-A845-A5A0B4DAE46B}"/>
              </a:ext>
            </a:extLst>
          </p:cNvPr>
          <p:cNvSpPr/>
          <p:nvPr/>
        </p:nvSpPr>
        <p:spPr>
          <a:xfrm>
            <a:off x="80362" y="3135726"/>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919235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r>
              <a:rPr lang="en-US" dirty="0" err="1"/>
              <a:t>Juha</a:t>
            </a:r>
            <a:r>
              <a:rPr lang="en-US" dirty="0"/>
              <a:t> will update throughput diagram in SRD with linear scale. Will make further updates as new “goodput” data becomes available.   </a:t>
            </a:r>
          </a:p>
          <a:p>
            <a:pPr lvl="1"/>
            <a:r>
              <a:rPr lang="en-US" dirty="0"/>
              <a:t>Daoud will reach out to original suppliers of data to get goodput values.</a:t>
            </a:r>
          </a:p>
          <a:p>
            <a:pPr lvl="1"/>
            <a:endParaRPr lang="en-US" dirty="0"/>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533497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Meetings during May Interim</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Two Meetings   May 12 PM1 and May 18 PMI</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Interim</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May_2021</a:t>
            </a:r>
          </a:p>
        </p:txBody>
      </p:sp>
      <p:graphicFrame>
        <p:nvGraphicFramePr>
          <p:cNvPr id="3" name="Content Placeholder 2">
            <a:extLst>
              <a:ext uri="{FF2B5EF4-FFF2-40B4-BE49-F238E27FC236}">
                <a16:creationId xmlns:a16="http://schemas.microsoft.com/office/drawing/2014/main" id="{5A63CE8F-E379-4215-9EC1-1884C1365880}"/>
              </a:ext>
            </a:extLst>
          </p:cNvPr>
          <p:cNvGraphicFramePr>
            <a:graphicFrameLocks noGrp="1"/>
          </p:cNvGraphicFramePr>
          <p:nvPr>
            <p:ph idx="1"/>
            <p:extLst>
              <p:ext uri="{D42A27DB-BD31-4B8C-83A1-F6EECF244321}">
                <p14:modId xmlns:p14="http://schemas.microsoft.com/office/powerpoint/2010/main" val="1140266413"/>
              </p:ext>
            </p:extLst>
          </p:nvPr>
        </p:nvGraphicFramePr>
        <p:xfrm>
          <a:off x="847344" y="1599565"/>
          <a:ext cx="10515600" cy="1463040"/>
        </p:xfrm>
        <a:graphic>
          <a:graphicData uri="http://schemas.openxmlformats.org/drawingml/2006/table">
            <a:tbl>
              <a:tblPr/>
              <a:tblGrid>
                <a:gridCol w="1168400">
                  <a:extLst>
                    <a:ext uri="{9D8B030D-6E8A-4147-A177-3AD203B41FA5}">
                      <a16:colId xmlns:a16="http://schemas.microsoft.com/office/drawing/2014/main" val="2866539"/>
                    </a:ext>
                  </a:extLst>
                </a:gridCol>
                <a:gridCol w="1168400">
                  <a:extLst>
                    <a:ext uri="{9D8B030D-6E8A-4147-A177-3AD203B41FA5}">
                      <a16:colId xmlns:a16="http://schemas.microsoft.com/office/drawing/2014/main" val="1583687962"/>
                    </a:ext>
                  </a:extLst>
                </a:gridCol>
                <a:gridCol w="1168400">
                  <a:extLst>
                    <a:ext uri="{9D8B030D-6E8A-4147-A177-3AD203B41FA5}">
                      <a16:colId xmlns:a16="http://schemas.microsoft.com/office/drawing/2014/main" val="2281652094"/>
                    </a:ext>
                  </a:extLst>
                </a:gridCol>
                <a:gridCol w="1168400">
                  <a:extLst>
                    <a:ext uri="{9D8B030D-6E8A-4147-A177-3AD203B41FA5}">
                      <a16:colId xmlns:a16="http://schemas.microsoft.com/office/drawing/2014/main" val="237527159"/>
                    </a:ext>
                  </a:extLst>
                </a:gridCol>
                <a:gridCol w="1168400">
                  <a:extLst>
                    <a:ext uri="{9D8B030D-6E8A-4147-A177-3AD203B41FA5}">
                      <a16:colId xmlns:a16="http://schemas.microsoft.com/office/drawing/2014/main" val="2254900062"/>
                    </a:ext>
                  </a:extLst>
                </a:gridCol>
                <a:gridCol w="1168400">
                  <a:extLst>
                    <a:ext uri="{9D8B030D-6E8A-4147-A177-3AD203B41FA5}">
                      <a16:colId xmlns:a16="http://schemas.microsoft.com/office/drawing/2014/main" val="3072852744"/>
                    </a:ext>
                  </a:extLst>
                </a:gridCol>
                <a:gridCol w="1168400">
                  <a:extLst>
                    <a:ext uri="{9D8B030D-6E8A-4147-A177-3AD203B41FA5}">
                      <a16:colId xmlns:a16="http://schemas.microsoft.com/office/drawing/2014/main" val="947161870"/>
                    </a:ext>
                  </a:extLst>
                </a:gridCol>
                <a:gridCol w="1168400">
                  <a:extLst>
                    <a:ext uri="{9D8B030D-6E8A-4147-A177-3AD203B41FA5}">
                      <a16:colId xmlns:a16="http://schemas.microsoft.com/office/drawing/2014/main" val="3328731205"/>
                    </a:ext>
                  </a:extLst>
                </a:gridCol>
                <a:gridCol w="1168400">
                  <a:extLst>
                    <a:ext uri="{9D8B030D-6E8A-4147-A177-3AD203B41FA5}">
                      <a16:colId xmlns:a16="http://schemas.microsoft.com/office/drawing/2014/main" val="729751820"/>
                    </a:ext>
                  </a:extLst>
                </a:gridCol>
              </a:tblGrid>
              <a:tr h="0">
                <a:tc>
                  <a:txBody>
                    <a:bodyPr/>
                    <a:lstStyle/>
                    <a:p>
                      <a:r>
                        <a:rPr lang="en-US"/>
                        <a:t>2-May-2021 ET</a:t>
                      </a:r>
                    </a:p>
                  </a:txBody>
                  <a:tcPr anchor="ctr">
                    <a:lnL>
                      <a:noFill/>
                    </a:lnL>
                    <a:lnR>
                      <a:noFill/>
                    </a:lnR>
                    <a:lnT>
                      <a:noFill/>
                    </a:lnT>
                    <a:lnB>
                      <a:noFill/>
                    </a:lnB>
                  </a:tcPr>
                </a:tc>
                <a:tc>
                  <a:txBody>
                    <a:bodyPr/>
                    <a:lstStyle/>
                    <a:p>
                      <a:r>
                        <a:rPr lang="en-US" dirty="0"/>
                        <a:t>2020</a:t>
                      </a:r>
                    </a:p>
                  </a:txBody>
                  <a:tcPr anchor="ctr">
                    <a:lnL>
                      <a:noFill/>
                    </a:lnL>
                    <a:lnR>
                      <a:noFill/>
                    </a:lnR>
                    <a:lnT>
                      <a:noFill/>
                    </a:lnT>
                    <a:lnB>
                      <a:noFill/>
                    </a:lnB>
                  </a:tcPr>
                </a:tc>
                <a:tc>
                  <a:txBody>
                    <a:bodyPr/>
                    <a:lstStyle/>
                    <a:p>
                      <a:r>
                        <a:rPr lang="en-US" dirty="0"/>
                        <a:t>213</a:t>
                      </a:r>
                    </a:p>
                  </a:txBody>
                  <a:tcPr anchor="ctr">
                    <a:lnL>
                      <a:noFill/>
                    </a:lnL>
                    <a:lnR>
                      <a:noFill/>
                    </a:lnR>
                    <a:lnT>
                      <a:noFill/>
                    </a:lnT>
                    <a:lnB>
                      <a:noFill/>
                    </a:lnB>
                  </a:tcPr>
                </a:tc>
                <a:tc>
                  <a:txBody>
                    <a:bodyPr/>
                    <a:lstStyle/>
                    <a:p>
                      <a:r>
                        <a:rPr lang="en-US"/>
                        <a:t>8</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IEEE 802.16t Use Cases</a:t>
                      </a:r>
                    </a:p>
                  </a:txBody>
                  <a:tcPr anchor="ctr">
                    <a:lnL>
                      <a:noFill/>
                    </a:lnL>
                    <a:lnR>
                      <a:noFill/>
                    </a:lnR>
                    <a:lnT>
                      <a:noFill/>
                    </a:lnT>
                    <a:lnB>
                      <a:noFill/>
                    </a:lnB>
                  </a:tcPr>
                </a:tc>
                <a:tc>
                  <a:txBody>
                    <a:bodyPr/>
                    <a:lstStyle/>
                    <a:p>
                      <a:r>
                        <a:rPr lang="en-US"/>
                        <a:t>Daoud Serang (CML Microcircuits)</a:t>
                      </a:r>
                    </a:p>
                  </a:txBody>
                  <a:tcPr anchor="ctr">
                    <a:lnL>
                      <a:noFill/>
                    </a:lnL>
                    <a:lnR>
                      <a:noFill/>
                    </a:lnR>
                    <a:lnT>
                      <a:noFill/>
                    </a:lnT>
                    <a:lnB>
                      <a:noFill/>
                    </a:lnB>
                  </a:tcPr>
                </a:tc>
                <a:tc>
                  <a:txBody>
                    <a:bodyPr/>
                    <a:lstStyle/>
                    <a:p>
                      <a:r>
                        <a:rPr lang="en-US"/>
                        <a:t>12-May-2021 13:04:58 ET</a:t>
                      </a:r>
                    </a:p>
                  </a:txBody>
                  <a:tcPr anchor="ctr">
                    <a:lnL>
                      <a:noFill/>
                    </a:lnL>
                    <a:lnR>
                      <a:noFill/>
                    </a:lnR>
                    <a:lnT>
                      <a:noFill/>
                    </a:lnT>
                    <a:lnB>
                      <a:noFill/>
                    </a:lnB>
                  </a:tcPr>
                </a:tc>
                <a:tc>
                  <a:txBody>
                    <a:bodyPr/>
                    <a:lstStyle/>
                    <a:p>
                      <a:endParaRPr lang="en-US" dirty="0"/>
                    </a:p>
                  </a:txBody>
                  <a:tcPr anchor="ctr">
                    <a:lnL>
                      <a:noFill/>
                    </a:lnL>
                    <a:lnR>
                      <a:noFill/>
                    </a:lnR>
                    <a:lnT>
                      <a:noFill/>
                    </a:lnT>
                    <a:lnB>
                      <a:noFill/>
                    </a:lnB>
                  </a:tcPr>
                </a:tc>
                <a:extLst>
                  <a:ext uri="{0D108BD9-81ED-4DB2-BD59-A6C34878D82A}">
                    <a16:rowId xmlns:a16="http://schemas.microsoft.com/office/drawing/2014/main" val="3418920092"/>
                  </a:ext>
                </a:extLst>
              </a:tr>
            </a:tbl>
          </a:graphicData>
        </a:graphic>
      </p:graphicFrame>
      <p:graphicFrame>
        <p:nvGraphicFramePr>
          <p:cNvPr id="6" name="Table 5">
            <a:extLst>
              <a:ext uri="{FF2B5EF4-FFF2-40B4-BE49-F238E27FC236}">
                <a16:creationId xmlns:a16="http://schemas.microsoft.com/office/drawing/2014/main" id="{277CDAA9-95BE-4CDB-89B4-80E1186DD304}"/>
              </a:ext>
            </a:extLst>
          </p:cNvPr>
          <p:cNvGraphicFramePr>
            <a:graphicFrameLocks noGrp="1"/>
          </p:cNvGraphicFramePr>
          <p:nvPr>
            <p:extLst>
              <p:ext uri="{D42A27DB-BD31-4B8C-83A1-F6EECF244321}">
                <p14:modId xmlns:p14="http://schemas.microsoft.com/office/powerpoint/2010/main" val="3142046752"/>
              </p:ext>
            </p:extLst>
          </p:nvPr>
        </p:nvGraphicFramePr>
        <p:xfrm>
          <a:off x="820640" y="3534053"/>
          <a:ext cx="10515600" cy="2103120"/>
        </p:xfrm>
        <a:graphic>
          <a:graphicData uri="http://schemas.openxmlformats.org/drawingml/2006/table">
            <a:tbl>
              <a:tblPr/>
              <a:tblGrid>
                <a:gridCol w="1168400">
                  <a:extLst>
                    <a:ext uri="{9D8B030D-6E8A-4147-A177-3AD203B41FA5}">
                      <a16:colId xmlns:a16="http://schemas.microsoft.com/office/drawing/2014/main" val="2740052483"/>
                    </a:ext>
                  </a:extLst>
                </a:gridCol>
                <a:gridCol w="1168400">
                  <a:extLst>
                    <a:ext uri="{9D8B030D-6E8A-4147-A177-3AD203B41FA5}">
                      <a16:colId xmlns:a16="http://schemas.microsoft.com/office/drawing/2014/main" val="3717222776"/>
                    </a:ext>
                  </a:extLst>
                </a:gridCol>
                <a:gridCol w="1033560">
                  <a:extLst>
                    <a:ext uri="{9D8B030D-6E8A-4147-A177-3AD203B41FA5}">
                      <a16:colId xmlns:a16="http://schemas.microsoft.com/office/drawing/2014/main" val="1757103194"/>
                    </a:ext>
                  </a:extLst>
                </a:gridCol>
                <a:gridCol w="659096">
                  <a:extLst>
                    <a:ext uri="{9D8B030D-6E8A-4147-A177-3AD203B41FA5}">
                      <a16:colId xmlns:a16="http://schemas.microsoft.com/office/drawing/2014/main" val="1327449531"/>
                    </a:ext>
                  </a:extLst>
                </a:gridCol>
                <a:gridCol w="914400">
                  <a:extLst>
                    <a:ext uri="{9D8B030D-6E8A-4147-A177-3AD203B41FA5}">
                      <a16:colId xmlns:a16="http://schemas.microsoft.com/office/drawing/2014/main" val="2718098523"/>
                    </a:ext>
                  </a:extLst>
                </a:gridCol>
                <a:gridCol w="1855504">
                  <a:extLst>
                    <a:ext uri="{9D8B030D-6E8A-4147-A177-3AD203B41FA5}">
                      <a16:colId xmlns:a16="http://schemas.microsoft.com/office/drawing/2014/main" val="2976535700"/>
                    </a:ext>
                  </a:extLst>
                </a:gridCol>
                <a:gridCol w="1219200">
                  <a:extLst>
                    <a:ext uri="{9D8B030D-6E8A-4147-A177-3AD203B41FA5}">
                      <a16:colId xmlns:a16="http://schemas.microsoft.com/office/drawing/2014/main" val="158636511"/>
                    </a:ext>
                  </a:extLst>
                </a:gridCol>
                <a:gridCol w="1328640">
                  <a:extLst>
                    <a:ext uri="{9D8B030D-6E8A-4147-A177-3AD203B41FA5}">
                      <a16:colId xmlns:a16="http://schemas.microsoft.com/office/drawing/2014/main" val="3151041413"/>
                    </a:ext>
                  </a:extLst>
                </a:gridCol>
                <a:gridCol w="1168400">
                  <a:extLst>
                    <a:ext uri="{9D8B030D-6E8A-4147-A177-3AD203B41FA5}">
                      <a16:colId xmlns:a16="http://schemas.microsoft.com/office/drawing/2014/main" val="2771726641"/>
                    </a:ext>
                  </a:extLst>
                </a:gridCol>
              </a:tblGrid>
              <a:tr h="0">
                <a:tc>
                  <a:txBody>
                    <a:bodyPr/>
                    <a:lstStyle/>
                    <a:p>
                      <a:r>
                        <a:rPr lang="en-US" dirty="0"/>
                        <a:t>18-May-2021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dirty="0"/>
                        <a:t>306</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dirty="0"/>
                        <a:t>TG16t</a:t>
                      </a:r>
                    </a:p>
                  </a:txBody>
                  <a:tcPr anchor="ctr">
                    <a:lnL>
                      <a:noFill/>
                    </a:lnL>
                    <a:lnR>
                      <a:noFill/>
                    </a:lnR>
                    <a:lnT>
                      <a:noFill/>
                    </a:lnT>
                    <a:lnB>
                      <a:noFill/>
                    </a:lnB>
                  </a:tcPr>
                </a:tc>
                <a:tc>
                  <a:txBody>
                    <a:bodyPr/>
                    <a:lstStyle/>
                    <a:p>
                      <a:r>
                        <a:rPr lang="en-US"/>
                        <a:t>16t System Description Document</a:t>
                      </a:r>
                    </a:p>
                  </a:txBody>
                  <a:tcPr anchor="ctr">
                    <a:lnL>
                      <a:noFill/>
                    </a:lnL>
                    <a:lnR>
                      <a:noFill/>
                    </a:lnR>
                    <a:lnT>
                      <a:noFill/>
                    </a:lnT>
                    <a:lnB>
                      <a:noFill/>
                    </a:lnB>
                  </a:tcPr>
                </a:tc>
                <a:tc>
                  <a:txBody>
                    <a:bodyPr/>
                    <a:lstStyle/>
                    <a:p>
                      <a:r>
                        <a:rPr lang="en-US"/>
                        <a:t>Menashe Shahar (Ondas)</a:t>
                      </a:r>
                    </a:p>
                  </a:txBody>
                  <a:tcPr anchor="ctr">
                    <a:lnL>
                      <a:noFill/>
                    </a:lnL>
                    <a:lnR>
                      <a:noFill/>
                    </a:lnR>
                    <a:lnT>
                      <a:noFill/>
                    </a:lnT>
                    <a:lnB>
                      <a:noFill/>
                    </a:lnB>
                  </a:tcPr>
                </a:tc>
                <a:tc>
                  <a:txBody>
                    <a:bodyPr/>
                    <a:lstStyle/>
                    <a:p>
                      <a:r>
                        <a:rPr lang="en-US"/>
                        <a:t>18-May-2021 11:58:57 ET</a:t>
                      </a:r>
                    </a:p>
                  </a:txBody>
                  <a:tcPr anchor="ctr">
                    <a:lnL>
                      <a:noFill/>
                    </a:lnL>
                    <a:lnR>
                      <a:noFill/>
                    </a:lnR>
                    <a:lnT>
                      <a:noFill/>
                    </a:lnT>
                    <a:lnB>
                      <a:noFill/>
                    </a:lnB>
                  </a:tcPr>
                </a:tc>
                <a:tc>
                  <a:txBody>
                    <a:bodyPr/>
                    <a:lstStyle/>
                    <a:p>
                      <a:r>
                        <a:rPr lang="en-US" dirty="0">
                          <a:hlinkClick r:id="rId2"/>
                        </a:rPr>
                        <a:t>Download</a:t>
                      </a:r>
                      <a:endParaRPr lang="en-US" dirty="0"/>
                    </a:p>
                  </a:txBody>
                  <a:tcPr anchor="ctr">
                    <a:lnL>
                      <a:noFill/>
                    </a:lnL>
                    <a:lnR>
                      <a:noFill/>
                    </a:lnR>
                    <a:lnT>
                      <a:noFill/>
                    </a:lnT>
                    <a:lnB>
                      <a:noFill/>
                    </a:lnB>
                  </a:tcPr>
                </a:tc>
                <a:extLst>
                  <a:ext uri="{0D108BD9-81ED-4DB2-BD59-A6C34878D82A}">
                    <a16:rowId xmlns:a16="http://schemas.microsoft.com/office/drawing/2014/main" val="2930464605"/>
                  </a:ext>
                </a:extLst>
              </a:tr>
              <a:tr h="0">
                <a:tc>
                  <a:txBody>
                    <a:bodyPr/>
                    <a:lstStyle/>
                    <a:p>
                      <a:r>
                        <a:rPr lang="en-US" dirty="0"/>
                        <a:t>17-May-2021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dirty="0"/>
                        <a:t>97</a:t>
                      </a:r>
                    </a:p>
                  </a:txBody>
                  <a:tcPr anchor="ctr">
                    <a:lnL>
                      <a:noFill/>
                    </a:lnL>
                    <a:lnR>
                      <a:noFill/>
                    </a:lnR>
                    <a:lnT>
                      <a:noFill/>
                    </a:lnT>
                    <a:lnB>
                      <a:noFill/>
                    </a:lnB>
                  </a:tcPr>
                </a:tc>
                <a:tc>
                  <a:txBody>
                    <a:bodyPr/>
                    <a:lstStyle/>
                    <a:p>
                      <a:r>
                        <a:rPr lang="en-US" dirty="0"/>
                        <a:t>8</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Requirements Document</a:t>
                      </a:r>
                    </a:p>
                  </a:txBody>
                  <a:tcPr anchor="ctr">
                    <a:lnL>
                      <a:noFill/>
                    </a:lnL>
                    <a:lnR>
                      <a:noFill/>
                    </a:lnR>
                    <a:lnT>
                      <a:noFill/>
                    </a:lnT>
                    <a:lnB>
                      <a:noFill/>
                    </a:lnB>
                  </a:tcPr>
                </a:tc>
                <a:tc>
                  <a:txBody>
                    <a:bodyPr/>
                    <a:lstStyle/>
                    <a:p>
                      <a:r>
                        <a:rPr lang="en-US"/>
                        <a:t>Juha Juntunen (Meteorcomm)</a:t>
                      </a:r>
                    </a:p>
                  </a:txBody>
                  <a:tcPr anchor="ctr">
                    <a:lnL>
                      <a:noFill/>
                    </a:lnL>
                    <a:lnR>
                      <a:noFill/>
                    </a:lnR>
                    <a:lnT>
                      <a:noFill/>
                    </a:lnT>
                    <a:lnB>
                      <a:noFill/>
                    </a:lnB>
                  </a:tcPr>
                </a:tc>
                <a:tc>
                  <a:txBody>
                    <a:bodyPr/>
                    <a:lstStyle/>
                    <a:p>
                      <a:r>
                        <a:rPr lang="en-US"/>
                        <a:t>17-May-2021 15:57:00 ET</a:t>
                      </a:r>
                    </a:p>
                  </a:txBody>
                  <a:tcPr anchor="ctr">
                    <a:lnL>
                      <a:noFill/>
                    </a:lnL>
                    <a:lnR>
                      <a:noFill/>
                    </a:lnR>
                    <a:lnT>
                      <a:noFill/>
                    </a:lnT>
                    <a:lnB>
                      <a:noFill/>
                    </a:lnB>
                  </a:tcPr>
                </a:tc>
                <a:tc>
                  <a:txBody>
                    <a:bodyPr/>
                    <a:lstStyle/>
                    <a:p>
                      <a:r>
                        <a:rPr lang="en-US" dirty="0">
                          <a:hlinkClick r:id="rId3"/>
                        </a:rPr>
                        <a:t>Download</a:t>
                      </a:r>
                      <a:endParaRPr lang="en-US" dirty="0"/>
                    </a:p>
                  </a:txBody>
                  <a:tcPr anchor="ctr">
                    <a:lnL>
                      <a:noFill/>
                    </a:lnL>
                    <a:lnR>
                      <a:noFill/>
                    </a:lnR>
                    <a:lnT>
                      <a:noFill/>
                    </a:lnT>
                    <a:lnB>
                      <a:noFill/>
                    </a:lnB>
                  </a:tcPr>
                </a:tc>
                <a:extLst>
                  <a:ext uri="{0D108BD9-81ED-4DB2-BD59-A6C34878D82A}">
                    <a16:rowId xmlns:a16="http://schemas.microsoft.com/office/drawing/2014/main" val="3529982184"/>
                  </a:ext>
                </a:extLst>
              </a:tr>
            </a:tbl>
          </a:graphicData>
        </a:graphic>
      </p:graphicFrame>
      <p:sp>
        <p:nvSpPr>
          <p:cNvPr id="7" name="TextBox 6">
            <a:extLst>
              <a:ext uri="{FF2B5EF4-FFF2-40B4-BE49-F238E27FC236}">
                <a16:creationId xmlns:a16="http://schemas.microsoft.com/office/drawing/2014/main" id="{ACD60D97-B75A-4EF3-9628-E918F5FE8E2C}"/>
              </a:ext>
            </a:extLst>
          </p:cNvPr>
          <p:cNvSpPr txBox="1"/>
          <p:nvPr/>
        </p:nvSpPr>
        <p:spPr>
          <a:xfrm>
            <a:off x="381000" y="1479232"/>
            <a:ext cx="879280" cy="369332"/>
          </a:xfrm>
          <a:prstGeom prst="rect">
            <a:avLst/>
          </a:prstGeom>
          <a:noFill/>
        </p:spPr>
        <p:txBody>
          <a:bodyPr wrap="none" rtlCol="0">
            <a:spAutoFit/>
          </a:bodyPr>
          <a:lstStyle/>
          <a:p>
            <a:r>
              <a:rPr lang="en-US" dirty="0"/>
              <a:t>May 12</a:t>
            </a:r>
          </a:p>
        </p:txBody>
      </p:sp>
      <p:sp>
        <p:nvSpPr>
          <p:cNvPr id="9" name="TextBox 8">
            <a:extLst>
              <a:ext uri="{FF2B5EF4-FFF2-40B4-BE49-F238E27FC236}">
                <a16:creationId xmlns:a16="http://schemas.microsoft.com/office/drawing/2014/main" id="{80DA0489-DD49-4D1A-8A35-A626E57D2BF0}"/>
              </a:ext>
            </a:extLst>
          </p:cNvPr>
          <p:cNvSpPr txBox="1"/>
          <p:nvPr/>
        </p:nvSpPr>
        <p:spPr>
          <a:xfrm>
            <a:off x="304800" y="3244334"/>
            <a:ext cx="879280" cy="369332"/>
          </a:xfrm>
          <a:prstGeom prst="rect">
            <a:avLst/>
          </a:prstGeom>
          <a:noFill/>
        </p:spPr>
        <p:txBody>
          <a:bodyPr wrap="none" rtlCol="0">
            <a:spAutoFit/>
          </a:bodyPr>
          <a:lstStyle/>
          <a:p>
            <a:r>
              <a:rPr lang="en-US" dirty="0"/>
              <a:t>May 18</a:t>
            </a:r>
          </a:p>
        </p:txBody>
      </p:sp>
    </p:spTree>
    <p:extLst>
      <p:ext uri="{BB962C8B-B14F-4D97-AF65-F5344CB8AC3E}">
        <p14:creationId xmlns:p14="http://schemas.microsoft.com/office/powerpoint/2010/main" val="1231182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569C0-F471-4B81-BEC3-FA5CA5028ECF}"/>
              </a:ext>
            </a:extLst>
          </p:cNvPr>
          <p:cNvSpPr>
            <a:spLocks noGrp="1"/>
          </p:cNvSpPr>
          <p:nvPr>
            <p:ph type="title"/>
          </p:nvPr>
        </p:nvSpPr>
        <p:spPr/>
        <p:txBody>
          <a:bodyPr/>
          <a:lstStyle/>
          <a:p>
            <a:r>
              <a:rPr lang="en-US" dirty="0"/>
              <a:t>Discussion on Use Cases</a:t>
            </a:r>
          </a:p>
        </p:txBody>
      </p:sp>
      <p:sp>
        <p:nvSpPr>
          <p:cNvPr id="3" name="Content Placeholder 2">
            <a:extLst>
              <a:ext uri="{FF2B5EF4-FFF2-40B4-BE49-F238E27FC236}">
                <a16:creationId xmlns:a16="http://schemas.microsoft.com/office/drawing/2014/main" id="{A34049E0-FB33-4802-9948-3205ACEEEA07}"/>
              </a:ext>
            </a:extLst>
          </p:cNvPr>
          <p:cNvSpPr>
            <a:spLocks noGrp="1"/>
          </p:cNvSpPr>
          <p:nvPr>
            <p:ph idx="1"/>
          </p:nvPr>
        </p:nvSpPr>
        <p:spPr/>
        <p:txBody>
          <a:bodyPr>
            <a:normAutofit/>
          </a:bodyPr>
          <a:lstStyle/>
          <a:p>
            <a:r>
              <a:rPr lang="en-US" dirty="0"/>
              <a:t>Updated Use Cases document submitted: Doc 15-20-213r9</a:t>
            </a:r>
          </a:p>
          <a:p>
            <a:pPr lvl="1"/>
            <a:r>
              <a:rPr lang="en-US" dirty="0"/>
              <a:t>Split throughput into column for PHY layer and Goodput</a:t>
            </a:r>
          </a:p>
          <a:p>
            <a:pPr lvl="1"/>
            <a:r>
              <a:rPr lang="en-US" dirty="0"/>
              <a:t>The goal is to eventually add “goodput” to all use cases. It drives the technical design. </a:t>
            </a:r>
          </a:p>
          <a:p>
            <a:endParaRPr lang="en-US" dirty="0"/>
          </a:p>
          <a:p>
            <a:r>
              <a:rPr lang="en-US" dirty="0"/>
              <a:t>Update to SRD – Doc 15-21-097r8</a:t>
            </a:r>
          </a:p>
          <a:p>
            <a:pPr lvl="1"/>
            <a:r>
              <a:rPr lang="en-US" dirty="0"/>
              <a:t>Need the PHY-only use cases to describe their use cases in terms of goodput. </a:t>
            </a:r>
          </a:p>
          <a:p>
            <a:pPr lvl="1"/>
            <a:r>
              <a:rPr lang="en-US" dirty="0"/>
              <a:t>Daoud will update the use cases document to r9. </a:t>
            </a:r>
          </a:p>
        </p:txBody>
      </p:sp>
      <p:sp>
        <p:nvSpPr>
          <p:cNvPr id="4" name="Date Placeholder 3">
            <a:extLst>
              <a:ext uri="{FF2B5EF4-FFF2-40B4-BE49-F238E27FC236}">
                <a16:creationId xmlns:a16="http://schemas.microsoft.com/office/drawing/2014/main" id="{1369F7CA-6520-44A1-A67C-8A5AB6C269EC}"/>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73ECA55E-19E3-4E1A-97B5-A2EB930FDE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F7458D2-9C7E-4454-A4EA-47CD240A07C2}"/>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Tree>
    <p:extLst>
      <p:ext uri="{BB962C8B-B14F-4D97-AF65-F5344CB8AC3E}">
        <p14:creationId xmlns:p14="http://schemas.microsoft.com/office/powerpoint/2010/main" val="1565727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D5B4B-AB5E-475E-8150-422A5AF47C21}"/>
              </a:ext>
            </a:extLst>
          </p:cNvPr>
          <p:cNvSpPr>
            <a:spLocks noGrp="1"/>
          </p:cNvSpPr>
          <p:nvPr>
            <p:ph type="title"/>
          </p:nvPr>
        </p:nvSpPr>
        <p:spPr/>
        <p:txBody>
          <a:bodyPr/>
          <a:lstStyle/>
          <a:p>
            <a:r>
              <a:rPr lang="en-US" dirty="0"/>
              <a:t>Discussion on SRD use cases diagram</a:t>
            </a:r>
          </a:p>
        </p:txBody>
      </p:sp>
      <p:sp>
        <p:nvSpPr>
          <p:cNvPr id="3" name="Content Placeholder 2">
            <a:extLst>
              <a:ext uri="{FF2B5EF4-FFF2-40B4-BE49-F238E27FC236}">
                <a16:creationId xmlns:a16="http://schemas.microsoft.com/office/drawing/2014/main" id="{F7CF32CE-CE98-4E26-B4C5-B192D47F3C8E}"/>
              </a:ext>
            </a:extLst>
          </p:cNvPr>
          <p:cNvSpPr>
            <a:spLocks noGrp="1"/>
          </p:cNvSpPr>
          <p:nvPr>
            <p:ph idx="1"/>
          </p:nvPr>
        </p:nvSpPr>
        <p:spPr/>
        <p:txBody>
          <a:bodyPr>
            <a:normAutofit fontScale="92500" lnSpcReduction="20000"/>
          </a:bodyPr>
          <a:lstStyle/>
          <a:p>
            <a:r>
              <a:rPr lang="en-US" dirty="0"/>
              <a:t>Can we create a plan to update PHY layer throughput in use case spreadsheet to represent more use cases.</a:t>
            </a:r>
          </a:p>
          <a:p>
            <a:endParaRPr lang="en-US" dirty="0"/>
          </a:p>
          <a:p>
            <a:r>
              <a:rPr lang="en-US" dirty="0"/>
              <a:t>Daoud – the purpose of the graphic is to identify clusters.  What are the boundaries for the groups?  Is a log scale the best representation? </a:t>
            </a:r>
          </a:p>
          <a:p>
            <a:r>
              <a:rPr lang="en-US" dirty="0"/>
              <a:t>Guy - Can we get goodput values for more use cases before we re-arrange the graphic. </a:t>
            </a:r>
          </a:p>
          <a:p>
            <a:r>
              <a:rPr lang="en-US" dirty="0"/>
              <a:t>Daoud, Menashe – prefer linear scale.  </a:t>
            </a:r>
            <a:r>
              <a:rPr lang="en-US" dirty="0" err="1"/>
              <a:t>Juha</a:t>
            </a:r>
            <a:r>
              <a:rPr lang="en-US" dirty="0"/>
              <a:t> agrees. </a:t>
            </a:r>
          </a:p>
          <a:p>
            <a:r>
              <a:rPr lang="en-US" dirty="0"/>
              <a:t>Next Steps</a:t>
            </a:r>
          </a:p>
          <a:p>
            <a:pPr lvl="1"/>
            <a:r>
              <a:rPr lang="en-US" dirty="0" err="1"/>
              <a:t>Juha</a:t>
            </a:r>
            <a:r>
              <a:rPr lang="en-US" dirty="0"/>
              <a:t> will update with linear scale. Will make further updates as new “goodput” data becomes available.   </a:t>
            </a:r>
          </a:p>
          <a:p>
            <a:pPr lvl="1"/>
            <a:r>
              <a:rPr lang="en-US" dirty="0"/>
              <a:t>Daoud will reach out to original suppliers of data to get goodput values.</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F1D7BE73-8BA4-4420-A9E0-136459E68DFA}"/>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67F629BA-53EF-4E67-8BA4-43EB4E9D6D4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5644370-EC95-4CC9-B6EE-0D42DF31C1B6}"/>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2575007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Template uploaded as </a:t>
            </a:r>
            <a:r>
              <a:rPr lang="en-US" dirty="0">
                <a:hlinkClick r:id="rId2"/>
              </a:rPr>
              <a:t>document 351r1</a:t>
            </a:r>
            <a:endParaRPr lang="en-US" dirty="0"/>
          </a:p>
          <a:p>
            <a:r>
              <a:rPr lang="en-US" dirty="0"/>
              <a:t>Proposals and Contributions</a:t>
            </a:r>
          </a:p>
          <a:p>
            <a:pPr lvl="1"/>
            <a:r>
              <a:rPr lang="en-US" dirty="0"/>
              <a:t>Menashe provides initial SDD version for review as document 15-21-306r0 week of 5/18. </a:t>
            </a:r>
          </a:p>
          <a:p>
            <a:r>
              <a:rPr lang="en-US" dirty="0"/>
              <a:t>Discussion on the term Sector from contribution 21-217r0 on 5/11</a:t>
            </a:r>
          </a:p>
          <a:p>
            <a:r>
              <a:rPr lang="en-US" dirty="0"/>
              <a:t>Continued discussion on 5/18</a:t>
            </a:r>
          </a:p>
          <a:p>
            <a:pPr lvl="1"/>
            <a:r>
              <a:rPr lang="en-US" dirty="0"/>
              <a:t>Menashe’s view on the term “sector” – use it because a base station can have multiple sectors. It is the controlling entity for all remotes. Sector is a smaller building block than base station.  </a:t>
            </a:r>
          </a:p>
          <a:p>
            <a:pPr lvl="1"/>
            <a:endParaRPr lang="en-US" dirty="0"/>
          </a:p>
          <a:p>
            <a:pPr lvl="1"/>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61A1FEBD-2C93-415F-9CA9-9A68EF45C26F}"/>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4" name="Date Placeholder 3">
            <a:extLst>
              <a:ext uri="{FF2B5EF4-FFF2-40B4-BE49-F238E27FC236}">
                <a16:creationId xmlns:a16="http://schemas.microsoft.com/office/drawing/2014/main" id="{9453F7C3-7D1E-45BF-AE10-8272E4AD4357}"/>
              </a:ext>
            </a:extLst>
          </p:cNvPr>
          <p:cNvSpPr>
            <a:spLocks noGrp="1"/>
          </p:cNvSpPr>
          <p:nvPr>
            <p:ph type="dt" sz="half" idx="10"/>
          </p:nvPr>
        </p:nvSpPr>
        <p:spPr/>
        <p:txBody>
          <a:bodyPr/>
          <a:lstStyle/>
          <a:p>
            <a:r>
              <a:rPr lang="en-US" dirty="0"/>
              <a:t>May_2021</a:t>
            </a:r>
          </a:p>
        </p:txBody>
      </p:sp>
    </p:spTree>
    <p:extLst>
      <p:ext uri="{BB962C8B-B14F-4D97-AF65-F5344CB8AC3E}">
        <p14:creationId xmlns:p14="http://schemas.microsoft.com/office/powerpoint/2010/main" val="3076402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92460-736D-4DD6-A8A2-582D0A257BEA}"/>
              </a:ext>
            </a:extLst>
          </p:cNvPr>
          <p:cNvSpPr>
            <a:spLocks noGrp="1"/>
          </p:cNvSpPr>
          <p:nvPr>
            <p:ph type="title"/>
          </p:nvPr>
        </p:nvSpPr>
        <p:spPr/>
        <p:txBody>
          <a:bodyPr>
            <a:normAutofit fontScale="90000"/>
          </a:bodyPr>
          <a:lstStyle/>
          <a:p>
            <a:r>
              <a:rPr lang="en-US" dirty="0"/>
              <a:t>5/18 discussion on SDD V1.0 in doc 15-21-306r0</a:t>
            </a:r>
          </a:p>
        </p:txBody>
      </p:sp>
      <p:sp>
        <p:nvSpPr>
          <p:cNvPr id="3" name="Content Placeholder 2">
            <a:extLst>
              <a:ext uri="{FF2B5EF4-FFF2-40B4-BE49-F238E27FC236}">
                <a16:creationId xmlns:a16="http://schemas.microsoft.com/office/drawing/2014/main" id="{41993F97-6551-41FF-9431-3E3FD4EECB65}"/>
              </a:ext>
            </a:extLst>
          </p:cNvPr>
          <p:cNvSpPr>
            <a:spLocks noGrp="1"/>
          </p:cNvSpPr>
          <p:nvPr>
            <p:ph idx="1"/>
          </p:nvPr>
        </p:nvSpPr>
        <p:spPr/>
        <p:txBody>
          <a:bodyPr/>
          <a:lstStyle/>
          <a:p>
            <a:r>
              <a:rPr lang="en-US" dirty="0"/>
              <a:t>Adopt SDD draft document 15-21-306r0 as baseline SDD for further development.</a:t>
            </a:r>
          </a:p>
          <a:p>
            <a:pPr lvl="1"/>
            <a:r>
              <a:rPr lang="en-US" dirty="0"/>
              <a:t>Approved with unanimous consent.</a:t>
            </a:r>
          </a:p>
          <a:p>
            <a:pPr lvl="1"/>
            <a:endParaRPr lang="en-US" dirty="0"/>
          </a:p>
          <a:p>
            <a:endParaRPr lang="en-US" dirty="0"/>
          </a:p>
        </p:txBody>
      </p:sp>
      <p:sp>
        <p:nvSpPr>
          <p:cNvPr id="4" name="Date Placeholder 3">
            <a:extLst>
              <a:ext uri="{FF2B5EF4-FFF2-40B4-BE49-F238E27FC236}">
                <a16:creationId xmlns:a16="http://schemas.microsoft.com/office/drawing/2014/main" id="{D049CE9E-7F21-4AC7-9D75-6824F4B154E9}"/>
              </a:ext>
            </a:extLst>
          </p:cNvPr>
          <p:cNvSpPr>
            <a:spLocks noGrp="1"/>
          </p:cNvSpPr>
          <p:nvPr>
            <p:ph type="dt" sz="half" idx="10"/>
          </p:nvPr>
        </p:nvSpPr>
        <p:spPr/>
        <p:txBody>
          <a:bodyPr/>
          <a:lstStyle/>
          <a:p>
            <a:r>
              <a:rPr lang="en-US"/>
              <a:t>May_2021</a:t>
            </a:r>
            <a:endParaRPr lang="en-US" dirty="0"/>
          </a:p>
        </p:txBody>
      </p:sp>
      <p:sp>
        <p:nvSpPr>
          <p:cNvPr id="5" name="Footer Placeholder 4">
            <a:extLst>
              <a:ext uri="{FF2B5EF4-FFF2-40B4-BE49-F238E27FC236}">
                <a16:creationId xmlns:a16="http://schemas.microsoft.com/office/drawing/2014/main" id="{D72D6053-785E-431C-9484-18F51164FBF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0171986-92E9-4B83-A7E3-DAE100517A2A}"/>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Tree>
    <p:extLst>
      <p:ext uri="{BB962C8B-B14F-4D97-AF65-F5344CB8AC3E}">
        <p14:creationId xmlns:p14="http://schemas.microsoft.com/office/powerpoint/2010/main" val="2117985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Volunteers for editor are sought</a:t>
            </a:r>
          </a:p>
          <a:p>
            <a:r>
              <a:rPr lang="en-US" dirty="0"/>
              <a:t>IEEE 802 has developed a process for providing licenses for </a:t>
            </a:r>
            <a:r>
              <a:rPr lang="en-US" dirty="0" err="1"/>
              <a:t>Framemaker</a:t>
            </a:r>
            <a:r>
              <a:rPr lang="en-US" dirty="0"/>
              <a:t> to editors</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May_2021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838785398"/>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May_2021</a:t>
            </a:r>
          </a:p>
        </p:txBody>
      </p:sp>
    </p:spTree>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10507</TotalTime>
  <Words>784</Words>
  <Application>Microsoft Office PowerPoint</Application>
  <PresentationFormat>Widescreen</PresentationFormat>
  <Paragraphs>155</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Custom Design</vt:lpstr>
      <vt:lpstr>PowerPoint Presentation</vt:lpstr>
      <vt:lpstr>TG16t Meetings during May Interim</vt:lpstr>
      <vt:lpstr>Contributions for May Interim</vt:lpstr>
      <vt:lpstr>Discussion on Use Cases</vt:lpstr>
      <vt:lpstr>Discussion on SRD use cases diagram</vt:lpstr>
      <vt:lpstr>Development of the SDD</vt:lpstr>
      <vt:lpstr>5/18 discussion on SDD V1.0 in doc 15-21-306r0</vt:lpstr>
      <vt:lpstr>Process for assigning an editor</vt:lpstr>
      <vt:lpstr>Revised Project Timeline</vt:lpstr>
      <vt:lpstr>Teleconference Planning</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319</cp:revision>
  <cp:lastPrinted>1998-02-10T13:28:06Z</cp:lastPrinted>
  <dcterms:created xsi:type="dcterms:W3CDTF">2020-01-06T16:34:14Z</dcterms:created>
  <dcterms:modified xsi:type="dcterms:W3CDTF">2021-05-18T18:10:51Z</dcterms:modified>
</cp:coreProperties>
</file>