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424" r:id="rId3"/>
    <p:sldId id="754" r:id="rId4"/>
    <p:sldId id="856" r:id="rId5"/>
    <p:sldId id="854" r:id="rId6"/>
    <p:sldId id="857" r:id="rId7"/>
    <p:sldId id="828" r:id="rId8"/>
    <p:sldId id="858" r:id="rId9"/>
    <p:sldId id="85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109" d="100"/>
          <a:sy n="109" d="100"/>
        </p:scale>
        <p:origin x="878"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85659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36091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-0310-00-0013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2021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2021-05-18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3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May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15-21/0262r1</a:t>
            </a:r>
          </a:p>
          <a:p>
            <a:pPr marL="342900" indent="-342900" algn="just">
              <a:buFont typeface="Arial" panose="020B0604020202020204" pitchFamily="34" charset="0"/>
              <a:buChar char="•"/>
              <a:defRPr/>
            </a:pPr>
            <a:r>
              <a:rPr lang="de-DE" sz="2000" dirty="0" smtClean="0"/>
              <a:t>3 </a:t>
            </a:r>
            <a:r>
              <a:rPr lang="de-DE" sz="2000" dirty="0" err="1" smtClean="0"/>
              <a:t>meeting</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12 May, 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err="1" smtClean="0"/>
              <a:t>Planning</a:t>
            </a:r>
            <a:r>
              <a:rPr lang="de-DE" sz="1800" dirty="0" smtClean="0"/>
              <a:t> </a:t>
            </a:r>
            <a:r>
              <a:rPr lang="de-DE" sz="1800" dirty="0" err="1" smtClean="0"/>
              <a:t>of</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Monday</a:t>
            </a:r>
            <a:r>
              <a:rPr lang="de-DE" sz="2000" dirty="0" smtClean="0"/>
              <a:t> 17 May, 9-11 a.m., AM1</a:t>
            </a:r>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342900" indent="-342900" algn="just">
              <a:buFont typeface="Arial" panose="020B0604020202020204" pitchFamily="34" charset="0"/>
              <a:buChar char="•"/>
              <a:defRPr/>
            </a:pPr>
            <a:r>
              <a:rPr lang="de-DE" sz="2200" dirty="0" err="1" smtClean="0"/>
              <a:t>Tuesday</a:t>
            </a:r>
            <a:r>
              <a:rPr lang="de-DE" sz="2200" dirty="0" smtClean="0"/>
              <a:t> 18 May 11-13 a.m., AM2</a:t>
            </a:r>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a:t>
            </a:r>
            <a:r>
              <a:rPr lang="en-US" altLang="en-US" sz="3200" dirty="0" smtClean="0">
                <a:solidFill>
                  <a:schemeClr val="tx2"/>
                </a:solidFill>
              </a:rPr>
              <a:t>in May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314 SA ballot comments in total </a:t>
            </a:r>
          </a:p>
          <a:p>
            <a:r>
              <a:rPr lang="en-US" b="0" dirty="0"/>
              <a:t>9 </a:t>
            </a:r>
            <a:r>
              <a:rPr lang="en-US" b="0" dirty="0" smtClean="0"/>
              <a:t>general, </a:t>
            </a:r>
            <a:r>
              <a:rPr lang="en-US" b="0" dirty="0"/>
              <a:t>112 </a:t>
            </a:r>
            <a:r>
              <a:rPr lang="en-US" b="0" dirty="0" smtClean="0"/>
              <a:t>technical, 193 editorial </a:t>
            </a:r>
          </a:p>
          <a:p>
            <a:r>
              <a:rPr lang="en-US" b="0" dirty="0" smtClean="0"/>
              <a:t>editorial comments have been worked in and discussed</a:t>
            </a:r>
          </a:p>
          <a:p>
            <a:r>
              <a:rPr lang="en-US" b="0" dirty="0" smtClean="0"/>
              <a:t>42 technical comments are still assigned, waiting for inputs</a:t>
            </a:r>
          </a:p>
          <a:p>
            <a:r>
              <a:rPr lang="en-US" b="0" dirty="0" smtClean="0"/>
              <a:t>26 to TE, 16 to others</a:t>
            </a:r>
          </a:p>
          <a:p>
            <a:pPr lvl="0"/>
            <a:r>
              <a:rPr lang="de-DE" b="0" dirty="0" smtClean="0"/>
              <a:t>See </a:t>
            </a:r>
            <a:r>
              <a:rPr lang="de-DE" b="0" dirty="0" err="1" smtClean="0"/>
              <a:t>doc</a:t>
            </a:r>
            <a:r>
              <a:rPr lang="de-DE" b="0" dirty="0" smtClean="0"/>
              <a:t>. 15-21/0033r21</a:t>
            </a:r>
          </a:p>
          <a:p>
            <a:pPr lvl="0"/>
            <a:r>
              <a:rPr lang="de-DE" b="0" dirty="0" smtClean="0"/>
              <a:t>Comment </a:t>
            </a:r>
            <a:r>
              <a:rPr lang="de-DE" b="0" dirty="0" err="1" smtClean="0"/>
              <a:t>resolution</a:t>
            </a:r>
            <a:r>
              <a:rPr lang="de-DE" b="0" dirty="0" smtClean="0"/>
              <a:t> </a:t>
            </a:r>
            <a:r>
              <a:rPr lang="de-DE" b="0" dirty="0" err="1" smtClean="0"/>
              <a:t>to</a:t>
            </a:r>
            <a:r>
              <a:rPr lang="de-DE" b="0" dirty="0" smtClean="0"/>
              <a:t> </a:t>
            </a:r>
            <a:r>
              <a:rPr lang="de-DE" b="0" dirty="0" err="1" smtClean="0"/>
              <a:t>continue</a:t>
            </a:r>
            <a:r>
              <a:rPr lang="de-DE" b="0" dirty="0" smtClean="0"/>
              <a:t> </a:t>
            </a:r>
          </a:p>
          <a:p>
            <a:pPr lvl="0"/>
            <a:r>
              <a:rPr lang="de-DE" b="0" dirty="0" err="1" smtClean="0"/>
              <a:t>next</a:t>
            </a:r>
            <a:r>
              <a:rPr lang="de-DE" b="0" dirty="0" smtClean="0"/>
              <a:t> CRG </a:t>
            </a:r>
            <a:r>
              <a:rPr lang="de-DE" b="0" dirty="0" err="1" smtClean="0"/>
              <a:t>telco</a:t>
            </a:r>
            <a:r>
              <a:rPr lang="de-DE" b="0" dirty="0" smtClean="0"/>
              <a:t> on May 25</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dirty="0" smtClean="0"/>
              <a:t>TG13 </a:t>
            </a:r>
            <a:r>
              <a:rPr lang="de-DE" dirty="0" err="1" smtClean="0"/>
              <a:t>requests</a:t>
            </a:r>
            <a:r>
              <a:rPr lang="de-DE" dirty="0" smtClean="0"/>
              <a:t> </a:t>
            </a:r>
            <a:r>
              <a:rPr lang="de-DE" dirty="0" err="1"/>
              <a:t>that</a:t>
            </a:r>
            <a:r>
              <a:rPr lang="de-DE" dirty="0"/>
              <a:t> </a:t>
            </a:r>
            <a:r>
              <a:rPr lang="de-DE" dirty="0" err="1"/>
              <a:t>the</a:t>
            </a:r>
            <a:r>
              <a:rPr lang="de-DE" dirty="0"/>
              <a:t> 802.15 WG </a:t>
            </a:r>
            <a:r>
              <a:rPr lang="de-DE" dirty="0" err="1" smtClean="0"/>
              <a:t>requests</a:t>
            </a:r>
            <a:r>
              <a:rPr lang="de-DE" dirty="0" smtClean="0"/>
              <a:t> </a:t>
            </a:r>
            <a:r>
              <a:rPr lang="de-DE" dirty="0" err="1"/>
              <a:t>the</a:t>
            </a:r>
            <a:r>
              <a:rPr lang="de-DE" dirty="0"/>
              <a:t> 802 EC </a:t>
            </a:r>
            <a:r>
              <a:rPr lang="de-DE" dirty="0" err="1"/>
              <a:t>to</a:t>
            </a:r>
            <a:r>
              <a:rPr lang="de-DE" dirty="0"/>
              <a:t> </a:t>
            </a:r>
            <a:r>
              <a:rPr lang="de-DE" dirty="0" err="1"/>
              <a:t>forward</a:t>
            </a:r>
            <a:r>
              <a:rPr lang="de-DE" dirty="0"/>
              <a:t> </a:t>
            </a:r>
            <a:r>
              <a:rPr lang="de-DE" dirty="0" err="1"/>
              <a:t>the</a:t>
            </a:r>
            <a:r>
              <a:rPr lang="de-DE" dirty="0"/>
              <a:t> P802.15.13 PAR </a:t>
            </a:r>
            <a:r>
              <a:rPr lang="de-DE" dirty="0" err="1"/>
              <a:t>extension</a:t>
            </a:r>
            <a:r>
              <a:rPr lang="de-DE" dirty="0"/>
              <a:t> </a:t>
            </a:r>
            <a:r>
              <a:rPr lang="de-DE" dirty="0" err="1"/>
              <a:t>documentation</a:t>
            </a:r>
            <a:r>
              <a:rPr lang="de-DE" dirty="0"/>
              <a:t> </a:t>
            </a:r>
            <a:r>
              <a:rPr lang="de-DE" dirty="0" err="1"/>
              <a:t>contained</a:t>
            </a:r>
            <a:r>
              <a:rPr lang="de-DE" dirty="0"/>
              <a:t> in </a:t>
            </a:r>
            <a:r>
              <a:rPr lang="de-DE" dirty="0" smtClean="0"/>
              <a:t>15-21-0267-01-0013 </a:t>
            </a:r>
            <a:r>
              <a:rPr lang="de-DE" dirty="0" err="1"/>
              <a:t>to</a:t>
            </a:r>
            <a:r>
              <a:rPr lang="de-DE" dirty="0"/>
              <a:t> </a:t>
            </a:r>
            <a:r>
              <a:rPr lang="de-DE" dirty="0" err="1" smtClean="0"/>
              <a:t>NesCom</a:t>
            </a:r>
            <a:r>
              <a:rPr lang="de-DE" dirty="0" smtClean="0"/>
              <a:t>.</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p>
          <a:p>
            <a:pPr algn="just">
              <a:buFontTx/>
              <a:buNone/>
            </a:pPr>
            <a:r>
              <a:rPr lang="en-GB" altLang="en-US" dirty="0" smtClean="0">
                <a:sym typeface="Wingdings" panose="05000000000000000000" pitchFamily="2" charset="2"/>
              </a:rPr>
              <a:t>Seconded by	Sang-Kyu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677489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dirty="0"/>
              <a:t>Move that 802.15 WG requests that the 802 EC forward the P802.15.13 PAR extension documentation contained in 15-21-0267-01-0013 to </a:t>
            </a:r>
            <a:r>
              <a:rPr lang="en-US" dirty="0" err="1"/>
              <a:t>NesCom</a:t>
            </a:r>
            <a:r>
              <a:rPr lang="en-US" dirty="0"/>
              <a:t>.</a:t>
            </a:r>
            <a:endParaRPr lang="en-US" dirty="0"/>
          </a:p>
          <a:p>
            <a:pPr>
              <a:buNone/>
            </a:pPr>
            <a:r>
              <a:rPr lang="en-US" dirty="0"/>
              <a:t/>
            </a:r>
            <a:br>
              <a:rPr lang="en-US" dirty="0"/>
            </a:b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Volker Jungnickel</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Rick Alfvin</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250294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Volker Jungnickel</a:t>
            </a:r>
            <a:endParaRPr lang="en-US" sz="1800" b="1" dirty="0" smtClean="0"/>
          </a:p>
          <a:p>
            <a:pPr marL="457200" lvl="1" indent="0">
              <a:buNone/>
            </a:pPr>
            <a:r>
              <a:rPr lang="en-US" sz="1800" b="1" dirty="0" smtClean="0"/>
              <a:t>Second:	</a:t>
            </a:r>
            <a:r>
              <a:rPr lang="en-US" sz="1800" b="1" dirty="0" smtClean="0"/>
              <a:t>Rick Alfvin</a:t>
            </a:r>
            <a:endParaRPr lang="de-DE" sz="1800" b="1" dirty="0" smtClean="0"/>
          </a:p>
          <a:p>
            <a:pPr marL="457200" lvl="1" indent="0">
              <a:buNone/>
            </a:pPr>
            <a:endParaRPr lang="en-US" sz="180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07446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Telco plan </a:t>
            </a:r>
            <a:r>
              <a:rPr lang="de-DE" dirty="0" err="1" smtClean="0"/>
              <a:t>for</a:t>
            </a:r>
            <a:r>
              <a:rPr lang="de-DE" dirty="0" smtClean="0"/>
              <a:t> TG13 CRG</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b="0" dirty="0" smtClean="0"/>
              <a:t>25 May 2021, 11-13 CET (5-7 ET, 19-21 KT)</a:t>
            </a:r>
          </a:p>
          <a:p>
            <a:pPr marL="800100" lvl="1"/>
            <a:r>
              <a:rPr lang="de-DE" dirty="0" smtClean="0"/>
              <a:t>31 May </a:t>
            </a:r>
            <a:r>
              <a:rPr lang="de-DE" dirty="0"/>
              <a:t>2021, 11-13 CET (5-7 ET, 19-21 KT)</a:t>
            </a:r>
          </a:p>
          <a:p>
            <a:pPr marL="800100" lvl="1"/>
            <a:r>
              <a:rPr lang="de-DE" dirty="0" smtClean="0"/>
              <a:t>07 June </a:t>
            </a:r>
            <a:r>
              <a:rPr lang="de-DE" dirty="0"/>
              <a:t>2021, 11-13 CET (5-7 ET, 19-21 KT)</a:t>
            </a:r>
          </a:p>
          <a:p>
            <a:pPr marL="800100" lvl="1"/>
            <a:r>
              <a:rPr lang="de-DE" dirty="0" smtClean="0"/>
              <a:t>14 June </a:t>
            </a:r>
            <a:r>
              <a:rPr lang="de-DE" dirty="0"/>
              <a:t>2021, 11-13 CET (5-7 ET, 19-21 KT)</a:t>
            </a:r>
          </a:p>
          <a:p>
            <a:pPr marL="800100" lvl="1"/>
            <a:r>
              <a:rPr lang="de-DE" dirty="0" smtClean="0"/>
              <a:t>21 June </a:t>
            </a:r>
            <a:r>
              <a:rPr lang="de-DE" dirty="0"/>
              <a:t>2021, 11-13 CET (5-7 ET, 19-21 KT)</a:t>
            </a:r>
          </a:p>
          <a:p>
            <a:pPr marL="800100" lvl="1"/>
            <a:r>
              <a:rPr lang="de-DE" dirty="0" smtClean="0"/>
              <a:t>28 June </a:t>
            </a:r>
            <a:r>
              <a:rPr lang="de-DE" dirty="0"/>
              <a:t>2021, 11-13 CET (5-7 ET, 19-21 KT</a:t>
            </a:r>
            <a:r>
              <a:rPr lang="de-DE" dirty="0" smtClean="0"/>
              <a:t>)</a:t>
            </a:r>
          </a:p>
          <a:p>
            <a:pPr marL="800100" lvl="1"/>
            <a:r>
              <a:rPr lang="de-DE" dirty="0" smtClean="0"/>
              <a:t>05 </a:t>
            </a:r>
            <a:r>
              <a:rPr lang="de-DE" dirty="0" err="1" smtClean="0"/>
              <a:t>July</a:t>
            </a:r>
            <a:r>
              <a:rPr lang="de-DE" dirty="0" smtClean="0"/>
              <a:t> 2021, </a:t>
            </a:r>
            <a:r>
              <a:rPr lang="de-DE" dirty="0"/>
              <a:t>11-13 CET (5-7 ET, 19-21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677</Words>
  <Application>Microsoft Office PowerPoint</Application>
  <PresentationFormat>Bildschirmpräsentation (4:3)</PresentationFormat>
  <Paragraphs>102</Paragraphs>
  <Slides>9</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6"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May 2021 Closing Report</vt:lpstr>
      <vt:lpstr>PowerPoint-Präsentation</vt:lpstr>
      <vt:lpstr>PowerPoint-Präsentation</vt:lpstr>
      <vt:lpstr>TG13 Draft Status</vt:lpstr>
      <vt:lpstr>PowerPoint-Präsentation</vt:lpstr>
      <vt:lpstr>PowerPoint-Präsentation</vt:lpstr>
      <vt:lpstr>TG Motion to reconfirm CRG</vt:lpstr>
      <vt:lpstr>WG Motion to reconfirm CRG</vt:lpstr>
      <vt:lpstr>Telco plan for TG13 CRG</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5674</cp:revision>
  <cp:lastPrinted>2014-11-04T15:04:57Z</cp:lastPrinted>
  <dcterms:created xsi:type="dcterms:W3CDTF">2007-04-17T18:10:23Z</dcterms:created>
  <dcterms:modified xsi:type="dcterms:W3CDTF">2021-05-19T13:23:16Z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