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290" r:id="rId3"/>
    <p:sldId id="333" r:id="rId4"/>
    <p:sldId id="334" r:id="rId5"/>
    <p:sldId id="302" r:id="rId6"/>
    <p:sldId id="327" r:id="rId7"/>
    <p:sldId id="324" r:id="rId8"/>
    <p:sldId id="325" r:id="rId9"/>
    <p:sldId id="336" r:id="rId10"/>
    <p:sldId id="326" r:id="rId11"/>
    <p:sldId id="328" r:id="rId12"/>
    <p:sldId id="330" r:id="rId13"/>
    <p:sldId id="335" r:id="rId14"/>
    <p:sldId id="332" r:id="rId15"/>
    <p:sldId id="314" r:id="rId16"/>
    <p:sldId id="296"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 15-21-0309-02-04ab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ntor.ieee.org/802.15/dcn/21/15-21-0292-00-04ab-opportunities-for-improved-uwb-nb-coordination.pptx" TargetMode="External"/><Relationship Id="rId3" Type="http://schemas.openxmlformats.org/officeDocument/2006/relationships/hyperlink" Target="https://mentor.ieee.org/802.15/dcn/21/15-21-0277-00-nuwb-uwb-for-data-streaming-use-cases-suitable-features-overview.pdf" TargetMode="External"/><Relationship Id="rId7" Type="http://schemas.openxmlformats.org/officeDocument/2006/relationships/hyperlink" Target="https://mentor.ieee.org/802.15/dcn/21/15-21-0289-00-04ab-coupling-between-nb-and-uwb.pptx" TargetMode="External"/><Relationship Id="rId2" Type="http://schemas.openxmlformats.org/officeDocument/2006/relationships/hyperlink" Target="https://mentor.ieee.org/802.15/dcn/21/15-21-0268-00-04ab-15-4ab-technical-guidance-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280-00-04ab-objectives-checklist-table.docx" TargetMode="External"/><Relationship Id="rId5" Type="http://schemas.openxmlformats.org/officeDocument/2006/relationships/hyperlink" Target="https://mentor.ieee.org/802.15/dcn/21/15-21-0276-00-04ab-receiver-requirements-for-realistic-interference-scenarios.pptx" TargetMode="External"/><Relationship Id="rId10" Type="http://schemas.openxmlformats.org/officeDocument/2006/relationships/hyperlink" Target="https://mentor.ieee.org/802.15/dcn/21/15-21-0297-01-04ab-15-4ab-technical-guidance-doc.docx" TargetMode="External"/><Relationship Id="rId4" Type="http://schemas.openxmlformats.org/officeDocument/2006/relationships/hyperlink" Target="https://mentor.ieee.org/802.15/dcn/21/15-21-0272-00-04ab-some-uas-use-cases-for-uwb.pptx" TargetMode="External"/><Relationship Id="rId9" Type="http://schemas.openxmlformats.org/officeDocument/2006/relationships/hyperlink" Target="https://mentor.ieee.org/802.15/dcn/21/15-21-0294-00-04ab-input-to-tech-requirements-for-the-ng-uwb-project.ppt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15/dcn/21/15-21-0250-08-04ab-sg-15-4ab-agenda-may-2021-interim.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5/dcn/21/15-21-0266-01-04ab-sg15-4ab-meeting-slides-may-2021.pptx" TargetMode="External"/><Relationship Id="rId2" Type="http://schemas.openxmlformats.org/officeDocument/2006/relationships/hyperlink" Target="https://mentor.ieee.org/802.15/dcn/21/15-21-0250-08-04ab-sg-15-4ab-agenda-may-2021-interim.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15/dcn/21/15-21-0126-02-nuwb-p802-14-4ab-par-draft-from-myproject.pdf"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4.xml"/><Relationship Id="rId4" Type="http://schemas.openxmlformats.org/officeDocument/2006/relationships/hyperlink" Target="https://mentor.ieee.org/802.15/dcn/21/15-21-0047-05-nuwb-draft-csd-ng-uwb.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May Interim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&lt;</a:t>
            </a:r>
            <a:r>
              <a:rPr lang="en-US" altLang="en-US" sz="1600" i="1" dirty="0">
                <a:latin typeface="Times New Roman" panose="02020603050405020304" pitchFamily="18" charset="0"/>
              </a:rPr>
              <a:t>deprecated&gt;</a:t>
            </a:r>
            <a:r>
              <a:rPr lang="en-US" altLang="en-US" sz="1600" dirty="0">
                <a:latin typeface="Times New Roman" panose="02020603050405020304" pitchFamily="18" charset="0"/>
              </a:rPr>
              <a:t>,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May Interim Meetings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and promote getting work done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FA-860C-4123-9ABD-F5F0006F426A}"/>
              </a:ext>
            </a:extLst>
          </p:cNvPr>
          <p:cNvSpPr>
            <a:spLocks noGrp="1"/>
          </p:cNvSpPr>
          <p:nvPr>
            <p:ph type="title"/>
          </p:nvPr>
        </p:nvSpPr>
        <p:spPr/>
        <p:txBody>
          <a:bodyPr/>
          <a:lstStyle/>
          <a:p>
            <a:r>
              <a:rPr lang="en-US" dirty="0"/>
              <a:t>Contributions</a:t>
            </a:r>
          </a:p>
        </p:txBody>
      </p:sp>
      <p:sp>
        <p:nvSpPr>
          <p:cNvPr id="4" name="Slide Number Placeholder 3">
            <a:extLst>
              <a:ext uri="{FF2B5EF4-FFF2-40B4-BE49-F238E27FC236}">
                <a16:creationId xmlns:a16="http://schemas.microsoft.com/office/drawing/2014/main" id="{B34BAA0E-6B62-466D-9845-82C95920C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graphicFrame>
        <p:nvGraphicFramePr>
          <p:cNvPr id="12" name="Content Placeholder 11">
            <a:extLst>
              <a:ext uri="{FF2B5EF4-FFF2-40B4-BE49-F238E27FC236}">
                <a16:creationId xmlns:a16="http://schemas.microsoft.com/office/drawing/2014/main" id="{7B1B6DCC-1577-4E44-996F-E9CCC343999D}"/>
              </a:ext>
            </a:extLst>
          </p:cNvPr>
          <p:cNvGraphicFramePr>
            <a:graphicFrameLocks noGrp="1"/>
          </p:cNvGraphicFramePr>
          <p:nvPr>
            <p:ph idx="1"/>
            <p:extLst>
              <p:ext uri="{D42A27DB-BD31-4B8C-83A1-F6EECF244321}">
                <p14:modId xmlns:p14="http://schemas.microsoft.com/office/powerpoint/2010/main" val="767574818"/>
              </p:ext>
            </p:extLst>
          </p:nvPr>
        </p:nvGraphicFramePr>
        <p:xfrm>
          <a:off x="794816" y="1732591"/>
          <a:ext cx="7587184" cy="3946631"/>
        </p:xfrm>
        <a:graphic>
          <a:graphicData uri="http://schemas.openxmlformats.org/drawingml/2006/table">
            <a:tbl>
              <a:tblPr>
                <a:tableStyleId>{5C22544A-7EE6-4342-B048-85BDC9FD1C3A}</a:tableStyleId>
              </a:tblPr>
              <a:tblGrid>
                <a:gridCol w="896864">
                  <a:extLst>
                    <a:ext uri="{9D8B030D-6E8A-4147-A177-3AD203B41FA5}">
                      <a16:colId xmlns:a16="http://schemas.microsoft.com/office/drawing/2014/main" val="2996312283"/>
                    </a:ext>
                  </a:extLst>
                </a:gridCol>
                <a:gridCol w="5320902">
                  <a:extLst>
                    <a:ext uri="{9D8B030D-6E8A-4147-A177-3AD203B41FA5}">
                      <a16:colId xmlns:a16="http://schemas.microsoft.com/office/drawing/2014/main" val="3518054849"/>
                    </a:ext>
                  </a:extLst>
                </a:gridCol>
                <a:gridCol w="1369418">
                  <a:extLst>
                    <a:ext uri="{9D8B030D-6E8A-4147-A177-3AD203B41FA5}">
                      <a16:colId xmlns:a16="http://schemas.microsoft.com/office/drawing/2014/main" val="7593896"/>
                    </a:ext>
                  </a:extLst>
                </a:gridCol>
              </a:tblGrid>
              <a:tr h="303587">
                <a:tc>
                  <a:txBody>
                    <a:bodyPr/>
                    <a:lstStyle/>
                    <a:p>
                      <a:pPr algn="l" fontAlgn="b"/>
                      <a:r>
                        <a:rPr lang="en-US" sz="1100" b="0" i="0" u="none" strike="noStrike" dirty="0">
                          <a:effectLst/>
                          <a:latin typeface="Arial" panose="020B0604020202020204" pitchFamily="34" charset="0"/>
                        </a:rPr>
                        <a:t>Meeting</a:t>
                      </a:r>
                    </a:p>
                  </a:txBody>
                  <a:tcPr marL="9200" marR="9200" marT="9200" marB="0" anchor="b"/>
                </a:tc>
                <a:tc>
                  <a:txBody>
                    <a:bodyPr/>
                    <a:lstStyle/>
                    <a:p>
                      <a:pPr algn="l" fontAlgn="b"/>
                      <a:r>
                        <a:rPr lang="en-US" sz="1400" b="0" i="0" u="none" strike="noStrike" dirty="0">
                          <a:effectLst/>
                          <a:latin typeface="Arial" panose="020B0604020202020204" pitchFamily="34" charset="0"/>
                        </a:rPr>
                        <a:t>Title</a:t>
                      </a:r>
                    </a:p>
                  </a:txBody>
                  <a:tcPr marL="9200" marR="9200" marT="9200" marB="0" anchor="b"/>
                </a:tc>
                <a:tc>
                  <a:txBody>
                    <a:bodyPr/>
                    <a:lstStyle/>
                    <a:p>
                      <a:pPr algn="l" fontAlgn="b"/>
                      <a:r>
                        <a:rPr kumimoji="0" lang="en-US" sz="14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rPr>
                        <a:t>Link</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2880073484"/>
                  </a:ext>
                </a:extLst>
              </a:tr>
              <a:tr h="303587">
                <a:tc>
                  <a:txBody>
                    <a:bodyPr/>
                    <a:lstStyle/>
                    <a:p>
                      <a:pPr algn="l" fontAlgn="b"/>
                      <a:r>
                        <a:rPr lang="en-US" sz="1100" u="none" strike="noStrike" dirty="0">
                          <a:effectLst/>
                        </a:rPr>
                        <a:t>Wednesday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15.4ab Technical Guidance Framework</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2">
                            <a:extLst>
                              <a:ext uri="{A12FA001-AC4F-418D-AE19-62706E023703}">
                                <ahyp:hlinkClr xmlns:ahyp="http://schemas.microsoft.com/office/drawing/2018/hyperlinkcolor" val="tx"/>
                              </a:ext>
                            </a:extLst>
                          </a:hlinkClick>
                        </a:rPr>
                        <a:t>15-21-0268-00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4221396621"/>
                  </a:ext>
                </a:extLst>
              </a:tr>
              <a:tr h="303587">
                <a:tc>
                  <a:txBody>
                    <a:bodyPr/>
                    <a:lstStyle/>
                    <a:p>
                      <a:pPr algn="l" fontAlgn="b"/>
                      <a:endParaRPr lang="en-US" sz="11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2217638514"/>
                  </a:ext>
                </a:extLst>
              </a:tr>
              <a:tr h="303587">
                <a:tc>
                  <a:txBody>
                    <a:bodyPr/>
                    <a:lstStyle/>
                    <a:p>
                      <a:pPr algn="l" fontAlgn="b"/>
                      <a:r>
                        <a:rPr lang="en-US" sz="1100" u="none" strike="noStrike" dirty="0">
                          <a:effectLst/>
                        </a:rPr>
                        <a:t>Thursday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UWB for data streaming use cases - suitable features overview</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3">
                            <a:extLst>
                              <a:ext uri="{A12FA001-AC4F-418D-AE19-62706E023703}">
                                <ahyp:hlinkClr xmlns:ahyp="http://schemas.microsoft.com/office/drawing/2018/hyperlinkcolor" val="tx"/>
                              </a:ext>
                            </a:extLst>
                          </a:hlinkClick>
                        </a:rPr>
                        <a:t>15-21-0277-00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542578540"/>
                  </a:ext>
                </a:extLst>
              </a:tr>
              <a:tr h="303587">
                <a:tc>
                  <a:txBody>
                    <a:bodyPr/>
                    <a:lstStyle/>
                    <a:p>
                      <a:pPr algn="l" fontAlgn="b"/>
                      <a:r>
                        <a:rPr lang="en-US" sz="1100" u="none" strike="noStrike" dirty="0">
                          <a:effectLst/>
                        </a:rPr>
                        <a:t>Thursday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Some UAS Use Cases for UWB</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4">
                            <a:extLst>
                              <a:ext uri="{A12FA001-AC4F-418D-AE19-62706E023703}">
                                <ahyp:hlinkClr xmlns:ahyp="http://schemas.microsoft.com/office/drawing/2018/hyperlinkcolor" val="tx"/>
                              </a:ext>
                            </a:extLst>
                          </a:hlinkClick>
                        </a:rPr>
                        <a:t>15-21-0272-00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243973072"/>
                  </a:ext>
                </a:extLst>
              </a:tr>
              <a:tr h="303587">
                <a:tc>
                  <a:txBody>
                    <a:bodyPr/>
                    <a:lstStyle/>
                    <a:p>
                      <a:pPr algn="l" fontAlgn="b"/>
                      <a:r>
                        <a:rPr lang="en-US" sz="1100" u="none" strike="noStrike">
                          <a:effectLst/>
                        </a:rPr>
                        <a:t>Thursday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Receiver Requirements for Realistic Interference Scenarios</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5">
                            <a:extLst>
                              <a:ext uri="{A12FA001-AC4F-418D-AE19-62706E023703}">
                                <ahyp:hlinkClr xmlns:ahyp="http://schemas.microsoft.com/office/drawing/2018/hyperlinkcolor" val="tx"/>
                              </a:ext>
                            </a:extLst>
                          </a:hlinkClick>
                        </a:rPr>
                        <a:t>15-21-0276-00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4249216868"/>
                  </a:ext>
                </a:extLst>
              </a:tr>
              <a:tr h="303587">
                <a:tc>
                  <a:txBody>
                    <a:bodyPr/>
                    <a:lstStyle/>
                    <a:p>
                      <a:pPr algn="l" fontAlgn="b"/>
                      <a:r>
                        <a:rPr lang="en-US" sz="1100" u="none" strike="noStrike">
                          <a:effectLst/>
                        </a:rPr>
                        <a:t>Thursday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Objectives Checklist Table</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6">
                            <a:extLst>
                              <a:ext uri="{A12FA001-AC4F-418D-AE19-62706E023703}">
                                <ahyp:hlinkClr xmlns:ahyp="http://schemas.microsoft.com/office/drawing/2018/hyperlinkcolor" val="tx"/>
                              </a:ext>
                            </a:extLst>
                          </a:hlinkClick>
                        </a:rPr>
                        <a:t>15-21-0280-00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184106796"/>
                  </a:ext>
                </a:extLst>
              </a:tr>
              <a:tr h="303587">
                <a:tc>
                  <a:txBody>
                    <a:bodyPr/>
                    <a:lstStyle/>
                    <a:p>
                      <a:pPr algn="l" fontAlgn="b"/>
                      <a:endParaRPr lang="en-US" sz="11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485764463"/>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Coupling between NB and UWB</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7">
                            <a:extLst>
                              <a:ext uri="{A12FA001-AC4F-418D-AE19-62706E023703}">
                                <ahyp:hlinkClr xmlns:ahyp="http://schemas.microsoft.com/office/drawing/2018/hyperlinkcolor" val="tx"/>
                              </a:ext>
                            </a:extLst>
                          </a:hlinkClick>
                        </a:rPr>
                        <a:t>15-21-0289-00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300039499"/>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Opportunities for improved UWB/NB coordination</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8">
                            <a:extLst>
                              <a:ext uri="{A12FA001-AC4F-418D-AE19-62706E023703}">
                                <ahyp:hlinkClr xmlns:ahyp="http://schemas.microsoft.com/office/drawing/2018/hyperlinkcolor" val="tx"/>
                              </a:ext>
                            </a:extLst>
                          </a:hlinkClick>
                        </a:rPr>
                        <a:t>15-21-0292-00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61766719"/>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Input to tech requirements for the NG UWB project</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9">
                            <a:extLst>
                              <a:ext uri="{A12FA001-AC4F-418D-AE19-62706E023703}">
                                <ahyp:hlinkClr xmlns:ahyp="http://schemas.microsoft.com/office/drawing/2018/hyperlinkcolor" val="tx"/>
                              </a:ext>
                            </a:extLst>
                          </a:hlinkClick>
                        </a:rPr>
                        <a:t>15-21-0294-00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86686741"/>
                  </a:ext>
                </a:extLst>
              </a:tr>
              <a:tr h="303587">
                <a:tc>
                  <a:txBody>
                    <a:bodyPr/>
                    <a:lstStyle/>
                    <a:p>
                      <a:pPr algn="l" fontAlgn="b"/>
                      <a:endParaRPr lang="en-US" sz="11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12150301"/>
                  </a:ext>
                </a:extLst>
              </a:tr>
              <a:tr h="303587">
                <a:tc>
                  <a:txBody>
                    <a:bodyPr/>
                    <a:lstStyle/>
                    <a:p>
                      <a:pPr algn="l" fontAlgn="b"/>
                      <a:r>
                        <a:rPr lang="en-US" sz="1100" u="none" strike="noStrike" dirty="0">
                          <a:effectLst/>
                        </a:rPr>
                        <a:t>Tuesday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15.4ab Technical Guidance Doc</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10">
                            <a:extLst>
                              <a:ext uri="{A12FA001-AC4F-418D-AE19-62706E023703}">
                                <ahyp:hlinkClr xmlns:ahyp="http://schemas.microsoft.com/office/drawing/2018/hyperlinkcolor" val="tx"/>
                              </a:ext>
                            </a:extLst>
                          </a:hlinkClick>
                        </a:rPr>
                        <a:t>15-21-0297-01</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743918399"/>
                  </a:ext>
                </a:extLst>
              </a:tr>
            </a:tbl>
          </a:graphicData>
        </a:graphic>
      </p:graphicFrame>
    </p:spTree>
    <p:extLst>
      <p:ext uri="{BB962C8B-B14F-4D97-AF65-F5344CB8AC3E}">
        <p14:creationId xmlns:p14="http://schemas.microsoft.com/office/powerpoint/2010/main" val="88832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a:xfrm>
            <a:off x="609600" y="1371601"/>
            <a:ext cx="7764463" cy="1625351"/>
          </a:xfrm>
        </p:spPr>
        <p:txBody>
          <a:bodyPr>
            <a:normAutofit fontScale="85000" lnSpcReduction="20000"/>
          </a:bodyPr>
          <a:lstStyle/>
          <a:p>
            <a:pPr marL="0" indent="0"/>
            <a:r>
              <a:rPr lang="en-US" dirty="0"/>
              <a:t>EC Process:</a:t>
            </a:r>
          </a:p>
          <a:p>
            <a:pPr marL="857250" lvl="1" indent="-457200">
              <a:buFont typeface="Arial" panose="020B0604020202020204" pitchFamily="34" charset="0"/>
              <a:buChar char="•"/>
            </a:pPr>
            <a:r>
              <a:rPr lang="en-US" dirty="0"/>
              <a:t>Submit for review (June 8</a:t>
            </a:r>
            <a:r>
              <a:rPr lang="en-US" baseline="30000" dirty="0"/>
              <a:t>th</a:t>
            </a:r>
            <a:r>
              <a:rPr lang="en-US" dirty="0"/>
              <a:t>)</a:t>
            </a:r>
          </a:p>
          <a:p>
            <a:pPr marL="857250" lvl="1" indent="-457200">
              <a:buFont typeface="Arial" panose="020B0604020202020204" pitchFamily="34" charset="0"/>
              <a:buChar char="•"/>
            </a:pPr>
            <a:r>
              <a:rPr lang="en-US" dirty="0"/>
              <a:t>Comments received and resolved in July</a:t>
            </a:r>
          </a:p>
          <a:p>
            <a:pPr marL="0" indent="0"/>
            <a:r>
              <a:rPr lang="en-US" dirty="0"/>
              <a:t>EC and WG Review Schedule:</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5" name="Table 4">
            <a:extLst>
              <a:ext uri="{FF2B5EF4-FFF2-40B4-BE49-F238E27FC236}">
                <a16:creationId xmlns:a16="http://schemas.microsoft.com/office/drawing/2014/main" id="{3A0C6C3D-2D70-4EAD-A58F-1E798B0C5777}"/>
              </a:ext>
            </a:extLst>
          </p:cNvPr>
          <p:cNvGraphicFramePr>
            <a:graphicFrameLocks noGrp="1"/>
          </p:cNvGraphicFramePr>
          <p:nvPr>
            <p:extLst>
              <p:ext uri="{D42A27DB-BD31-4B8C-83A1-F6EECF244321}">
                <p14:modId xmlns:p14="http://schemas.microsoft.com/office/powerpoint/2010/main" val="4170009321"/>
              </p:ext>
            </p:extLst>
          </p:nvPr>
        </p:nvGraphicFramePr>
        <p:xfrm>
          <a:off x="899815" y="3068960"/>
          <a:ext cx="7488832" cy="990856"/>
        </p:xfrm>
        <a:graphic>
          <a:graphicData uri="http://schemas.openxmlformats.org/drawingml/2006/table">
            <a:tbl>
              <a:tblPr firstRow="1" firstCol="1" bandRow="1">
                <a:tableStyleId>{5C22544A-7EE6-4342-B048-85BDC9FD1C3A}</a:tableStyleId>
              </a:tblPr>
              <a:tblGrid>
                <a:gridCol w="1459485">
                  <a:extLst>
                    <a:ext uri="{9D8B030D-6E8A-4147-A177-3AD203B41FA5}">
                      <a16:colId xmlns:a16="http://schemas.microsoft.com/office/drawing/2014/main" val="917249149"/>
                    </a:ext>
                  </a:extLst>
                </a:gridCol>
                <a:gridCol w="6029347">
                  <a:extLst>
                    <a:ext uri="{9D8B030D-6E8A-4147-A177-3AD203B41FA5}">
                      <a16:colId xmlns:a16="http://schemas.microsoft.com/office/drawing/2014/main" val="389667082"/>
                    </a:ext>
                  </a:extLst>
                </a:gridCol>
              </a:tblGrid>
              <a:tr h="0">
                <a:tc>
                  <a:txBody>
                    <a:bodyPr/>
                    <a:lstStyle/>
                    <a:p>
                      <a:pPr marL="0" marR="0">
                        <a:lnSpc>
                          <a:spcPct val="107000"/>
                        </a:lnSpc>
                        <a:spcBef>
                          <a:spcPts val="0"/>
                        </a:spcBef>
                        <a:spcAft>
                          <a:spcPts val="0"/>
                        </a:spcAft>
                      </a:pPr>
                      <a:r>
                        <a:rPr lang="en-US" sz="1600">
                          <a:effectLst/>
                        </a:rPr>
                        <a:t>08 Jun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PAR Announcement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510237"/>
                  </a:ext>
                </a:extLst>
              </a:tr>
              <a:tr h="0">
                <a:tc>
                  <a:txBody>
                    <a:bodyPr/>
                    <a:lstStyle/>
                    <a:p>
                      <a:pPr marL="0" marR="0">
                        <a:lnSpc>
                          <a:spcPct val="107000"/>
                        </a:lnSpc>
                        <a:spcBef>
                          <a:spcPts val="0"/>
                        </a:spcBef>
                        <a:spcAft>
                          <a:spcPts val="0"/>
                        </a:spcAft>
                      </a:pPr>
                      <a:r>
                        <a:rPr lang="en-US" sz="1600">
                          <a:effectLst/>
                        </a:rPr>
                        <a:t>14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Submit comments against PARs / ICAIDs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129"/>
                  </a:ext>
                </a:extLst>
              </a:tr>
              <a:tr h="0">
                <a:tc>
                  <a:txBody>
                    <a:bodyPr/>
                    <a:lstStyle/>
                    <a:p>
                      <a:pPr marL="0" marR="0">
                        <a:lnSpc>
                          <a:spcPct val="107000"/>
                        </a:lnSpc>
                        <a:spcBef>
                          <a:spcPts val="0"/>
                        </a:spcBef>
                        <a:spcAft>
                          <a:spcPts val="0"/>
                        </a:spcAft>
                      </a:pPr>
                      <a:r>
                        <a:rPr lang="en-US" sz="1600">
                          <a:effectLst/>
                        </a:rPr>
                        <a:t>21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Post responses to submitted comments against PARs / ICAIDs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196127"/>
                  </a:ext>
                </a:extLst>
              </a:tr>
              <a:tr h="0">
                <a:tc>
                  <a:txBody>
                    <a:bodyPr/>
                    <a:lstStyle/>
                    <a:p>
                      <a:pPr marL="0" marR="0">
                        <a:lnSpc>
                          <a:spcPct val="107000"/>
                        </a:lnSpc>
                        <a:spcBef>
                          <a:spcPts val="0"/>
                        </a:spcBef>
                        <a:spcAft>
                          <a:spcPts val="0"/>
                        </a:spcAft>
                      </a:pPr>
                      <a:r>
                        <a:rPr lang="en-US" sz="1600">
                          <a:effectLst/>
                        </a:rPr>
                        <a:t>23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802 EC Closing Mtg (Consider PARs / ICAIDs)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507793"/>
                  </a:ext>
                </a:extLst>
              </a:tr>
            </a:tbl>
          </a:graphicData>
        </a:graphic>
      </p:graphicFrame>
      <p:sp>
        <p:nvSpPr>
          <p:cNvPr id="6" name="Content Placeholder 2">
            <a:extLst>
              <a:ext uri="{FF2B5EF4-FFF2-40B4-BE49-F238E27FC236}">
                <a16:creationId xmlns:a16="http://schemas.microsoft.com/office/drawing/2014/main" id="{823043B5-D5F2-470A-B1A1-F13516A6354B}"/>
              </a:ext>
            </a:extLst>
          </p:cNvPr>
          <p:cNvSpPr txBox="1">
            <a:spLocks/>
          </p:cNvSpPr>
          <p:nvPr/>
        </p:nvSpPr>
        <p:spPr bwMode="auto">
          <a:xfrm>
            <a:off x="609600" y="4272689"/>
            <a:ext cx="7764463" cy="210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7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indent="-457200">
              <a:buFont typeface="Arial" panose="020B0604020202020204" pitchFamily="34" charset="0"/>
              <a:buChar char="•"/>
            </a:pPr>
            <a:r>
              <a:rPr lang="en-US" kern="0" dirty="0"/>
              <a:t>Call for Contributions to be issued following this meeting</a:t>
            </a:r>
          </a:p>
          <a:p>
            <a:pPr marL="457200" indent="-457200">
              <a:buFont typeface="Arial" panose="020B0604020202020204" pitchFamily="34" charset="0"/>
              <a:buChar char="•"/>
            </a:pPr>
            <a:r>
              <a:rPr lang="en-US" kern="0" dirty="0"/>
              <a:t>Technical guidance document refine as needed </a:t>
            </a:r>
          </a:p>
          <a:p>
            <a:pPr marL="457200" indent="-457200">
              <a:buFont typeface="Arial" panose="020B0604020202020204" pitchFamily="34" charset="0"/>
              <a:buChar char="•"/>
            </a:pPr>
            <a:r>
              <a:rPr lang="en-US" kern="0" dirty="0"/>
              <a:t>Bi-weekly teleconferences (see schedule)</a:t>
            </a:r>
          </a:p>
          <a:p>
            <a:pPr marL="457200" indent="-457200">
              <a:buFont typeface="Arial" panose="020B0604020202020204" pitchFamily="34" charset="0"/>
              <a:buChar char="•"/>
            </a:pPr>
            <a:r>
              <a:rPr lang="en-US" kern="0" dirty="0"/>
              <a:t>Prepare for July meeting</a:t>
            </a:r>
          </a:p>
        </p:txBody>
      </p:sp>
    </p:spTree>
    <p:extLst>
      <p:ext uri="{BB962C8B-B14F-4D97-AF65-F5344CB8AC3E}">
        <p14:creationId xmlns:p14="http://schemas.microsoft.com/office/powerpoint/2010/main" val="34450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B3-E807-43FB-A770-AABCCB402A34}"/>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A032E10C-B927-4987-A7D9-43AAA16BA4ED}"/>
              </a:ext>
            </a:extLst>
          </p:cNvPr>
          <p:cNvSpPr>
            <a:spLocks noGrp="1"/>
          </p:cNvSpPr>
          <p:nvPr>
            <p:ph idx="1"/>
          </p:nvPr>
        </p:nvSpPr>
        <p:spPr/>
        <p:txBody>
          <a:bodyPr>
            <a:normAutofit fontScale="55000" lnSpcReduction="20000"/>
          </a:bodyPr>
          <a:lstStyle/>
          <a:p>
            <a:r>
              <a:rPr lang="en-US" dirty="0"/>
              <a:t>Study Group 15.4ab requests technical contributions to further the development of recommendations for technical content of the proposed amendment.  Contribution guidance is provided in the Technical Guidance Document (TGD), DCN #15-21-0297 (</a:t>
            </a:r>
            <a:r>
              <a:rPr lang="en-US" dirty="0">
                <a:hlinkClick r:id="rId2"/>
              </a:rPr>
              <a:t>https://mentor.ieee.org/802.15/dcn/21/15-21-0297-01-04ab-15-4ab-technical-guidance-doc.docx</a:t>
            </a:r>
            <a:r>
              <a:rPr lang="en-US" dirty="0"/>
              <a:t>)</a:t>
            </a:r>
          </a:p>
          <a:p>
            <a:r>
              <a:rPr lang="en-US" dirty="0"/>
              <a:t>Contributions may include but are not limited to the areas covered in the draft Project Authorization Request (PAR) and the TGD. Contributions may  include further technical considerations, use case descriptions and requirements and background information supporting development of the amendment. </a:t>
            </a:r>
          </a:p>
          <a:p>
            <a:r>
              <a:rPr lang="en-US" dirty="0"/>
              <a:t>Contributions on analysis of coexistence and proposed methods to enhance coexistence are strongly encouraged.</a:t>
            </a:r>
          </a:p>
          <a:p>
            <a:r>
              <a:rPr lang="en-US" dirty="0"/>
              <a:t>Schedule: </a:t>
            </a:r>
          </a:p>
          <a:p>
            <a:pPr lvl="1"/>
            <a:r>
              <a:rPr lang="en-US" dirty="0"/>
              <a:t>Contributions to be considered on bi-weekly conference calls commencing June 1: Please advise chair of request for agenda time ahead of the call.</a:t>
            </a:r>
          </a:p>
          <a:p>
            <a:pPr lvl="1"/>
            <a:r>
              <a:rPr lang="en-US" dirty="0"/>
              <a:t>Contributions to be considered at the July Plenary:  Please advise chair as early as possible prior to the meeting.  Requests one week prior to the meeting appreciated. </a:t>
            </a:r>
          </a:p>
          <a:p>
            <a:pPr lvl="1"/>
            <a:r>
              <a:rPr lang="en-US" dirty="0"/>
              <a:t>Agenda time priority: Queued First In, First choice of time slot</a:t>
            </a:r>
          </a:p>
          <a:p>
            <a:endParaRPr lang="en-US" dirty="0"/>
          </a:p>
          <a:p>
            <a:endParaRPr lang="en-US" dirty="0"/>
          </a:p>
        </p:txBody>
      </p:sp>
      <p:sp>
        <p:nvSpPr>
          <p:cNvPr id="4" name="Slide Number Placeholder 3">
            <a:extLst>
              <a:ext uri="{FF2B5EF4-FFF2-40B4-BE49-F238E27FC236}">
                <a16:creationId xmlns:a16="http://schemas.microsoft.com/office/drawing/2014/main" id="{8990DE3C-4AC9-424A-B79B-54A06EF1863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73209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59" y="3151735"/>
            <a:ext cx="4824537" cy="2293489"/>
          </a:xfrm>
        </p:spPr>
        <p:txBody>
          <a:bodyPr>
            <a:normAutofit fontScale="85000" lnSpcReduction="20000"/>
          </a:bodyPr>
          <a:lstStyle/>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Duration: 	1 hour. </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15</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087914827"/>
              </p:ext>
            </p:extLst>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tx1"/>
                          </a:solidFill>
                        </a:rPr>
                        <a:t>June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tx1"/>
                          </a:solidFill>
                        </a:rPr>
                        <a:t>June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June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140968"/>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572000" y="2225290"/>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206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762000" y="685801"/>
            <a:ext cx="7764463" cy="726976"/>
          </a:xfrm>
        </p:spPr>
        <p:txBody>
          <a:bodyPr wrap="square" anchor="ctr">
            <a:noAutofit/>
          </a:bodyPr>
          <a:lstStyle/>
          <a:p>
            <a:pPr>
              <a:lnSpc>
                <a:spcPct val="90000"/>
              </a:lnSpc>
            </a:pPr>
            <a:r>
              <a:rPr lang="en-US" altLang="en-US" sz="2400" b="1" dirty="0"/>
              <a:t>Donec iterum conveniant</a:t>
            </a:r>
          </a:p>
        </p:txBody>
      </p:sp>
      <p:pic>
        <p:nvPicPr>
          <p:cNvPr id="3" name="Picture 2">
            <a:extLst>
              <a:ext uri="{FF2B5EF4-FFF2-40B4-BE49-F238E27FC236}">
                <a16:creationId xmlns:a16="http://schemas.microsoft.com/office/drawing/2014/main" id="{C47E9EF4-3B1B-4596-A86D-8690011E11A1}"/>
              </a:ext>
            </a:extLst>
          </p:cNvPr>
          <p:cNvPicPr>
            <a:picLocks noChangeAspect="1"/>
          </p:cNvPicPr>
          <p:nvPr/>
        </p:nvPicPr>
        <p:blipFill>
          <a:blip r:embed="rId2"/>
          <a:stretch>
            <a:fillRect/>
          </a:stretch>
        </p:blipFill>
        <p:spPr>
          <a:xfrm>
            <a:off x="2390058" y="1268760"/>
            <a:ext cx="3919434" cy="4800599"/>
          </a:xfrm>
          <a:prstGeom prst="rect">
            <a:avLst/>
          </a:prstGeom>
          <a:no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16</a:t>
            </a:fld>
            <a:endParaRPr lang="en-US" altLang="en-US">
              <a:solidFill>
                <a:schemeClr val="tx1"/>
              </a:solidFill>
            </a:endParaRPr>
          </a:p>
        </p:txBody>
      </p:sp>
      <p:sp>
        <p:nvSpPr>
          <p:cNvPr id="7" name="Title 4">
            <a:extLst>
              <a:ext uri="{FF2B5EF4-FFF2-40B4-BE49-F238E27FC236}">
                <a16:creationId xmlns:a16="http://schemas.microsoft.com/office/drawing/2014/main" id="{6348C0E5-CC17-439C-ABD5-33E53941C6AF}"/>
              </a:ext>
            </a:extLst>
          </p:cNvPr>
          <p:cNvSpPr txBox="1">
            <a:spLocks noChangeArrowheads="1"/>
          </p:cNvSpPr>
          <p:nvPr/>
        </p:nvSpPr>
        <p:spPr bwMode="auto">
          <a:xfrm>
            <a:off x="467544" y="6237312"/>
            <a:ext cx="7764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no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a:lnSpc>
                <a:spcPct val="90000"/>
              </a:lnSpc>
            </a:pPr>
            <a:r>
              <a:rPr lang="en-US" altLang="en-US" sz="2000" b="1" kern="0" dirty="0"/>
              <a:t>(Until we met again)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802.15.4ab Study Group Meeting</a:t>
            </a:r>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
        <p:nvSpPr>
          <p:cNvPr id="6" name="Title 1">
            <a:extLst>
              <a:ext uri="{FF2B5EF4-FFF2-40B4-BE49-F238E27FC236}">
                <a16:creationId xmlns:a16="http://schemas.microsoft.com/office/drawing/2014/main" id="{B573C079-2182-48CC-AA42-60979DE59618}"/>
              </a:ext>
            </a:extLst>
          </p:cNvPr>
          <p:cNvSpPr txBox="1">
            <a:spLocks noChangeArrowheads="1"/>
          </p:cNvSpPr>
          <p:nvPr/>
        </p:nvSpPr>
        <p:spPr bwMode="auto">
          <a:xfrm>
            <a:off x="689768" y="1988840"/>
            <a:ext cx="7764463" cy="303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en-US" b="1" kern="0"/>
              <a:t>Virtual Meeting</a:t>
            </a:r>
            <a:br>
              <a:rPr lang="en-US" altLang="en-US" b="1" kern="0"/>
            </a:br>
            <a:br>
              <a:rPr lang="en-US" altLang="en-US" kern="0"/>
            </a:br>
            <a:r>
              <a:rPr lang="en-US" altLang="en-US" kern="0"/>
              <a:t>May 12</a:t>
            </a:r>
            <a:r>
              <a:rPr lang="en-US" altLang="en-US" kern="0" baseline="30000"/>
              <a:t>th</a:t>
            </a:r>
            <a:r>
              <a:rPr lang="en-US" altLang="en-US" kern="0"/>
              <a:t> through 18</a:t>
            </a:r>
            <a:r>
              <a:rPr lang="en-US" altLang="en-US" kern="0" baseline="30000"/>
              <a:t>th</a:t>
            </a:r>
            <a:r>
              <a:rPr lang="en-US" altLang="en-US" kern="0"/>
              <a:t>, 2021 </a:t>
            </a:r>
            <a:endParaRPr lang="en-US" altLang="en-US"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09600" y="1371601"/>
            <a:ext cx="7764463" cy="833263"/>
          </a:xfrm>
        </p:spPr>
        <p:txBody>
          <a:bodyPr/>
          <a:lstStyle/>
          <a:p>
            <a:pPr marL="0" indent="0" algn="ctr"/>
            <a:r>
              <a:rPr lang="en-US" altLang="en-US" dirty="0"/>
              <a:t>Agenda: Document # </a:t>
            </a:r>
            <a:r>
              <a:rPr lang="en-US" altLang="en-US" dirty="0">
                <a:hlinkClick r:id="rId2"/>
              </a:rPr>
              <a:t>15-21-0250-08</a:t>
            </a: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3</a:t>
            </a:fld>
            <a:endParaRPr lang="en-US" altLang="en-US">
              <a:solidFill>
                <a:schemeClr val="tx1"/>
              </a:solidFill>
            </a:endParaRPr>
          </a:p>
        </p:txBody>
      </p:sp>
      <p:graphicFrame>
        <p:nvGraphicFramePr>
          <p:cNvPr id="3" name="Table 3">
            <a:extLst>
              <a:ext uri="{FF2B5EF4-FFF2-40B4-BE49-F238E27FC236}">
                <a16:creationId xmlns:a16="http://schemas.microsoft.com/office/drawing/2014/main" id="{8DEAB5EB-9833-4C4E-8F6A-A37C6E8A8A08}"/>
              </a:ext>
            </a:extLst>
          </p:cNvPr>
          <p:cNvGraphicFramePr>
            <a:graphicFrameLocks noGrp="1"/>
          </p:cNvGraphicFramePr>
          <p:nvPr>
            <p:extLst>
              <p:ext uri="{D42A27DB-BD31-4B8C-83A1-F6EECF244321}">
                <p14:modId xmlns:p14="http://schemas.microsoft.com/office/powerpoint/2010/main" val="359186908"/>
              </p:ext>
            </p:extLst>
          </p:nvPr>
        </p:nvGraphicFramePr>
        <p:xfrm>
          <a:off x="323528" y="2215274"/>
          <a:ext cx="8202935" cy="2768600"/>
        </p:xfrm>
        <a:graphic>
          <a:graphicData uri="http://schemas.openxmlformats.org/drawingml/2006/table">
            <a:tbl>
              <a:tblPr firstRow="1" bandRow="1">
                <a:tableStyleId>{5C22544A-7EE6-4342-B048-85BDC9FD1C3A}</a:tableStyleId>
              </a:tblPr>
              <a:tblGrid>
                <a:gridCol w="355380">
                  <a:extLst>
                    <a:ext uri="{9D8B030D-6E8A-4147-A177-3AD203B41FA5}">
                      <a16:colId xmlns:a16="http://schemas.microsoft.com/office/drawing/2014/main" val="2284213969"/>
                    </a:ext>
                  </a:extLst>
                </a:gridCol>
                <a:gridCol w="1660844">
                  <a:extLst>
                    <a:ext uri="{9D8B030D-6E8A-4147-A177-3AD203B41FA5}">
                      <a16:colId xmlns:a16="http://schemas.microsoft.com/office/drawing/2014/main" val="1959756701"/>
                    </a:ext>
                  </a:extLst>
                </a:gridCol>
                <a:gridCol w="5213885">
                  <a:extLst>
                    <a:ext uri="{9D8B030D-6E8A-4147-A177-3AD203B41FA5}">
                      <a16:colId xmlns:a16="http://schemas.microsoft.com/office/drawing/2014/main" val="294909348"/>
                    </a:ext>
                  </a:extLst>
                </a:gridCol>
                <a:gridCol w="972826">
                  <a:extLst>
                    <a:ext uri="{9D8B030D-6E8A-4147-A177-3AD203B41FA5}">
                      <a16:colId xmlns:a16="http://schemas.microsoft.com/office/drawing/2014/main" val="2763398540"/>
                    </a:ext>
                  </a:extLst>
                </a:gridCol>
              </a:tblGrid>
              <a:tr h="370840">
                <a:tc>
                  <a:txBody>
                    <a:bodyPr/>
                    <a:lstStyle/>
                    <a:p>
                      <a:endParaRPr lang="en-US" dirty="0"/>
                    </a:p>
                  </a:txBody>
                  <a:tcPr/>
                </a:tc>
                <a:tc>
                  <a:txBody>
                    <a:bodyPr/>
                    <a:lstStyle/>
                    <a:p>
                      <a:endParaRPr lang="en-US"/>
                    </a:p>
                  </a:txBody>
                  <a:tcPr/>
                </a:tc>
                <a:tc>
                  <a:txBody>
                    <a:bodyPr/>
                    <a:lstStyle/>
                    <a:p>
                      <a:pPr algn="ctr" fontAlgn="ctr"/>
                      <a:r>
                        <a:rPr lang="en-US" sz="1800" u="none" strike="noStrike" dirty="0">
                          <a:effectLst/>
                        </a:rPr>
                        <a:t>131th IEEE 802.15 WSN MEETING VIA WEBEX</a:t>
                      </a:r>
                    </a:p>
                    <a:p>
                      <a:pPr algn="ctr" fontAlgn="b"/>
                      <a:r>
                        <a:rPr lang="en-US" sz="1800" b="1" u="none" strike="noStrike" dirty="0">
                          <a:effectLst/>
                        </a:rPr>
                        <a:t>Study Group 15.4ab - Next Generation UWB</a:t>
                      </a:r>
                    </a:p>
                    <a:p>
                      <a:pPr algn="ctr" fontAlgn="b"/>
                      <a:r>
                        <a:rPr lang="en-US" sz="1800" u="none" strike="noStrike" dirty="0">
                          <a:effectLst/>
                        </a:rPr>
                        <a:t>Summary of Agenda</a:t>
                      </a:r>
                    </a:p>
                  </a:txBody>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EST</a:t>
                      </a:r>
                      <a:endParaRPr lang="en-US" sz="16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33541431"/>
                  </a:ext>
                </a:extLst>
              </a:tr>
              <a:tr h="370840">
                <a:tc>
                  <a:txBody>
                    <a:bodyPr/>
                    <a:lstStyle/>
                    <a:p>
                      <a:r>
                        <a:rPr lang="en-US" sz="1600" u="none" strike="noStrike" kern="1200" dirty="0">
                          <a:solidFill>
                            <a:schemeClr val="dk1"/>
                          </a:solidFill>
                          <a:effectLst/>
                          <a:latin typeface="+mn-lt"/>
                          <a:ea typeface="+mn-ea"/>
                          <a:cs typeface="+mn-cs"/>
                        </a:rPr>
                        <a:t>1</a:t>
                      </a:r>
                    </a:p>
                  </a:txBody>
                  <a:tcPr anchor="b"/>
                </a:tc>
                <a:tc>
                  <a:txBody>
                    <a:bodyPr/>
                    <a:lstStyle/>
                    <a:p>
                      <a:pPr algn="l" fontAlgn="b"/>
                      <a:r>
                        <a:rPr lang="en-US" sz="1600" u="none" strike="noStrike" dirty="0">
                          <a:effectLst/>
                        </a:rPr>
                        <a:t>Wednesday PM2:</a:t>
                      </a:r>
                      <a:endParaRPr lang="en-US" sz="1600" b="1" i="0" u="none" strike="noStrike" dirty="0">
                        <a:effectLst/>
                        <a:latin typeface="Times New Roman" panose="02020603050405020304" pitchFamily="18" charset="0"/>
                      </a:endParaRPr>
                    </a:p>
                  </a:txBody>
                  <a:tcPr marL="9525" marR="9525" marT="9525" marB="0" anchor="ctr"/>
                </a:tc>
                <a:tc>
                  <a:txBody>
                    <a:bodyPr/>
                    <a:lstStyle/>
                    <a:p>
                      <a:pPr algn="l" fontAlgn="b"/>
                      <a:r>
                        <a:rPr lang="en-US" sz="1600" u="none" strike="noStrike" dirty="0">
                          <a:effectLst/>
                        </a:rPr>
                        <a:t>Opening, Review, Technical Presentations</a:t>
                      </a:r>
                      <a:endParaRPr lang="en-US" sz="1600" b="1" i="0" u="none" strike="noStrike" dirty="0">
                        <a:effectLst/>
                        <a:latin typeface="Times New Roman" panose="02020603050405020304" pitchFamily="18" charset="0"/>
                      </a:endParaRPr>
                    </a:p>
                  </a:txBody>
                  <a:tcPr marL="9525" marR="9525" marT="9525" marB="0" anchor="ctr"/>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88224647"/>
                  </a:ext>
                </a:extLst>
              </a:tr>
              <a:tr h="370840">
                <a:tc>
                  <a:txBody>
                    <a:bodyPr/>
                    <a:lstStyle/>
                    <a:p>
                      <a:r>
                        <a:rPr lang="en-US" sz="1600" u="none" strike="noStrike" kern="1200" dirty="0">
                          <a:solidFill>
                            <a:schemeClr val="dk1"/>
                          </a:solidFill>
                          <a:effectLst/>
                          <a:latin typeface="+mn-lt"/>
                          <a:ea typeface="+mn-ea"/>
                          <a:cs typeface="+mn-cs"/>
                        </a:rPr>
                        <a:t>2</a:t>
                      </a:r>
                    </a:p>
                  </a:txBody>
                  <a:tcPr anchor="b"/>
                </a:tc>
                <a:tc>
                  <a:txBody>
                    <a:bodyPr/>
                    <a:lstStyle/>
                    <a:p>
                      <a:pPr algn="l" fontAlgn="b"/>
                      <a:r>
                        <a:rPr lang="en-US" sz="1600" u="none" strike="noStrike" dirty="0">
                          <a:effectLst/>
                        </a:rPr>
                        <a:t>Thursday PM1: </a:t>
                      </a:r>
                      <a:endParaRPr lang="en-US" sz="1600" b="1" i="0" u="none" strike="noStrike" dirty="0">
                        <a:effectLst/>
                        <a:latin typeface="Times New Roman" panose="02020603050405020304" pitchFamily="18" charset="0"/>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Presentations, Technical Guidance Framework</a:t>
                      </a:r>
                      <a:endParaRPr lang="en-US" sz="1600" b="1" i="0" u="none" strike="noStrike" dirty="0">
                        <a:effectLst/>
                        <a:latin typeface="Times New Roman" panose="02020603050405020304" pitchFamily="18" charset="0"/>
                      </a:endParaRPr>
                    </a:p>
                  </a:txBody>
                  <a:tcPr marL="9525" marR="9525" marT="9525" marB="0" anchor="ctr"/>
                </a:tc>
                <a:tc>
                  <a:txBody>
                    <a:bodyPr/>
                    <a:lstStyle/>
                    <a:p>
                      <a:pPr algn="r" fontAlgn="b"/>
                      <a:r>
                        <a:rPr lang="en-US" sz="1600" u="none" strike="noStrike" dirty="0">
                          <a:effectLst/>
                        </a:rPr>
                        <a:t>1:00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21377194"/>
                  </a:ext>
                </a:extLst>
              </a:tr>
              <a:tr h="370840">
                <a:tc>
                  <a:txBody>
                    <a:bodyPr/>
                    <a:lstStyle/>
                    <a:p>
                      <a:r>
                        <a:rPr lang="en-US" sz="1600" u="none" strike="noStrike" kern="1200" dirty="0">
                          <a:solidFill>
                            <a:schemeClr val="dk1"/>
                          </a:solidFill>
                          <a:effectLst/>
                          <a:latin typeface="+mn-lt"/>
                          <a:ea typeface="+mn-ea"/>
                          <a:cs typeface="+mn-cs"/>
                        </a:rPr>
                        <a:t>3</a:t>
                      </a:r>
                    </a:p>
                  </a:txBody>
                  <a:tcPr anchor="b"/>
                </a:tc>
                <a:tc>
                  <a:txBody>
                    <a:bodyPr/>
                    <a:lstStyle/>
                    <a:p>
                      <a:pPr algn="l" fontAlgn="b"/>
                      <a:r>
                        <a:rPr lang="en-US" sz="1600" u="none" strike="noStrike" dirty="0">
                          <a:effectLst/>
                        </a:rPr>
                        <a:t>Monday AM2</a:t>
                      </a:r>
                      <a:endParaRPr lang="en-US" sz="1600" b="1" i="0" u="none" strike="noStrike" dirty="0">
                        <a:effectLst/>
                        <a:latin typeface="Times New Roman" panose="02020603050405020304" pitchFamily="18" charset="0"/>
                      </a:endParaRPr>
                    </a:p>
                  </a:txBody>
                  <a:tcPr marL="9525" marR="9525" marT="9525" marB="0" anchor="ctr"/>
                </a:tc>
                <a:tc>
                  <a:txBody>
                    <a:bodyPr/>
                    <a:lstStyle/>
                    <a:p>
                      <a:r>
                        <a:rPr lang="en-US" sz="1600" u="none" strike="noStrike" dirty="0">
                          <a:effectLst/>
                        </a:rPr>
                        <a:t>Coordination with SGs  (Joint w/15.14 &amp; 15.15)</a:t>
                      </a:r>
                      <a:endParaRPr lang="en-US" dirty="0"/>
                    </a:p>
                  </a:txBody>
                  <a:tcPr marL="9525" marR="9525" marT="9525" marB="0" anchor="ctr"/>
                </a:tc>
                <a:tc>
                  <a:txBody>
                    <a:bodyPr/>
                    <a:lstStyle/>
                    <a:p>
                      <a:pPr algn="r" fontAlgn="b"/>
                      <a:r>
                        <a:rPr lang="en-US" sz="1600" u="none" strike="noStrike" dirty="0">
                          <a:effectLst/>
                        </a:rPr>
                        <a:t>11:00 AM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85905702"/>
                  </a:ext>
                </a:extLst>
              </a:tr>
              <a:tr h="370840">
                <a:tc>
                  <a:txBody>
                    <a:bodyPr/>
                    <a:lstStyle/>
                    <a:p>
                      <a:r>
                        <a:rPr lang="en-US" sz="1600" u="none" strike="noStrike" kern="1200" dirty="0">
                          <a:solidFill>
                            <a:schemeClr val="dk1"/>
                          </a:solidFill>
                          <a:effectLst/>
                          <a:latin typeface="+mn-lt"/>
                          <a:ea typeface="+mn-ea"/>
                          <a:cs typeface="+mn-cs"/>
                        </a:rPr>
                        <a:t>4</a:t>
                      </a:r>
                    </a:p>
                  </a:txBody>
                  <a:tcPr anchor="b"/>
                </a:tc>
                <a:tc>
                  <a:txBody>
                    <a:bodyPr/>
                    <a:lstStyle/>
                    <a:p>
                      <a:pPr algn="l" fontAlgn="b"/>
                      <a:r>
                        <a:rPr lang="en-US" sz="1600" u="none" strike="noStrike" dirty="0">
                          <a:effectLst/>
                        </a:rPr>
                        <a:t>Monday PM2:</a:t>
                      </a:r>
                      <a:endParaRPr lang="en-US" sz="1600" b="1" i="0" u="none" strike="noStrike" dirty="0">
                        <a:effectLst/>
                        <a:latin typeface="Times New Roman" panose="02020603050405020304" pitchFamily="18" charset="0"/>
                      </a:endParaRPr>
                    </a:p>
                  </a:txBody>
                  <a:tcPr marL="9525" marR="9525" marT="9525" marB="0" anchor="ctr"/>
                </a:tc>
                <a:tc>
                  <a:txBody>
                    <a:bodyPr/>
                    <a:lstStyle/>
                    <a:p>
                      <a:r>
                        <a:rPr lang="en-US" sz="1800" u="none" strike="noStrike" dirty="0">
                          <a:effectLst/>
                        </a:rPr>
                        <a:t>Technical Presentations, TCD Discussion </a:t>
                      </a:r>
                      <a:endParaRPr lang="en-US" dirty="0"/>
                    </a:p>
                  </a:txBody>
                  <a:tcPr marL="9525" marR="9525" marT="9525" marB="0" anchor="ctr"/>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31352683"/>
                  </a:ext>
                </a:extLst>
              </a:tr>
              <a:tr h="370840">
                <a:tc>
                  <a:txBody>
                    <a:bodyPr/>
                    <a:lstStyle/>
                    <a:p>
                      <a:r>
                        <a:rPr lang="en-US" sz="1600" u="none" strike="noStrike" kern="1200" dirty="0">
                          <a:solidFill>
                            <a:schemeClr val="dk1"/>
                          </a:solidFill>
                          <a:effectLst/>
                          <a:latin typeface="+mn-lt"/>
                          <a:ea typeface="+mn-ea"/>
                          <a:cs typeface="+mn-cs"/>
                        </a:rPr>
                        <a:t>5</a:t>
                      </a:r>
                    </a:p>
                  </a:txBody>
                  <a:tcPr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Tuesday AM2:</a:t>
                      </a:r>
                    </a:p>
                  </a:txBody>
                  <a:tcPr marL="9525" marR="9525" marT="9525" marB="0" anchor="ctr"/>
                </a:tc>
                <a:tc>
                  <a:txBody>
                    <a:bodyPr/>
                    <a:lstStyle/>
                    <a:p>
                      <a:r>
                        <a:rPr lang="en-US" dirty="0"/>
                        <a:t>TCD, Call For Contributions, </a:t>
                      </a:r>
                      <a:r>
                        <a:rPr lang="en-US" sz="1800" u="none" strike="noStrike" dirty="0">
                          <a:effectLst/>
                        </a:rPr>
                        <a:t>next steps, wrap-up</a:t>
                      </a:r>
                      <a:endParaRPr lang="en-US" dirty="0"/>
                    </a:p>
                  </a:txBody>
                  <a:tcPr marL="9525" marR="9525" marT="9525" marB="0" anchor="ctr"/>
                </a:tc>
                <a:tc>
                  <a:txBody>
                    <a:bodyPr/>
                    <a:lstStyle/>
                    <a:p>
                      <a:pPr marL="0" algn="r" defTabSz="457200" rtl="0" eaLnBrk="1" fontAlgn="b" latinLnBrk="0" hangingPunct="1"/>
                      <a:r>
                        <a:rPr lang="en-US" sz="1600" u="none" strike="noStrike" kern="1200" dirty="0">
                          <a:solidFill>
                            <a:schemeClr val="dk1"/>
                          </a:solidFill>
                          <a:effectLst/>
                          <a:latin typeface="+mn-lt"/>
                          <a:ea typeface="+mn-ea"/>
                          <a:cs typeface="+mn-cs"/>
                        </a:rPr>
                        <a:t>11:00 AM</a:t>
                      </a:r>
                    </a:p>
                  </a:txBody>
                  <a:tcPr marL="9525" marR="9525" marT="9525" marB="0" anchor="ctr"/>
                </a:tc>
                <a:extLst>
                  <a:ext uri="{0D108BD9-81ED-4DB2-BD59-A6C34878D82A}">
                    <a16:rowId xmlns:a16="http://schemas.microsoft.com/office/drawing/2014/main" val="2728940845"/>
                  </a:ext>
                </a:extLst>
              </a:tr>
            </a:tbl>
          </a:graphicData>
        </a:graphic>
      </p:graphicFrame>
    </p:spTree>
    <p:extLst>
      <p:ext uri="{BB962C8B-B14F-4D97-AF65-F5344CB8AC3E}">
        <p14:creationId xmlns:p14="http://schemas.microsoft.com/office/powerpoint/2010/main" val="236925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362-C33F-4D4B-9095-A67A83EC0C94}"/>
              </a:ext>
            </a:extLst>
          </p:cNvPr>
          <p:cNvSpPr>
            <a:spLocks noGrp="1"/>
          </p:cNvSpPr>
          <p:nvPr>
            <p:ph type="title"/>
          </p:nvPr>
        </p:nvSpPr>
        <p:spPr>
          <a:xfrm>
            <a:off x="683568" y="685800"/>
            <a:ext cx="7764463" cy="754063"/>
          </a:xfrm>
        </p:spPr>
        <p:txBody>
          <a:bodyPr/>
          <a:lstStyle/>
          <a:p>
            <a:r>
              <a:rPr lang="en-US" dirty="0"/>
              <a:t>Meeting Documents</a:t>
            </a:r>
          </a:p>
        </p:txBody>
      </p:sp>
      <p:graphicFrame>
        <p:nvGraphicFramePr>
          <p:cNvPr id="5" name="Content Placeholder 4">
            <a:extLst>
              <a:ext uri="{FF2B5EF4-FFF2-40B4-BE49-F238E27FC236}">
                <a16:creationId xmlns:a16="http://schemas.microsoft.com/office/drawing/2014/main" id="{8EA25BDE-56E4-4D72-8684-86764AF68010}"/>
              </a:ext>
            </a:extLst>
          </p:cNvPr>
          <p:cNvGraphicFramePr>
            <a:graphicFrameLocks noGrp="1"/>
          </p:cNvGraphicFramePr>
          <p:nvPr>
            <p:ph idx="1"/>
            <p:extLst>
              <p:ext uri="{D42A27DB-BD31-4B8C-83A1-F6EECF244321}">
                <p14:modId xmlns:p14="http://schemas.microsoft.com/office/powerpoint/2010/main" val="303787271"/>
              </p:ext>
            </p:extLst>
          </p:nvPr>
        </p:nvGraphicFramePr>
        <p:xfrm>
          <a:off x="827584" y="3660409"/>
          <a:ext cx="7200800" cy="938835"/>
        </p:xfrm>
        <a:graphic>
          <a:graphicData uri="http://schemas.openxmlformats.org/drawingml/2006/table">
            <a:tbl>
              <a:tblPr>
                <a:tableStyleId>{5C22544A-7EE6-4342-B048-85BDC9FD1C3A}</a:tableStyleId>
              </a:tblPr>
              <a:tblGrid>
                <a:gridCol w="4685143">
                  <a:extLst>
                    <a:ext uri="{9D8B030D-6E8A-4147-A177-3AD203B41FA5}">
                      <a16:colId xmlns:a16="http://schemas.microsoft.com/office/drawing/2014/main" val="881492888"/>
                    </a:ext>
                  </a:extLst>
                </a:gridCol>
                <a:gridCol w="2515657">
                  <a:extLst>
                    <a:ext uri="{9D8B030D-6E8A-4147-A177-3AD203B41FA5}">
                      <a16:colId xmlns:a16="http://schemas.microsoft.com/office/drawing/2014/main" val="3848837975"/>
                    </a:ext>
                  </a:extLst>
                </a:gridCol>
              </a:tblGrid>
              <a:tr h="268770">
                <a:tc>
                  <a:txBody>
                    <a:bodyPr/>
                    <a:lstStyle/>
                    <a:p>
                      <a:pPr algn="l" fontAlgn="b"/>
                      <a:r>
                        <a:rPr lang="en-US" sz="2000" b="0" i="0" u="none" strike="noStrike" dirty="0">
                          <a:effectLst/>
                          <a:latin typeface="Arial" panose="020B0604020202020204" pitchFamily="34" charset="0"/>
                        </a:rPr>
                        <a:t>Document</a:t>
                      </a:r>
                    </a:p>
                  </a:txBody>
                  <a:tcPr marL="8145" marR="8145" marT="8145" marB="0" anchor="b">
                    <a:solidFill>
                      <a:srgbClr val="00B050"/>
                    </a:solidFill>
                  </a:tcPr>
                </a:tc>
                <a:tc>
                  <a:txBody>
                    <a:bodyPr/>
                    <a:lstStyle/>
                    <a:p>
                      <a:pPr algn="ctr" fontAlgn="b"/>
                      <a:r>
                        <a:rPr lang="en-US" sz="2000" b="0" i="0" u="none" strike="noStrike" dirty="0">
                          <a:effectLst/>
                          <a:latin typeface="Arial" panose="020B0604020202020204" pitchFamily="34" charset="0"/>
                        </a:rPr>
                        <a:t>Link</a:t>
                      </a:r>
                      <a:endParaRPr lang="en-US" sz="2000" b="0" i="0" u="sng" strike="noStrike" dirty="0">
                        <a:solidFill>
                          <a:srgbClr val="0000FF"/>
                        </a:solidFill>
                        <a:effectLst/>
                        <a:latin typeface="Arial" panose="020B0604020202020204" pitchFamily="34" charset="0"/>
                      </a:endParaRPr>
                    </a:p>
                  </a:txBody>
                  <a:tcPr marL="8145" marR="8145" marT="8145" marB="0" anchor="b">
                    <a:solidFill>
                      <a:srgbClr val="00B050"/>
                    </a:solidFill>
                  </a:tcPr>
                </a:tc>
                <a:extLst>
                  <a:ext uri="{0D108BD9-81ED-4DB2-BD59-A6C34878D82A}">
                    <a16:rowId xmlns:a16="http://schemas.microsoft.com/office/drawing/2014/main" val="3097034135"/>
                  </a:ext>
                </a:extLst>
              </a:tr>
              <a:tr h="268770">
                <a:tc>
                  <a:txBody>
                    <a:bodyPr/>
                    <a:lstStyle/>
                    <a:p>
                      <a:pPr algn="l" fontAlgn="b"/>
                      <a:r>
                        <a:rPr lang="en-US" sz="2000" u="none" strike="noStrike" dirty="0">
                          <a:effectLst/>
                        </a:rPr>
                        <a:t>SG 15.4ab Agenda May 2021 Interim</a:t>
                      </a:r>
                      <a:endParaRPr lang="en-US" sz="2000" b="0" i="0" u="none" strike="noStrike" dirty="0">
                        <a:effectLst/>
                        <a:latin typeface="Arial" panose="020B0604020202020204" pitchFamily="34" charset="0"/>
                      </a:endParaRPr>
                    </a:p>
                  </a:txBody>
                  <a:tcPr marL="8145" marR="8145" marT="814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altLang="en-US" sz="2000" dirty="0">
                          <a:solidFill>
                            <a:schemeClr val="accent2">
                              <a:lumMod val="75000"/>
                            </a:schemeClr>
                          </a:solidFill>
                          <a:hlinkClick r:id="rId2">
                            <a:extLst>
                              <a:ext uri="{A12FA001-AC4F-418D-AE19-62706E023703}">
                                <ahyp:hlinkClr xmlns:ahyp="http://schemas.microsoft.com/office/drawing/2018/hyperlinkcolor" val="tx"/>
                              </a:ext>
                            </a:extLst>
                          </a:hlinkClick>
                        </a:rPr>
                        <a:t>15-21-0250-08</a:t>
                      </a:r>
                      <a:endParaRPr lang="en-US" altLang="en-US" sz="2000" dirty="0">
                        <a:solidFill>
                          <a:schemeClr val="accent2">
                            <a:lumMod val="75000"/>
                          </a:schemeClr>
                        </a:solidFill>
                      </a:endParaRPr>
                    </a:p>
                  </a:txBody>
                  <a:tcPr marL="8145" marR="8145" marT="8145" marB="0" anchor="b"/>
                </a:tc>
                <a:extLst>
                  <a:ext uri="{0D108BD9-81ED-4DB2-BD59-A6C34878D82A}">
                    <a16:rowId xmlns:a16="http://schemas.microsoft.com/office/drawing/2014/main" val="1257288448"/>
                  </a:ext>
                </a:extLst>
              </a:tr>
              <a:tr h="268770">
                <a:tc>
                  <a:txBody>
                    <a:bodyPr/>
                    <a:lstStyle/>
                    <a:p>
                      <a:pPr algn="l" fontAlgn="b"/>
                      <a:r>
                        <a:rPr lang="en-US" sz="2000" u="none" strike="noStrike" dirty="0">
                          <a:effectLst/>
                        </a:rPr>
                        <a:t>SG15.4ab Meeting Slides May 2021</a:t>
                      </a:r>
                      <a:endParaRPr lang="en-US" sz="2000" b="0" i="0" u="none" strike="noStrike" dirty="0">
                        <a:effectLst/>
                        <a:latin typeface="Arial" panose="020B0604020202020204" pitchFamily="34" charset="0"/>
                      </a:endParaRPr>
                    </a:p>
                  </a:txBody>
                  <a:tcPr marL="8145" marR="8145" marT="8145" marB="0" anchor="b"/>
                </a:tc>
                <a:tc>
                  <a:txBody>
                    <a:bodyPr/>
                    <a:lstStyle/>
                    <a:p>
                      <a:pPr algn="ctr" fontAlgn="b"/>
                      <a:r>
                        <a:rPr lang="en-US" sz="2000" u="sng" strike="noStrike" dirty="0">
                          <a:solidFill>
                            <a:schemeClr val="accent2">
                              <a:lumMod val="75000"/>
                            </a:schemeClr>
                          </a:solidFill>
                          <a:effectLst/>
                          <a:hlinkClick r:id="rId3">
                            <a:extLst>
                              <a:ext uri="{A12FA001-AC4F-418D-AE19-62706E023703}">
                                <ahyp:hlinkClr xmlns:ahyp="http://schemas.microsoft.com/office/drawing/2018/hyperlinkcolor" val="tx"/>
                              </a:ext>
                            </a:extLst>
                          </a:hlinkClick>
                        </a:rPr>
                        <a:t>15-21-0266-01</a:t>
                      </a:r>
                      <a:endParaRPr lang="en-US" sz="2000" b="0" i="0" u="sng" strike="noStrike" dirty="0">
                        <a:solidFill>
                          <a:schemeClr val="accent2">
                            <a:lumMod val="75000"/>
                          </a:schemeClr>
                        </a:solidFill>
                        <a:effectLst/>
                        <a:latin typeface="Arial" panose="020B0604020202020204" pitchFamily="34" charset="0"/>
                      </a:endParaRPr>
                    </a:p>
                  </a:txBody>
                  <a:tcPr marL="8145" marR="8145" marT="8145" marB="0" anchor="b"/>
                </a:tc>
                <a:extLst>
                  <a:ext uri="{0D108BD9-81ED-4DB2-BD59-A6C34878D82A}">
                    <a16:rowId xmlns:a16="http://schemas.microsoft.com/office/drawing/2014/main" val="4191480525"/>
                  </a:ext>
                </a:extLst>
              </a:tr>
            </a:tbl>
          </a:graphicData>
        </a:graphic>
      </p:graphicFrame>
      <p:sp>
        <p:nvSpPr>
          <p:cNvPr id="4" name="Slide Number Placeholder 3">
            <a:extLst>
              <a:ext uri="{FF2B5EF4-FFF2-40B4-BE49-F238E27FC236}">
                <a16:creationId xmlns:a16="http://schemas.microsoft.com/office/drawing/2014/main" id="{6C709072-EA70-476E-BB75-421E12C51C4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307257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Meeting Goals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457200" indent="-457200">
              <a:buClr>
                <a:schemeClr val="accent1">
                  <a:lumMod val="50000"/>
                </a:schemeClr>
              </a:buClr>
              <a:buFont typeface="Wingdings" panose="05000000000000000000" pitchFamily="2" charset="2"/>
              <a:buChar char="ü"/>
            </a:pPr>
            <a:r>
              <a:rPr lang="en-US" altLang="en-US" dirty="0">
                <a:solidFill>
                  <a:srgbClr val="002060"/>
                </a:solidFill>
              </a:rPr>
              <a:t>Review and reaffirm the proposed PAR and CSD.</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Further consideration of use cases and  technical requirements and characteristics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Heard and discussed technical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Discussed technical framework and produce a technical guidance document</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Produce a call for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Coordinate with other Study Groups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149A0-7B32-4264-B944-85612E2372C8}"/>
              </a:ext>
            </a:extLst>
          </p:cNvPr>
          <p:cNvSpPr>
            <a:spLocks noGrp="1"/>
          </p:cNvSpPr>
          <p:nvPr>
            <p:ph type="title"/>
          </p:nvPr>
        </p:nvSpPr>
        <p:spPr>
          <a:xfrm>
            <a:off x="762000" y="685800"/>
            <a:ext cx="7764463" cy="1159024"/>
          </a:xfrm>
        </p:spPr>
        <p:txBody>
          <a:bodyPr/>
          <a:lstStyle/>
          <a:p>
            <a:r>
              <a:rPr lang="en-US" sz="3200" dirty="0"/>
              <a:t>Re-affirmed PAR and CSD approved by TG and WG in March</a:t>
            </a:r>
          </a:p>
        </p:txBody>
      </p:sp>
      <p:sp>
        <p:nvSpPr>
          <p:cNvPr id="13" name="Content Placeholder 2">
            <a:extLst>
              <a:ext uri="{FF2B5EF4-FFF2-40B4-BE49-F238E27FC236}">
                <a16:creationId xmlns:a16="http://schemas.microsoft.com/office/drawing/2014/main" id="{9106EA66-70D8-4AAD-8F0B-C6B3CDDFE913}"/>
              </a:ext>
            </a:extLst>
          </p:cNvPr>
          <p:cNvSpPr>
            <a:spLocks noGrp="1"/>
          </p:cNvSpPr>
          <p:nvPr>
            <p:ph sz="half" idx="1"/>
          </p:nvPr>
        </p:nvSpPr>
        <p:spPr>
          <a:xfrm>
            <a:off x="609600" y="2204864"/>
            <a:ext cx="3805238" cy="3785592"/>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a:solidFill>
                  <a:schemeClr val="accent6">
                    <a:lumMod val="75000"/>
                  </a:schemeClr>
                </a:solidFill>
              </a:rPr>
              <a:t>PAR</a:t>
            </a:r>
            <a:endParaRPr lang="en-US" dirty="0"/>
          </a:p>
          <a:p>
            <a:pPr marL="457200" indent="-457200">
              <a:buFont typeface="Arial" panose="020B0604020202020204" pitchFamily="34" charset="0"/>
              <a:buChar char="•"/>
            </a:pPr>
            <a:endParaRPr lang="en-US" dirty="0">
              <a:solidFill>
                <a:srgbClr val="CCCCFF"/>
              </a:solidFill>
              <a:hlinkClick r:id="rId2">
                <a:extLst>
                  <a:ext uri="{A12FA001-AC4F-418D-AE19-62706E023703}">
                    <ahyp:hlinkClr xmlns:ahyp="http://schemas.microsoft.com/office/drawing/2018/hyperlinkcolor" val="tx"/>
                  </a:ext>
                </a:extLst>
              </a:hlinkClick>
            </a:endParaRPr>
          </a:p>
          <a:p>
            <a:pPr marL="0" indent="0" algn="ct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Document: 15-21-0126-02</a:t>
            </a:r>
            <a:endParaRPr lang="en-US" dirty="0">
              <a:solidFill>
                <a:schemeClr val="accent2">
                  <a:lumMod val="75000"/>
                </a:schemeClr>
              </a:solidFill>
            </a:endParaRPr>
          </a:p>
        </p:txBody>
      </p:sp>
      <p:sp>
        <p:nvSpPr>
          <p:cNvPr id="15" name="Content Placeholder 3">
            <a:extLst>
              <a:ext uri="{FF2B5EF4-FFF2-40B4-BE49-F238E27FC236}">
                <a16:creationId xmlns:a16="http://schemas.microsoft.com/office/drawing/2014/main" id="{198D7543-81E0-447F-A77B-042B42254601}"/>
              </a:ext>
            </a:extLst>
          </p:cNvPr>
          <p:cNvSpPr>
            <a:spLocks noGrp="1"/>
          </p:cNvSpPr>
          <p:nvPr>
            <p:ph sz="half" idx="2"/>
          </p:nvPr>
        </p:nvSpPr>
        <p:spPr>
          <a:xfrm>
            <a:off x="4567238" y="2204864"/>
            <a:ext cx="3806825" cy="3785592"/>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a:solidFill>
                  <a:schemeClr val="accent6">
                    <a:lumMod val="75000"/>
                  </a:schemeClr>
                </a:solidFill>
              </a:rPr>
              <a:t>CSD</a:t>
            </a:r>
            <a:endParaRPr lang="en-US" dirty="0"/>
          </a:p>
          <a:p>
            <a:pPr marL="457200" indent="-457200">
              <a:buFont typeface="Arial" panose="020B0604020202020204" pitchFamily="34" charset="0"/>
              <a:buChar char="•"/>
            </a:pPr>
            <a:endParaRPr lang="en-US" dirty="0">
              <a:solidFill>
                <a:srgbClr val="CCCCFF"/>
              </a:solidFill>
              <a:hlinkClick r:id="rId4">
                <a:extLst>
                  <a:ext uri="{A12FA001-AC4F-418D-AE19-62706E023703}">
                    <ahyp:hlinkClr xmlns:ahyp="http://schemas.microsoft.com/office/drawing/2018/hyperlinkcolor" val="tx"/>
                  </a:ext>
                </a:extLst>
              </a:hlinkClick>
            </a:endParaRPr>
          </a:p>
          <a:p>
            <a:pPr marL="0" indent="0" algn="ctr"/>
            <a:r>
              <a:rPr lang="en-US" dirty="0">
                <a:solidFill>
                  <a:schemeClr val="accent2">
                    <a:lumMod val="75000"/>
                  </a:schemeClr>
                </a:solidFill>
                <a:hlinkClick r:id="rId4">
                  <a:extLst>
                    <a:ext uri="{A12FA001-AC4F-418D-AE19-62706E023703}">
                      <ahyp:hlinkClr xmlns:ahyp="http://schemas.microsoft.com/office/drawing/2018/hyperlinkcolor" val="tx"/>
                    </a:ext>
                  </a:extLst>
                </a:hlinkClick>
              </a:rPr>
              <a:t>Document: 15-21-0047-05</a:t>
            </a:r>
            <a:endParaRPr lang="en-US" dirty="0">
              <a:solidFill>
                <a:schemeClr val="accent2">
                  <a:lumMod val="75000"/>
                </a:schemeClr>
              </a:solidFill>
            </a:endParaRPr>
          </a:p>
          <a:p>
            <a:pPr algn="ctr"/>
            <a:endParaRPr lang="en-US" dirty="0"/>
          </a:p>
        </p:txBody>
      </p:sp>
      <p:sp>
        <p:nvSpPr>
          <p:cNvPr id="4" name="Slide Number Placeholder 3">
            <a:extLst>
              <a:ext uri="{FF2B5EF4-FFF2-40B4-BE49-F238E27FC236}">
                <a16:creationId xmlns:a16="http://schemas.microsoft.com/office/drawing/2014/main" id="{70652DD7-32C1-4D94-B44A-A800BC541337}"/>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3D266AC6-DD33-448D-B445-2628016ADA7D}" type="slidenum">
              <a:rPr lang="en-US" altLang="en-US" smtClean="0"/>
              <a:pPr>
                <a:spcAft>
                  <a:spcPts val="600"/>
                </a:spcAft>
                <a:defRPr/>
              </a:pPr>
              <a:t>6</a:t>
            </a:fld>
            <a:endParaRPr lang="en-US" altLang="en-US"/>
          </a:p>
        </p:txBody>
      </p:sp>
    </p:spTree>
    <p:extLst>
      <p:ext uri="{BB962C8B-B14F-4D97-AF65-F5344CB8AC3E}">
        <p14:creationId xmlns:p14="http://schemas.microsoft.com/office/powerpoint/2010/main" val="1571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8E5-884C-4A73-854B-97F230B7BCF2}"/>
              </a:ext>
            </a:extLst>
          </p:cNvPr>
          <p:cNvSpPr>
            <a:spLocks noGrp="1"/>
          </p:cNvSpPr>
          <p:nvPr>
            <p:ph type="title"/>
          </p:nvPr>
        </p:nvSpPr>
        <p:spPr/>
        <p:txBody>
          <a:bodyPr/>
          <a:lstStyle/>
          <a:p>
            <a:r>
              <a:rPr lang="en-US" dirty="0"/>
              <a:t>Study Group Motion</a:t>
            </a:r>
          </a:p>
        </p:txBody>
      </p:sp>
      <p:sp>
        <p:nvSpPr>
          <p:cNvPr id="3" name="Content Placeholder 2">
            <a:extLst>
              <a:ext uri="{FF2B5EF4-FFF2-40B4-BE49-F238E27FC236}">
                <a16:creationId xmlns:a16="http://schemas.microsoft.com/office/drawing/2014/main" id="{3F4B85DC-6EB6-4D3D-A4BD-DA105BEFE38D}"/>
              </a:ext>
            </a:extLst>
          </p:cNvPr>
          <p:cNvSpPr>
            <a:spLocks noGrp="1"/>
          </p:cNvSpPr>
          <p:nvPr>
            <p:ph idx="1"/>
          </p:nvPr>
        </p:nvSpPr>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SG Motion: </a:t>
            </a:r>
            <a:r>
              <a:rPr lang="en-US" sz="2400" i="1" dirty="0">
                <a:latin typeface="Times New Roman" panose="02020603050405020304" pitchFamily="18" charset="0"/>
                <a:cs typeface="Times New Roman" panose="02020603050405020304" pitchFamily="18" charset="0"/>
              </a:rPr>
              <a:t>Request that the PAR and CSD contained in documents [15-21-0126-01] and [15-21-0047-05], respectively, be approved for submission to the WG for its approval and that the EC be requested to forward the PAR to </a:t>
            </a:r>
            <a:r>
              <a:rPr lang="en-US" sz="2400" i="1" dirty="0" err="1">
                <a:latin typeface="Times New Roman" panose="02020603050405020304" pitchFamily="18" charset="0"/>
                <a:cs typeface="Times New Roman" panose="02020603050405020304" pitchFamily="18" charset="0"/>
              </a:rPr>
              <a:t>NesCom</a:t>
            </a:r>
            <a:endParaRPr lang="en-US" sz="2400" i="1" dirty="0">
              <a:latin typeface="Times New Roman" panose="02020603050405020304" pitchFamily="18" charset="0"/>
              <a:cs typeface="Times New Roman" panose="02020603050405020304" pitchFamily="18" charset="0"/>
            </a:endParaRPr>
          </a:p>
          <a:p>
            <a:endParaRPr lang="en-US" dirty="0"/>
          </a:p>
          <a:p>
            <a:r>
              <a:rPr lang="en-US" sz="2200" dirty="0">
                <a:latin typeface="Calibri" panose="020F0502020204030204" pitchFamily="34" charset="0"/>
                <a:cs typeface="Calibri" panose="020F0502020204030204" pitchFamily="34" charset="0"/>
              </a:rPr>
              <a:t>Moved: Clint Powel</a:t>
            </a:r>
          </a:p>
          <a:p>
            <a:r>
              <a:rPr lang="en-US" sz="2200" dirty="0">
                <a:latin typeface="Calibri" panose="020F0502020204030204" pitchFamily="34" charset="0"/>
                <a:cs typeface="Calibri" panose="020F0502020204030204" pitchFamily="34" charset="0"/>
              </a:rPr>
              <a:t>Second: Phil Beecher</a:t>
            </a:r>
          </a:p>
          <a:p>
            <a:r>
              <a:rPr lang="en-US" sz="2200" dirty="0">
                <a:latin typeface="Calibri" panose="020F0502020204030204" pitchFamily="34" charset="0"/>
                <a:cs typeface="Calibri" panose="020F0502020204030204" pitchFamily="34" charset="0"/>
              </a:rPr>
              <a:t>Discussion: None</a:t>
            </a:r>
          </a:p>
          <a:p>
            <a:r>
              <a:rPr lang="en-US" sz="2200" b="1" dirty="0">
                <a:solidFill>
                  <a:schemeClr val="accent1">
                    <a:lumMod val="50000"/>
                  </a:schemeClr>
                </a:solidFill>
                <a:latin typeface="Calibri" panose="020F0502020204030204" pitchFamily="34" charset="0"/>
                <a:cs typeface="Calibri" panose="020F0502020204030204" pitchFamily="34" charset="0"/>
              </a:rPr>
              <a:t>Result:  Motion carried by unanimous consent</a:t>
            </a:r>
          </a:p>
          <a:p>
            <a:endParaRPr lang="en-US" dirty="0"/>
          </a:p>
        </p:txBody>
      </p:sp>
      <p:sp>
        <p:nvSpPr>
          <p:cNvPr id="4" name="Slide Number Placeholder 3">
            <a:extLst>
              <a:ext uri="{FF2B5EF4-FFF2-40B4-BE49-F238E27FC236}">
                <a16:creationId xmlns:a16="http://schemas.microsoft.com/office/drawing/2014/main" id="{1ACC5FD2-7E8C-46E8-A93A-7296ED39B27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12437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[15-21-0126-02]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ea typeface="Calibri" panose="020F0502020204030204" pitchFamily="34" charset="0"/>
              </a:rPr>
              <a:t>Moved:</a:t>
            </a:r>
            <a:r>
              <a:rPr lang="en-US" sz="2000" i="1" dirty="0">
                <a:effectLst/>
                <a:ea typeface="Calibri" panose="020F0502020204030204" pitchFamily="34" charset="0"/>
              </a:rPr>
              <a:t> </a:t>
            </a:r>
            <a:r>
              <a:rPr lang="en-US" sz="2000" dirty="0">
                <a:effectLst/>
                <a:ea typeface="Calibri" panose="020F0502020204030204" pitchFamily="34" charset="0"/>
              </a:rPr>
              <a:t>Benjamin Rolfe (BCA)</a:t>
            </a:r>
          </a:p>
          <a:p>
            <a:pPr marL="685800" marR="0">
              <a:spcBef>
                <a:spcPts val="0"/>
              </a:spcBef>
              <a:spcAft>
                <a:spcPts val="0"/>
              </a:spcAft>
            </a:pPr>
            <a:r>
              <a:rPr lang="en-US" sz="2000" dirty="0">
                <a:effectLst/>
                <a:ea typeface="Calibri" panose="020F0502020204030204" pitchFamily="34" charset="0"/>
              </a:rPr>
              <a:t>Second:</a:t>
            </a:r>
            <a:r>
              <a:rPr lang="en-US" sz="2000" i="1" dirty="0">
                <a:effectLst/>
                <a:ea typeface="Calibri" panose="020F0502020204030204" pitchFamily="34" charset="0"/>
              </a:rPr>
              <a:t> </a:t>
            </a:r>
            <a:r>
              <a:rPr lang="en-US" sz="2000" dirty="0">
                <a:effectLst/>
                <a:ea typeface="Calibri" panose="020F0502020204030204" pitchFamily="34" charset="0"/>
              </a:rPr>
              <a:t>Clint Powell (Facebook)</a:t>
            </a: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70535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B583-5904-4298-9262-B773A30494B2}"/>
              </a:ext>
            </a:extLst>
          </p:cNvPr>
          <p:cNvSpPr>
            <a:spLocks noGrp="1"/>
          </p:cNvSpPr>
          <p:nvPr>
            <p:ph type="title"/>
          </p:nvPr>
        </p:nvSpPr>
        <p:spPr>
          <a:xfrm>
            <a:off x="762000" y="685800"/>
            <a:ext cx="7764463" cy="1087016"/>
          </a:xfrm>
        </p:spPr>
        <p:txBody>
          <a:bodyPr tIns="182880" bIns="182880">
            <a:normAutofit fontScale="90000"/>
          </a:bodyPr>
          <a:lstStyle/>
          <a:p>
            <a:r>
              <a:rPr lang="en-US" dirty="0"/>
              <a:t>Working Group Motion: Extend Study Group (just in case)</a:t>
            </a:r>
          </a:p>
        </p:txBody>
      </p:sp>
      <p:sp>
        <p:nvSpPr>
          <p:cNvPr id="3" name="Content Placeholder 2">
            <a:extLst>
              <a:ext uri="{FF2B5EF4-FFF2-40B4-BE49-F238E27FC236}">
                <a16:creationId xmlns:a16="http://schemas.microsoft.com/office/drawing/2014/main" id="{23ABB56F-3FC9-4570-96F9-3C03011185FB}"/>
              </a:ext>
            </a:extLst>
          </p:cNvPr>
          <p:cNvSpPr>
            <a:spLocks noGrp="1"/>
          </p:cNvSpPr>
          <p:nvPr>
            <p:ph idx="1"/>
          </p:nvPr>
        </p:nvSpPr>
        <p:spPr>
          <a:xfrm>
            <a:off x="657224" y="2204864"/>
            <a:ext cx="7764463" cy="3774654"/>
          </a:xfrm>
        </p:spPr>
        <p:txBody>
          <a:bodyPr>
            <a:normAutofit fontScale="70000" lnSpcReduction="20000"/>
          </a:bodyPr>
          <a:lstStyle/>
          <a:p>
            <a:endParaRPr lang="en-US" dirty="0">
              <a:latin typeface="Times New Roman" panose="02020603050405020304" pitchFamily="18" charset="0"/>
            </a:endParaRPr>
          </a:p>
          <a:p>
            <a:r>
              <a:rPr lang="en-US" dirty="0">
                <a:latin typeface="Times New Roman" panose="02020603050405020304" pitchFamily="18" charset="0"/>
              </a:rPr>
              <a:t>WG Motion:  </a:t>
            </a:r>
            <a:r>
              <a:rPr lang="en-US" i="1" dirty="0">
                <a:latin typeface="Times New Roman" panose="02020603050405020304" pitchFamily="18" charset="0"/>
              </a:rPr>
              <a:t>Move that the 802.15 Working Group seeks approval from the 802 EC to extend the study group in 802.4ab to develop the PAR and CSD documents for  “Amendment: Enhanced Ultra Wide-Band (UWB) Physical Layers (PHYs) and Associated MAC Enhancements” </a:t>
            </a:r>
          </a:p>
          <a:p>
            <a:endParaRPr lang="en-US" dirty="0"/>
          </a:p>
          <a:p>
            <a:endParaRPr lang="en-US" dirty="0"/>
          </a:p>
          <a:p>
            <a:r>
              <a:rPr lang="en-US" sz="2900" dirty="0"/>
              <a:t>Moved: Benjamin Rolfe (Blind Creek Associates)</a:t>
            </a:r>
          </a:p>
          <a:p>
            <a:r>
              <a:rPr lang="en-US" sz="2900" dirty="0"/>
              <a:t>Second: TBD</a:t>
            </a:r>
          </a:p>
        </p:txBody>
      </p:sp>
      <p:sp>
        <p:nvSpPr>
          <p:cNvPr id="4" name="Slide Number Placeholder 3">
            <a:extLst>
              <a:ext uri="{FF2B5EF4-FFF2-40B4-BE49-F238E27FC236}">
                <a16:creationId xmlns:a16="http://schemas.microsoft.com/office/drawing/2014/main" id="{5192ACE3-BAA6-4F97-8FB0-E6BB35A0916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36502280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30302</TotalTime>
  <Words>1062</Words>
  <Application>Microsoft Office PowerPoint</Application>
  <PresentationFormat>On-screen Show (4:3)</PresentationFormat>
  <Paragraphs>182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802.15.4ab Study Group Meeting</vt:lpstr>
      <vt:lpstr>Agenda</vt:lpstr>
      <vt:lpstr>Meeting Documents</vt:lpstr>
      <vt:lpstr>Meeting Goals</vt:lpstr>
      <vt:lpstr>Re-affirmed PAR and CSD approved by TG and WG in March</vt:lpstr>
      <vt:lpstr>Study Group Motion</vt:lpstr>
      <vt:lpstr>Working Group Motion</vt:lpstr>
      <vt:lpstr>Working Group Motion: Extend Study Group (just in case)</vt:lpstr>
      <vt:lpstr>Technical Contributions</vt:lpstr>
      <vt:lpstr>Contributions</vt:lpstr>
      <vt:lpstr>Next Steps</vt:lpstr>
      <vt:lpstr>Next Steps</vt:lpstr>
      <vt:lpstr>Call for Contributions</vt:lpstr>
      <vt:lpstr>Teleconference Schedule Discussion</vt:lpstr>
      <vt:lpstr>Donec iterum conveniant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193</cp:revision>
  <cp:lastPrinted>2000-03-07T00:55:37Z</cp:lastPrinted>
  <dcterms:created xsi:type="dcterms:W3CDTF">2016-01-17T22:48:36Z</dcterms:created>
  <dcterms:modified xsi:type="dcterms:W3CDTF">2021-05-19T13:18:58Z</dcterms:modified>
  <cp:category/>
</cp:coreProperties>
</file>