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56" r:id="rId2"/>
    <p:sldId id="257" r:id="rId3"/>
    <p:sldId id="326"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72" d="100"/>
          <a:sy n="72" d="100"/>
        </p:scale>
        <p:origin x="10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49506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16" name="Google Shape;16;p1"/>
          <p:cNvSpPr txBox="1">
            <a:spLocks noGrp="1"/>
          </p:cNvSpPr>
          <p:nvPr>
            <p:ph type="ftr" idx="11"/>
          </p:nvPr>
        </p:nvSpPr>
        <p:spPr>
          <a:xfrm>
            <a:off x="4865916" y="6475415"/>
            <a:ext cx="4212771" cy="13220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 T. Kobayashi, M. Kim, </a:t>
            </a:r>
            <a:r>
              <a:rPr lang="en-US" dirty="0" err="1"/>
              <a:t>R.Kohno</a:t>
            </a:r>
            <a:r>
              <a:rPr lang="en-US" dirty="0"/>
              <a:t>(YNU/YRP-IAI)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P802.15-21-0307-00-6a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May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 T. Kobayashi, M. Kim, </a:t>
            </a:r>
            <a:r>
              <a:rPr lang="en-US" sz="1200" b="0" i="0" u="none" strike="noStrike" cap="none" dirty="0" err="1">
                <a:solidFill>
                  <a:schemeClr val="dk1"/>
                </a:solidFill>
                <a:latin typeface="Times New Roman"/>
                <a:ea typeface="Times New Roman"/>
                <a:cs typeface="Times New Roman"/>
                <a:sym typeface="Times New Roman"/>
              </a:rPr>
              <a:t>R.Kohno</a:t>
            </a:r>
            <a:r>
              <a:rPr lang="en-US" sz="1200" b="0" i="0" u="none" strike="noStrike" cap="none" dirty="0">
                <a:solidFill>
                  <a:schemeClr val="dk1"/>
                </a:solidFill>
                <a:latin typeface="Times New Roman"/>
                <a:ea typeface="Times New Roman"/>
                <a:cs typeface="Times New Roman"/>
                <a:sym typeface="Times New Roman"/>
              </a:rPr>
              <a:t>(YNU/YRP-IAI)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SG15.6a Motion</a:t>
            </a:r>
            <a:r>
              <a:rPr lang="en-US" sz="1600" b="0" i="0" u="none" strike="noStrike" cap="none" dirty="0">
                <a:solidFill>
                  <a:schemeClr val="dk2"/>
                </a:solidFill>
                <a:latin typeface="Times New Roman"/>
                <a:ea typeface="Times New Roman"/>
                <a:cs typeface="Times New Roman"/>
                <a:sym typeface="Times New Roman"/>
              </a:rPr>
              <a:t> </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for</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PAR</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and</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CSD</a:t>
            </a:r>
            <a:r>
              <a:rPr lang="en-US" sz="1600" b="0" i="0" u="none" strike="noStrike" cap="none" dirty="0">
                <a:solidFill>
                  <a:schemeClr val="dk2"/>
                </a:solidFill>
                <a:latin typeface="Times New Roman"/>
                <a:ea typeface="Times New Roman"/>
                <a:cs typeface="Times New Roman"/>
                <a:sym typeface="Times New Roman"/>
              </a:rPr>
              <a:t>	to be approved for submission to the WG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May 18th, 2021</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Minsoo Kim</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 Ryuji Kohno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University(YNU), 2: YRP International Alliance Institute(YRP-IAI)</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 79-5 Tokiwadai, Hodogaya-ku, Yokohama, 240-8501 Japan</a:t>
            </a:r>
          </a:p>
          <a:p>
            <a:pPr lvl="0">
              <a:buClr>
                <a:schemeClr val="dk2"/>
              </a:buClr>
            </a:pPr>
            <a:r>
              <a:rPr lang="en-US" sz="1600" dirty="0">
                <a:solidFill>
                  <a:schemeClr val="dk1"/>
                </a:solidFill>
                <a:latin typeface="Times New Roman"/>
                <a:cs typeface="Times New Roman"/>
                <a:sym typeface="Times New Roman"/>
              </a:rPr>
              <a:t>                2:  </a:t>
            </a:r>
            <a:r>
              <a:rPr lang="pl-PL" sz="1600" dirty="0">
                <a:solidFill>
                  <a:schemeClr val="dk1"/>
                </a:solidFill>
                <a:latin typeface="Times New Roman"/>
                <a:cs typeface="Times New Roman"/>
                <a:sym typeface="Times New Roman"/>
              </a:rPr>
              <a:t>YRP1 Blg., 3-4 HikarinoOka, Yokosuka-City, Kanagawa, 239-0847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  </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[kohno@ynu.ac.jp, kohno@yrp-iai.jp, kobayashi-takumi-ch@ynu.ac.jp, minsoo@minsookim.com, marco.hernandez@ieee.org]	</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S</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E44051-7384-41E5-954F-21FA87A9265C}"/>
              </a:ext>
            </a:extLst>
          </p:cNvPr>
          <p:cNvSpPr>
            <a:spLocks noGrp="1"/>
          </p:cNvSpPr>
          <p:nvPr>
            <p:ph type="title"/>
          </p:nvPr>
        </p:nvSpPr>
        <p:spPr/>
        <p:txBody>
          <a:bodyPr/>
          <a:lstStyle/>
          <a:p>
            <a:r>
              <a:rPr lang="en-US" dirty="0"/>
              <a:t>Study Group Motion</a:t>
            </a:r>
          </a:p>
        </p:txBody>
      </p:sp>
      <p:sp>
        <p:nvSpPr>
          <p:cNvPr id="10" name="Content Placeholder 9">
            <a:extLst>
              <a:ext uri="{FF2B5EF4-FFF2-40B4-BE49-F238E27FC236}">
                <a16:creationId xmlns:a16="http://schemas.microsoft.com/office/drawing/2014/main" id="{18AD1780-A6D6-4D79-AB8B-363322DC2ACB}"/>
              </a:ext>
            </a:extLst>
          </p:cNvPr>
          <p:cNvSpPr>
            <a:spLocks noGrp="1"/>
          </p:cNvSpPr>
          <p:nvPr>
            <p:ph idx="1"/>
          </p:nvPr>
        </p:nvSpPr>
        <p:spPr/>
        <p:txBody>
          <a:bodyPr/>
          <a:lstStyle/>
          <a:p>
            <a:r>
              <a:rPr lang="en-US" sz="2400" dirty="0">
                <a:latin typeface="+mn-lt"/>
              </a:rPr>
              <a:t>SG Motion: </a:t>
            </a:r>
            <a:r>
              <a:rPr lang="en-US" sz="2400" i="1" dirty="0">
                <a:latin typeface="+mn-lt"/>
              </a:rPr>
              <a:t>Request that the PAR and CSD contained in documents [15-21-0259-02] and [15-21-0260-01], respectively, be approved for submission to the WG for its approval and that the EC be requested to forward the PAR to </a:t>
            </a:r>
            <a:r>
              <a:rPr lang="en-US" sz="2400" i="1" dirty="0" err="1">
                <a:latin typeface="+mn-lt"/>
              </a:rPr>
              <a:t>NesCom</a:t>
            </a:r>
            <a:r>
              <a:rPr lang="en-US" sz="2400" i="1" dirty="0">
                <a:latin typeface="+mn-lt"/>
              </a:rPr>
              <a:t>.</a:t>
            </a:r>
          </a:p>
          <a:p>
            <a:pPr lvl="1"/>
            <a:r>
              <a:rPr lang="en-US" sz="2000" dirty="0">
                <a:latin typeface="+mn-lt"/>
              </a:rPr>
              <a:t>Move:</a:t>
            </a:r>
          </a:p>
          <a:p>
            <a:pPr lvl="1"/>
            <a:r>
              <a:rPr lang="en-US" sz="2000" dirty="0">
                <a:latin typeface="+mn-lt"/>
              </a:rPr>
              <a:t>Second: </a:t>
            </a:r>
          </a:p>
        </p:txBody>
      </p:sp>
      <p:sp>
        <p:nvSpPr>
          <p:cNvPr id="6" name="Slide Number Placeholder 5">
            <a:extLst>
              <a:ext uri="{FF2B5EF4-FFF2-40B4-BE49-F238E27FC236}">
                <a16:creationId xmlns:a16="http://schemas.microsoft.com/office/drawing/2014/main" id="{DBC56626-31C5-4E83-A246-1A04A34DCD9F}"/>
              </a:ext>
            </a:extLst>
          </p:cNvPr>
          <p:cNvSpPr>
            <a:spLocks noGrp="1"/>
          </p:cNvSpPr>
          <p:nvPr>
            <p:ph type="sldNum" idx="10"/>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4" name="Date Placeholder 3">
            <a:extLst>
              <a:ext uri="{FF2B5EF4-FFF2-40B4-BE49-F238E27FC236}">
                <a16:creationId xmlns:a16="http://schemas.microsoft.com/office/drawing/2014/main" id="{F5FA337A-C6DE-4825-B832-1B38722BB31F}"/>
              </a:ext>
            </a:extLst>
          </p:cNvPr>
          <p:cNvSpPr>
            <a:spLocks noGrp="1"/>
          </p:cNvSpPr>
          <p:nvPr>
            <p:ph type="dt" idx="4294967295"/>
          </p:nvPr>
        </p:nvSpPr>
        <p:spPr>
          <a:xfrm>
            <a:off x="807868" y="398462"/>
            <a:ext cx="1600200" cy="215900"/>
          </a:xfrm>
        </p:spPr>
        <p:txBody>
          <a:bodyPr/>
          <a:lstStyle/>
          <a:p>
            <a:r>
              <a:rPr lang="en-US" altLang="ja-JP"/>
              <a:t>May 2021</a:t>
            </a:r>
            <a:endParaRPr lang="en-US" dirty="0"/>
          </a:p>
        </p:txBody>
      </p:sp>
      <p:sp>
        <p:nvSpPr>
          <p:cNvPr id="5" name="Footer Placeholder 4">
            <a:extLst>
              <a:ext uri="{FF2B5EF4-FFF2-40B4-BE49-F238E27FC236}">
                <a16:creationId xmlns:a16="http://schemas.microsoft.com/office/drawing/2014/main" id="{8202F3B7-F323-49AB-AFCA-4AFBBC1002AF}"/>
              </a:ext>
            </a:extLst>
          </p:cNvPr>
          <p:cNvSpPr>
            <a:spLocks noGrp="1"/>
          </p:cNvSpPr>
          <p:nvPr>
            <p:ph type="ftr" idx="4294967295"/>
          </p:nvPr>
        </p:nvSpPr>
        <p:spPr>
          <a:xfrm>
            <a:off x="5860002" y="6383338"/>
            <a:ext cx="3124200" cy="184150"/>
          </a:xfrm>
        </p:spPr>
        <p:txBody>
          <a:bodyPr/>
          <a:lstStyle/>
          <a:p>
            <a:r>
              <a:rPr lang="en-US" dirty="0"/>
              <a:t>M. Hernandez, T. Kobayashi, M. Kim, </a:t>
            </a:r>
            <a:r>
              <a:rPr lang="en-US" dirty="0" err="1"/>
              <a:t>R.Kohno</a:t>
            </a:r>
            <a:r>
              <a:rPr lang="en-US" dirty="0"/>
              <a:t>(YNU/YRP-IAI)</a:t>
            </a:r>
          </a:p>
        </p:txBody>
      </p:sp>
    </p:spTree>
    <p:extLst>
      <p:ext uri="{BB962C8B-B14F-4D97-AF65-F5344CB8AC3E}">
        <p14:creationId xmlns:p14="http://schemas.microsoft.com/office/powerpoint/2010/main" val="22423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E44051-7384-41E5-954F-21FA87A9265C}"/>
              </a:ext>
            </a:extLst>
          </p:cNvPr>
          <p:cNvSpPr>
            <a:spLocks noGrp="1"/>
          </p:cNvSpPr>
          <p:nvPr>
            <p:ph type="title"/>
          </p:nvPr>
        </p:nvSpPr>
        <p:spPr/>
        <p:txBody>
          <a:bodyPr/>
          <a:lstStyle/>
          <a:p>
            <a:r>
              <a:rPr lang="en-US" dirty="0"/>
              <a:t>SG 15.6a Working Group Motion</a:t>
            </a:r>
          </a:p>
        </p:txBody>
      </p:sp>
      <p:sp>
        <p:nvSpPr>
          <p:cNvPr id="10" name="Content Placeholder 9">
            <a:extLst>
              <a:ext uri="{FF2B5EF4-FFF2-40B4-BE49-F238E27FC236}">
                <a16:creationId xmlns:a16="http://schemas.microsoft.com/office/drawing/2014/main" id="{18AD1780-A6D6-4D79-AB8B-363322DC2ACB}"/>
              </a:ext>
            </a:extLst>
          </p:cNvPr>
          <p:cNvSpPr>
            <a:spLocks noGrp="1"/>
          </p:cNvSpPr>
          <p:nvPr>
            <p:ph idx="1"/>
          </p:nvPr>
        </p:nvSpPr>
        <p:spPr/>
        <p:txBody>
          <a:bodyPr/>
          <a:lstStyle/>
          <a:p>
            <a:r>
              <a:rPr lang="en-US" sz="2400" dirty="0">
                <a:latin typeface="Times New Roman" panose="02020603050405020304" pitchFamily="18" charset="0"/>
                <a:ea typeface="Calibri" panose="020F0502020204030204" pitchFamily="34" charset="0"/>
              </a:rPr>
              <a:t>WG Motion: </a:t>
            </a:r>
            <a:r>
              <a:rPr lang="en-US" sz="2400" i="1" dirty="0">
                <a:latin typeface="Times New Roman" panose="02020603050405020304" pitchFamily="18" charset="0"/>
                <a:ea typeface="Calibri" panose="020F0502020204030204" pitchFamily="34" charset="0"/>
              </a:rPr>
              <a:t>Request that the PAR and CSD contained in documents [15-21-0259-02] and [15-21-0260-01], respectively, be approved for submission to the WG for its approval and that the EC be requested to forward the PAR to </a:t>
            </a:r>
            <a:r>
              <a:rPr lang="en-US" sz="2400" i="1" dirty="0" err="1">
                <a:latin typeface="Times New Roman" panose="02020603050405020304" pitchFamily="18" charset="0"/>
                <a:ea typeface="Calibri" panose="020F0502020204030204" pitchFamily="34" charset="0"/>
              </a:rPr>
              <a:t>NesCom</a:t>
            </a:r>
            <a:r>
              <a:rPr lang="en-US" sz="2400" i="1" dirty="0">
                <a:latin typeface="Times New Roman" panose="02020603050405020304" pitchFamily="18" charset="0"/>
                <a:ea typeface="Calibri" panose="020F0502020204030204" pitchFamily="34" charset="0"/>
              </a:rPr>
              <a:t>.  The 802.15 working group chair and technical editor are authorized to make additional modifications to the PAR and CSD as needed to reflect EC discussion at its closing meeting.</a:t>
            </a:r>
          </a:p>
          <a:p>
            <a:pPr lvl="1"/>
            <a:endParaRPr lang="en-US" sz="2000" dirty="0">
              <a:latin typeface="+mn-lt"/>
            </a:endParaRPr>
          </a:p>
        </p:txBody>
      </p:sp>
      <p:sp>
        <p:nvSpPr>
          <p:cNvPr id="6" name="Slide Number Placeholder 5">
            <a:extLst>
              <a:ext uri="{FF2B5EF4-FFF2-40B4-BE49-F238E27FC236}">
                <a16:creationId xmlns:a16="http://schemas.microsoft.com/office/drawing/2014/main" id="{DBC56626-31C5-4E83-A246-1A04A34DCD9F}"/>
              </a:ext>
            </a:extLst>
          </p:cNvPr>
          <p:cNvSpPr>
            <a:spLocks noGrp="1"/>
          </p:cNvSpPr>
          <p:nvPr>
            <p:ph type="sldNum" idx="10"/>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4" name="Date Placeholder 3">
            <a:extLst>
              <a:ext uri="{FF2B5EF4-FFF2-40B4-BE49-F238E27FC236}">
                <a16:creationId xmlns:a16="http://schemas.microsoft.com/office/drawing/2014/main" id="{F5FA337A-C6DE-4825-B832-1B38722BB31F}"/>
              </a:ext>
            </a:extLst>
          </p:cNvPr>
          <p:cNvSpPr>
            <a:spLocks noGrp="1"/>
          </p:cNvSpPr>
          <p:nvPr>
            <p:ph type="dt" idx="4294967295"/>
          </p:nvPr>
        </p:nvSpPr>
        <p:spPr>
          <a:xfrm>
            <a:off x="896644" y="434634"/>
            <a:ext cx="1600200" cy="215900"/>
          </a:xfrm>
        </p:spPr>
        <p:txBody>
          <a:bodyPr/>
          <a:lstStyle/>
          <a:p>
            <a:r>
              <a:rPr lang="en-US" altLang="ja-JP" dirty="0"/>
              <a:t>May 2021</a:t>
            </a:r>
            <a:endParaRPr lang="en-US" dirty="0"/>
          </a:p>
        </p:txBody>
      </p:sp>
      <p:sp>
        <p:nvSpPr>
          <p:cNvPr id="5" name="Footer Placeholder 4">
            <a:extLst>
              <a:ext uri="{FF2B5EF4-FFF2-40B4-BE49-F238E27FC236}">
                <a16:creationId xmlns:a16="http://schemas.microsoft.com/office/drawing/2014/main" id="{8202F3B7-F323-49AB-AFCA-4AFBBC1002AF}"/>
              </a:ext>
            </a:extLst>
          </p:cNvPr>
          <p:cNvSpPr>
            <a:spLocks noGrp="1"/>
          </p:cNvSpPr>
          <p:nvPr>
            <p:ph type="ftr" idx="4294967295"/>
          </p:nvPr>
        </p:nvSpPr>
        <p:spPr>
          <a:xfrm>
            <a:off x="5673570" y="6378052"/>
            <a:ext cx="3124200" cy="184150"/>
          </a:xfrm>
        </p:spPr>
        <p:txBody>
          <a:bodyPr/>
          <a:lstStyle/>
          <a:p>
            <a:r>
              <a:rPr lang="en-US" dirty="0"/>
              <a:t>M. Hernandez, T. Kobayashi, M. Kim, </a:t>
            </a:r>
            <a:r>
              <a:rPr lang="en-US" dirty="0" err="1"/>
              <a:t>R.Kohno</a:t>
            </a:r>
            <a:r>
              <a:rPr lang="en-US" dirty="0"/>
              <a:t>(YNU/YRP-IAI)</a:t>
            </a:r>
          </a:p>
        </p:txBody>
      </p:sp>
    </p:spTree>
    <p:extLst>
      <p:ext uri="{BB962C8B-B14F-4D97-AF65-F5344CB8AC3E}">
        <p14:creationId xmlns:p14="http://schemas.microsoft.com/office/powerpoint/2010/main" val="58889491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1302</TotalTime>
  <Words>482</Words>
  <Application>Microsoft Office PowerPoint</Application>
  <PresentationFormat>画面に合わせる (4:3)</PresentationFormat>
  <Paragraphs>34</Paragraphs>
  <Slides>3</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Default Design</vt:lpstr>
      <vt:lpstr>PowerPoint プレゼンテーション</vt:lpstr>
      <vt:lpstr>Study Group Motion</vt:lpstr>
      <vt:lpstr>SG 15.6a Working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89</cp:revision>
  <dcterms:modified xsi:type="dcterms:W3CDTF">2021-05-18T16:47:21Z</dcterms:modified>
</cp:coreProperties>
</file>