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52" r:id="rId4"/>
    <p:sldId id="353" r:id="rId5"/>
    <p:sldId id="358" r:id="rId6"/>
    <p:sldId id="359" r:id="rId7"/>
    <p:sldId id="356" r:id="rId8"/>
    <p:sldId id="35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82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5/19/2021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May 2021</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5/19/2021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a:t>
            </a:r>
            <a:r>
              <a:rPr lang="en-US" altLang="ko-KR" sz="1400" b="1" dirty="0" smtClean="0">
                <a:solidFill>
                  <a:schemeClr val="tx1"/>
                </a:solidFill>
                <a:latin typeface="Times New Roman" pitchFamily="18" charset="0"/>
                <a:cs typeface="Times New Roman" pitchFamily="18" charset="0"/>
              </a:rPr>
              <a:t>CN 15-21-0305-00-007a</a:t>
            </a:r>
            <a:endParaRPr lang="en-US" altLang="ko-KR"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2021</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2021</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15-21-0305-00-007a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1/15-21-0166-02-007a-tg7a-call-for-proposals-cfp.doc" TargetMode="External"/><Relationship Id="rId2" Type="http://schemas.openxmlformats.org/officeDocument/2006/relationships/hyperlink" Target="https://mentor.ieee.org/802.15/dcn/21/15-21-0065-06-007a-technical-considerations-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166-01-007a-tg7a-call-for-proposals-cfp.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a:t>
            </a:r>
            <a:r>
              <a:rPr lang="en-US" altLang="ja-JP" sz="1600" dirty="0">
                <a:latin typeface="Times New Roman" panose="02020603050405020304" pitchFamily="18" charset="0"/>
                <a:ea typeface="ＭＳ Ｐゴシック" charset="-128"/>
                <a:cs typeface="Times New Roman" panose="02020603050405020304" pitchFamily="18" charset="0"/>
              </a:rPr>
              <a:t>May </a:t>
            </a:r>
            <a:r>
              <a:rPr lang="en-US" altLang="ja-JP" sz="1600" dirty="0" smtClean="0">
                <a:latin typeface="Times New Roman" panose="02020603050405020304" pitchFamily="18" charset="0"/>
                <a:ea typeface="ＭＳ Ｐゴシック" charset="-128"/>
                <a:cs typeface="Times New Roman" panose="02020603050405020304" pitchFamily="18" charset="0"/>
              </a:rPr>
              <a:t>2021)</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May 19, 2021</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May 2021</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May 19, 2021</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4</a:t>
            </a:r>
            <a:r>
              <a:rPr lang="en-US" altLang="ja-JP" sz="2800" dirty="0" smtClean="0">
                <a:latin typeface="Times New Roman" panose="02020603050405020304" pitchFamily="18" charset="0"/>
                <a:cs typeface="Times New Roman" panose="02020603050405020304" pitchFamily="18" charset="0"/>
              </a:rPr>
              <a:t> Slots (on Wed., Thu., Fri., </a:t>
            </a:r>
            <a:r>
              <a:rPr lang="en-US" altLang="ja-JP" sz="2800" dirty="0">
                <a:latin typeface="Times New Roman" panose="02020603050405020304" pitchFamily="18" charset="0"/>
                <a:cs typeface="Times New Roman" panose="02020603050405020304" pitchFamily="18" charset="0"/>
              </a:rPr>
              <a:t>and </a:t>
            </a:r>
            <a:r>
              <a:rPr lang="en-US" altLang="ja-JP" sz="2800" dirty="0" smtClean="0">
                <a:latin typeface="Times New Roman" panose="02020603050405020304" pitchFamily="18" charset="0"/>
                <a:cs typeface="Times New Roman" panose="02020603050405020304" pitchFamily="18" charset="0"/>
              </a:rPr>
              <a:t>Mon.)</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Finalize Technical Considerations Document</a:t>
            </a:r>
            <a:r>
              <a:rPr lang="en-US" altLang="ja-JP" sz="2800" dirty="0" smtClean="0">
                <a:latin typeface="Times New Roman" panose="02020603050405020304" pitchFamily="18" charset="0"/>
                <a:cs typeface="Times New Roman" panose="02020603050405020304" pitchFamily="18" charset="0"/>
              </a:rPr>
              <a:t>.</a:t>
            </a:r>
          </a:p>
          <a:p>
            <a:pPr algn="just"/>
            <a:r>
              <a:rPr lang="en-US" altLang="ja-JP" sz="2800" dirty="0" smtClean="0">
                <a:latin typeface="Times New Roman" panose="02020603050405020304" pitchFamily="18" charset="0"/>
                <a:cs typeface="Times New Roman" panose="02020603050405020304" pitchFamily="18" charset="0"/>
              </a:rPr>
              <a:t>Hear pre-proposals</a:t>
            </a:r>
            <a:endParaRPr lang="en-US" altLang="ja-JP" sz="2800" dirty="0" smtClean="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Update web page.</a:t>
            </a:r>
          </a:p>
          <a:p>
            <a:pPr algn="just"/>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400" dirty="0" smtClean="0">
                <a:latin typeface="Times New Roman" panose="02020603050405020304" pitchFamily="18" charset="0"/>
                <a:cs typeface="Times New Roman" panose="02020603050405020304" pitchFamily="18" charset="0"/>
              </a:rPr>
              <a:t>Call for Proposals</a:t>
            </a:r>
          </a:p>
          <a:p>
            <a:pPr lvl="1" algn="just"/>
            <a:r>
              <a:rPr lang="en-US" altLang="ja-JP" sz="2400" dirty="0" smtClean="0">
                <a:latin typeface="Times New Roman" panose="02020603050405020304" pitchFamily="18" charset="0"/>
                <a:cs typeface="Times New Roman" panose="02020603050405020304" pitchFamily="18" charset="0"/>
              </a:rPr>
              <a:t>Finalize Technical Considerations Document (065-08)</a:t>
            </a:r>
          </a:p>
          <a:p>
            <a:pPr lvl="1" algn="just"/>
            <a:r>
              <a:rPr lang="en-US" altLang="ja-JP" sz="2400" dirty="0" smtClean="0">
                <a:latin typeface="Times New Roman" panose="02020603050405020304" pitchFamily="18" charset="0"/>
                <a:cs typeface="Times New Roman" panose="02020603050405020304" pitchFamily="18" charset="0"/>
              </a:rPr>
              <a:t>Hear proposals (2 pre-proposals)</a:t>
            </a:r>
          </a:p>
          <a:p>
            <a:pPr lvl="2" algn="just"/>
            <a:r>
              <a:rPr lang="en-US" altLang="ja-JP" sz="2000" dirty="0">
                <a:latin typeface="Times New Roman" panose="02020603050405020304" pitchFamily="18" charset="0"/>
                <a:cs typeface="Times New Roman" panose="02020603050405020304" pitchFamily="18" charset="0"/>
              </a:rPr>
              <a:t>Rolling Shutter OFDM Scheme for Optical Camera Communication </a:t>
            </a:r>
            <a:r>
              <a:rPr lang="en-US" altLang="ja-JP" sz="2000" dirty="0" smtClean="0">
                <a:latin typeface="Times New Roman" panose="02020603050405020304" pitchFamily="18" charset="0"/>
                <a:cs typeface="Times New Roman" panose="02020603050405020304" pitchFamily="18" charset="0"/>
              </a:rPr>
              <a:t>System (224-00)</a:t>
            </a:r>
          </a:p>
          <a:p>
            <a:pPr lvl="2" algn="just"/>
            <a:r>
              <a:rPr lang="en-US" altLang="ja-JP" sz="2000" dirty="0">
                <a:latin typeface="Times New Roman" panose="02020603050405020304" pitchFamily="18" charset="0"/>
                <a:cs typeface="Times New Roman" panose="02020603050405020304" pitchFamily="18" charset="0"/>
              </a:rPr>
              <a:t>MIMO C-OOK scheme in Optical Camera Communication </a:t>
            </a:r>
            <a:r>
              <a:rPr lang="en-US" altLang="ja-JP" sz="2000" dirty="0" smtClean="0">
                <a:latin typeface="Times New Roman" panose="02020603050405020304" pitchFamily="18" charset="0"/>
                <a:cs typeface="Times New Roman" panose="02020603050405020304" pitchFamily="18" charset="0"/>
              </a:rPr>
              <a:t>System (225-00)</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a:t>
            </a:r>
            <a:r>
              <a:rPr lang="en-US" altLang="ja-JP" sz="2800" dirty="0" smtClean="0">
                <a:latin typeface="Times New Roman" panose="02020603050405020304" pitchFamily="18" charset="0"/>
                <a:cs typeface="Times New Roman" panose="02020603050405020304" pitchFamily="18" charset="0"/>
              </a:rPr>
              <a:t>Slot:</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Hear proposals (3 pre-proposals):</a:t>
            </a:r>
          </a:p>
          <a:p>
            <a:pPr marL="1085850" lvl="1" algn="just">
              <a:buFont typeface="Arial" panose="020B0604020202020204" pitchFamily="34" charset="0"/>
              <a:buChar char="•"/>
            </a:pPr>
            <a:r>
              <a:rPr lang="en-US" altLang="ja-JP" sz="2400" dirty="0" smtClean="0">
                <a:latin typeface="Times New Roman" panose="02020603050405020304" pitchFamily="18" charset="0"/>
                <a:cs typeface="Times New Roman" panose="02020603050405020304" pitchFamily="18" charset="0"/>
              </a:rPr>
              <a:t>Hybrid </a:t>
            </a:r>
            <a:r>
              <a:rPr lang="en-US" altLang="ja-JP" sz="2400" dirty="0">
                <a:latin typeface="Times New Roman" panose="02020603050405020304" pitchFamily="18" charset="0"/>
                <a:cs typeface="Times New Roman" panose="02020603050405020304" pitchFamily="18" charset="0"/>
              </a:rPr>
              <a:t>Waveform for High-speed </a:t>
            </a:r>
            <a:r>
              <a:rPr lang="en-US" altLang="ja-JP" sz="2400" dirty="0" err="1">
                <a:latin typeface="Times New Roman" panose="02020603050405020304" pitchFamily="18" charset="0"/>
                <a:cs typeface="Times New Roman" panose="02020603050405020304" pitchFamily="18" charset="0"/>
              </a:rPr>
              <a:t>RoI</a:t>
            </a:r>
            <a:r>
              <a:rPr lang="en-US" altLang="ja-JP" sz="2400" dirty="0">
                <a:latin typeface="Times New Roman" panose="02020603050405020304" pitchFamily="18" charset="0"/>
                <a:cs typeface="Times New Roman" panose="02020603050405020304" pitchFamily="18" charset="0"/>
              </a:rPr>
              <a:t> Signaling Optical Camera </a:t>
            </a:r>
            <a:r>
              <a:rPr lang="en-US" altLang="ja-JP" sz="2400" dirty="0" smtClean="0">
                <a:latin typeface="Times New Roman" panose="02020603050405020304" pitchFamily="18" charset="0"/>
                <a:cs typeface="Times New Roman" panose="02020603050405020304" pitchFamily="18" charset="0"/>
              </a:rPr>
              <a:t>Communication (226-00)</a:t>
            </a:r>
          </a:p>
          <a:p>
            <a:pPr marL="1085850" lvl="1" algn="just">
              <a:buFont typeface="Arial" panose="020B0604020202020204" pitchFamily="34" charset="0"/>
              <a:buChar char="•"/>
            </a:pPr>
            <a:r>
              <a:rPr lang="en-US" altLang="ja-JP" sz="2400" dirty="0" smtClean="0">
                <a:latin typeface="Times New Roman" panose="02020603050405020304" pitchFamily="18" charset="0"/>
                <a:cs typeface="Times New Roman" panose="02020603050405020304" pitchFamily="18" charset="0"/>
              </a:rPr>
              <a:t>Hybrid </a:t>
            </a:r>
            <a:r>
              <a:rPr lang="en-US" altLang="ja-JP" sz="2400" dirty="0">
                <a:latin typeface="Times New Roman" panose="02020603050405020304" pitchFamily="18" charset="0"/>
                <a:cs typeface="Times New Roman" panose="02020603050405020304" pitchFamily="18" charset="0"/>
              </a:rPr>
              <a:t>Rolling Shutter Signal for Optical Camera </a:t>
            </a:r>
            <a:r>
              <a:rPr lang="en-US" altLang="ja-JP" sz="2400" dirty="0" smtClean="0">
                <a:latin typeface="Times New Roman" panose="02020603050405020304" pitchFamily="18" charset="0"/>
                <a:cs typeface="Times New Roman" panose="02020603050405020304" pitchFamily="18" charset="0"/>
              </a:rPr>
              <a:t>Communication (228-00)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MIMO-OOK based </a:t>
            </a:r>
            <a:r>
              <a:rPr lang="en-US" altLang="ja-JP" sz="2400" dirty="0" err="1">
                <a:latin typeface="Times New Roman" panose="02020603050405020304" pitchFamily="18" charset="0"/>
                <a:cs typeface="Times New Roman" panose="02020603050405020304" pitchFamily="18" charset="0"/>
              </a:rPr>
              <a:t>RoI</a:t>
            </a:r>
            <a:r>
              <a:rPr lang="en-US" altLang="ja-JP" sz="2400" dirty="0">
                <a:latin typeface="Times New Roman" panose="02020603050405020304" pitchFamily="18" charset="0"/>
                <a:cs typeface="Times New Roman" panose="02020603050405020304" pitchFamily="18" charset="0"/>
              </a:rPr>
              <a:t> Signaling for Optical </a:t>
            </a:r>
            <a:r>
              <a:rPr lang="en-US" altLang="ja-JP" sz="2400" dirty="0" err="1">
                <a:latin typeface="Times New Roman" panose="02020603050405020304" pitchFamily="18" charset="0"/>
                <a:cs typeface="Times New Roman" panose="02020603050405020304" pitchFamily="18" charset="0"/>
              </a:rPr>
              <a:t>IoT</a:t>
            </a:r>
            <a:r>
              <a:rPr lang="en-US" altLang="ja-JP" sz="2400" dirty="0">
                <a:latin typeface="Times New Roman" panose="02020603050405020304" pitchFamily="18" charset="0"/>
                <a:cs typeface="Times New Roman" panose="02020603050405020304" pitchFamily="18" charset="0"/>
              </a:rPr>
              <a:t> </a:t>
            </a:r>
            <a:r>
              <a:rPr lang="en-US" altLang="ja-JP" sz="2400" dirty="0" smtClean="0">
                <a:latin typeface="Times New Roman" panose="02020603050405020304" pitchFamily="18" charset="0"/>
                <a:cs typeface="Times New Roman" panose="02020603050405020304" pitchFamily="18" charset="0"/>
              </a:rPr>
              <a:t>System (229-00)</a:t>
            </a:r>
          </a:p>
        </p:txBody>
      </p:sp>
    </p:spTree>
    <p:extLst>
      <p:ext uri="{BB962C8B-B14F-4D97-AF65-F5344CB8AC3E}">
        <p14:creationId xmlns:p14="http://schemas.microsoft.com/office/powerpoint/2010/main" val="3061242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3</a:t>
            </a:r>
            <a:r>
              <a:rPr lang="en-US" altLang="ja-JP" sz="2800" baseline="30000" dirty="0" smtClean="0">
                <a:latin typeface="Times New Roman" panose="02020603050405020304" pitchFamily="18" charset="0"/>
                <a:cs typeface="Times New Roman" panose="02020603050405020304" pitchFamily="18" charset="0"/>
              </a:rPr>
              <a:t>rd</a:t>
            </a:r>
            <a:r>
              <a:rPr lang="en-US" altLang="ja-JP" sz="2800" dirty="0" smtClean="0">
                <a:latin typeface="Times New Roman" panose="02020603050405020304" pitchFamily="18" charset="0"/>
                <a:cs typeface="Times New Roman" panose="02020603050405020304" pitchFamily="18" charset="0"/>
              </a:rPr>
              <a:t> Slot:</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Hear proposals (3 pre-proposals):</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Optical Non-orthogonal Multiple Access (O-NOMA) Scheme for OCC </a:t>
            </a:r>
            <a:r>
              <a:rPr lang="en-US" altLang="ja-JP" sz="2400" dirty="0" smtClean="0">
                <a:latin typeface="Times New Roman" panose="02020603050405020304" pitchFamily="18" charset="0"/>
                <a:cs typeface="Times New Roman" panose="02020603050405020304" pitchFamily="18" charset="0"/>
              </a:rPr>
              <a:t>System (230-00)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Design of a Power-domain Optical Non-orthogonal Multiple Access (PDO-NOMA) Mechanism with Ultra-massive-link Setup for the OCC </a:t>
            </a:r>
            <a:r>
              <a:rPr lang="en-US" altLang="ja-JP" sz="2400" dirty="0" smtClean="0">
                <a:latin typeface="Times New Roman" panose="02020603050405020304" pitchFamily="18" charset="0"/>
                <a:cs typeface="Times New Roman" panose="02020603050405020304" pitchFamily="18" charset="0"/>
              </a:rPr>
              <a:t>System (231-00)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Bi-level Pulse Position Modulation (BPPM) for Single Camera-based Optical Vehicular </a:t>
            </a:r>
            <a:r>
              <a:rPr lang="en-US" altLang="ja-JP" sz="2400" dirty="0" smtClean="0">
                <a:latin typeface="Times New Roman" panose="02020603050405020304" pitchFamily="18" charset="0"/>
                <a:cs typeface="Times New Roman" panose="02020603050405020304" pitchFamily="18" charset="0"/>
              </a:rPr>
              <a:t>Communication (232-00)</a:t>
            </a:r>
          </a:p>
        </p:txBody>
      </p:sp>
    </p:spTree>
    <p:extLst>
      <p:ext uri="{BB962C8B-B14F-4D97-AF65-F5344CB8AC3E}">
        <p14:creationId xmlns:p14="http://schemas.microsoft.com/office/powerpoint/2010/main" val="2269020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0" y="1406136"/>
            <a:ext cx="9067800" cy="4539208"/>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4</a:t>
            </a:r>
            <a:r>
              <a:rPr lang="en-US" altLang="ja-JP" sz="2800" baseline="30000" dirty="0" smtClean="0">
                <a:latin typeface="Times New Roman" panose="02020603050405020304" pitchFamily="18" charset="0"/>
                <a:cs typeface="Times New Roman" panose="02020603050405020304" pitchFamily="18" charset="0"/>
              </a:rPr>
              <a:t>th</a:t>
            </a:r>
            <a:r>
              <a:rPr lang="en-US" altLang="ja-JP" sz="2800" dirty="0" smtClean="0">
                <a:latin typeface="Times New Roman" panose="02020603050405020304" pitchFamily="18" charset="0"/>
                <a:cs typeface="Times New Roman" panose="02020603050405020304" pitchFamily="18" charset="0"/>
              </a:rPr>
              <a:t> Slot:</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Hear proposals (3 pre-proposals):</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Pothole Detection from the Rear LED Shapes of the Forwarding Vehicle using Optical Camera Communication (OCC) (233-00)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Performance Enhancement of Vehicular Communication using Neural Network (234-00)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Accurate Data Transmitting LED Detection Scheme Employing Support Vector Machine(SVM) Classifier (235-00</a:t>
            </a:r>
            <a:r>
              <a:rPr lang="en-US" altLang="ja-JP" sz="2400" dirty="0" smtClean="0">
                <a:latin typeface="Times New Roman" panose="02020603050405020304" pitchFamily="18" charset="0"/>
                <a:cs typeface="Times New Roman" panose="02020603050405020304" pitchFamily="18" charset="0"/>
              </a:rPr>
              <a:t>)</a:t>
            </a:r>
          </a:p>
          <a:p>
            <a:pPr lvl="1" algn="just"/>
            <a:r>
              <a:rPr lang="en-US" altLang="ja-JP" sz="2400" dirty="0">
                <a:latin typeface="Times New Roman" panose="02020603050405020304" pitchFamily="18" charset="0"/>
                <a:cs typeface="Times New Roman" panose="02020603050405020304" pitchFamily="18" charset="0"/>
              </a:rPr>
              <a:t>Update web </a:t>
            </a:r>
            <a:r>
              <a:rPr lang="en-US" altLang="ja-JP" sz="2400" dirty="0" smtClean="0">
                <a:latin typeface="Times New Roman" panose="02020603050405020304" pitchFamily="18" charset="0"/>
                <a:cs typeface="Times New Roman" panose="02020603050405020304" pitchFamily="18" charset="0"/>
              </a:rPr>
              <a:t>page</a:t>
            </a:r>
          </a:p>
          <a:p>
            <a:pPr marL="1085850" lvl="1" algn="just">
              <a:buFont typeface="Arial" panose="020B0604020202020204" pitchFamily="34" charset="0"/>
              <a:buChar char="•"/>
            </a:pPr>
            <a:endParaRPr lang="en-US" altLang="ja-JP"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8518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Call for Proposals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295400"/>
            <a:ext cx="8640960" cy="4953000"/>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Call for Proposals</a:t>
            </a:r>
          </a:p>
          <a:p>
            <a:pPr marL="969963" indent="-457200" algn="just">
              <a:buFontTx/>
              <a:buChar char="-"/>
            </a:pPr>
            <a:r>
              <a:rPr lang="en-US" altLang="ja-JP" sz="2800" dirty="0" smtClean="0">
                <a:latin typeface="Times New Roman" panose="02020603050405020304" pitchFamily="18" charset="0"/>
                <a:cs typeface="Times New Roman" panose="02020603050405020304" pitchFamily="18" charset="0"/>
              </a:rPr>
              <a:t>Deadline for full-proposal: July 10, 2021 (proposals with implementation or simulation results)</a:t>
            </a:r>
          </a:p>
          <a:p>
            <a:pPr marL="969963" indent="-457200" algn="just">
              <a:buFontTx/>
              <a:buChar char="-"/>
            </a:pPr>
            <a:r>
              <a:rPr lang="en-US" altLang="ja-JP" sz="2800" dirty="0" smtClean="0">
                <a:latin typeface="Times New Roman" panose="02020603050405020304" pitchFamily="18" charset="0"/>
                <a:cs typeface="Times New Roman" panose="02020603050405020304" pitchFamily="18" charset="0"/>
              </a:rPr>
              <a:t>The latest Technical Considerations Document:</a:t>
            </a:r>
          </a:p>
          <a:p>
            <a:pPr marL="512763" indent="0" algn="just">
              <a:buNone/>
            </a:pPr>
            <a:r>
              <a:rPr lang="en-US" altLang="ja-JP" sz="2000" dirty="0" smtClean="0">
                <a:latin typeface="Times New Roman" panose="02020603050405020304" pitchFamily="18" charset="0"/>
                <a:cs typeface="Times New Roman" panose="02020603050405020304" pitchFamily="18" charset="0"/>
                <a:hlinkClick r:id="rId2"/>
              </a:rPr>
              <a:t>https</a:t>
            </a:r>
            <a:r>
              <a:rPr lang="en-US" altLang="ja-JP" sz="2000" dirty="0">
                <a:latin typeface="Times New Roman" panose="02020603050405020304" pitchFamily="18" charset="0"/>
                <a:cs typeface="Times New Roman" panose="02020603050405020304" pitchFamily="18" charset="0"/>
                <a:hlinkClick r:id="rId2"/>
              </a:rPr>
              <a:t>://</a:t>
            </a:r>
            <a:r>
              <a:rPr lang="en-US" altLang="ja-JP" sz="2000" dirty="0" smtClean="0">
                <a:latin typeface="Times New Roman" panose="02020603050405020304" pitchFamily="18" charset="0"/>
                <a:cs typeface="Times New Roman" panose="02020603050405020304" pitchFamily="18" charset="0"/>
                <a:hlinkClick r:id="rId2"/>
              </a:rPr>
              <a:t>mentor.ieee.org/802.15/dcn/21/15-21-0065-06-007a-technical-considerations-document.docx</a:t>
            </a:r>
            <a:r>
              <a:rPr lang="en-US" altLang="ja-JP" sz="2000" dirty="0" smtClean="0">
                <a:latin typeface="Times New Roman" panose="02020603050405020304" pitchFamily="18" charset="0"/>
                <a:cs typeface="Times New Roman" panose="02020603050405020304" pitchFamily="18" charset="0"/>
              </a:rPr>
              <a:t> </a:t>
            </a:r>
          </a:p>
          <a:p>
            <a:pPr marL="969963" indent="-457200" algn="just">
              <a:buFontTx/>
              <a:buChar char="-"/>
            </a:pPr>
            <a:r>
              <a:rPr lang="en-US" altLang="ja-JP" sz="2800" dirty="0" smtClean="0">
                <a:latin typeface="Times New Roman" panose="02020603050405020304" pitchFamily="18" charset="0"/>
                <a:cs typeface="Times New Roman" panose="02020603050405020304" pitchFamily="18" charset="0"/>
              </a:rPr>
              <a:t>The latest Call for Proposals:</a:t>
            </a:r>
          </a:p>
          <a:p>
            <a:pPr marL="512763" indent="0" algn="just">
              <a:buNone/>
            </a:pPr>
            <a:r>
              <a:rPr lang="en-US" altLang="ja-JP" sz="2000" dirty="0" smtClean="0">
                <a:latin typeface="Times New Roman" panose="02020603050405020304" pitchFamily="18" charset="0"/>
                <a:cs typeface="Times New Roman" panose="02020603050405020304" pitchFamily="18" charset="0"/>
                <a:hlinkClick r:id="rId3"/>
              </a:rPr>
              <a:t>https</a:t>
            </a:r>
            <a:r>
              <a:rPr lang="en-US" altLang="ja-JP" sz="2000" dirty="0">
                <a:latin typeface="Times New Roman" panose="02020603050405020304" pitchFamily="18" charset="0"/>
                <a:cs typeface="Times New Roman" panose="02020603050405020304" pitchFamily="18" charset="0"/>
                <a:hlinkClick r:id="rId3"/>
              </a:rPr>
              <a:t>://</a:t>
            </a:r>
            <a:r>
              <a:rPr lang="en-US" altLang="ja-JP" sz="2000" dirty="0" smtClean="0">
                <a:latin typeface="Times New Roman" panose="02020603050405020304" pitchFamily="18" charset="0"/>
                <a:cs typeface="Times New Roman" panose="02020603050405020304" pitchFamily="18" charset="0"/>
                <a:hlinkClick r:id="rId3"/>
              </a:rPr>
              <a:t>mentor.ieee.org/802.15/dcn/21/15-21-0166-02-007a-tg7a-call-for-proposals-cfp.doc</a:t>
            </a:r>
            <a:r>
              <a:rPr lang="en-US" altLang="ja-JP" sz="2000" dirty="0" smtClean="0">
                <a:latin typeface="Times New Roman" panose="02020603050405020304" pitchFamily="18" charset="0"/>
                <a:cs typeface="Times New Roman" panose="02020603050405020304" pitchFamily="18" charset="0"/>
              </a:rPr>
              <a:t> </a:t>
            </a:r>
            <a:endParaRPr lang="en-US" altLang="ja-JP" sz="2000" dirty="0">
              <a:latin typeface="Times New Roman" panose="02020603050405020304" pitchFamily="18" charset="0"/>
              <a:cs typeface="Times New Roman" panose="02020603050405020304" pitchFamily="18" charset="0"/>
            </a:endParaRPr>
          </a:p>
          <a:p>
            <a:pPr marL="512763" indent="0" algn="just">
              <a:buNone/>
            </a:pPr>
            <a:endParaRPr lang="en-US" altLang="ja-JP" sz="2000" dirty="0" smtClean="0">
              <a:latin typeface="Times New Roman" panose="02020603050405020304" pitchFamily="18" charset="0"/>
              <a:cs typeface="Times New Roman" panose="02020603050405020304" pitchFamily="18" charset="0"/>
              <a:hlinkClick r:id="rId4"/>
            </a:endParaRPr>
          </a:p>
        </p:txBody>
      </p:sp>
    </p:spTree>
    <p:extLst>
      <p:ext uri="{BB962C8B-B14F-4D97-AF65-F5344CB8AC3E}">
        <p14:creationId xmlns:p14="http://schemas.microsoft.com/office/powerpoint/2010/main" val="484841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July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06136"/>
            <a:ext cx="8640960" cy="4539208"/>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6</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(9AM1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on Mon., Tue</a:t>
            </a:r>
            <a:r>
              <a:rPr lang="en-US" altLang="ja-JP" sz="2800" dirty="0">
                <a:latin typeface="Times New Roman" panose="02020603050405020304" pitchFamily="18" charset="0"/>
                <a:ea typeface="ＭＳ Ｐゴシック" pitchFamily="50" charset="-128"/>
                <a:cs typeface="Times New Roman" panose="02020603050405020304" pitchFamily="18" charset="0"/>
              </a:rPr>
              <a:t>., Wed.,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Thur., and Fri.)</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Call for Proposals </a:t>
            </a:r>
            <a:r>
              <a:rPr lang="en-US" altLang="ja-JP" sz="2800" dirty="0" smtClean="0">
                <a:latin typeface="Times New Roman" panose="02020603050405020304" pitchFamily="18" charset="0"/>
                <a:cs typeface="Times New Roman" panose="02020603050405020304" pitchFamily="18" charset="0"/>
                <a:sym typeface="Wingdings" panose="05000000000000000000" pitchFamily="2" charset="2"/>
              </a:rPr>
              <a:t>(</a:t>
            </a:r>
            <a:r>
              <a:rPr lang="en-US" altLang="ja-JP" sz="2800" dirty="0">
                <a:latin typeface="Times New Roman" panose="02020603050405020304" pitchFamily="18" charset="0"/>
                <a:cs typeface="Times New Roman" panose="02020603050405020304" pitchFamily="18" charset="0"/>
              </a:rPr>
              <a:t>proposals with implementation or </a:t>
            </a:r>
            <a:r>
              <a:rPr lang="en-US" altLang="ja-JP" sz="2800" dirty="0" smtClean="0">
                <a:latin typeface="Times New Roman" panose="02020603050405020304" pitchFamily="18" charset="0"/>
                <a:cs typeface="Times New Roman" panose="02020603050405020304" pitchFamily="18" charset="0"/>
              </a:rPr>
              <a:t>simulation </a:t>
            </a:r>
            <a:r>
              <a:rPr lang="en-US" altLang="ja-JP" sz="2800" dirty="0">
                <a:latin typeface="Times New Roman" panose="02020603050405020304" pitchFamily="18" charset="0"/>
                <a:cs typeface="Times New Roman" panose="02020603050405020304" pitchFamily="18" charset="0"/>
              </a:rPr>
              <a:t>results</a:t>
            </a:r>
            <a:r>
              <a:rPr lang="en-US" altLang="ja-JP" sz="2800" dirty="0" smtClean="0">
                <a:latin typeface="Times New Roman" panose="02020603050405020304" pitchFamily="18" charset="0"/>
                <a:cs typeface="Times New Roman" panose="02020603050405020304" pitchFamily="18" charset="0"/>
                <a:sym typeface="Wingdings" panose="05000000000000000000" pitchFamily="2" charset="2"/>
              </a:rPr>
              <a:t>)</a:t>
            </a:r>
            <a:endParaRPr lang="en-US" altLang="ja-JP" sz="2800" dirty="0">
              <a:latin typeface="Times New Roman" panose="02020603050405020304" pitchFamily="18" charset="0"/>
              <a:cs typeface="Times New Roman" panose="02020603050405020304" pitchFamily="18" charset="0"/>
              <a:sym typeface="Wingdings" panose="05000000000000000000" pitchFamily="2" charset="2"/>
            </a:endParaRPr>
          </a:p>
          <a:p>
            <a:pPr lvl="1" algn="just"/>
            <a:r>
              <a:rPr lang="en-US" altLang="ja-JP" sz="2400" dirty="0">
                <a:latin typeface="Times New Roman" panose="02020603050405020304" pitchFamily="18" charset="0"/>
                <a:cs typeface="Times New Roman" panose="02020603050405020304" pitchFamily="18" charset="0"/>
              </a:rPr>
              <a:t>Deadline: </a:t>
            </a:r>
            <a:r>
              <a:rPr lang="en-US" altLang="ja-JP" sz="2400" dirty="0" smtClean="0">
                <a:latin typeface="Times New Roman" panose="02020603050405020304" pitchFamily="18" charset="0"/>
                <a:cs typeface="Times New Roman" panose="02020603050405020304" pitchFamily="18" charset="0"/>
              </a:rPr>
              <a:t>July 10, 2021.</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Upload the documents and inform to the Chairman (yjang@kookmin.ac.kr)</a:t>
            </a: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671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17535</TotalTime>
  <Words>374</Words>
  <Application>Microsoft Office PowerPoint</Application>
  <PresentationFormat>화면 슬라이드 쇼(4:3)</PresentationFormat>
  <Paragraphs>57</Paragraphs>
  <Slides>8</Slides>
  <Notes>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8</vt:i4>
      </vt:variant>
    </vt:vector>
  </HeadingPairs>
  <TitlesOfParts>
    <vt:vector size="17" baseType="lpstr">
      <vt:lpstr>ＭＳ Ｐゴシック</vt:lpstr>
      <vt:lpstr>宋体</vt:lpstr>
      <vt:lpstr>굴림</vt:lpstr>
      <vt:lpstr>맑은 고딕</vt:lpstr>
      <vt:lpstr>Arial</vt:lpstr>
      <vt:lpstr>Calibri</vt:lpstr>
      <vt:lpstr>Times New Roman</vt:lpstr>
      <vt:lpstr>Wingdings</vt:lpstr>
      <vt:lpstr>Office Theme</vt:lpstr>
      <vt:lpstr>PowerPoint 프레젠테이션</vt:lpstr>
      <vt:lpstr>PowerPoint 프레젠테이션</vt:lpstr>
      <vt:lpstr>Accomplishment for the meeting</vt:lpstr>
      <vt:lpstr>Accomplishment for the meeting</vt:lpstr>
      <vt:lpstr>Accomplishment for the meeting</vt:lpstr>
      <vt:lpstr>Accomplishment for the meeting</vt:lpstr>
      <vt:lpstr>Call for Proposals</vt:lpstr>
      <vt:lpstr>Plan for July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784</cp:revision>
  <cp:lastPrinted>2017-05-07T15:48:38Z</cp:lastPrinted>
  <dcterms:created xsi:type="dcterms:W3CDTF">2010-05-15T17:50:32Z</dcterms:created>
  <dcterms:modified xsi:type="dcterms:W3CDTF">2021-05-18T15:33:41Z</dcterms:modified>
</cp:coreProperties>
</file>