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60" r:id="rId3"/>
    <p:sldId id="261"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111" d="100"/>
          <a:sy n="111" d="100"/>
        </p:scale>
        <p:origin x="151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F0F46FD-E7CD-4EA6-A1BB-B74D1EEC3454}" type="slidenum">
              <a:rPr lang="en-US" altLang="en-US"/>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D4BFCA8F-BB4C-4D2B-A539-7B42EB5DF33D}" type="slidenum">
              <a:rPr lang="en-US" altLang="en-US"/>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mtClean="0"/>
              <a:t>May 2021</a:t>
            </a: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TU-Ilmenau/Fraunhofer IIS</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5FFEA242-4D58-4B8A-8104-5DA44E69C715}" type="slidenum">
              <a:rPr lang="en-US" altLang="en-US"/>
              <a:pPr/>
              <a:t>‹Nr.›</a:t>
            </a:fld>
            <a:endParaRPr lang="en-US" altLang="en-US"/>
          </a:p>
        </p:txBody>
      </p:sp>
    </p:spTree>
    <p:extLst>
      <p:ext uri="{BB962C8B-B14F-4D97-AF65-F5344CB8AC3E}">
        <p14:creationId xmlns:p14="http://schemas.microsoft.com/office/powerpoint/2010/main" val="3770436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mtClean="0"/>
              <a:t>May 2021</a:t>
            </a: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TU-Ilmenau/Fraunhofer IIS</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A3980136-1509-4567-93C9-BE23CFFCD78F}" type="slidenum">
              <a:rPr lang="en-US" altLang="en-US"/>
              <a:pPr/>
              <a:t>‹Nr.›</a:t>
            </a:fld>
            <a:endParaRPr lang="en-US" altLang="en-US"/>
          </a:p>
        </p:txBody>
      </p:sp>
    </p:spTree>
    <p:extLst>
      <p:ext uri="{BB962C8B-B14F-4D97-AF65-F5344CB8AC3E}">
        <p14:creationId xmlns:p14="http://schemas.microsoft.com/office/powerpoint/2010/main" val="1384206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mtClean="0"/>
              <a:t>May 2021</a:t>
            </a: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TU-Ilmenau/Fraunhofer IIS</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2ABB88D2-45AA-416F-95CE-296153686182}" type="slidenum">
              <a:rPr lang="en-US" altLang="en-US"/>
              <a:pPr/>
              <a:t>‹Nr.›</a:t>
            </a:fld>
            <a:endParaRPr lang="en-US" altLang="en-US"/>
          </a:p>
        </p:txBody>
      </p:sp>
    </p:spTree>
    <p:extLst>
      <p:ext uri="{BB962C8B-B14F-4D97-AF65-F5344CB8AC3E}">
        <p14:creationId xmlns:p14="http://schemas.microsoft.com/office/powerpoint/2010/main" val="4246546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mtClean="0"/>
              <a:t>May 2021</a:t>
            </a: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TU-Ilmenau/Fraunhofer IIS</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941BFD61-C9D2-4CE8-A8CF-E1B5BDE4F68B}" type="slidenum">
              <a:rPr lang="en-US" altLang="en-US"/>
              <a:pPr/>
              <a:t>‹Nr.›</a:t>
            </a:fld>
            <a:endParaRPr lang="en-US" altLang="en-US"/>
          </a:p>
        </p:txBody>
      </p:sp>
    </p:spTree>
    <p:extLst>
      <p:ext uri="{BB962C8B-B14F-4D97-AF65-F5344CB8AC3E}">
        <p14:creationId xmlns:p14="http://schemas.microsoft.com/office/powerpoint/2010/main" val="1658315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Formatvorlagen des Textmasters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mtClean="0"/>
              <a:t>May 2021</a:t>
            </a: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TU-Ilmenau/Fraunhofer IIS</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CFB69D07-DF8C-4B0C-8701-511C1318CBE4}" type="slidenum">
              <a:rPr lang="en-US" altLang="en-US"/>
              <a:pPr/>
              <a:t>‹Nr.›</a:t>
            </a:fld>
            <a:endParaRPr lang="en-US" altLang="en-US"/>
          </a:p>
        </p:txBody>
      </p:sp>
    </p:spTree>
    <p:extLst>
      <p:ext uri="{BB962C8B-B14F-4D97-AF65-F5344CB8AC3E}">
        <p14:creationId xmlns:p14="http://schemas.microsoft.com/office/powerpoint/2010/main" val="3415737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de-DE" altLang="en-US" smtClean="0"/>
              <a:t>May 2021</a:t>
            </a:r>
            <a:endParaRPr lang="en-US" altLang="en-US"/>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smtClean="0"/>
              <a:t>Joerg Robert, TU-Ilmenau/Fraunhofer IIS</a:t>
            </a:r>
            <a:endParaRPr lang="en-US" altLang="en-US"/>
          </a:p>
        </p:txBody>
      </p:sp>
      <p:sp>
        <p:nvSpPr>
          <p:cNvPr id="7" name="Foliennummernplatzhalter 6"/>
          <p:cNvSpPr>
            <a:spLocks noGrp="1"/>
          </p:cNvSpPr>
          <p:nvPr>
            <p:ph type="sldNum" sz="quarter" idx="12"/>
          </p:nvPr>
        </p:nvSpPr>
        <p:spPr/>
        <p:txBody>
          <a:bodyPr/>
          <a:lstStyle>
            <a:lvl1pPr>
              <a:defRPr/>
            </a:lvl1pPr>
          </a:lstStyle>
          <a:p>
            <a:r>
              <a:rPr lang="en-US" altLang="en-US"/>
              <a:t>Slide </a:t>
            </a:r>
            <a:fld id="{D8BC3EE1-494D-4BD0-B852-DC6D4EE6C6B0}" type="slidenum">
              <a:rPr lang="en-US" altLang="en-US"/>
              <a:pPr/>
              <a:t>‹Nr.›</a:t>
            </a:fld>
            <a:endParaRPr lang="en-US" altLang="en-US"/>
          </a:p>
        </p:txBody>
      </p:sp>
    </p:spTree>
    <p:extLst>
      <p:ext uri="{BB962C8B-B14F-4D97-AF65-F5344CB8AC3E}">
        <p14:creationId xmlns:p14="http://schemas.microsoft.com/office/powerpoint/2010/main" val="1249925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de-DE" altLang="en-US" smtClean="0"/>
              <a:t>May 2021</a:t>
            </a: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Joerg Robert, TU-Ilmenau/Fraunhofer IIS</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EBB7B3FF-6361-4206-B80A-2E3FEB40F520}" type="slidenum">
              <a:rPr lang="en-US" altLang="en-US"/>
              <a:pPr/>
              <a:t>‹Nr.›</a:t>
            </a:fld>
            <a:endParaRPr lang="en-US" altLang="en-US"/>
          </a:p>
        </p:txBody>
      </p:sp>
    </p:spTree>
    <p:extLst>
      <p:ext uri="{BB962C8B-B14F-4D97-AF65-F5344CB8AC3E}">
        <p14:creationId xmlns:p14="http://schemas.microsoft.com/office/powerpoint/2010/main" val="2908905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de-DE" altLang="en-US" smtClean="0"/>
              <a:t>May 2021</a:t>
            </a: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Joerg Robert, TU-Ilmenau/Fraunhofer IIS</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AD160D55-04A1-432B-82DD-C617EF90C120}" type="slidenum">
              <a:rPr lang="en-US" altLang="en-US"/>
              <a:pPr/>
              <a:t>‹Nr.›</a:t>
            </a:fld>
            <a:endParaRPr lang="en-US" altLang="en-US"/>
          </a:p>
        </p:txBody>
      </p:sp>
    </p:spTree>
    <p:extLst>
      <p:ext uri="{BB962C8B-B14F-4D97-AF65-F5344CB8AC3E}">
        <p14:creationId xmlns:p14="http://schemas.microsoft.com/office/powerpoint/2010/main" val="937569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ltLang="en-US" smtClean="0"/>
              <a:t>May 2021</a:t>
            </a: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Joerg Robert, TU-Ilmenau/Fraunhofer IIS</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E7602622-4F4C-42F5-9823-039324EFD032}" type="slidenum">
              <a:rPr lang="en-US" altLang="en-US"/>
              <a:pPr/>
              <a:t>‹Nr.›</a:t>
            </a:fld>
            <a:endParaRPr lang="en-US" altLang="en-US"/>
          </a:p>
        </p:txBody>
      </p:sp>
    </p:spTree>
    <p:extLst>
      <p:ext uri="{BB962C8B-B14F-4D97-AF65-F5344CB8AC3E}">
        <p14:creationId xmlns:p14="http://schemas.microsoft.com/office/powerpoint/2010/main" val="212269053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Formatvorlagen des Textmasters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mtClean="0"/>
              <a:t>May 2021</a:t>
            </a: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TU-Ilmenau/Fraunhofer IIS</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728DCC3A-E0BF-4590-9D02-03159070C614}" type="slidenum">
              <a:rPr lang="en-US" altLang="en-US"/>
              <a:pPr/>
              <a:t>‹Nr.›</a:t>
            </a:fld>
            <a:endParaRPr lang="en-US" altLang="en-US"/>
          </a:p>
        </p:txBody>
      </p:sp>
    </p:spTree>
    <p:extLst>
      <p:ext uri="{BB962C8B-B14F-4D97-AF65-F5344CB8AC3E}">
        <p14:creationId xmlns:p14="http://schemas.microsoft.com/office/powerpoint/2010/main" val="3118997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Formatvorlagen des Textmasters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mtClean="0"/>
              <a:t>May 2021</a:t>
            </a: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TU-Ilmenau/Fraunhofer IIS</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AACAC21C-00CB-4AEB-8A97-AB3E48A062FB}" type="slidenum">
              <a:rPr lang="en-US" altLang="en-US"/>
              <a:pPr/>
              <a:t>‹Nr.›</a:t>
            </a:fld>
            <a:endParaRPr lang="en-US" altLang="en-US"/>
          </a:p>
        </p:txBody>
      </p:sp>
    </p:spTree>
    <p:extLst>
      <p:ext uri="{BB962C8B-B14F-4D97-AF65-F5344CB8AC3E}">
        <p14:creationId xmlns:p14="http://schemas.microsoft.com/office/powerpoint/2010/main" val="2983614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de-DE" altLang="en-US" smtClean="0"/>
              <a:t>May 2021</a:t>
            </a:r>
            <a:endParaRPr lang="en-US" altLang="en-US"/>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smtClean="0"/>
              <a:t>Joerg Robert, TU-Ilmenau/Fraunhofer IIS</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AC984636-C1A2-46E0-A84F-02A0FDA01F0A}" type="slidenum">
              <a:rPr lang="en-US" altLang="en-US"/>
              <a:pPr/>
              <a:t>‹Nr.›</a:t>
            </a:fld>
            <a:endParaRPr lang="en-US" altLang="en-US"/>
          </a:p>
        </p:txBody>
      </p:sp>
      <p:sp>
        <p:nvSpPr>
          <p:cNvPr id="1031" name="Rectangle 7"/>
          <p:cNvSpPr>
            <a:spLocks noChangeArrowheads="1"/>
          </p:cNvSpPr>
          <p:nvPr/>
        </p:nvSpPr>
        <p:spPr bwMode="auto">
          <a:xfrm>
            <a:off x="3563888" y="394156"/>
            <a:ext cx="489431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eaLnBrk="0" fontAlgn="base" hangingPunct="0">
              <a:spcBef>
                <a:spcPct val="0"/>
              </a:spcBef>
              <a:spcAft>
                <a:spcPct val="0"/>
              </a:spcAft>
              <a:defRPr sz="1200">
                <a:solidFill>
                  <a:schemeClr val="tx1"/>
                </a:solidFill>
                <a:latin typeface="Times New Roman" panose="02020603050405020304" pitchFamily="18" charset="0"/>
              </a:defRPr>
            </a:lvl6pPr>
            <a:lvl7pPr eaLnBrk="0" fontAlgn="base" hangingPunct="0">
              <a:spcBef>
                <a:spcPct val="0"/>
              </a:spcBef>
              <a:spcAft>
                <a:spcPct val="0"/>
              </a:spcAft>
              <a:defRPr sz="1200">
                <a:solidFill>
                  <a:schemeClr val="tx1"/>
                </a:solidFill>
                <a:latin typeface="Times New Roman" panose="02020603050405020304" pitchFamily="18" charset="0"/>
              </a:defRPr>
            </a:lvl7pPr>
            <a:lvl8pPr eaLnBrk="0" fontAlgn="base" hangingPunct="0">
              <a:spcBef>
                <a:spcPct val="0"/>
              </a:spcBef>
              <a:spcAft>
                <a:spcPct val="0"/>
              </a:spcAft>
              <a:defRPr sz="1200">
                <a:solidFill>
                  <a:schemeClr val="tx1"/>
                </a:solidFill>
                <a:latin typeface="Times New Roman" panose="02020603050405020304" pitchFamily="18" charset="0"/>
              </a:defRPr>
            </a:lvl8pPr>
            <a:lvl9pPr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sz="1400" b="1" dirty="0"/>
              <a:t>doc.: IEEE </a:t>
            </a:r>
            <a:r>
              <a:rPr lang="en-US" altLang="en-US" sz="1400" b="1" dirty="0" smtClean="0"/>
              <a:t>802.15-15-21-0302-00-Cor2</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de-DE" altLang="en-US" sz="1400" smtClean="0"/>
              <a:t>May 2021</a:t>
            </a:r>
            <a:endParaRPr lang="en-US" altLang="en-US" sz="140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mtClean="0"/>
              <a:t>Joerg Robert, TU-Ilmenau/Fraunhofer IIS</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a:t>Slide </a:t>
            </a:r>
            <a:fld id="{1E7457E5-D399-4B0F-8F16-4165F7A4C6E3}" type="slidenum">
              <a:rPr lang="en-US" altLang="en-US"/>
              <a:pPr/>
              <a:t>1</a:t>
            </a:fld>
            <a:endParaRPr lang="en-US" altLang="en-US"/>
          </a:p>
        </p:txBody>
      </p:sp>
      <p:sp>
        <p:nvSpPr>
          <p:cNvPr id="27651" name="Rectangle 3"/>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[Convolutional </a:t>
            </a:r>
            <a:r>
              <a:rPr lang="en-US" altLang="en-US" sz="1600" dirty="0" err="1" smtClean="0">
                <a:solidFill>
                  <a:schemeClr val="tx2"/>
                </a:solidFill>
              </a:rPr>
              <a:t>Interleaver</a:t>
            </a:r>
            <a:r>
              <a:rPr lang="en-US" altLang="en-US" sz="1600" dirty="0" smtClean="0">
                <a:solidFill>
                  <a:schemeClr val="tx2"/>
                </a:solidFill>
              </a:rPr>
              <a:t> </a:t>
            </a:r>
            <a:r>
              <a:rPr lang="en-US" altLang="en-US" sz="1600" dirty="0" err="1" smtClean="0">
                <a:solidFill>
                  <a:schemeClr val="tx2"/>
                </a:solidFill>
              </a:rPr>
              <a:t>Defintion</a:t>
            </a:r>
            <a:r>
              <a:rPr lang="en-US" altLang="en-US" sz="1600" dirty="0" smtClean="0">
                <a:solidFill>
                  <a:schemeClr val="tx2"/>
                </a:solidFill>
              </a:rPr>
              <a:t>]</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[18 May, 2021]</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a:t>
            </a:r>
            <a:r>
              <a:rPr lang="en-US" altLang="en-US" sz="1600" dirty="0" smtClean="0">
                <a:solidFill>
                  <a:schemeClr val="tx2"/>
                </a:solidFill>
              </a:rPr>
              <a:t>[TU Ilmenau/</a:t>
            </a:r>
            <a:r>
              <a:rPr lang="en-US" altLang="en-US" sz="1600" dirty="0" err="1" smtClean="0">
                <a:solidFill>
                  <a:schemeClr val="tx2"/>
                </a:solidFill>
              </a:rPr>
              <a:t>Fraunhofer</a:t>
            </a:r>
            <a:r>
              <a:rPr lang="en-US" altLang="en-US" sz="1600" dirty="0" smtClean="0">
                <a:solidFill>
                  <a:schemeClr val="tx2"/>
                </a:solidFill>
              </a:rPr>
              <a:t> IIS]</a:t>
            </a:r>
            <a:endParaRPr lang="en-US" altLang="en-US" sz="1600" dirty="0">
              <a:solidFill>
                <a:schemeClr val="tx2"/>
              </a:solidFill>
            </a:endParaRPr>
          </a:p>
          <a:p>
            <a:pPr>
              <a:defRPr/>
            </a:pPr>
            <a:r>
              <a:rPr lang="en-US" altLang="en-US" sz="1600" dirty="0">
                <a:solidFill>
                  <a:schemeClr val="tx2"/>
                </a:solidFill>
              </a:rPr>
              <a:t>Address </a:t>
            </a:r>
            <a:r>
              <a:rPr lang="en-US" altLang="en-US" sz="1600" dirty="0" smtClean="0">
                <a:solidFill>
                  <a:schemeClr val="tx2"/>
                </a:solidFill>
              </a:rPr>
              <a:t>[PB 10 05 65, 98693 Ilmenau, </a:t>
            </a:r>
            <a:r>
              <a:rPr lang="en-US" altLang="en-US" sz="1600" dirty="0">
                <a:solidFill>
                  <a:schemeClr val="tx2"/>
                </a:solidFill>
              </a:rPr>
              <a:t>Germany]</a:t>
            </a:r>
          </a:p>
          <a:p>
            <a:pPr>
              <a:defRPr/>
            </a:pPr>
            <a:r>
              <a:rPr lang="en-US" altLang="en-US" sz="1600" dirty="0">
                <a:solidFill>
                  <a:schemeClr val="tx2"/>
                </a:solidFill>
              </a:rPr>
              <a:t>Voice:[+49 </a:t>
            </a:r>
            <a:r>
              <a:rPr lang="en-US" altLang="en-US" sz="1600" dirty="0" smtClean="0">
                <a:solidFill>
                  <a:schemeClr val="tx2"/>
                </a:solidFill>
              </a:rPr>
              <a:t>3677 694260], </a:t>
            </a:r>
            <a:r>
              <a:rPr lang="en-US" altLang="en-US" sz="1600" dirty="0">
                <a:solidFill>
                  <a:schemeClr val="tx2"/>
                </a:solidFill>
              </a:rPr>
              <a:t>FAX: </a:t>
            </a:r>
            <a:r>
              <a:rPr lang="en-US" altLang="en-US" sz="1600" dirty="0" smtClean="0">
                <a:solidFill>
                  <a:schemeClr val="tx2"/>
                </a:solidFill>
              </a:rPr>
              <a:t>[], </a:t>
            </a:r>
            <a:r>
              <a:rPr lang="en-US" altLang="en-US" sz="1600" dirty="0">
                <a:solidFill>
                  <a:schemeClr val="tx2"/>
                </a:solidFill>
              </a:rPr>
              <a:t>E-Mail:[</a:t>
            </a:r>
            <a:r>
              <a:rPr lang="en-US" altLang="en-US" sz="1600" dirty="0" smtClean="0">
                <a:solidFill>
                  <a:schemeClr val="tx2"/>
                </a:solidFill>
              </a:rPr>
              <a:t>joerg.robert@tu-ilmenau.de</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smtClean="0"/>
              <a:t>This document presents a potentially unclear part in the definition of the convolutional </a:t>
            </a:r>
            <a:r>
              <a:rPr lang="en-US" altLang="en-US" sz="1600" dirty="0" err="1" smtClean="0"/>
              <a:t>interleaver</a:t>
            </a:r>
            <a:r>
              <a:rPr lang="en-US" altLang="en-US" sz="1600" dirty="0" smtClean="0"/>
              <a:t> of 802.15.4w</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[Presentation within TG4 Cor1]</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Problem Statement</a:t>
            </a:r>
            <a:endParaRPr lang="de-DE" dirty="0"/>
          </a:p>
        </p:txBody>
      </p:sp>
      <p:sp>
        <p:nvSpPr>
          <p:cNvPr id="3" name="Inhaltsplatzhalter 2"/>
          <p:cNvSpPr>
            <a:spLocks noGrp="1"/>
          </p:cNvSpPr>
          <p:nvPr>
            <p:ph idx="1"/>
          </p:nvPr>
        </p:nvSpPr>
        <p:spPr/>
        <p:txBody>
          <a:bodyPr/>
          <a:lstStyle/>
          <a:p>
            <a:r>
              <a:rPr lang="en-US" sz="2400" dirty="0" smtClean="0"/>
              <a:t>Section 23.3.6a.2 of IEEE </a:t>
            </a:r>
            <a:r>
              <a:rPr lang="en-US" sz="2400" dirty="0" err="1" smtClean="0"/>
              <a:t>Std</a:t>
            </a:r>
            <a:r>
              <a:rPr lang="en-US" sz="2400" dirty="0" smtClean="0"/>
              <a:t> 802.15.4w-2020 defines the </a:t>
            </a:r>
            <a:r>
              <a:rPr lang="en-US" sz="2400" dirty="0" err="1" smtClean="0"/>
              <a:t>interleaver</a:t>
            </a:r>
            <a:r>
              <a:rPr lang="en-US" sz="2400" dirty="0" smtClean="0"/>
              <a:t> in case of convolutional codes</a:t>
            </a:r>
          </a:p>
          <a:p>
            <a:r>
              <a:rPr lang="en-US" sz="2400" dirty="0" smtClean="0"/>
              <a:t>The values for the </a:t>
            </a:r>
            <a:r>
              <a:rPr lang="en-US" sz="2400" dirty="0" err="1" smtClean="0"/>
              <a:t>interleaver</a:t>
            </a:r>
            <a:r>
              <a:rPr lang="en-US" sz="2400" dirty="0" smtClean="0"/>
              <a:t> matrix M(</a:t>
            </a:r>
            <a:r>
              <a:rPr lang="en-US" sz="2400" dirty="0" err="1" smtClean="0"/>
              <a:t>i,j</a:t>
            </a:r>
            <a:r>
              <a:rPr lang="en-US" sz="2400" dirty="0" smtClean="0"/>
              <a:t>) give the impression that they potentially exceed the number of bits per packet in the range z</a:t>
            </a:r>
            <a:r>
              <a:rPr lang="en-US" sz="2400" baseline="-25000" dirty="0" smtClean="0"/>
              <a:t>0</a:t>
            </a:r>
            <a:r>
              <a:rPr lang="en-US" sz="2400" dirty="0" smtClean="0"/>
              <a:t>…z</a:t>
            </a:r>
            <a:r>
              <a:rPr lang="en-US" sz="2400" baseline="-25000" dirty="0" smtClean="0"/>
              <a:t>NFec-1</a:t>
            </a:r>
          </a:p>
          <a:p>
            <a:endParaRPr lang="en-US" sz="2400" dirty="0" smtClean="0"/>
          </a:p>
          <a:p>
            <a:pPr>
              <a:buFont typeface="Wingdings" panose="05000000000000000000" pitchFamily="2" charset="2"/>
              <a:buChar char="è"/>
            </a:pPr>
            <a:r>
              <a:rPr lang="en-US" sz="2400" dirty="0" smtClean="0">
                <a:sym typeface="Wingdings" panose="05000000000000000000" pitchFamily="2" charset="2"/>
              </a:rPr>
              <a:t>Additional clarification is useful to state the behavior in case M(</a:t>
            </a:r>
            <a:r>
              <a:rPr lang="en-US" sz="2400" dirty="0" err="1" smtClean="0">
                <a:sym typeface="Wingdings" panose="05000000000000000000" pitchFamily="2" charset="2"/>
              </a:rPr>
              <a:t>i,j</a:t>
            </a:r>
            <a:r>
              <a:rPr lang="en-US" sz="2400" dirty="0" smtClean="0">
                <a:sym typeface="Wingdings" panose="05000000000000000000" pitchFamily="2" charset="2"/>
              </a:rPr>
              <a:t>)≥</a:t>
            </a:r>
            <a:r>
              <a:rPr lang="en-US" sz="2400" dirty="0" err="1" smtClean="0">
                <a:sym typeface="Wingdings" panose="05000000000000000000" pitchFamily="2" charset="2"/>
              </a:rPr>
              <a:t>N</a:t>
            </a:r>
            <a:r>
              <a:rPr lang="en-US" sz="2400" baseline="-25000" dirty="0" err="1" smtClean="0">
                <a:sym typeface="Wingdings" panose="05000000000000000000" pitchFamily="2" charset="2"/>
              </a:rPr>
              <a:t>fec</a:t>
            </a:r>
            <a:endParaRPr lang="en-US" sz="2400" baseline="-25000" dirty="0" smtClean="0">
              <a:sym typeface="Wingdings" panose="05000000000000000000" pitchFamily="2" charset="2"/>
            </a:endParaRPr>
          </a:p>
          <a:p>
            <a:pPr>
              <a:buFont typeface="Wingdings" panose="05000000000000000000" pitchFamily="2" charset="2"/>
              <a:buChar char="è"/>
            </a:pPr>
            <a:endParaRPr lang="en-US" sz="2400" baseline="-25000" dirty="0"/>
          </a:p>
        </p:txBody>
      </p:sp>
      <p:sp>
        <p:nvSpPr>
          <p:cNvPr id="4098" name="Datumsplatzhalter 1"/>
          <p:cNvSpPr>
            <a:spLocks noGrp="1"/>
          </p:cNvSpPr>
          <p:nvPr>
            <p:ph type="dt" sz="half" idx="10"/>
          </p:nvPr>
        </p:nvSpPr>
        <p:spPr>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de-DE" altLang="en-US" sz="1400" smtClean="0"/>
              <a:t>May 2021</a:t>
            </a:r>
            <a:endParaRPr lang="en-US" altLang="en-US" sz="1400"/>
          </a:p>
        </p:txBody>
      </p:sp>
      <p:sp>
        <p:nvSpPr>
          <p:cNvPr id="4099" name="Fußzeilenplatzhalter 2"/>
          <p:cNvSpPr>
            <a:spLocks noGrp="1"/>
          </p:cNvSpPr>
          <p:nvPr>
            <p:ph type="ftr" sz="quarter" idx="11"/>
          </p:nvPr>
        </p:nvSpPr>
        <p:spPr>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mtClean="0"/>
              <a:t>Joerg Robert, TU-Ilmenau/Fraunhofer IIS</a:t>
            </a:r>
            <a:endParaRPr lang="en-US" altLang="en-US"/>
          </a:p>
        </p:txBody>
      </p:sp>
      <p:sp>
        <p:nvSpPr>
          <p:cNvPr id="4100" name="Foliennummernplatzhalter 3"/>
          <p:cNvSpPr>
            <a:spLocks noGrp="1"/>
          </p:cNvSpPr>
          <p:nvPr>
            <p:ph type="sldNum" sz="quarter" idx="12"/>
          </p:nvPr>
        </p:nvSpPr>
        <p:spPr>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a:t>Slide </a:t>
            </a:r>
            <a:fld id="{D4FC9725-E498-4ED7-9ABC-30957757D564}"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Proposed</a:t>
            </a:r>
            <a:r>
              <a:rPr lang="de-DE" dirty="0" smtClean="0"/>
              <a:t> Solution</a:t>
            </a:r>
            <a:endParaRPr lang="de-DE" dirty="0"/>
          </a:p>
        </p:txBody>
      </p:sp>
      <p:sp>
        <p:nvSpPr>
          <p:cNvPr id="3" name="Inhaltsplatzhalter 2"/>
          <p:cNvSpPr>
            <a:spLocks noGrp="1"/>
          </p:cNvSpPr>
          <p:nvPr>
            <p:ph idx="1"/>
          </p:nvPr>
        </p:nvSpPr>
        <p:spPr/>
        <p:txBody>
          <a:bodyPr/>
          <a:lstStyle/>
          <a:p>
            <a:r>
              <a:rPr lang="en-US" sz="2400" dirty="0" smtClean="0"/>
              <a:t>Add text at the end of s</a:t>
            </a:r>
            <a:r>
              <a:rPr lang="en-US" sz="2400" dirty="0" smtClean="0"/>
              <a:t>ection 23.3.6a.2 </a:t>
            </a:r>
            <a:br>
              <a:rPr lang="en-US" sz="2400" dirty="0" smtClean="0"/>
            </a:br>
            <a:r>
              <a:rPr lang="en-US" sz="2400" dirty="0" smtClean="0"/>
              <a:t>“Values with </a:t>
            </a:r>
            <a:r>
              <a:rPr lang="en-US" sz="2400" dirty="0" smtClean="0">
                <a:sym typeface="Wingdings" panose="05000000000000000000" pitchFamily="2" charset="2"/>
              </a:rPr>
              <a:t>M(</a:t>
            </a:r>
            <a:r>
              <a:rPr lang="en-US" sz="2400" dirty="0" err="1" smtClean="0">
                <a:sym typeface="Wingdings" panose="05000000000000000000" pitchFamily="2" charset="2"/>
              </a:rPr>
              <a:t>i,j</a:t>
            </a:r>
            <a:r>
              <a:rPr lang="en-US" sz="2400" dirty="0" smtClean="0">
                <a:sym typeface="Wingdings" panose="05000000000000000000" pitchFamily="2" charset="2"/>
              </a:rPr>
              <a:t>)≥</a:t>
            </a:r>
            <a:r>
              <a:rPr lang="en-US" sz="2400" dirty="0" err="1" smtClean="0">
                <a:sym typeface="Wingdings" panose="05000000000000000000" pitchFamily="2" charset="2"/>
              </a:rPr>
              <a:t>N</a:t>
            </a:r>
            <a:r>
              <a:rPr lang="en-US" sz="2400" baseline="-25000" dirty="0" err="1" smtClean="0">
                <a:sym typeface="Wingdings" panose="05000000000000000000" pitchFamily="2" charset="2"/>
              </a:rPr>
              <a:t>fec</a:t>
            </a:r>
            <a:r>
              <a:rPr lang="en-US" sz="2400" dirty="0" smtClean="0">
                <a:sym typeface="Wingdings" panose="05000000000000000000" pitchFamily="2" charset="2"/>
              </a:rPr>
              <a:t> shall be ignored.”</a:t>
            </a:r>
            <a:endParaRPr lang="en-US" sz="2400" dirty="0" smtClean="0"/>
          </a:p>
        </p:txBody>
      </p:sp>
      <p:sp>
        <p:nvSpPr>
          <p:cNvPr id="4" name="Datumsplatzhalter 3"/>
          <p:cNvSpPr>
            <a:spLocks noGrp="1"/>
          </p:cNvSpPr>
          <p:nvPr>
            <p:ph type="dt" sz="half" idx="10"/>
          </p:nvPr>
        </p:nvSpPr>
        <p:spPr/>
        <p:txBody>
          <a:bodyPr/>
          <a:lstStyle/>
          <a:p>
            <a:pPr>
              <a:defRPr/>
            </a:pPr>
            <a:r>
              <a:rPr lang="de-DE" altLang="en-US" smtClean="0"/>
              <a:t>May 2021</a:t>
            </a:r>
            <a:endParaRPr lang="en-US" altLang="en-US"/>
          </a:p>
        </p:txBody>
      </p:sp>
      <p:sp>
        <p:nvSpPr>
          <p:cNvPr id="5" name="Fußzeilenplatzhalter 4"/>
          <p:cNvSpPr>
            <a:spLocks noGrp="1"/>
          </p:cNvSpPr>
          <p:nvPr>
            <p:ph type="ftr" sz="quarter" idx="11"/>
          </p:nvPr>
        </p:nvSpPr>
        <p:spPr/>
        <p:txBody>
          <a:bodyPr/>
          <a:lstStyle/>
          <a:p>
            <a:pPr>
              <a:defRPr/>
            </a:pPr>
            <a:r>
              <a:rPr lang="en-US" altLang="en-US" smtClean="0"/>
              <a:t>Joerg Robert, TU-Ilmenau/Fraunhofer IIS</a:t>
            </a:r>
            <a:endParaRPr lang="en-US" altLang="en-US"/>
          </a:p>
        </p:txBody>
      </p:sp>
      <p:sp>
        <p:nvSpPr>
          <p:cNvPr id="6" name="Foliennummernplatzhalter 5"/>
          <p:cNvSpPr>
            <a:spLocks noGrp="1"/>
          </p:cNvSpPr>
          <p:nvPr>
            <p:ph type="sldNum" sz="quarter" idx="12"/>
          </p:nvPr>
        </p:nvSpPr>
        <p:spPr/>
        <p:txBody>
          <a:bodyPr/>
          <a:lstStyle/>
          <a:p>
            <a:r>
              <a:rPr lang="en-US" altLang="en-US" smtClean="0"/>
              <a:t>Slide </a:t>
            </a:r>
            <a:fld id="{941BFD61-C9D2-4CE8-A8CF-E1B5BDE4F68B}" type="slidenum">
              <a:rPr lang="en-US" altLang="en-US" smtClean="0"/>
              <a:pPr/>
              <a:t>3</a:t>
            </a:fld>
            <a:endParaRPr lang="en-US" altLang="en-US"/>
          </a:p>
        </p:txBody>
      </p:sp>
    </p:spTree>
    <p:extLst>
      <p:ext uri="{BB962C8B-B14F-4D97-AF65-F5344CB8AC3E}">
        <p14:creationId xmlns:p14="http://schemas.microsoft.com/office/powerpoint/2010/main" val="89139602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302</Words>
  <Application>Microsoft Office PowerPoint</Application>
  <PresentationFormat>Bildschirmpräsentation (4:3)</PresentationFormat>
  <Paragraphs>28</Paragraphs>
  <Slides>3</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3</vt:i4>
      </vt:variant>
    </vt:vector>
  </HeadingPairs>
  <TitlesOfParts>
    <vt:vector size="6" baseType="lpstr">
      <vt:lpstr>Times New Roman</vt:lpstr>
      <vt:lpstr>Arial</vt:lpstr>
      <vt:lpstr>IEEE-P802_15_Rbt</vt:lpstr>
      <vt:lpstr>PowerPoint-Präsentation</vt:lpstr>
      <vt:lpstr>Problem Statement</vt:lpstr>
      <vt:lpstr>Proposed Solution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Robert, Jörg</dc:creator>
  <dc:description>&lt;doc#&gt;</dc:description>
  <cp:lastModifiedBy>Robert, Jörg</cp:lastModifiedBy>
  <cp:revision>10</cp:revision>
  <cp:lastPrinted>1998-02-10T13:28:06Z</cp:lastPrinted>
  <dcterms:created xsi:type="dcterms:W3CDTF">2021-05-18T09:02:43Z</dcterms:created>
  <dcterms:modified xsi:type="dcterms:W3CDTF">2021-05-18T13:45:54Z</dcterms:modified>
</cp:coreProperties>
</file>