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7"/>
  </p:notesMasterIdLst>
  <p:handoutMasterIdLst>
    <p:handoutMasterId r:id="rId8"/>
  </p:handoutMasterIdLst>
  <p:sldIdLst>
    <p:sldId id="340" r:id="rId2"/>
    <p:sldId id="344" r:id="rId3"/>
    <p:sldId id="346" r:id="rId4"/>
    <p:sldId id="348" r:id="rId5"/>
    <p:sldId id="347" r:id="rId6"/>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royo Ogawa" initials="HO" lastIdx="1" clrIdx="0">
    <p:extLst>
      <p:ext uri="{19B8F6BF-5375-455C-9EA6-DF929625EA0E}">
        <p15:presenceInfo xmlns:p15="http://schemas.microsoft.com/office/powerpoint/2012/main" userId="Hiroyo Ogaw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1" autoAdjust="0"/>
    <p:restoredTop sz="94823" autoAdjust="0"/>
  </p:normalViewPr>
  <p:slideViewPr>
    <p:cSldViewPr>
      <p:cViewPr varScale="1">
        <p:scale>
          <a:sx n="82" d="100"/>
          <a:sy n="82" d="100"/>
        </p:scale>
        <p:origin x="4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p:spPr>
        <p:txBody>
          <a:bodyPr vert="horz" wrap="square" lIns="95441" tIns="47721" rIns="95441" bIns="47721"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dirty="0">
                <a:solidFill>
                  <a:srgbClr val="000000"/>
                </a:solidFill>
              </a:rPr>
              <a:t>May 2021</a:t>
            </a:r>
          </a:p>
        </p:txBody>
      </p:sp>
      <p:sp>
        <p:nvSpPr>
          <p:cNvPr id="6" name="フッター プレースホルダー 5"/>
          <p:cNvSpPr>
            <a:spLocks noGrp="1"/>
          </p:cNvSpPr>
          <p:nvPr>
            <p:ph type="ftr" sz="quarter" idx="11"/>
          </p:nvPr>
        </p:nvSpPr>
        <p:spPr>
          <a:xfrm>
            <a:off x="6948264" y="6475412"/>
            <a:ext cx="1662336"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a:solidFill>
                  <a:srgbClr val="000000"/>
                </a:solidFill>
              </a:rPr>
              <a:t>Hiroyo Ogawa, NICT</a:t>
            </a: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a:solidFill>
                  <a:srgbClr val="000000"/>
                </a:solidFill>
                <a:latin typeface="Times New Roman" pitchFamily="18" charset="0"/>
              </a:rPr>
              <a:t>May 2021</a:t>
            </a: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a:solidFill>
                  <a:srgbClr val="000000"/>
                </a:solidFill>
              </a:rPr>
              <a:t>Hiroyo Ogawa,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rgbClr val="000000"/>
                </a:solidFill>
                <a:latin typeface="Times New Roman" pitchFamily="18" charset="0"/>
                <a:ea typeface="ＭＳ Ｐゴシック" charset="-128"/>
              </a:rPr>
              <a:t>doc.: IEEE 802.15-21-0299-00-0thz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Report of the results regarding a liaison statement to ITU-R WP 5A</a:t>
            </a:r>
            <a:endParaRPr kumimoji="1" lang="en-US" altLang="ja-JP" sz="1800" dirty="0">
              <a:solidFill>
                <a:srgbClr val="000000"/>
              </a:solidFill>
              <a:latin typeface="Times New Roman" pitchFamily="18" charset="0"/>
              <a:ea typeface="HGPｺﾞｼｯｸM" panose="020B0600000000000000" pitchFamily="50"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a:solidFill>
                  <a:srgbClr val="000000"/>
                </a:solidFill>
                <a:latin typeface="Times New Roman" pitchFamily="18" charset="0"/>
                <a:ea typeface="ＭＳ Ｐゴシック" charset="-128"/>
                <a:cs typeface="Times New Roman" panose="02020603050405020304" pitchFamily="18" charset="0"/>
              </a:rPr>
              <a:t>18 May 2021</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Hiroyo Ogawa, Iwao Hosako, Akifumi Kasamatsu, Norihiko Sekine, Shingo Saito,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Keizo</a:t>
            </a:r>
            <a:r>
              <a:rPr lang="en-US" altLang="ja-JP" sz="1600" dirty="0">
                <a:solidFill>
                  <a:srgbClr val="000000"/>
                </a:solidFill>
                <a:latin typeface="Times New Roman" pitchFamily="18" charset="0"/>
                <a:ea typeface="ＭＳ Ｐゴシック" charset="-128"/>
                <a:cs typeface="Times New Roman" panose="02020603050405020304" pitchFamily="18" charset="0"/>
              </a:rPr>
              <a:t> Inagaki, Atsushi Kanno, Katsumi Fujii, Hirokazu Sawada</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5043, FAX: , E-Mail: hiroyoogawa@nict.go.jp</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n/a</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channel arrangement provided from IEEE 802 SC THZ was added in the working document of M.[252-296 GHZ.LMS.FS.COEXIST] and was also added in the working document of a revision of M.2417-0. Additional information on the results of WP 5A May meeting is </a:t>
            </a:r>
            <a:r>
              <a:rPr lang="en-US" altLang="ja-JP" sz="1600">
                <a:solidFill>
                  <a:srgbClr val="000000"/>
                </a:solidFill>
                <a:latin typeface="Times New Roman" pitchFamily="18" charset="0"/>
                <a:ea typeface="ＭＳ Ｐゴシック" charset="-128"/>
                <a:cs typeface="Times New Roman" panose="02020603050405020304" pitchFamily="18" charset="0"/>
              </a:rPr>
              <a:t>also provided.</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To report the results of ITU-R WP 5A regarding a liaison statement from IEEE802.</a:t>
            </a:r>
          </a:p>
          <a:p>
            <a:pPr algn="l">
              <a:spcBef>
                <a:spcPts val="600"/>
              </a:spcBef>
            </a:pPr>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a:xfrm>
            <a:off x="467544" y="332656"/>
            <a:ext cx="1080120" cy="261069"/>
          </a:xfrm>
        </p:spPr>
        <p:txBody>
          <a:bodyPr/>
          <a:lstStyle/>
          <a:p>
            <a:r>
              <a:rPr lang="en-US" altLang="ja-JP" dirty="0">
                <a:solidFill>
                  <a:srgbClr val="000000"/>
                </a:solidFill>
                <a:latin typeface="+mj-lt"/>
              </a:rPr>
              <a:t>May 2021</a:t>
            </a:r>
          </a:p>
        </p:txBody>
      </p:sp>
      <p:sp>
        <p:nvSpPr>
          <p:cNvPr id="5" name="フッター プレースホルダー 4"/>
          <p:cNvSpPr>
            <a:spLocks noGrp="1"/>
          </p:cNvSpPr>
          <p:nvPr>
            <p:ph type="ftr" sz="quarter" idx="11"/>
          </p:nvPr>
        </p:nvSpPr>
        <p:spPr>
          <a:xfrm>
            <a:off x="6948264" y="6475412"/>
            <a:ext cx="1662336" cy="184666"/>
          </a:xfrm>
        </p:spPr>
        <p:txBody>
          <a:bodyPr/>
          <a:lstStyle/>
          <a:p>
            <a:r>
              <a:rPr lang="en-US" altLang="ja-JP" dirty="0">
                <a:solidFill>
                  <a:srgbClr val="000000"/>
                </a:solidFill>
              </a:rPr>
              <a:t>Hiroyo Ogawa, NICT</a:t>
            </a:r>
          </a:p>
        </p:txBody>
      </p:sp>
    </p:spTree>
    <p:extLst>
      <p:ext uri="{BB962C8B-B14F-4D97-AF65-F5344CB8AC3E}">
        <p14:creationId xmlns:p14="http://schemas.microsoft.com/office/powerpoint/2010/main" val="119133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30087"/>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solidFill>
                  <a:schemeClr val="accent6"/>
                </a:solidFill>
                <a:ea typeface="メイリオ" panose="020B0604030504040204" pitchFamily="50" charset="-128"/>
                <a:cs typeface="メイリオ" panose="020B0604030504040204" pitchFamily="50" charset="-128"/>
              </a:rPr>
              <a:t>LS to WP 5A</a:t>
            </a:r>
            <a:endParaRPr lang="ja-JP" altLang="en-US" kern="0" dirty="0">
              <a:solidFill>
                <a:schemeClr val="accent6"/>
              </a:solidFill>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789856" cy="251806"/>
          </a:xfrm>
        </p:spPr>
        <p:txBody>
          <a:bodyPr/>
          <a:lstStyle/>
          <a:p>
            <a:r>
              <a:rPr lang="en-US" altLang="ja-JP" dirty="0">
                <a:solidFill>
                  <a:srgbClr val="000000"/>
                </a:solidFill>
                <a:latin typeface="+mj-lt"/>
              </a:rPr>
              <a:t>May 2021</a:t>
            </a:r>
          </a:p>
        </p:txBody>
      </p:sp>
      <p:graphicFrame>
        <p:nvGraphicFramePr>
          <p:cNvPr id="2" name="オブジェクト 1">
            <a:extLst>
              <a:ext uri="{FF2B5EF4-FFF2-40B4-BE49-F238E27FC236}">
                <a16:creationId xmlns:a16="http://schemas.microsoft.com/office/drawing/2014/main" id="{2F44A07D-049D-49E6-AF04-8E9FA47E9399}"/>
              </a:ext>
            </a:extLst>
          </p:cNvPr>
          <p:cNvGraphicFramePr>
            <a:graphicFrameLocks noChangeAspect="1"/>
          </p:cNvGraphicFramePr>
          <p:nvPr>
            <p:extLst>
              <p:ext uri="{D42A27DB-BD31-4B8C-83A1-F6EECF244321}">
                <p14:modId xmlns:p14="http://schemas.microsoft.com/office/powerpoint/2010/main" val="3099224328"/>
              </p:ext>
            </p:extLst>
          </p:nvPr>
        </p:nvGraphicFramePr>
        <p:xfrm>
          <a:off x="3059832" y="2616782"/>
          <a:ext cx="2335078" cy="2059409"/>
        </p:xfrm>
        <a:graphic>
          <a:graphicData uri="http://schemas.openxmlformats.org/presentationml/2006/ole">
            <mc:AlternateContent xmlns:mc="http://schemas.openxmlformats.org/markup-compatibility/2006">
              <mc:Choice xmlns:v="urn:schemas-microsoft-com:vml" Requires="v">
                <p:oleObj spid="_x0000_s1031" name="Acrobat Document" showAsIcon="1" r:id="rId3" imgW="914400" imgH="806685" progId="Acrobat.Document.2015">
                  <p:embed/>
                </p:oleObj>
              </mc:Choice>
              <mc:Fallback>
                <p:oleObj name="Acrobat Document" showAsIcon="1" r:id="rId3" imgW="914400" imgH="806685" progId="Acrobat.Document.2015">
                  <p:embed/>
                  <p:pic>
                    <p:nvPicPr>
                      <p:cNvPr id="0" name=""/>
                      <p:cNvPicPr/>
                      <p:nvPr/>
                    </p:nvPicPr>
                    <p:blipFill>
                      <a:blip r:embed="rId4"/>
                      <a:stretch>
                        <a:fillRect/>
                      </a:stretch>
                    </p:blipFill>
                    <p:spPr>
                      <a:xfrm>
                        <a:off x="3059832" y="2616782"/>
                        <a:ext cx="2335078" cy="2059409"/>
                      </a:xfrm>
                      <a:prstGeom prst="rect">
                        <a:avLst/>
                      </a:prstGeom>
                    </p:spPr>
                  </p:pic>
                </p:oleObj>
              </mc:Fallback>
            </mc:AlternateContent>
          </a:graphicData>
        </a:graphic>
      </p:graphicFrame>
    </p:spTree>
    <p:extLst>
      <p:ext uri="{BB962C8B-B14F-4D97-AF65-F5344CB8AC3E}">
        <p14:creationId xmlns:p14="http://schemas.microsoft.com/office/powerpoint/2010/main" val="3863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3</a:t>
            </a:fld>
            <a:endParaRPr kumimoji="1" lang="ja-JP" altLang="en-US" dirty="0"/>
          </a:p>
        </p:txBody>
      </p:sp>
      <p:sp>
        <p:nvSpPr>
          <p:cNvPr id="2" name="日付プレースホルダー 1"/>
          <p:cNvSpPr>
            <a:spLocks noGrp="1"/>
          </p:cNvSpPr>
          <p:nvPr>
            <p:ph type="dt" sz="half" idx="10"/>
          </p:nvPr>
        </p:nvSpPr>
        <p:spPr>
          <a:xfrm>
            <a:off x="685800" y="476671"/>
            <a:ext cx="861864" cy="117053"/>
          </a:xfrm>
        </p:spPr>
        <p:txBody>
          <a:bodyPr/>
          <a:lstStyle/>
          <a:p>
            <a:r>
              <a:rPr lang="en-US" altLang="ja-JP" dirty="0">
                <a:solidFill>
                  <a:srgbClr val="000000"/>
                </a:solidFill>
                <a:latin typeface="+mj-lt"/>
              </a:rPr>
              <a:t>May 2021</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59965" y="2852936"/>
            <a:ext cx="8825364"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New Annex 3 was added to include channel arrangement in the frequency 252-296 GHz provided by IEEE802.15.SC.THZ.</a:t>
            </a:r>
          </a:p>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The channel bandwidth of 51.8 GHz was deleted from the table of LMS characteristics in the frequency range 252-296 GHz.</a:t>
            </a:r>
          </a:p>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This working document includes co-channel and adjacent channel analyses between LMS and FS applications and co-channel operation may interfere with receivers.</a:t>
            </a:r>
          </a:p>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Question to SC.THZ: Can IEEE802.15.3d device operate in the condition of the following channel arrangement to</a:t>
            </a:r>
          </a:p>
        </p:txBody>
      </p:sp>
      <p:sp>
        <p:nvSpPr>
          <p:cNvPr id="11" name="Rectangle 2">
            <a:extLst>
              <a:ext uri="{FF2B5EF4-FFF2-40B4-BE49-F238E27FC236}">
                <a16:creationId xmlns:a16="http://schemas.microsoft.com/office/drawing/2014/main" id="{00261E9F-A96F-4E1C-83CA-5C1A50C6E2D1}"/>
              </a:ext>
            </a:extLst>
          </p:cNvPr>
          <p:cNvSpPr>
            <a:spLocks noChangeArrowheads="1"/>
          </p:cNvSpPr>
          <p:nvPr/>
        </p:nvSpPr>
        <p:spPr bwMode="auto">
          <a:xfrm>
            <a:off x="12731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タイトル 1">
            <a:extLst>
              <a:ext uri="{FF2B5EF4-FFF2-40B4-BE49-F238E27FC236}">
                <a16:creationId xmlns:a16="http://schemas.microsoft.com/office/drawing/2014/main" id="{1F5DA432-BC4B-4CEF-9263-DFD7116816E6}"/>
              </a:ext>
            </a:extLst>
          </p:cNvPr>
          <p:cNvSpPr txBox="1">
            <a:spLocks/>
          </p:cNvSpPr>
          <p:nvPr/>
        </p:nvSpPr>
        <p:spPr bwMode="auto">
          <a:xfrm>
            <a:off x="139124" y="698841"/>
            <a:ext cx="8406549" cy="179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000"/>
              </a:lnSpc>
            </a:pPr>
            <a:r>
              <a:rPr lang="en-US" altLang="ja-JP" sz="3200" kern="0" dirty="0">
                <a:solidFill>
                  <a:schemeClr val="accent6"/>
                </a:solidFill>
                <a:ea typeface="メイリオ" panose="020B0604030504040204" pitchFamily="50" charset="-128"/>
                <a:cs typeface="メイリオ" panose="020B0604030504040204" pitchFamily="50" charset="-128"/>
              </a:rPr>
              <a:t>Update of working document of M.[252-296 GHZ.LMS.FS.COEXIST]</a:t>
            </a:r>
          </a:p>
          <a:p>
            <a:pPr algn="l">
              <a:lnSpc>
                <a:spcPts val="2000"/>
              </a:lnSpc>
            </a:pPr>
            <a:endParaRPr lang="en-US" altLang="ja-JP" sz="2000" b="1" kern="0" dirty="0">
              <a:solidFill>
                <a:schemeClr val="accent6"/>
              </a:solidFill>
              <a:ea typeface="メイリオ" panose="020B0604030504040204" pitchFamily="50" charset="-128"/>
              <a:cs typeface="メイリオ" panose="020B0604030504040204" pitchFamily="50" charset="-128"/>
            </a:endParaRPr>
          </a:p>
          <a:p>
            <a:pPr algn="l">
              <a:lnSpc>
                <a:spcPts val="2200"/>
              </a:lnSpc>
            </a:pPr>
            <a:r>
              <a:rPr lang="en-US" altLang="ja-JP" sz="2000" b="1" kern="0" dirty="0">
                <a:solidFill>
                  <a:schemeClr val="accent6"/>
                </a:solidFill>
                <a:ea typeface="メイリオ" panose="020B0604030504040204" pitchFamily="50" charset="-128"/>
                <a:cs typeface="メイリオ" panose="020B0604030504040204" pitchFamily="50" charset="-128"/>
              </a:rPr>
              <a:t>Coexistence between land-mobile and</a:t>
            </a:r>
            <a:br>
              <a:rPr lang="en-US" altLang="ja-JP" sz="2000" b="1" kern="0" dirty="0">
                <a:solidFill>
                  <a:schemeClr val="accent6"/>
                </a:solidFill>
                <a:ea typeface="メイリオ" panose="020B0604030504040204" pitchFamily="50" charset="-128"/>
                <a:cs typeface="メイリオ" panose="020B0604030504040204" pitchFamily="50" charset="-128"/>
              </a:rPr>
            </a:br>
            <a:r>
              <a:rPr lang="en-US" altLang="ja-JP" sz="2000" b="1" kern="0" dirty="0">
                <a:solidFill>
                  <a:schemeClr val="accent6"/>
                </a:solidFill>
                <a:ea typeface="メイリオ" panose="020B0604030504040204" pitchFamily="50" charset="-128"/>
                <a:cs typeface="メイリオ" panose="020B0604030504040204" pitchFamily="50" charset="-128"/>
              </a:rPr>
              <a:t>fixed service applications operating</a:t>
            </a:r>
            <a:br>
              <a:rPr lang="en-US" altLang="ja-JP" sz="2000" b="1" kern="0" dirty="0">
                <a:solidFill>
                  <a:schemeClr val="accent6"/>
                </a:solidFill>
                <a:ea typeface="メイリオ" panose="020B0604030504040204" pitchFamily="50" charset="-128"/>
                <a:cs typeface="メイリオ" panose="020B0604030504040204" pitchFamily="50" charset="-128"/>
              </a:rPr>
            </a:br>
            <a:r>
              <a:rPr lang="en-US" altLang="ja-JP" sz="2000" b="1" kern="0" dirty="0">
                <a:solidFill>
                  <a:schemeClr val="accent6"/>
                </a:solidFill>
                <a:ea typeface="メイリオ" panose="020B0604030504040204" pitchFamily="50" charset="-128"/>
                <a:cs typeface="メイリオ" panose="020B0604030504040204" pitchFamily="50" charset="-128"/>
              </a:rPr>
              <a:t>in the frequency range 252-296 GHz</a:t>
            </a:r>
          </a:p>
        </p:txBody>
      </p:sp>
      <p:pic>
        <p:nvPicPr>
          <p:cNvPr id="10" name="図 9">
            <a:extLst>
              <a:ext uri="{FF2B5EF4-FFF2-40B4-BE49-F238E27FC236}">
                <a16:creationId xmlns:a16="http://schemas.microsoft.com/office/drawing/2014/main" id="{143992D3-8608-4DA0-A9C5-67A55F8B219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877802" y="1340768"/>
            <a:ext cx="4000500" cy="1628680"/>
          </a:xfrm>
          <a:prstGeom prst="rect">
            <a:avLst/>
          </a:prstGeom>
          <a:noFill/>
          <a:ln>
            <a:noFill/>
          </a:ln>
        </p:spPr>
      </p:pic>
      <p:pic>
        <p:nvPicPr>
          <p:cNvPr id="12" name="図 11">
            <a:extLst>
              <a:ext uri="{FF2B5EF4-FFF2-40B4-BE49-F238E27FC236}">
                <a16:creationId xmlns:a16="http://schemas.microsoft.com/office/drawing/2014/main" id="{6FD40636-AD49-4D3D-838C-1B6D9D6E042D}"/>
              </a:ext>
            </a:extLst>
          </p:cNvPr>
          <p:cNvPicPr>
            <a:picLocks noChangeAspect="1"/>
          </p:cNvPicPr>
          <p:nvPr/>
        </p:nvPicPr>
        <p:blipFill>
          <a:blip r:embed="rId3"/>
          <a:stretch>
            <a:fillRect/>
          </a:stretch>
        </p:blipFill>
        <p:spPr>
          <a:xfrm>
            <a:off x="4499992" y="5445224"/>
            <a:ext cx="4320480" cy="913948"/>
          </a:xfrm>
          <a:prstGeom prst="rect">
            <a:avLst/>
          </a:prstGeom>
        </p:spPr>
      </p:pic>
      <p:sp>
        <p:nvSpPr>
          <p:cNvPr id="13" name="タイトル 1">
            <a:extLst>
              <a:ext uri="{FF2B5EF4-FFF2-40B4-BE49-F238E27FC236}">
                <a16:creationId xmlns:a16="http://schemas.microsoft.com/office/drawing/2014/main" id="{346FE763-D7BC-43E6-8C48-ED189D6DEAB5}"/>
              </a:ext>
            </a:extLst>
          </p:cNvPr>
          <p:cNvSpPr txBox="1">
            <a:spLocks/>
          </p:cNvSpPr>
          <p:nvPr/>
        </p:nvSpPr>
        <p:spPr bwMode="auto">
          <a:xfrm>
            <a:off x="395536" y="5589240"/>
            <a:ext cx="3888432" cy="536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gn="l">
              <a:buClr>
                <a:srgbClr val="0070C0"/>
              </a:buClr>
            </a:pPr>
            <a:r>
              <a:rPr lang="en-US" altLang="ja-JP" sz="2000" kern="0" dirty="0">
                <a:ea typeface="メイリオ" panose="020B0604030504040204" pitchFamily="50" charset="-128"/>
                <a:cs typeface="メイリオ" panose="020B0604030504040204" pitchFamily="50" charset="-128"/>
              </a:rPr>
              <a:t>avoid co-channel operation between LMS and FS applications?</a:t>
            </a:r>
          </a:p>
        </p:txBody>
      </p:sp>
    </p:spTree>
    <p:extLst>
      <p:ext uri="{BB962C8B-B14F-4D97-AF65-F5344CB8AC3E}">
        <p14:creationId xmlns:p14="http://schemas.microsoft.com/office/powerpoint/2010/main" val="3076087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4</a:t>
            </a:fld>
            <a:endParaRPr kumimoji="1" lang="ja-JP" altLang="en-US" dirty="0"/>
          </a:p>
        </p:txBody>
      </p:sp>
      <p:sp>
        <p:nvSpPr>
          <p:cNvPr id="2" name="日付プレースホルダー 1"/>
          <p:cNvSpPr>
            <a:spLocks noGrp="1"/>
          </p:cNvSpPr>
          <p:nvPr>
            <p:ph type="dt" sz="half" idx="10"/>
          </p:nvPr>
        </p:nvSpPr>
        <p:spPr>
          <a:xfrm>
            <a:off x="685800" y="476671"/>
            <a:ext cx="861864" cy="117053"/>
          </a:xfrm>
        </p:spPr>
        <p:txBody>
          <a:bodyPr/>
          <a:lstStyle/>
          <a:p>
            <a:r>
              <a:rPr lang="en-US" altLang="ja-JP" dirty="0">
                <a:solidFill>
                  <a:srgbClr val="000000"/>
                </a:solidFill>
                <a:latin typeface="+mj-lt"/>
              </a:rPr>
              <a:t>May 2021</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4958" y="1778186"/>
            <a:ext cx="4864924" cy="4603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The right figure was successfully replaced with the channel arrangement provided by IEEE 802.15.SC.THZ in Annex 1 of the working document.</a:t>
            </a:r>
          </a:p>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A change of the frequency range from 275-450 GHz to 252-450 GHz in the title of M.2417-0 was proposed by one administration due to information from IEEE802.15.SC.THZ, but no consensus was reached at May 2021 meeting.  </a:t>
            </a:r>
          </a:p>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This issue will be discussed at November meeting and if the change of the minimum frequency of the title would be agreed, its scope and other parts of Report M.2417-0 should be further reviewed.</a:t>
            </a:r>
          </a:p>
        </p:txBody>
      </p:sp>
      <p:sp>
        <p:nvSpPr>
          <p:cNvPr id="11" name="Rectangle 2">
            <a:extLst>
              <a:ext uri="{FF2B5EF4-FFF2-40B4-BE49-F238E27FC236}">
                <a16:creationId xmlns:a16="http://schemas.microsoft.com/office/drawing/2014/main" id="{00261E9F-A96F-4E1C-83CA-5C1A50C6E2D1}"/>
              </a:ext>
            </a:extLst>
          </p:cNvPr>
          <p:cNvSpPr>
            <a:spLocks noChangeArrowheads="1"/>
          </p:cNvSpPr>
          <p:nvPr/>
        </p:nvSpPr>
        <p:spPr bwMode="auto">
          <a:xfrm>
            <a:off x="12731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タイトル 1">
            <a:extLst>
              <a:ext uri="{FF2B5EF4-FFF2-40B4-BE49-F238E27FC236}">
                <a16:creationId xmlns:a16="http://schemas.microsoft.com/office/drawing/2014/main" id="{1F5DA432-BC4B-4CEF-9263-DFD7116816E6}"/>
              </a:ext>
            </a:extLst>
          </p:cNvPr>
          <p:cNvSpPr txBox="1">
            <a:spLocks/>
          </p:cNvSpPr>
          <p:nvPr/>
        </p:nvSpPr>
        <p:spPr bwMode="auto">
          <a:xfrm>
            <a:off x="139124" y="729790"/>
            <a:ext cx="8406549" cy="912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000"/>
              </a:lnSpc>
            </a:pPr>
            <a:r>
              <a:rPr lang="en-US" altLang="ja-JP" sz="3200" kern="0" dirty="0">
                <a:solidFill>
                  <a:schemeClr val="accent6"/>
                </a:solidFill>
                <a:ea typeface="メイリオ" panose="020B0604030504040204" pitchFamily="50" charset="-128"/>
                <a:cs typeface="メイリオ" panose="020B0604030504040204" pitchFamily="50" charset="-128"/>
              </a:rPr>
              <a:t>Revision of working document of M.2417-0</a:t>
            </a:r>
          </a:p>
          <a:p>
            <a:pPr>
              <a:lnSpc>
                <a:spcPts val="2000"/>
              </a:lnSpc>
            </a:pPr>
            <a:r>
              <a:rPr lang="en-US" altLang="ja-JP" sz="2000" b="1" kern="0" dirty="0">
                <a:solidFill>
                  <a:schemeClr val="accent6"/>
                </a:solidFill>
                <a:ea typeface="メイリオ" panose="020B0604030504040204" pitchFamily="50" charset="-128"/>
                <a:cs typeface="メイリオ" panose="020B0604030504040204" pitchFamily="50" charset="-128"/>
              </a:rPr>
              <a:t>Technical and operational characteristics of land-mobile service applications in the frequency range 275-450 GHz</a:t>
            </a:r>
          </a:p>
        </p:txBody>
      </p:sp>
      <p:pic>
        <p:nvPicPr>
          <p:cNvPr id="14" name="図 13">
            <a:extLst>
              <a:ext uri="{FF2B5EF4-FFF2-40B4-BE49-F238E27FC236}">
                <a16:creationId xmlns:a16="http://schemas.microsoft.com/office/drawing/2014/main" id="{AFB775C6-2635-4AB4-8602-9C91404F66E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2038810"/>
            <a:ext cx="4260850" cy="4089400"/>
          </a:xfrm>
          <a:prstGeom prst="rect">
            <a:avLst/>
          </a:prstGeom>
          <a:noFill/>
          <a:ln>
            <a:noFill/>
          </a:ln>
        </p:spPr>
      </p:pic>
    </p:spTree>
    <p:extLst>
      <p:ext uri="{BB962C8B-B14F-4D97-AF65-F5344CB8AC3E}">
        <p14:creationId xmlns:p14="http://schemas.microsoft.com/office/powerpoint/2010/main" val="249683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5</a:t>
            </a:fld>
            <a:endParaRPr kumimoji="1" lang="ja-JP" altLang="en-US" dirty="0"/>
          </a:p>
        </p:txBody>
      </p:sp>
      <p:sp>
        <p:nvSpPr>
          <p:cNvPr id="2" name="日付プレースホルダー 1"/>
          <p:cNvSpPr>
            <a:spLocks noGrp="1"/>
          </p:cNvSpPr>
          <p:nvPr>
            <p:ph type="dt" sz="half" idx="10"/>
          </p:nvPr>
        </p:nvSpPr>
        <p:spPr>
          <a:xfrm>
            <a:off x="685800" y="476671"/>
            <a:ext cx="861864" cy="117053"/>
          </a:xfrm>
        </p:spPr>
        <p:txBody>
          <a:bodyPr/>
          <a:lstStyle/>
          <a:p>
            <a:r>
              <a:rPr lang="en-US" altLang="ja-JP" dirty="0">
                <a:solidFill>
                  <a:srgbClr val="000000"/>
                </a:solidFill>
                <a:latin typeface="+mj-lt"/>
              </a:rPr>
              <a:t>May 2021</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201938" y="1052736"/>
            <a:ext cx="8280920" cy="2743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WP 5A sent a liaison statement to WP 5C asking three questions:</a:t>
            </a:r>
          </a:p>
          <a:p>
            <a:pPr marL="800100" lvl="1" indent="-342900" algn="l">
              <a:buClr>
                <a:srgbClr val="0070C0"/>
              </a:buClr>
              <a:buFont typeface="Wingdings" panose="05000000000000000000" pitchFamily="2" charset="2"/>
              <a:buChar char="Ø"/>
            </a:pPr>
            <a:r>
              <a:rPr lang="en-US" altLang="ja-JP" sz="2000" kern="0" dirty="0">
                <a:ea typeface="メイリオ" panose="020B0604030504040204" pitchFamily="50" charset="-128"/>
                <a:cs typeface="メイリオ" panose="020B0604030504040204" pitchFamily="50" charset="-128"/>
              </a:rPr>
              <a:t>Can the technical and operational characteristics provided in Report ITU-R F.2416-0 be used for coexistence studies between LMS and FS applications operating in the frequency range 252 296 GHz?</a:t>
            </a:r>
          </a:p>
          <a:p>
            <a:pPr marL="800100" lvl="1" indent="-342900" algn="l">
              <a:buClr>
                <a:srgbClr val="0070C0"/>
              </a:buClr>
              <a:buFont typeface="Wingdings" panose="05000000000000000000" pitchFamily="2" charset="2"/>
              <a:buChar char="Ø"/>
            </a:pPr>
            <a:r>
              <a:rPr lang="en-US" altLang="ja-JP" sz="2000" kern="0" dirty="0">
                <a:ea typeface="メイリオ" panose="020B0604030504040204" pitchFamily="50" charset="-128"/>
                <a:cs typeface="メイリオ" panose="020B0604030504040204" pitchFamily="50" charset="-128"/>
              </a:rPr>
              <a:t>Can the I/N value of −10 dB in Recommendation ITU-R F.758-7 be</a:t>
            </a:r>
          </a:p>
          <a:p>
            <a:pPr marL="800100" lvl="1" indent="-342900" algn="l">
              <a:buClr>
                <a:srgbClr val="0070C0"/>
              </a:buClr>
              <a:buFont typeface="Wingdings" panose="05000000000000000000" pitchFamily="2" charset="2"/>
              <a:buChar char="Ø"/>
            </a:pPr>
            <a:endParaRPr lang="en-US" altLang="ja-JP" sz="2000" kern="0" dirty="0">
              <a:ea typeface="メイリオ" panose="020B0604030504040204" pitchFamily="50" charset="-128"/>
              <a:cs typeface="メイリオ" panose="020B0604030504040204" pitchFamily="50" charset="-128"/>
            </a:endParaRPr>
          </a:p>
          <a:p>
            <a:pPr marL="800100" lvl="1" indent="-342900" algn="l">
              <a:buClr>
                <a:srgbClr val="0070C0"/>
              </a:buClr>
              <a:buFont typeface="Wingdings" panose="05000000000000000000" pitchFamily="2" charset="2"/>
              <a:buChar char="Ø"/>
            </a:pPr>
            <a:endParaRPr lang="en-US" altLang="ja-JP" sz="2000" kern="0" dirty="0">
              <a:ea typeface="メイリオ" panose="020B0604030504040204" pitchFamily="50" charset="-128"/>
              <a:cs typeface="メイリオ" panose="020B0604030504040204" pitchFamily="50" charset="-128"/>
            </a:endParaRPr>
          </a:p>
          <a:p>
            <a:pPr marL="800100" lvl="1" indent="-342900" algn="l">
              <a:buClr>
                <a:srgbClr val="0070C0"/>
              </a:buClr>
              <a:buFont typeface="Wingdings" panose="05000000000000000000" pitchFamily="2" charset="2"/>
              <a:buChar char="Ø"/>
            </a:pPr>
            <a:endParaRPr lang="en-US" altLang="ja-JP" sz="2000" kern="0" dirty="0">
              <a:ea typeface="メイリオ" panose="020B0604030504040204" pitchFamily="50" charset="-128"/>
              <a:cs typeface="メイリオ" panose="020B0604030504040204" pitchFamily="50" charset="-128"/>
            </a:endParaRPr>
          </a:p>
          <a:p>
            <a:pPr marL="800100" lvl="1" indent="-342900" algn="l">
              <a:buClr>
                <a:srgbClr val="0070C0"/>
              </a:buClr>
              <a:buFont typeface="Wingdings" panose="05000000000000000000" pitchFamily="2" charset="2"/>
              <a:buChar char="Ø"/>
            </a:pPr>
            <a:endParaRPr lang="en-US" altLang="ja-JP" sz="2000" kern="0" dirty="0">
              <a:ea typeface="メイリオ" panose="020B0604030504040204" pitchFamily="50" charset="-128"/>
              <a:cs typeface="メイリオ" panose="020B0604030504040204" pitchFamily="50" charset="-128"/>
            </a:endParaRPr>
          </a:p>
          <a:p>
            <a:pPr marL="800100" lvl="1" indent="-342900" algn="l">
              <a:buClr>
                <a:srgbClr val="0070C0"/>
              </a:buClr>
              <a:buFont typeface="Wingdings" panose="05000000000000000000" pitchFamily="2" charset="2"/>
              <a:buChar char="Ø"/>
            </a:pPr>
            <a:endParaRPr lang="en-US" altLang="ja-JP" sz="2000" kern="0" dirty="0">
              <a:ea typeface="メイリオ" panose="020B0604030504040204" pitchFamily="50" charset="-128"/>
              <a:cs typeface="メイリオ" panose="020B0604030504040204" pitchFamily="50" charset="-128"/>
            </a:endParaRPr>
          </a:p>
          <a:p>
            <a:pPr marL="800100" lvl="1" indent="-342900" algn="l">
              <a:buClr>
                <a:srgbClr val="0070C0"/>
              </a:buClr>
              <a:buFont typeface="Wingdings" panose="05000000000000000000" pitchFamily="2" charset="2"/>
              <a:buChar char="Ø"/>
            </a:pPr>
            <a:endParaRPr lang="en-US" altLang="ja-JP" sz="2000" kern="0" dirty="0">
              <a:ea typeface="メイリオ" panose="020B0604030504040204" pitchFamily="50" charset="-128"/>
              <a:cs typeface="メイリオ" panose="020B0604030504040204" pitchFamily="50" charset="-128"/>
            </a:endParaRPr>
          </a:p>
        </p:txBody>
      </p:sp>
      <p:sp>
        <p:nvSpPr>
          <p:cNvPr id="11" name="Rectangle 2">
            <a:extLst>
              <a:ext uri="{FF2B5EF4-FFF2-40B4-BE49-F238E27FC236}">
                <a16:creationId xmlns:a16="http://schemas.microsoft.com/office/drawing/2014/main" id="{00261E9F-A96F-4E1C-83CA-5C1A50C6E2D1}"/>
              </a:ext>
            </a:extLst>
          </p:cNvPr>
          <p:cNvSpPr>
            <a:spLocks noChangeArrowheads="1"/>
          </p:cNvSpPr>
          <p:nvPr/>
        </p:nvSpPr>
        <p:spPr bwMode="auto">
          <a:xfrm>
            <a:off x="12731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テキスト ボックス 2">
            <a:extLst>
              <a:ext uri="{FF2B5EF4-FFF2-40B4-BE49-F238E27FC236}">
                <a16:creationId xmlns:a16="http://schemas.microsoft.com/office/drawing/2014/main" id="{A8B594A5-8F76-48E7-8695-FC3EB82AD713}"/>
              </a:ext>
            </a:extLst>
          </p:cNvPr>
          <p:cNvSpPr txBox="1"/>
          <p:nvPr/>
        </p:nvSpPr>
        <p:spPr>
          <a:xfrm>
            <a:off x="467544" y="6165304"/>
            <a:ext cx="6773008" cy="276999"/>
          </a:xfrm>
          <a:prstGeom prst="rect">
            <a:avLst/>
          </a:prstGeom>
          <a:noFill/>
        </p:spPr>
        <p:txBody>
          <a:bodyPr wrap="none" rtlCol="0">
            <a:spAutoFit/>
          </a:bodyPr>
          <a:lstStyle/>
          <a:p>
            <a:pPr algn="l"/>
            <a:r>
              <a:rPr lang="x-none" altLang="ja-JP" sz="1200" dirty="0">
                <a:latin typeface="+mj-lt"/>
              </a:rPr>
              <a:t>This work was financially supported by the Ministry of Internal Affairs and Communications of Japan</a:t>
            </a:r>
            <a:r>
              <a:rPr lang="en-US" altLang="ja-JP" sz="1200" dirty="0">
                <a:latin typeface="+mj-lt"/>
              </a:rPr>
              <a:t>.</a:t>
            </a:r>
            <a:endParaRPr lang="ja-JP" altLang="ja-JP" sz="1200" dirty="0">
              <a:latin typeface="+mj-lt"/>
            </a:endParaRPr>
          </a:p>
        </p:txBody>
      </p:sp>
      <p:sp>
        <p:nvSpPr>
          <p:cNvPr id="8" name="タイトル 1">
            <a:extLst>
              <a:ext uri="{FF2B5EF4-FFF2-40B4-BE49-F238E27FC236}">
                <a16:creationId xmlns:a16="http://schemas.microsoft.com/office/drawing/2014/main" id="{F5697219-341E-41BB-A3E6-0014E7A4B012}"/>
              </a:ext>
            </a:extLst>
          </p:cNvPr>
          <p:cNvSpPr txBox="1">
            <a:spLocks/>
          </p:cNvSpPr>
          <p:nvPr/>
        </p:nvSpPr>
        <p:spPr bwMode="auto">
          <a:xfrm>
            <a:off x="139124" y="729790"/>
            <a:ext cx="840654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000"/>
              </a:lnSpc>
            </a:pPr>
            <a:r>
              <a:rPr lang="en-US" altLang="ja-JP" sz="3200" kern="0" dirty="0">
                <a:solidFill>
                  <a:schemeClr val="accent6"/>
                </a:solidFill>
                <a:ea typeface="メイリオ" panose="020B0604030504040204" pitchFamily="50" charset="-128"/>
                <a:cs typeface="メイリオ" panose="020B0604030504040204" pitchFamily="50" charset="-128"/>
              </a:rPr>
              <a:t>Additional information to IEEE802.SC.THZ</a:t>
            </a:r>
            <a:endParaRPr lang="en-US" altLang="ja-JP" sz="2000" kern="0" dirty="0">
              <a:solidFill>
                <a:schemeClr val="accent6"/>
              </a:solidFill>
              <a:ea typeface="メイリオ" panose="020B0604030504040204" pitchFamily="50" charset="-128"/>
              <a:cs typeface="メイリオ" panose="020B0604030504040204" pitchFamily="50" charset="-128"/>
            </a:endParaRPr>
          </a:p>
        </p:txBody>
      </p:sp>
      <p:pic>
        <p:nvPicPr>
          <p:cNvPr id="9" name="図 8">
            <a:extLst>
              <a:ext uri="{FF2B5EF4-FFF2-40B4-BE49-F238E27FC236}">
                <a16:creationId xmlns:a16="http://schemas.microsoft.com/office/drawing/2014/main" id="{BF36ECD6-291A-4A18-859C-D38223BAB3F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436096" y="2623909"/>
            <a:ext cx="3579184" cy="3541395"/>
          </a:xfrm>
          <a:prstGeom prst="rect">
            <a:avLst/>
          </a:prstGeom>
          <a:noFill/>
          <a:ln>
            <a:noFill/>
          </a:ln>
        </p:spPr>
      </p:pic>
      <p:sp>
        <p:nvSpPr>
          <p:cNvPr id="10" name="タイトル 1">
            <a:extLst>
              <a:ext uri="{FF2B5EF4-FFF2-40B4-BE49-F238E27FC236}">
                <a16:creationId xmlns:a16="http://schemas.microsoft.com/office/drawing/2014/main" id="{E0789181-6948-417B-ADB8-BABB0D93FD71}"/>
              </a:ext>
            </a:extLst>
          </p:cNvPr>
          <p:cNvSpPr txBox="1">
            <a:spLocks/>
          </p:cNvSpPr>
          <p:nvPr/>
        </p:nvSpPr>
        <p:spPr bwMode="auto">
          <a:xfrm>
            <a:off x="1043608" y="2573288"/>
            <a:ext cx="4752528" cy="417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gn="l">
              <a:buClr>
                <a:srgbClr val="0070C0"/>
              </a:buClr>
            </a:pPr>
            <a:r>
              <a:rPr lang="en-US" altLang="ja-JP" sz="2000" kern="0" dirty="0">
                <a:ea typeface="メイリオ" panose="020B0604030504040204" pitchFamily="50" charset="-128"/>
                <a:cs typeface="メイリオ" panose="020B0604030504040204" pitchFamily="50" charset="-128"/>
              </a:rPr>
              <a:t>used for coexistence studies.</a:t>
            </a:r>
          </a:p>
        </p:txBody>
      </p:sp>
      <p:sp>
        <p:nvSpPr>
          <p:cNvPr id="12" name="タイトル 1">
            <a:extLst>
              <a:ext uri="{FF2B5EF4-FFF2-40B4-BE49-F238E27FC236}">
                <a16:creationId xmlns:a16="http://schemas.microsoft.com/office/drawing/2014/main" id="{B0829C4D-44CF-48AC-AE8C-C5A88FC9F175}"/>
              </a:ext>
            </a:extLst>
          </p:cNvPr>
          <p:cNvSpPr txBox="1">
            <a:spLocks/>
          </p:cNvSpPr>
          <p:nvPr/>
        </p:nvSpPr>
        <p:spPr bwMode="auto">
          <a:xfrm>
            <a:off x="661142" y="2919870"/>
            <a:ext cx="4752528" cy="1457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marL="342900" indent="-342900" algn="l">
              <a:buClr>
                <a:srgbClr val="0070C0"/>
              </a:buClr>
              <a:buFont typeface="Wingdings" panose="05000000000000000000" pitchFamily="2" charset="2"/>
              <a:buChar char="Ø"/>
            </a:pPr>
            <a:r>
              <a:rPr lang="en-US" altLang="ja-JP" sz="2000" kern="0" dirty="0">
                <a:ea typeface="メイリオ" panose="020B0604030504040204" pitchFamily="50" charset="-128"/>
                <a:cs typeface="メイリオ" panose="020B0604030504040204" pitchFamily="50" charset="-128"/>
              </a:rPr>
              <a:t>Can FS aggregate interfering scenarios based on the deployment scenarios provided by Report ITU-R F.2416-0, as shown in the right side, be used for coexistence study?</a:t>
            </a:r>
          </a:p>
        </p:txBody>
      </p:sp>
      <p:sp>
        <p:nvSpPr>
          <p:cNvPr id="13" name="タイトル 1">
            <a:extLst>
              <a:ext uri="{FF2B5EF4-FFF2-40B4-BE49-F238E27FC236}">
                <a16:creationId xmlns:a16="http://schemas.microsoft.com/office/drawing/2014/main" id="{C6D9F430-C048-4564-8D5E-2E93B637A3D7}"/>
              </a:ext>
            </a:extLst>
          </p:cNvPr>
          <p:cNvSpPr txBox="1">
            <a:spLocks/>
          </p:cNvSpPr>
          <p:nvPr/>
        </p:nvSpPr>
        <p:spPr bwMode="auto">
          <a:xfrm>
            <a:off x="263497" y="4510725"/>
            <a:ext cx="5338509" cy="172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marL="342900" indent="-342900" algn="l">
              <a:buClr>
                <a:srgbClr val="0070C0"/>
              </a:buClr>
              <a:buFont typeface="Wingdings" panose="05000000000000000000" pitchFamily="2" charset="2"/>
              <a:buChar char="n"/>
            </a:pPr>
            <a:r>
              <a:rPr lang="en-US" altLang="ja-JP" sz="2000" kern="0" dirty="0">
                <a:ea typeface="メイリオ" panose="020B0604030504040204" pitchFamily="50" charset="-128"/>
                <a:cs typeface="メイリオ" panose="020B0604030504040204" pitchFamily="50" charset="-128"/>
              </a:rPr>
              <a:t>I suppose that WP 5C may send a liaison to IEEE802 in November 2021 meeting to confirm whether the current characteristics in the frequency range 275-325 GHz is valid in the frequency range 252-296 GHz or not.</a:t>
            </a:r>
            <a:endParaRPr lang="ja-JP" altLang="en-US" sz="2000" kern="0" dirty="0">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17D71872-F263-48AA-9A7E-29981E91C755}"/>
              </a:ext>
            </a:extLst>
          </p:cNvPr>
          <p:cNvSpPr txBox="1"/>
          <p:nvPr/>
        </p:nvSpPr>
        <p:spPr>
          <a:xfrm>
            <a:off x="6185831" y="5785519"/>
            <a:ext cx="2058577" cy="307777"/>
          </a:xfrm>
          <a:prstGeom prst="rect">
            <a:avLst/>
          </a:prstGeom>
          <a:noFill/>
        </p:spPr>
        <p:txBody>
          <a:bodyPr wrap="none" rtlCol="0">
            <a:spAutoFit/>
          </a:bodyPr>
          <a:lstStyle/>
          <a:p>
            <a:r>
              <a:rPr kumimoji="1" lang="en-US" altLang="ja-JP" sz="1400" dirty="0"/>
              <a:t>FS link density=8.4/km</a:t>
            </a:r>
            <a:r>
              <a:rPr kumimoji="1" lang="en-US" altLang="ja-JP" sz="1400" baseline="30000" dirty="0"/>
              <a:t>2</a:t>
            </a:r>
            <a:endParaRPr kumimoji="1" lang="ja-JP" altLang="en-US" sz="1400" baseline="30000" dirty="0"/>
          </a:p>
        </p:txBody>
      </p:sp>
    </p:spTree>
    <p:extLst>
      <p:ext uri="{BB962C8B-B14F-4D97-AF65-F5344CB8AC3E}">
        <p14:creationId xmlns:p14="http://schemas.microsoft.com/office/powerpoint/2010/main" val="170257012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13351</TotalTime>
  <Words>748</Words>
  <Application>Microsoft Office PowerPoint</Application>
  <PresentationFormat>画面に合わせる (4:3)</PresentationFormat>
  <Paragraphs>55</Paragraphs>
  <Slides>5</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1" baseType="lpstr">
      <vt:lpstr>Arial</vt:lpstr>
      <vt:lpstr>Helvetica</vt:lpstr>
      <vt:lpstr>Times New Roman</vt:lpstr>
      <vt:lpstr>Wingdings</vt:lpstr>
      <vt:lpstr>IEEE-P802_15</vt:lpstr>
      <vt:lpstr>Acrobat Document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（株）東芝</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Hiroyo Ogawa</cp:lastModifiedBy>
  <cp:revision>705</cp:revision>
  <cp:lastPrinted>2014-10-01T05:45:06Z</cp:lastPrinted>
  <dcterms:created xsi:type="dcterms:W3CDTF">2002-05-15T02:14:01Z</dcterms:created>
  <dcterms:modified xsi:type="dcterms:W3CDTF">2021-05-18T06:41:05Z</dcterms:modified>
</cp:coreProperties>
</file>