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463" r:id="rId1"/>
  </p:sldMasterIdLst>
  <p:notesMasterIdLst>
    <p:notesMasterId r:id="rId7"/>
  </p:notesMasterIdLst>
  <p:handoutMasterIdLst>
    <p:handoutMasterId r:id="rId8"/>
  </p:handoutMasterIdLst>
  <p:sldIdLst>
    <p:sldId id="340" r:id="rId2"/>
    <p:sldId id="344" r:id="rId3"/>
    <p:sldId id="346" r:id="rId4"/>
    <p:sldId id="348" r:id="rId5"/>
    <p:sldId id="347" r:id="rId6"/>
  </p:sldIdLst>
  <p:sldSz cx="9144000" cy="6858000" type="screen4x3"/>
  <p:notesSz cx="6789738" cy="9929813"/>
  <p:defaultTex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3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royo Ogawa" initials="HO" lastIdx="1" clrIdx="0">
    <p:extLst>
      <p:ext uri="{19B8F6BF-5375-455C-9EA6-DF929625EA0E}">
        <p15:presenceInfo xmlns:p15="http://schemas.microsoft.com/office/powerpoint/2012/main" userId="Hiroyo Ogaw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00FF00"/>
    <a:srgbClr val="FF9933"/>
    <a:srgbClr val="FF6600"/>
    <a:srgbClr val="FFFF99"/>
    <a:srgbClr val="808080"/>
    <a:srgbClr val="A83718"/>
    <a:srgbClr val="AECE0E"/>
    <a:srgbClr val="438D82"/>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1" autoAdjust="0"/>
    <p:restoredTop sz="94823" autoAdjust="0"/>
  </p:normalViewPr>
  <p:slideViewPr>
    <p:cSldViewPr>
      <p:cViewPr varScale="1">
        <p:scale>
          <a:sx n="82" d="100"/>
          <a:sy n="82" d="100"/>
        </p:scale>
        <p:origin x="4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2106"/>
    </p:cViewPr>
  </p:sorterViewPr>
  <p:notesViewPr>
    <p:cSldViewPr>
      <p:cViewPr varScale="1">
        <p:scale>
          <a:sx n="43" d="100"/>
          <a:sy n="43" d="100"/>
        </p:scale>
        <p:origin x="-2026" y="-77"/>
      </p:cViewPr>
      <p:guideLst>
        <p:guide orient="horz" pos="3127"/>
        <p:guide pos="21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2644" cy="496491"/>
          </a:xfrm>
          <a:prstGeom prst="rect">
            <a:avLst/>
          </a:prstGeom>
          <a:noFill/>
          <a:ln>
            <a:noFill/>
          </a:ln>
          <a:effec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3" name="Rectangle 3"/>
          <p:cNvSpPr>
            <a:spLocks noGrp="1" noChangeArrowheads="1"/>
          </p:cNvSpPr>
          <p:nvPr>
            <p:ph type="dt" sz="quarter" idx="1"/>
          </p:nvPr>
        </p:nvSpPr>
        <p:spPr bwMode="auto">
          <a:xfrm>
            <a:off x="3847094" y="0"/>
            <a:ext cx="2942644" cy="496491"/>
          </a:xfrm>
          <a:prstGeom prst="rect">
            <a:avLst/>
          </a:prstGeom>
          <a:noFill/>
          <a:ln>
            <a:noFill/>
          </a:ln>
          <a:effec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0484" name="Rectangle 4"/>
          <p:cNvSpPr>
            <a:spLocks noGrp="1" noChangeArrowheads="1"/>
          </p:cNvSpPr>
          <p:nvPr>
            <p:ph type="ftr" sz="quarter" idx="2"/>
          </p:nvPr>
        </p:nvSpPr>
        <p:spPr bwMode="auto">
          <a:xfrm>
            <a:off x="0" y="9433322"/>
            <a:ext cx="2942644" cy="496491"/>
          </a:xfrm>
          <a:prstGeom prst="rect">
            <a:avLst/>
          </a:prstGeom>
          <a:noFill/>
          <a:ln>
            <a:noFill/>
          </a:ln>
          <a:effec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5" name="Rectangle 5"/>
          <p:cNvSpPr>
            <a:spLocks noGrp="1" noChangeArrowheads="1"/>
          </p:cNvSpPr>
          <p:nvPr>
            <p:ph type="sldNum" sz="quarter" idx="3"/>
          </p:nvPr>
        </p:nvSpPr>
        <p:spPr bwMode="auto">
          <a:xfrm>
            <a:off x="3847094" y="9433322"/>
            <a:ext cx="2942644" cy="496491"/>
          </a:xfrm>
          <a:prstGeom prst="rect">
            <a:avLst/>
          </a:prstGeom>
          <a:noFill/>
          <a:ln>
            <a:noFill/>
          </a:ln>
          <a:effec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F408E8A7-E4C5-4015-83F8-C30E962D929A}" type="slidenum">
              <a:rPr lang="ja-JP" altLang="en-US"/>
              <a:pPr>
                <a:defRPr/>
              </a:pPr>
              <a:t>‹#›</a:t>
            </a:fld>
            <a:endParaRPr lang="en-US" altLang="ja-JP"/>
          </a:p>
        </p:txBody>
      </p:sp>
    </p:spTree>
    <p:extLst>
      <p:ext uri="{BB962C8B-B14F-4D97-AF65-F5344CB8AC3E}">
        <p14:creationId xmlns:p14="http://schemas.microsoft.com/office/powerpoint/2010/main" val="3670677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2644" cy="496491"/>
          </a:xfrm>
          <a:prstGeom prst="rect">
            <a:avLst/>
          </a:prstGeom>
          <a:noFill/>
          <a:ln>
            <a:noFill/>
          </a:ln>
          <a:effec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847094" y="0"/>
            <a:ext cx="2942644" cy="496491"/>
          </a:xfrm>
          <a:prstGeom prst="rect">
            <a:avLst/>
          </a:prstGeom>
          <a:noFill/>
          <a:ln>
            <a:noFill/>
          </a:ln>
          <a:effec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1508" name="Rectangle 4"/>
          <p:cNvSpPr>
            <a:spLocks noGrp="1" noRot="1" noChangeAspect="1" noChangeArrowheads="1" noTextEdit="1"/>
          </p:cNvSpPr>
          <p:nvPr>
            <p:ph type="sldImg" idx="2"/>
          </p:nvPr>
        </p:nvSpPr>
        <p:spPr bwMode="auto">
          <a:xfrm>
            <a:off x="911225" y="744538"/>
            <a:ext cx="4967288" cy="37242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130562" y="4716661"/>
            <a:ext cx="4528615" cy="4468416"/>
          </a:xfrm>
          <a:prstGeom prst="rect">
            <a:avLst/>
          </a:prstGeom>
          <a:noFill/>
          <a:ln>
            <a:noFill/>
          </a:ln>
          <a:effectLst/>
        </p:spPr>
        <p:txBody>
          <a:bodyPr vert="horz" wrap="square" lIns="95441" tIns="47721" rIns="95441" bIns="47721"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5126" name="Rectangle 6"/>
          <p:cNvSpPr>
            <a:spLocks noGrp="1" noChangeArrowheads="1"/>
          </p:cNvSpPr>
          <p:nvPr>
            <p:ph type="ftr" sz="quarter" idx="4"/>
          </p:nvPr>
        </p:nvSpPr>
        <p:spPr bwMode="auto">
          <a:xfrm>
            <a:off x="0" y="9433322"/>
            <a:ext cx="2942644" cy="496491"/>
          </a:xfrm>
          <a:prstGeom prst="rect">
            <a:avLst/>
          </a:prstGeom>
          <a:noFill/>
          <a:ln>
            <a:noFill/>
          </a:ln>
          <a:effec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47094" y="9433322"/>
            <a:ext cx="2942644" cy="496491"/>
          </a:xfrm>
          <a:prstGeom prst="rect">
            <a:avLst/>
          </a:prstGeom>
          <a:noFill/>
          <a:ln>
            <a:noFill/>
          </a:ln>
          <a:effec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43540765-7C0F-4C65-9A43-A73571FCC128}" type="slidenum">
              <a:rPr lang="ja-JP" altLang="en-US"/>
              <a:pPr>
                <a:defRPr/>
              </a:pPr>
              <a:t>‹#›</a:t>
            </a:fld>
            <a:endParaRPr lang="en-US" altLang="ja-JP"/>
          </a:p>
        </p:txBody>
      </p:sp>
    </p:spTree>
    <p:extLst>
      <p:ext uri="{BB962C8B-B14F-4D97-AF65-F5344CB8AC3E}">
        <p14:creationId xmlns:p14="http://schemas.microsoft.com/office/powerpoint/2010/main" val="2248197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5" name="日付プレースホルダー 4"/>
          <p:cNvSpPr>
            <a:spLocks noGrp="1"/>
          </p:cNvSpPr>
          <p:nvPr>
            <p:ph type="dt" sz="half" idx="10"/>
          </p:nvPr>
        </p:nvSpPr>
        <p:spPr/>
        <p:txBody>
          <a:bodyPr/>
          <a:lstStyle/>
          <a:p>
            <a:r>
              <a:rPr lang="en-US" altLang="ja-JP" dirty="0">
                <a:solidFill>
                  <a:srgbClr val="000000"/>
                </a:solidFill>
              </a:rPr>
              <a:t>May 2021</a:t>
            </a:r>
          </a:p>
        </p:txBody>
      </p:sp>
      <p:sp>
        <p:nvSpPr>
          <p:cNvPr id="6" name="フッター プレースホルダー 5"/>
          <p:cNvSpPr>
            <a:spLocks noGrp="1"/>
          </p:cNvSpPr>
          <p:nvPr>
            <p:ph type="ftr" sz="quarter" idx="11"/>
          </p:nvPr>
        </p:nvSpPr>
        <p:spPr>
          <a:xfrm>
            <a:off x="6948264" y="6475412"/>
            <a:ext cx="1662336" cy="184666"/>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dirty="0">
                <a:solidFill>
                  <a:srgbClr val="000000"/>
                </a:solidFill>
              </a:rPr>
              <a:t>Hiroyo Ogawa, NICT</a:t>
            </a:r>
          </a:p>
        </p:txBody>
      </p:sp>
      <p:sp>
        <p:nvSpPr>
          <p:cNvPr id="7" name="スライド番号プレースホルダー 6"/>
          <p:cNvSpPr>
            <a:spLocks noGrp="1"/>
          </p:cNvSpPr>
          <p:nvPr>
            <p:ph type="sldNum" sz="quarter" idx="12"/>
          </p:nvPr>
        </p:nvSpPr>
        <p:spPr>
          <a:xfrm>
            <a:off x="4342399" y="6475413"/>
            <a:ext cx="535403" cy="184666"/>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a:solidFill>
                  <a:srgbClr val="000000"/>
                </a:solidFill>
              </a:rPr>
              <a:t>Slide </a:t>
            </a:r>
            <a:fld id="{F69E8647-5970-47F5-BBFE-19FDDA84B70F}" type="slidenum">
              <a:rPr lang="en-US" altLang="ja-JP" smtClean="0">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91288965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algn="l"/>
            <a:r>
              <a:rPr lang="en-US" altLang="ja-JP" dirty="0">
                <a:solidFill>
                  <a:srgbClr val="000000"/>
                </a:solidFill>
                <a:latin typeface="Times New Roman" pitchFamily="18" charset="0"/>
              </a:rPr>
              <a:t>May 2021</a:t>
            </a:r>
          </a:p>
        </p:txBody>
      </p:sp>
      <p:sp>
        <p:nvSpPr>
          <p:cNvPr id="1029" name="Rectangle 5"/>
          <p:cNvSpPr>
            <a:spLocks noGrp="1" noChangeArrowheads="1"/>
          </p:cNvSpPr>
          <p:nvPr>
            <p:ph type="ftr" sz="quarter" idx="3"/>
          </p:nvPr>
        </p:nvSpPr>
        <p:spPr bwMode="auto">
          <a:xfrm>
            <a:off x="6588224" y="6475413"/>
            <a:ext cx="202237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anose="02020603050405020304" pitchFamily="18" charset="0"/>
                <a:ea typeface="ＭＳ Ｐゴシック" charset="-128"/>
                <a:cs typeface="Times New Roman" panose="02020603050405020304" pitchFamily="18" charset="0"/>
              </a:defRPr>
            </a:lvl1pPr>
          </a:lstStyle>
          <a:p>
            <a:r>
              <a:rPr lang="en-US" altLang="ja-JP" dirty="0">
                <a:solidFill>
                  <a:srgbClr val="000000"/>
                </a:solidFill>
              </a:rPr>
              <a:t>Hiroyo Ogawa,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sz="1200" dirty="0">
                <a:solidFill>
                  <a:srgbClr val="000000"/>
                </a:solidFill>
                <a:latin typeface="Times New Roman" pitchFamily="18" charset="0"/>
              </a:rPr>
              <a:t>Slide </a:t>
            </a:r>
            <a:fld id="{F69E8647-5970-47F5-BBFE-19FDDA84B70F}" type="slidenum">
              <a:rPr lang="en-US" altLang="ja-JP" sz="1200">
                <a:solidFill>
                  <a:srgbClr val="000000"/>
                </a:solidFill>
                <a:latin typeface="Times New Roman" pitchFamily="18" charset="0"/>
              </a:rPr>
              <a:pPr/>
              <a:t>‹#›</a:t>
            </a:fld>
            <a:endParaRPr lang="en-US" altLang="ja-JP" sz="1200" dirty="0">
              <a:solidFill>
                <a:srgbClr val="000000"/>
              </a:solidFill>
              <a:latin typeface="Times New Roman" pitchFamily="18" charset="0"/>
            </a:endParaRPr>
          </a:p>
        </p:txBody>
      </p:sp>
      <p:sp>
        <p:nvSpPr>
          <p:cNvPr id="1031" name="Rectangle 7"/>
          <p:cNvSpPr>
            <a:spLocks noChangeArrowheads="1"/>
          </p:cNvSpPr>
          <p:nvPr/>
        </p:nvSpPr>
        <p:spPr bwMode="auto">
          <a:xfrm>
            <a:off x="3059832" y="394156"/>
            <a:ext cx="53983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solidFill>
                  <a:srgbClr val="000000"/>
                </a:solidFill>
                <a:latin typeface="Times New Roman" pitchFamily="18" charset="0"/>
                <a:ea typeface="ＭＳ Ｐゴシック" charset="-128"/>
              </a:rPr>
              <a:t>doc.: IEEE 802.15-21-0299-00-0thz</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l"/>
            <a:r>
              <a:rPr lang="en-US" altLang="ja-JP" sz="1200" dirty="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Tree>
    <p:extLst>
      <p:ext uri="{BB962C8B-B14F-4D97-AF65-F5344CB8AC3E}">
        <p14:creationId xmlns:p14="http://schemas.microsoft.com/office/powerpoint/2010/main" val="4178608937"/>
      </p:ext>
    </p:extLst>
  </p:cSld>
  <p:clrMap bg1="lt1" tx1="dk1" bg2="lt2" tx2="dk2" accent1="accent1" accent2="accent2" accent3="accent3" accent4="accent4" accent5="accent5" accent6="accent6" hlink="hlink" folHlink="folHlink"/>
  <p:sldLayoutIdLst>
    <p:sldLayoutId id="2147484467" r:id="rId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812088"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800" b="1" u="sng" dirty="0">
                <a:solidFill>
                  <a:srgbClr val="000000"/>
                </a:solidFill>
                <a:effectLst>
                  <a:outerShdw blurRad="38100" dist="38100" dir="2700000" algn="tl">
                    <a:srgbClr val="C0C0C0"/>
                  </a:outerShdw>
                </a:effectLst>
                <a:latin typeface="Times New Roman"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solidFill>
                <a:srgbClr val="000000"/>
              </a:solidFill>
              <a:latin typeface="Times New Roman" pitchFamily="18" charset="0"/>
              <a:ea typeface="ＭＳ Ｐゴシック" charset="-128"/>
              <a:cs typeface="Times New Roman" panose="02020603050405020304" pitchFamily="18" charset="0"/>
            </a:endParaRPr>
          </a:p>
          <a:p>
            <a:pPr algn="l"/>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Submission Title:</a:t>
            </a:r>
            <a:r>
              <a:rPr lang="en-US" altLang="ja-JP" sz="1600" dirty="0">
                <a:solidFill>
                  <a:srgbClr val="000000"/>
                </a:solidFill>
                <a:latin typeface="Times New Roman" pitchFamily="18" charset="0"/>
                <a:ea typeface="ＭＳ Ｐゴシック" charset="-128"/>
                <a:cs typeface="Times New Roman" panose="02020603050405020304" pitchFamily="18" charset="0"/>
              </a:rPr>
              <a:t> Report of the results regarding a liaison statement to ITU-R WP 5A</a:t>
            </a:r>
            <a:endParaRPr kumimoji="1" lang="en-US" altLang="ja-JP" sz="1800" dirty="0">
              <a:solidFill>
                <a:srgbClr val="000000"/>
              </a:solidFill>
              <a:latin typeface="Times New Roman" pitchFamily="18" charset="0"/>
              <a:ea typeface="HGPｺﾞｼｯｸM" panose="020B0600000000000000" pitchFamily="50"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Date Submitted: </a:t>
            </a:r>
            <a:r>
              <a:rPr lang="en-US" altLang="ja-JP" sz="1600" dirty="0">
                <a:solidFill>
                  <a:srgbClr val="000000"/>
                </a:solidFill>
                <a:latin typeface="Times New Roman" pitchFamily="18" charset="0"/>
                <a:ea typeface="ＭＳ Ｐゴシック" charset="-128"/>
                <a:cs typeface="Times New Roman" panose="02020603050405020304" pitchFamily="18" charset="0"/>
              </a:rPr>
              <a:t>18 May 2021</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Source:</a:t>
            </a:r>
            <a:r>
              <a:rPr lang="en-US" altLang="ja-JP" sz="1600" dirty="0">
                <a:solidFill>
                  <a:srgbClr val="000000"/>
                </a:solidFill>
                <a:latin typeface="Times New Roman" pitchFamily="18" charset="0"/>
                <a:ea typeface="ＭＳ Ｐゴシック" charset="-128"/>
                <a:cs typeface="Times New Roman" panose="02020603050405020304" pitchFamily="18" charset="0"/>
              </a:rPr>
              <a:t> Hiroyo Ogawa, Iwao Hosako, Akifumi Kasamatsu, Norihiko Sekine, Shingo Saito,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Keizo</a:t>
            </a:r>
            <a:r>
              <a:rPr lang="en-US" altLang="ja-JP" sz="1600" dirty="0">
                <a:solidFill>
                  <a:srgbClr val="000000"/>
                </a:solidFill>
                <a:latin typeface="Times New Roman" pitchFamily="18" charset="0"/>
                <a:ea typeface="ＭＳ Ｐゴシック" charset="-128"/>
                <a:cs typeface="Times New Roman" panose="02020603050405020304" pitchFamily="18" charset="0"/>
              </a:rPr>
              <a:t> Inagaki, Atsushi Kanno, Katsumi Fujii, Hirokazu Sawada</a:t>
            </a: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Company: NICT</a:t>
            </a: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Address </a:t>
            </a:r>
            <a:r>
              <a:rPr lang="fi-FI" altLang="ja-JP" sz="1600" dirty="0">
                <a:solidFill>
                  <a:srgbClr val="000000"/>
                </a:solidFill>
                <a:latin typeface="Times New Roman" pitchFamily="18" charset="0"/>
                <a:ea typeface="ＭＳ Ｐゴシック" charset="-128"/>
                <a:cs typeface="Times New Roman" panose="02020603050405020304" pitchFamily="18" charset="0"/>
              </a:rPr>
              <a:t>4-2-1, Nukuikita, Koganei, 184-8795, Tokyo, Japan</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Voice:+ 81 42 327 5043, FAX: , E-Mail: hiroyoogawa@nict.go.jp</a:t>
            </a:r>
          </a:p>
          <a:p>
            <a:pPr algn="l">
              <a:spcBef>
                <a:spcPts val="600"/>
              </a:spcBef>
              <a:spcAft>
                <a:spcPts val="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Re:</a:t>
            </a:r>
            <a:r>
              <a:rPr lang="en-US" altLang="ja-JP" sz="1600" dirty="0">
                <a:solidFill>
                  <a:srgbClr val="000000"/>
                </a:solidFill>
                <a:latin typeface="Times New Roman" pitchFamily="18" charset="0"/>
                <a:ea typeface="ＭＳ Ｐゴシック" charset="-128"/>
                <a:cs typeface="Times New Roman" panose="02020603050405020304" pitchFamily="18" charset="0"/>
              </a:rPr>
              <a:t> n/a</a:t>
            </a:r>
          </a:p>
          <a:p>
            <a:pPr algn="l">
              <a:spcBef>
                <a:spcPts val="600"/>
              </a:spcBef>
              <a:spcAft>
                <a:spcPts val="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Abstract:</a:t>
            </a:r>
            <a:r>
              <a:rPr lang="en-US" altLang="ja-JP" sz="1600" dirty="0">
                <a:solidFill>
                  <a:srgbClr val="000000"/>
                </a:solidFill>
                <a:latin typeface="Times New Roman" pitchFamily="18" charset="0"/>
                <a:ea typeface="ＭＳ Ｐゴシック" charset="-128"/>
                <a:cs typeface="Times New Roman" panose="02020603050405020304" pitchFamily="18" charset="0"/>
              </a:rPr>
              <a:t>	The channel arrangement provided from IEEE 802 SC THZ was added in the working document of M.[252-296 GHZ.LMS.FS.COEXIST] and was also added in the working document of a revision of M.2417-0. Additional information on the results of WP 5A May meeting is </a:t>
            </a:r>
            <a:r>
              <a:rPr lang="en-US" altLang="ja-JP" sz="1600">
                <a:solidFill>
                  <a:srgbClr val="000000"/>
                </a:solidFill>
                <a:latin typeface="Times New Roman" pitchFamily="18" charset="0"/>
                <a:ea typeface="ＭＳ Ｐゴシック" charset="-128"/>
                <a:cs typeface="Times New Roman" panose="02020603050405020304" pitchFamily="18" charset="0"/>
              </a:rPr>
              <a:t>also provided.</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spcBef>
                <a:spcPts val="600"/>
              </a:spcBef>
              <a:spcAft>
                <a:spcPts val="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Purpose:</a:t>
            </a:r>
            <a:r>
              <a:rPr lang="en-US" altLang="ja-JP" sz="1600" dirty="0">
                <a:solidFill>
                  <a:srgbClr val="000000"/>
                </a:solidFill>
                <a:latin typeface="Times New Roman" pitchFamily="18" charset="0"/>
                <a:ea typeface="ＭＳ Ｐゴシック" charset="-128"/>
                <a:cs typeface="Times New Roman" panose="02020603050405020304" pitchFamily="18" charset="0"/>
              </a:rPr>
              <a:t>	To report the results of ITU-R WP 5A regarding a liaison statement from IEEE802.</a:t>
            </a:r>
          </a:p>
          <a:p>
            <a:pPr algn="l">
              <a:spcBef>
                <a:spcPts val="600"/>
              </a:spcBef>
            </a:pPr>
            <a:r>
              <a:rPr lang="en-US" altLang="ja-JP" sz="1600" b="1" dirty="0">
                <a:solidFill>
                  <a:srgbClr val="000000"/>
                </a:solidFill>
                <a:latin typeface="Times New Roman" pitchFamily="18" charset="0"/>
                <a:ea typeface="ＭＳ Ｐゴシック" charset="-128"/>
                <a:cs typeface="Times New Roman" panose="02020603050405020304" pitchFamily="18" charset="0"/>
              </a:rPr>
              <a:t>Notice:</a:t>
            </a:r>
            <a:r>
              <a:rPr lang="en-US" altLang="ja-JP" sz="1600" dirty="0">
                <a:solidFill>
                  <a:srgbClr val="000000"/>
                </a:solidFill>
                <a:latin typeface="Times New Roman"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Release:</a:t>
            </a:r>
            <a:r>
              <a:rPr lang="en-US" altLang="ja-JP" sz="1600" dirty="0">
                <a:solidFill>
                  <a:srgbClr val="000000"/>
                </a:solidFill>
                <a:latin typeface="Times New Roman"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
        <p:nvSpPr>
          <p:cNvPr id="3" name="Slide Number Placeholder 2"/>
          <p:cNvSpPr>
            <a:spLocks noGrp="1"/>
          </p:cNvSpPr>
          <p:nvPr>
            <p:ph type="sldNum" sz="quarter" idx="12"/>
          </p:nvPr>
        </p:nvSpPr>
        <p:spPr/>
        <p:txBody>
          <a:bodyPr/>
          <a:lstStyle/>
          <a:p>
            <a:r>
              <a:rPr lang="en-US" altLang="ja-JP">
                <a:solidFill>
                  <a:srgbClr val="000000"/>
                </a:solidFill>
              </a:rPr>
              <a:t>Slide </a:t>
            </a:r>
            <a:fld id="{F69E8647-5970-47F5-BBFE-19FDDA84B70F}" type="slidenum">
              <a:rPr lang="en-US" altLang="ja-JP" smtClean="0">
                <a:solidFill>
                  <a:srgbClr val="000000"/>
                </a:solidFill>
              </a:rPr>
              <a:pPr/>
              <a:t>1</a:t>
            </a:fld>
            <a:endParaRPr lang="en-US" altLang="ja-JP" dirty="0">
              <a:solidFill>
                <a:srgbClr val="000000"/>
              </a:solidFill>
            </a:endParaRPr>
          </a:p>
        </p:txBody>
      </p:sp>
      <p:sp>
        <p:nvSpPr>
          <p:cNvPr id="4" name="日付プレースホルダー 3"/>
          <p:cNvSpPr>
            <a:spLocks noGrp="1"/>
          </p:cNvSpPr>
          <p:nvPr>
            <p:ph type="dt" sz="half" idx="10"/>
          </p:nvPr>
        </p:nvSpPr>
        <p:spPr>
          <a:xfrm>
            <a:off x="467544" y="332656"/>
            <a:ext cx="1080120" cy="261069"/>
          </a:xfrm>
        </p:spPr>
        <p:txBody>
          <a:bodyPr/>
          <a:lstStyle/>
          <a:p>
            <a:r>
              <a:rPr lang="en-US" altLang="ja-JP" dirty="0">
                <a:solidFill>
                  <a:srgbClr val="000000"/>
                </a:solidFill>
                <a:latin typeface="+mj-lt"/>
              </a:rPr>
              <a:t>May 2021</a:t>
            </a:r>
          </a:p>
        </p:txBody>
      </p:sp>
      <p:sp>
        <p:nvSpPr>
          <p:cNvPr id="5" name="フッター プレースホルダー 4"/>
          <p:cNvSpPr>
            <a:spLocks noGrp="1"/>
          </p:cNvSpPr>
          <p:nvPr>
            <p:ph type="ftr" sz="quarter" idx="11"/>
          </p:nvPr>
        </p:nvSpPr>
        <p:spPr>
          <a:xfrm>
            <a:off x="6948264" y="6475412"/>
            <a:ext cx="1662336" cy="184666"/>
          </a:xfrm>
        </p:spPr>
        <p:txBody>
          <a:bodyPr/>
          <a:lstStyle/>
          <a:p>
            <a:r>
              <a:rPr lang="en-US" altLang="ja-JP" dirty="0">
                <a:solidFill>
                  <a:srgbClr val="000000"/>
                </a:solidFill>
              </a:rPr>
              <a:t>Hiroyo Ogawa, NICT</a:t>
            </a:r>
          </a:p>
        </p:txBody>
      </p:sp>
    </p:spTree>
    <p:extLst>
      <p:ext uri="{BB962C8B-B14F-4D97-AF65-F5344CB8AC3E}">
        <p14:creationId xmlns:p14="http://schemas.microsoft.com/office/powerpoint/2010/main" val="1191330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a:t>Slide </a:t>
            </a:r>
            <a:fld id="{A21C43C5-638B-4706-8A4F-2436154CD830}" type="slidenum">
              <a:rPr kumimoji="1" lang="ja-JP" altLang="en-US" smtClean="0"/>
              <a:pPr/>
              <a:t>2</a:t>
            </a:fld>
            <a:endParaRPr kumimoji="1" lang="ja-JP" altLang="en-US" dirty="0"/>
          </a:p>
        </p:txBody>
      </p:sp>
      <p:sp>
        <p:nvSpPr>
          <p:cNvPr id="5" name="フッター プレースホルダー 4"/>
          <p:cNvSpPr>
            <a:spLocks noGrp="1"/>
          </p:cNvSpPr>
          <p:nvPr>
            <p:ph type="ftr" sz="quarter" idx="11"/>
          </p:nvPr>
        </p:nvSpPr>
        <p:spPr/>
        <p:txBody>
          <a:bodyPr/>
          <a:lstStyle/>
          <a:p>
            <a:r>
              <a:rPr lang="en-US" altLang="ja-JP" dirty="0">
                <a:solidFill>
                  <a:srgbClr val="000000"/>
                </a:solidFill>
              </a:rPr>
              <a:t>Hiroyo Ogawa, NICT</a:t>
            </a:r>
          </a:p>
        </p:txBody>
      </p:sp>
      <p:sp>
        <p:nvSpPr>
          <p:cNvPr id="6" name="タイトル 1"/>
          <p:cNvSpPr txBox="1">
            <a:spLocks/>
          </p:cNvSpPr>
          <p:nvPr/>
        </p:nvSpPr>
        <p:spPr bwMode="auto">
          <a:xfrm>
            <a:off x="467544" y="630087"/>
            <a:ext cx="8064896"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a:solidFill>
                  <a:schemeClr val="accent6"/>
                </a:solidFill>
                <a:ea typeface="メイリオ" panose="020B0604030504040204" pitchFamily="50" charset="-128"/>
                <a:cs typeface="メイリオ" panose="020B0604030504040204" pitchFamily="50" charset="-128"/>
              </a:rPr>
              <a:t>LS to WP 5A</a:t>
            </a:r>
            <a:endParaRPr lang="ja-JP" altLang="en-US" kern="0" dirty="0">
              <a:solidFill>
                <a:schemeClr val="accent6"/>
              </a:solidFill>
              <a:ea typeface="メイリオ" panose="020B0604030504040204" pitchFamily="50" charset="-128"/>
              <a:cs typeface="メイリオ" panose="020B0604030504040204" pitchFamily="50" charset="-128"/>
            </a:endParaRPr>
          </a:p>
        </p:txBody>
      </p:sp>
      <p:sp>
        <p:nvSpPr>
          <p:cNvPr id="8" name="日付プレースホルダー 3">
            <a:extLst>
              <a:ext uri="{FF2B5EF4-FFF2-40B4-BE49-F238E27FC236}">
                <a16:creationId xmlns:a16="http://schemas.microsoft.com/office/drawing/2014/main" id="{0E46372B-D346-4B98-83AD-2857B338EE10}"/>
              </a:ext>
            </a:extLst>
          </p:cNvPr>
          <p:cNvSpPr>
            <a:spLocks noGrp="1"/>
          </p:cNvSpPr>
          <p:nvPr>
            <p:ph type="dt" sz="half" idx="10"/>
          </p:nvPr>
        </p:nvSpPr>
        <p:spPr>
          <a:xfrm>
            <a:off x="685800" y="378281"/>
            <a:ext cx="789856" cy="251806"/>
          </a:xfrm>
        </p:spPr>
        <p:txBody>
          <a:bodyPr/>
          <a:lstStyle/>
          <a:p>
            <a:r>
              <a:rPr lang="en-US" altLang="ja-JP" dirty="0">
                <a:solidFill>
                  <a:srgbClr val="000000"/>
                </a:solidFill>
                <a:latin typeface="+mj-lt"/>
              </a:rPr>
              <a:t>May 2021</a:t>
            </a:r>
          </a:p>
        </p:txBody>
      </p:sp>
      <p:graphicFrame>
        <p:nvGraphicFramePr>
          <p:cNvPr id="2" name="オブジェクト 1">
            <a:extLst>
              <a:ext uri="{FF2B5EF4-FFF2-40B4-BE49-F238E27FC236}">
                <a16:creationId xmlns:a16="http://schemas.microsoft.com/office/drawing/2014/main" id="{2F44A07D-049D-49E6-AF04-8E9FA47E9399}"/>
              </a:ext>
            </a:extLst>
          </p:cNvPr>
          <p:cNvGraphicFramePr>
            <a:graphicFrameLocks noChangeAspect="1"/>
          </p:cNvGraphicFramePr>
          <p:nvPr>
            <p:extLst>
              <p:ext uri="{D42A27DB-BD31-4B8C-83A1-F6EECF244321}">
                <p14:modId xmlns:p14="http://schemas.microsoft.com/office/powerpoint/2010/main" val="3099224328"/>
              </p:ext>
            </p:extLst>
          </p:nvPr>
        </p:nvGraphicFramePr>
        <p:xfrm>
          <a:off x="3059832" y="2616782"/>
          <a:ext cx="2335078" cy="2059409"/>
        </p:xfrm>
        <a:graphic>
          <a:graphicData uri="http://schemas.openxmlformats.org/presentationml/2006/ole">
            <mc:AlternateContent xmlns:mc="http://schemas.openxmlformats.org/markup-compatibility/2006">
              <mc:Choice xmlns:v="urn:schemas-microsoft-com:vml" Requires="v">
                <p:oleObj spid="_x0000_s1031" name="Acrobat Document" showAsIcon="1" r:id="rId3" imgW="914400" imgH="806685" progId="Acrobat.Document.2015">
                  <p:embed/>
                </p:oleObj>
              </mc:Choice>
              <mc:Fallback>
                <p:oleObj name="Acrobat Document" showAsIcon="1" r:id="rId3" imgW="914400" imgH="806685" progId="Acrobat.Document.2015">
                  <p:embed/>
                  <p:pic>
                    <p:nvPicPr>
                      <p:cNvPr id="0" name=""/>
                      <p:cNvPicPr/>
                      <p:nvPr/>
                    </p:nvPicPr>
                    <p:blipFill>
                      <a:blip r:embed="rId4"/>
                      <a:stretch>
                        <a:fillRect/>
                      </a:stretch>
                    </p:blipFill>
                    <p:spPr>
                      <a:xfrm>
                        <a:off x="3059832" y="2616782"/>
                        <a:ext cx="2335078" cy="2059409"/>
                      </a:xfrm>
                      <a:prstGeom prst="rect">
                        <a:avLst/>
                      </a:prstGeom>
                    </p:spPr>
                  </p:pic>
                </p:oleObj>
              </mc:Fallback>
            </mc:AlternateContent>
          </a:graphicData>
        </a:graphic>
      </p:graphicFrame>
    </p:spTree>
    <p:extLst>
      <p:ext uri="{BB962C8B-B14F-4D97-AF65-F5344CB8AC3E}">
        <p14:creationId xmlns:p14="http://schemas.microsoft.com/office/powerpoint/2010/main" val="3863901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a:t>Slide </a:t>
            </a:r>
            <a:fld id="{A21C43C5-638B-4706-8A4F-2436154CD830}" type="slidenum">
              <a:rPr kumimoji="1" lang="ja-JP" altLang="en-US" smtClean="0"/>
              <a:pPr/>
              <a:t>3</a:t>
            </a:fld>
            <a:endParaRPr kumimoji="1" lang="ja-JP" altLang="en-US" dirty="0"/>
          </a:p>
        </p:txBody>
      </p:sp>
      <p:sp>
        <p:nvSpPr>
          <p:cNvPr id="2" name="日付プレースホルダー 1"/>
          <p:cNvSpPr>
            <a:spLocks noGrp="1"/>
          </p:cNvSpPr>
          <p:nvPr>
            <p:ph type="dt" sz="half" idx="10"/>
          </p:nvPr>
        </p:nvSpPr>
        <p:spPr>
          <a:xfrm>
            <a:off x="685800" y="476671"/>
            <a:ext cx="861864" cy="117053"/>
          </a:xfrm>
        </p:spPr>
        <p:txBody>
          <a:bodyPr/>
          <a:lstStyle/>
          <a:p>
            <a:r>
              <a:rPr lang="en-US" altLang="ja-JP" dirty="0">
                <a:solidFill>
                  <a:srgbClr val="000000"/>
                </a:solidFill>
                <a:latin typeface="+mj-lt"/>
              </a:rPr>
              <a:t>May 2021</a:t>
            </a:r>
          </a:p>
        </p:txBody>
      </p:sp>
      <p:sp>
        <p:nvSpPr>
          <p:cNvPr id="5" name="フッター プレースホルダー 4"/>
          <p:cNvSpPr>
            <a:spLocks noGrp="1"/>
          </p:cNvSpPr>
          <p:nvPr>
            <p:ph type="ftr" sz="quarter" idx="11"/>
          </p:nvPr>
        </p:nvSpPr>
        <p:spPr/>
        <p:txBody>
          <a:bodyPr/>
          <a:lstStyle/>
          <a:p>
            <a:r>
              <a:rPr lang="en-US" altLang="ja-JP" dirty="0">
                <a:solidFill>
                  <a:srgbClr val="000000"/>
                </a:solidFill>
              </a:rPr>
              <a:t>Hiroyo Ogawa, NICT</a:t>
            </a:r>
          </a:p>
        </p:txBody>
      </p:sp>
      <p:sp>
        <p:nvSpPr>
          <p:cNvPr id="6" name="タイトル 1"/>
          <p:cNvSpPr txBox="1">
            <a:spLocks/>
          </p:cNvSpPr>
          <p:nvPr/>
        </p:nvSpPr>
        <p:spPr bwMode="auto">
          <a:xfrm>
            <a:off x="59965" y="2852936"/>
            <a:ext cx="8825364"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marL="342900" indent="-342900" algn="l">
              <a:buClr>
                <a:srgbClr val="0070C0"/>
              </a:buClr>
              <a:buFont typeface="Wingdings" panose="05000000000000000000" pitchFamily="2" charset="2"/>
              <a:buChar char="n"/>
            </a:pPr>
            <a:r>
              <a:rPr lang="en-US" altLang="ja-JP" sz="2000" kern="0" dirty="0">
                <a:ea typeface="メイリオ" panose="020B0604030504040204" pitchFamily="50" charset="-128"/>
                <a:cs typeface="メイリオ" panose="020B0604030504040204" pitchFamily="50" charset="-128"/>
              </a:rPr>
              <a:t>New Annex 3 was added to include channel arrangement in the frequency 252-296 GHz provided by IEEE802.15.SC.THZ.</a:t>
            </a:r>
          </a:p>
          <a:p>
            <a:pPr marL="342900" indent="-342900" algn="l">
              <a:buClr>
                <a:srgbClr val="0070C0"/>
              </a:buClr>
              <a:buFont typeface="Wingdings" panose="05000000000000000000" pitchFamily="2" charset="2"/>
              <a:buChar char="n"/>
            </a:pPr>
            <a:r>
              <a:rPr lang="en-US" altLang="ja-JP" sz="2000" kern="0" dirty="0">
                <a:ea typeface="メイリオ" panose="020B0604030504040204" pitchFamily="50" charset="-128"/>
                <a:cs typeface="メイリオ" panose="020B0604030504040204" pitchFamily="50" charset="-128"/>
              </a:rPr>
              <a:t>The channel bandwidth of 51.8 GHz was deleted from the table of LMS characteristics in the frequency range 252-296 GHz.</a:t>
            </a:r>
          </a:p>
          <a:p>
            <a:pPr marL="342900" indent="-342900" algn="l">
              <a:buClr>
                <a:srgbClr val="0070C0"/>
              </a:buClr>
              <a:buFont typeface="Wingdings" panose="05000000000000000000" pitchFamily="2" charset="2"/>
              <a:buChar char="n"/>
            </a:pPr>
            <a:r>
              <a:rPr lang="en-US" altLang="ja-JP" sz="2000" kern="0" dirty="0">
                <a:ea typeface="メイリオ" panose="020B0604030504040204" pitchFamily="50" charset="-128"/>
                <a:cs typeface="メイリオ" panose="020B0604030504040204" pitchFamily="50" charset="-128"/>
              </a:rPr>
              <a:t>This working document includes co-channel and adjacent channel analyses between LMS and FS applications and co-channel operation may interfere with receivers.</a:t>
            </a:r>
          </a:p>
          <a:p>
            <a:pPr marL="342900" indent="-342900" algn="l">
              <a:buClr>
                <a:srgbClr val="0070C0"/>
              </a:buClr>
              <a:buFont typeface="Wingdings" panose="05000000000000000000" pitchFamily="2" charset="2"/>
              <a:buChar char="n"/>
            </a:pPr>
            <a:r>
              <a:rPr lang="en-US" altLang="ja-JP" sz="2000" kern="0" dirty="0">
                <a:ea typeface="メイリオ" panose="020B0604030504040204" pitchFamily="50" charset="-128"/>
                <a:cs typeface="メイリオ" panose="020B0604030504040204" pitchFamily="50" charset="-128"/>
              </a:rPr>
              <a:t>Question to SC.THZ: Can IEEE802.15.3d device operate in the condition of the following channel arrangement to</a:t>
            </a:r>
          </a:p>
        </p:txBody>
      </p:sp>
      <p:sp>
        <p:nvSpPr>
          <p:cNvPr id="11" name="Rectangle 2">
            <a:extLst>
              <a:ext uri="{FF2B5EF4-FFF2-40B4-BE49-F238E27FC236}">
                <a16:creationId xmlns:a16="http://schemas.microsoft.com/office/drawing/2014/main" id="{00261E9F-A96F-4E1C-83CA-5C1A50C6E2D1}"/>
              </a:ext>
            </a:extLst>
          </p:cNvPr>
          <p:cNvSpPr>
            <a:spLocks noChangeArrowheads="1"/>
          </p:cNvSpPr>
          <p:nvPr/>
        </p:nvSpPr>
        <p:spPr bwMode="auto">
          <a:xfrm>
            <a:off x="1273175" y="2133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タイトル 1">
            <a:extLst>
              <a:ext uri="{FF2B5EF4-FFF2-40B4-BE49-F238E27FC236}">
                <a16:creationId xmlns:a16="http://schemas.microsoft.com/office/drawing/2014/main" id="{1F5DA432-BC4B-4CEF-9263-DFD7116816E6}"/>
              </a:ext>
            </a:extLst>
          </p:cNvPr>
          <p:cNvSpPr txBox="1">
            <a:spLocks/>
          </p:cNvSpPr>
          <p:nvPr/>
        </p:nvSpPr>
        <p:spPr bwMode="auto">
          <a:xfrm>
            <a:off x="139124" y="698841"/>
            <a:ext cx="8406549" cy="1794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a:lnSpc>
                <a:spcPts val="3000"/>
              </a:lnSpc>
            </a:pPr>
            <a:r>
              <a:rPr lang="en-US" altLang="ja-JP" sz="3200" kern="0" dirty="0">
                <a:solidFill>
                  <a:schemeClr val="accent6"/>
                </a:solidFill>
                <a:ea typeface="メイリオ" panose="020B0604030504040204" pitchFamily="50" charset="-128"/>
                <a:cs typeface="メイリオ" panose="020B0604030504040204" pitchFamily="50" charset="-128"/>
              </a:rPr>
              <a:t>Update of working document of M.[252-296 GHZ.LMS.FS.COEXIST]</a:t>
            </a:r>
          </a:p>
          <a:p>
            <a:pPr algn="l">
              <a:lnSpc>
                <a:spcPts val="2000"/>
              </a:lnSpc>
            </a:pPr>
            <a:endParaRPr lang="en-US" altLang="ja-JP" sz="2000" b="1" kern="0" dirty="0">
              <a:solidFill>
                <a:schemeClr val="accent6"/>
              </a:solidFill>
              <a:ea typeface="メイリオ" panose="020B0604030504040204" pitchFamily="50" charset="-128"/>
              <a:cs typeface="メイリオ" panose="020B0604030504040204" pitchFamily="50" charset="-128"/>
            </a:endParaRPr>
          </a:p>
          <a:p>
            <a:pPr algn="l">
              <a:lnSpc>
                <a:spcPts val="2200"/>
              </a:lnSpc>
            </a:pPr>
            <a:r>
              <a:rPr lang="en-US" altLang="ja-JP" sz="2000" b="1" kern="0" dirty="0">
                <a:solidFill>
                  <a:schemeClr val="accent6"/>
                </a:solidFill>
                <a:ea typeface="メイリオ" panose="020B0604030504040204" pitchFamily="50" charset="-128"/>
                <a:cs typeface="メイリオ" panose="020B0604030504040204" pitchFamily="50" charset="-128"/>
              </a:rPr>
              <a:t>Coexistence between land-mobile and</a:t>
            </a:r>
            <a:br>
              <a:rPr lang="en-US" altLang="ja-JP" sz="2000" b="1" kern="0" dirty="0">
                <a:solidFill>
                  <a:schemeClr val="accent6"/>
                </a:solidFill>
                <a:ea typeface="メイリオ" panose="020B0604030504040204" pitchFamily="50" charset="-128"/>
                <a:cs typeface="メイリオ" panose="020B0604030504040204" pitchFamily="50" charset="-128"/>
              </a:rPr>
            </a:br>
            <a:r>
              <a:rPr lang="en-US" altLang="ja-JP" sz="2000" b="1" kern="0" dirty="0">
                <a:solidFill>
                  <a:schemeClr val="accent6"/>
                </a:solidFill>
                <a:ea typeface="メイリオ" panose="020B0604030504040204" pitchFamily="50" charset="-128"/>
                <a:cs typeface="メイリオ" panose="020B0604030504040204" pitchFamily="50" charset="-128"/>
              </a:rPr>
              <a:t>fixed service applications operating</a:t>
            </a:r>
            <a:br>
              <a:rPr lang="en-US" altLang="ja-JP" sz="2000" b="1" kern="0" dirty="0">
                <a:solidFill>
                  <a:schemeClr val="accent6"/>
                </a:solidFill>
                <a:ea typeface="メイリオ" panose="020B0604030504040204" pitchFamily="50" charset="-128"/>
                <a:cs typeface="メイリオ" panose="020B0604030504040204" pitchFamily="50" charset="-128"/>
              </a:rPr>
            </a:br>
            <a:r>
              <a:rPr lang="en-US" altLang="ja-JP" sz="2000" b="1" kern="0" dirty="0">
                <a:solidFill>
                  <a:schemeClr val="accent6"/>
                </a:solidFill>
                <a:ea typeface="メイリオ" panose="020B0604030504040204" pitchFamily="50" charset="-128"/>
                <a:cs typeface="メイリオ" panose="020B0604030504040204" pitchFamily="50" charset="-128"/>
              </a:rPr>
              <a:t>in the frequency range 252-296 GHz</a:t>
            </a:r>
          </a:p>
        </p:txBody>
      </p:sp>
      <p:pic>
        <p:nvPicPr>
          <p:cNvPr id="10" name="図 9">
            <a:extLst>
              <a:ext uri="{FF2B5EF4-FFF2-40B4-BE49-F238E27FC236}">
                <a16:creationId xmlns:a16="http://schemas.microsoft.com/office/drawing/2014/main" id="{143992D3-8608-4DA0-A9C5-67A55F8B219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877802" y="1340768"/>
            <a:ext cx="4000500" cy="1628680"/>
          </a:xfrm>
          <a:prstGeom prst="rect">
            <a:avLst/>
          </a:prstGeom>
          <a:noFill/>
          <a:ln>
            <a:noFill/>
          </a:ln>
        </p:spPr>
      </p:pic>
      <p:pic>
        <p:nvPicPr>
          <p:cNvPr id="12" name="図 11">
            <a:extLst>
              <a:ext uri="{FF2B5EF4-FFF2-40B4-BE49-F238E27FC236}">
                <a16:creationId xmlns:a16="http://schemas.microsoft.com/office/drawing/2014/main" id="{6FD40636-AD49-4D3D-838C-1B6D9D6E042D}"/>
              </a:ext>
            </a:extLst>
          </p:cNvPr>
          <p:cNvPicPr>
            <a:picLocks noChangeAspect="1"/>
          </p:cNvPicPr>
          <p:nvPr/>
        </p:nvPicPr>
        <p:blipFill>
          <a:blip r:embed="rId3"/>
          <a:stretch>
            <a:fillRect/>
          </a:stretch>
        </p:blipFill>
        <p:spPr>
          <a:xfrm>
            <a:off x="4499992" y="5445224"/>
            <a:ext cx="4320480" cy="913948"/>
          </a:xfrm>
          <a:prstGeom prst="rect">
            <a:avLst/>
          </a:prstGeom>
        </p:spPr>
      </p:pic>
      <p:sp>
        <p:nvSpPr>
          <p:cNvPr id="13" name="タイトル 1">
            <a:extLst>
              <a:ext uri="{FF2B5EF4-FFF2-40B4-BE49-F238E27FC236}">
                <a16:creationId xmlns:a16="http://schemas.microsoft.com/office/drawing/2014/main" id="{346FE763-D7BC-43E6-8C48-ED189D6DEAB5}"/>
              </a:ext>
            </a:extLst>
          </p:cNvPr>
          <p:cNvSpPr txBox="1">
            <a:spLocks/>
          </p:cNvSpPr>
          <p:nvPr/>
        </p:nvSpPr>
        <p:spPr bwMode="auto">
          <a:xfrm>
            <a:off x="395536" y="5589240"/>
            <a:ext cx="3888432" cy="536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algn="l">
              <a:buClr>
                <a:srgbClr val="0070C0"/>
              </a:buClr>
            </a:pPr>
            <a:r>
              <a:rPr lang="en-US" altLang="ja-JP" sz="2000" kern="0" dirty="0">
                <a:ea typeface="メイリオ" panose="020B0604030504040204" pitchFamily="50" charset="-128"/>
                <a:cs typeface="メイリオ" panose="020B0604030504040204" pitchFamily="50" charset="-128"/>
              </a:rPr>
              <a:t>avoid co-channel operation between LMS and FS applications?</a:t>
            </a:r>
          </a:p>
        </p:txBody>
      </p:sp>
    </p:spTree>
    <p:extLst>
      <p:ext uri="{BB962C8B-B14F-4D97-AF65-F5344CB8AC3E}">
        <p14:creationId xmlns:p14="http://schemas.microsoft.com/office/powerpoint/2010/main" val="3076087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a:t>Slide </a:t>
            </a:r>
            <a:fld id="{A21C43C5-638B-4706-8A4F-2436154CD830}" type="slidenum">
              <a:rPr kumimoji="1" lang="ja-JP" altLang="en-US" smtClean="0"/>
              <a:pPr/>
              <a:t>4</a:t>
            </a:fld>
            <a:endParaRPr kumimoji="1" lang="ja-JP" altLang="en-US" dirty="0"/>
          </a:p>
        </p:txBody>
      </p:sp>
      <p:sp>
        <p:nvSpPr>
          <p:cNvPr id="2" name="日付プレースホルダー 1"/>
          <p:cNvSpPr>
            <a:spLocks noGrp="1"/>
          </p:cNvSpPr>
          <p:nvPr>
            <p:ph type="dt" sz="half" idx="10"/>
          </p:nvPr>
        </p:nvSpPr>
        <p:spPr>
          <a:xfrm>
            <a:off x="685800" y="476671"/>
            <a:ext cx="861864" cy="117053"/>
          </a:xfrm>
        </p:spPr>
        <p:txBody>
          <a:bodyPr/>
          <a:lstStyle/>
          <a:p>
            <a:r>
              <a:rPr lang="en-US" altLang="ja-JP" dirty="0">
                <a:solidFill>
                  <a:srgbClr val="000000"/>
                </a:solidFill>
                <a:latin typeface="+mj-lt"/>
              </a:rPr>
              <a:t>May 2021</a:t>
            </a:r>
          </a:p>
        </p:txBody>
      </p:sp>
      <p:sp>
        <p:nvSpPr>
          <p:cNvPr id="5" name="フッター プレースホルダー 4"/>
          <p:cNvSpPr>
            <a:spLocks noGrp="1"/>
          </p:cNvSpPr>
          <p:nvPr>
            <p:ph type="ftr" sz="quarter" idx="11"/>
          </p:nvPr>
        </p:nvSpPr>
        <p:spPr/>
        <p:txBody>
          <a:bodyPr/>
          <a:lstStyle/>
          <a:p>
            <a:r>
              <a:rPr lang="en-US" altLang="ja-JP" dirty="0">
                <a:solidFill>
                  <a:srgbClr val="000000"/>
                </a:solidFill>
              </a:rPr>
              <a:t>Hiroyo Ogawa, NICT</a:t>
            </a:r>
          </a:p>
        </p:txBody>
      </p:sp>
      <p:sp>
        <p:nvSpPr>
          <p:cNvPr id="6" name="タイトル 1"/>
          <p:cNvSpPr txBox="1">
            <a:spLocks/>
          </p:cNvSpPr>
          <p:nvPr/>
        </p:nvSpPr>
        <p:spPr bwMode="auto">
          <a:xfrm>
            <a:off x="44958" y="1778186"/>
            <a:ext cx="4864924" cy="4603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marL="342900" indent="-342900" algn="l">
              <a:buClr>
                <a:srgbClr val="0070C0"/>
              </a:buClr>
              <a:buFont typeface="Wingdings" panose="05000000000000000000" pitchFamily="2" charset="2"/>
              <a:buChar char="n"/>
            </a:pPr>
            <a:r>
              <a:rPr lang="en-US" altLang="ja-JP" sz="2000" kern="0" dirty="0">
                <a:ea typeface="メイリオ" panose="020B0604030504040204" pitchFamily="50" charset="-128"/>
                <a:cs typeface="メイリオ" panose="020B0604030504040204" pitchFamily="50" charset="-128"/>
              </a:rPr>
              <a:t>The right figure was successfully replaced with the channel arrangement provided by IEEE 802.15.SC.THZ in Annex 1 of the working document.</a:t>
            </a:r>
          </a:p>
          <a:p>
            <a:pPr marL="342900" indent="-342900" algn="l">
              <a:buClr>
                <a:srgbClr val="0070C0"/>
              </a:buClr>
              <a:buFont typeface="Wingdings" panose="05000000000000000000" pitchFamily="2" charset="2"/>
              <a:buChar char="n"/>
            </a:pPr>
            <a:r>
              <a:rPr lang="en-US" altLang="ja-JP" sz="2000" kern="0" dirty="0">
                <a:ea typeface="メイリオ" panose="020B0604030504040204" pitchFamily="50" charset="-128"/>
                <a:cs typeface="メイリオ" panose="020B0604030504040204" pitchFamily="50" charset="-128"/>
              </a:rPr>
              <a:t>A change of the frequency range from 275-450 GHz to 252-450 GHz in the title of M.2417-0 was proposed by one administration due to information from IEEE802.15.SC.THZ, but no consensus was reached at May 2021 meeting.  </a:t>
            </a:r>
          </a:p>
          <a:p>
            <a:pPr marL="342900" indent="-342900" algn="l">
              <a:buClr>
                <a:srgbClr val="0070C0"/>
              </a:buClr>
              <a:buFont typeface="Wingdings" panose="05000000000000000000" pitchFamily="2" charset="2"/>
              <a:buChar char="n"/>
            </a:pPr>
            <a:r>
              <a:rPr lang="en-US" altLang="ja-JP" sz="2000" kern="0" dirty="0">
                <a:ea typeface="メイリオ" panose="020B0604030504040204" pitchFamily="50" charset="-128"/>
                <a:cs typeface="メイリオ" panose="020B0604030504040204" pitchFamily="50" charset="-128"/>
              </a:rPr>
              <a:t>This issue will be discussed at November meeting and if the change of the minimum frequency of the title would be agreed, its scope and other parts of Report M.2417-0 should be further reviewed.</a:t>
            </a:r>
          </a:p>
        </p:txBody>
      </p:sp>
      <p:sp>
        <p:nvSpPr>
          <p:cNvPr id="11" name="Rectangle 2">
            <a:extLst>
              <a:ext uri="{FF2B5EF4-FFF2-40B4-BE49-F238E27FC236}">
                <a16:creationId xmlns:a16="http://schemas.microsoft.com/office/drawing/2014/main" id="{00261E9F-A96F-4E1C-83CA-5C1A50C6E2D1}"/>
              </a:ext>
            </a:extLst>
          </p:cNvPr>
          <p:cNvSpPr>
            <a:spLocks noChangeArrowheads="1"/>
          </p:cNvSpPr>
          <p:nvPr/>
        </p:nvSpPr>
        <p:spPr bwMode="auto">
          <a:xfrm>
            <a:off x="1273175" y="2133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タイトル 1">
            <a:extLst>
              <a:ext uri="{FF2B5EF4-FFF2-40B4-BE49-F238E27FC236}">
                <a16:creationId xmlns:a16="http://schemas.microsoft.com/office/drawing/2014/main" id="{1F5DA432-BC4B-4CEF-9263-DFD7116816E6}"/>
              </a:ext>
            </a:extLst>
          </p:cNvPr>
          <p:cNvSpPr txBox="1">
            <a:spLocks/>
          </p:cNvSpPr>
          <p:nvPr/>
        </p:nvSpPr>
        <p:spPr bwMode="auto">
          <a:xfrm>
            <a:off x="139124" y="729790"/>
            <a:ext cx="8406549" cy="912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a:lnSpc>
                <a:spcPts val="3000"/>
              </a:lnSpc>
            </a:pPr>
            <a:r>
              <a:rPr lang="en-US" altLang="ja-JP" sz="3200" kern="0" dirty="0">
                <a:solidFill>
                  <a:schemeClr val="accent6"/>
                </a:solidFill>
                <a:ea typeface="メイリオ" panose="020B0604030504040204" pitchFamily="50" charset="-128"/>
                <a:cs typeface="メイリオ" panose="020B0604030504040204" pitchFamily="50" charset="-128"/>
              </a:rPr>
              <a:t>Revision of working document of M.2417-0</a:t>
            </a:r>
          </a:p>
          <a:p>
            <a:pPr>
              <a:lnSpc>
                <a:spcPts val="2000"/>
              </a:lnSpc>
            </a:pPr>
            <a:r>
              <a:rPr lang="en-US" altLang="ja-JP" sz="2000" b="1" kern="0" dirty="0">
                <a:solidFill>
                  <a:schemeClr val="accent6"/>
                </a:solidFill>
                <a:ea typeface="メイリオ" panose="020B0604030504040204" pitchFamily="50" charset="-128"/>
                <a:cs typeface="メイリオ" panose="020B0604030504040204" pitchFamily="50" charset="-128"/>
              </a:rPr>
              <a:t>Technical and operational characteristics of land-mobile service applications in the frequency range 275-450 GHz</a:t>
            </a:r>
          </a:p>
        </p:txBody>
      </p:sp>
      <p:pic>
        <p:nvPicPr>
          <p:cNvPr id="14" name="図 13">
            <a:extLst>
              <a:ext uri="{FF2B5EF4-FFF2-40B4-BE49-F238E27FC236}">
                <a16:creationId xmlns:a16="http://schemas.microsoft.com/office/drawing/2014/main" id="{AFB775C6-2635-4AB4-8602-9C91404F66E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0032" y="2038810"/>
            <a:ext cx="4260850" cy="4089400"/>
          </a:xfrm>
          <a:prstGeom prst="rect">
            <a:avLst/>
          </a:prstGeom>
          <a:noFill/>
          <a:ln>
            <a:noFill/>
          </a:ln>
        </p:spPr>
      </p:pic>
    </p:spTree>
    <p:extLst>
      <p:ext uri="{BB962C8B-B14F-4D97-AF65-F5344CB8AC3E}">
        <p14:creationId xmlns:p14="http://schemas.microsoft.com/office/powerpoint/2010/main" val="2496830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a:t>Slide </a:t>
            </a:r>
            <a:fld id="{A21C43C5-638B-4706-8A4F-2436154CD830}" type="slidenum">
              <a:rPr kumimoji="1" lang="ja-JP" altLang="en-US" smtClean="0"/>
              <a:pPr/>
              <a:t>5</a:t>
            </a:fld>
            <a:endParaRPr kumimoji="1" lang="ja-JP" altLang="en-US" dirty="0"/>
          </a:p>
        </p:txBody>
      </p:sp>
      <p:sp>
        <p:nvSpPr>
          <p:cNvPr id="2" name="日付プレースホルダー 1"/>
          <p:cNvSpPr>
            <a:spLocks noGrp="1"/>
          </p:cNvSpPr>
          <p:nvPr>
            <p:ph type="dt" sz="half" idx="10"/>
          </p:nvPr>
        </p:nvSpPr>
        <p:spPr>
          <a:xfrm>
            <a:off x="685800" y="476671"/>
            <a:ext cx="861864" cy="117053"/>
          </a:xfrm>
        </p:spPr>
        <p:txBody>
          <a:bodyPr/>
          <a:lstStyle/>
          <a:p>
            <a:r>
              <a:rPr lang="en-US" altLang="ja-JP" dirty="0">
                <a:solidFill>
                  <a:srgbClr val="000000"/>
                </a:solidFill>
                <a:latin typeface="+mj-lt"/>
              </a:rPr>
              <a:t>May 2021</a:t>
            </a:r>
          </a:p>
        </p:txBody>
      </p:sp>
      <p:sp>
        <p:nvSpPr>
          <p:cNvPr id="5" name="フッター プレースホルダー 4"/>
          <p:cNvSpPr>
            <a:spLocks noGrp="1"/>
          </p:cNvSpPr>
          <p:nvPr>
            <p:ph type="ftr" sz="quarter" idx="11"/>
          </p:nvPr>
        </p:nvSpPr>
        <p:spPr/>
        <p:txBody>
          <a:bodyPr/>
          <a:lstStyle/>
          <a:p>
            <a:r>
              <a:rPr lang="en-US" altLang="ja-JP" dirty="0">
                <a:solidFill>
                  <a:srgbClr val="000000"/>
                </a:solidFill>
              </a:rPr>
              <a:t>Hiroyo Ogawa, NICT</a:t>
            </a:r>
          </a:p>
        </p:txBody>
      </p:sp>
      <p:sp>
        <p:nvSpPr>
          <p:cNvPr id="6" name="タイトル 1"/>
          <p:cNvSpPr txBox="1">
            <a:spLocks/>
          </p:cNvSpPr>
          <p:nvPr/>
        </p:nvSpPr>
        <p:spPr bwMode="auto">
          <a:xfrm>
            <a:off x="201938" y="1052736"/>
            <a:ext cx="8280920" cy="2743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marL="342900" indent="-342900" algn="l">
              <a:buClr>
                <a:srgbClr val="0070C0"/>
              </a:buClr>
              <a:buFont typeface="Wingdings" panose="05000000000000000000" pitchFamily="2" charset="2"/>
              <a:buChar char="n"/>
            </a:pPr>
            <a:r>
              <a:rPr lang="en-US" altLang="ja-JP" sz="2000" kern="0" dirty="0">
                <a:ea typeface="メイリオ" panose="020B0604030504040204" pitchFamily="50" charset="-128"/>
                <a:cs typeface="メイリオ" panose="020B0604030504040204" pitchFamily="50" charset="-128"/>
              </a:rPr>
              <a:t>WP 5A sent a liaison statement to WP 5C asking three questions:</a:t>
            </a:r>
          </a:p>
          <a:p>
            <a:pPr marL="800100" lvl="1" indent="-342900" algn="l">
              <a:buClr>
                <a:srgbClr val="0070C0"/>
              </a:buClr>
              <a:buFont typeface="Wingdings" panose="05000000000000000000" pitchFamily="2" charset="2"/>
              <a:buChar char="Ø"/>
            </a:pPr>
            <a:r>
              <a:rPr lang="en-US" altLang="ja-JP" sz="2000" kern="0" dirty="0">
                <a:ea typeface="メイリオ" panose="020B0604030504040204" pitchFamily="50" charset="-128"/>
                <a:cs typeface="メイリオ" panose="020B0604030504040204" pitchFamily="50" charset="-128"/>
              </a:rPr>
              <a:t>Can the technical and operational characteristics provided in Report ITU-R F.2416-0 be used for coexistence studies between LMS and FS applications operating in the frequency range 252 296 GHz?</a:t>
            </a:r>
          </a:p>
          <a:p>
            <a:pPr marL="800100" lvl="1" indent="-342900" algn="l">
              <a:buClr>
                <a:srgbClr val="0070C0"/>
              </a:buClr>
              <a:buFont typeface="Wingdings" panose="05000000000000000000" pitchFamily="2" charset="2"/>
              <a:buChar char="Ø"/>
            </a:pPr>
            <a:r>
              <a:rPr lang="en-US" altLang="ja-JP" sz="2000" kern="0" dirty="0">
                <a:ea typeface="メイリオ" panose="020B0604030504040204" pitchFamily="50" charset="-128"/>
                <a:cs typeface="メイリオ" panose="020B0604030504040204" pitchFamily="50" charset="-128"/>
              </a:rPr>
              <a:t>Can the I/N value of −10 dB in Recommendation ITU-R F.758-7 be</a:t>
            </a:r>
          </a:p>
          <a:p>
            <a:pPr marL="800100" lvl="1" indent="-342900" algn="l">
              <a:buClr>
                <a:srgbClr val="0070C0"/>
              </a:buClr>
              <a:buFont typeface="Wingdings" panose="05000000000000000000" pitchFamily="2" charset="2"/>
              <a:buChar char="Ø"/>
            </a:pPr>
            <a:endParaRPr lang="en-US" altLang="ja-JP" sz="2000" kern="0" dirty="0">
              <a:ea typeface="メイリオ" panose="020B0604030504040204" pitchFamily="50" charset="-128"/>
              <a:cs typeface="メイリオ" panose="020B0604030504040204" pitchFamily="50" charset="-128"/>
            </a:endParaRPr>
          </a:p>
          <a:p>
            <a:pPr marL="800100" lvl="1" indent="-342900" algn="l">
              <a:buClr>
                <a:srgbClr val="0070C0"/>
              </a:buClr>
              <a:buFont typeface="Wingdings" panose="05000000000000000000" pitchFamily="2" charset="2"/>
              <a:buChar char="Ø"/>
            </a:pPr>
            <a:endParaRPr lang="en-US" altLang="ja-JP" sz="2000" kern="0" dirty="0">
              <a:ea typeface="メイリオ" panose="020B0604030504040204" pitchFamily="50" charset="-128"/>
              <a:cs typeface="メイリオ" panose="020B0604030504040204" pitchFamily="50" charset="-128"/>
            </a:endParaRPr>
          </a:p>
          <a:p>
            <a:pPr marL="800100" lvl="1" indent="-342900" algn="l">
              <a:buClr>
                <a:srgbClr val="0070C0"/>
              </a:buClr>
              <a:buFont typeface="Wingdings" panose="05000000000000000000" pitchFamily="2" charset="2"/>
              <a:buChar char="Ø"/>
            </a:pPr>
            <a:endParaRPr lang="en-US" altLang="ja-JP" sz="2000" kern="0" dirty="0">
              <a:ea typeface="メイリオ" panose="020B0604030504040204" pitchFamily="50" charset="-128"/>
              <a:cs typeface="メイリオ" panose="020B0604030504040204" pitchFamily="50" charset="-128"/>
            </a:endParaRPr>
          </a:p>
          <a:p>
            <a:pPr marL="800100" lvl="1" indent="-342900" algn="l">
              <a:buClr>
                <a:srgbClr val="0070C0"/>
              </a:buClr>
              <a:buFont typeface="Wingdings" panose="05000000000000000000" pitchFamily="2" charset="2"/>
              <a:buChar char="Ø"/>
            </a:pPr>
            <a:endParaRPr lang="en-US" altLang="ja-JP" sz="2000" kern="0" dirty="0">
              <a:ea typeface="メイリオ" panose="020B0604030504040204" pitchFamily="50" charset="-128"/>
              <a:cs typeface="メイリオ" panose="020B0604030504040204" pitchFamily="50" charset="-128"/>
            </a:endParaRPr>
          </a:p>
          <a:p>
            <a:pPr marL="800100" lvl="1" indent="-342900" algn="l">
              <a:buClr>
                <a:srgbClr val="0070C0"/>
              </a:buClr>
              <a:buFont typeface="Wingdings" panose="05000000000000000000" pitchFamily="2" charset="2"/>
              <a:buChar char="Ø"/>
            </a:pPr>
            <a:endParaRPr lang="en-US" altLang="ja-JP" sz="2000" kern="0" dirty="0">
              <a:ea typeface="メイリオ" panose="020B0604030504040204" pitchFamily="50" charset="-128"/>
              <a:cs typeface="メイリオ" panose="020B0604030504040204" pitchFamily="50" charset="-128"/>
            </a:endParaRPr>
          </a:p>
          <a:p>
            <a:pPr marL="800100" lvl="1" indent="-342900" algn="l">
              <a:buClr>
                <a:srgbClr val="0070C0"/>
              </a:buClr>
              <a:buFont typeface="Wingdings" panose="05000000000000000000" pitchFamily="2" charset="2"/>
              <a:buChar char="Ø"/>
            </a:pPr>
            <a:endParaRPr lang="en-US" altLang="ja-JP" sz="2000" kern="0" dirty="0">
              <a:ea typeface="メイリオ" panose="020B0604030504040204" pitchFamily="50" charset="-128"/>
              <a:cs typeface="メイリオ" panose="020B0604030504040204" pitchFamily="50" charset="-128"/>
            </a:endParaRPr>
          </a:p>
        </p:txBody>
      </p:sp>
      <p:sp>
        <p:nvSpPr>
          <p:cNvPr id="11" name="Rectangle 2">
            <a:extLst>
              <a:ext uri="{FF2B5EF4-FFF2-40B4-BE49-F238E27FC236}">
                <a16:creationId xmlns:a16="http://schemas.microsoft.com/office/drawing/2014/main" id="{00261E9F-A96F-4E1C-83CA-5C1A50C6E2D1}"/>
              </a:ext>
            </a:extLst>
          </p:cNvPr>
          <p:cNvSpPr>
            <a:spLocks noChangeArrowheads="1"/>
          </p:cNvSpPr>
          <p:nvPr/>
        </p:nvSpPr>
        <p:spPr bwMode="auto">
          <a:xfrm>
            <a:off x="1273175" y="2133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 name="テキスト ボックス 2">
            <a:extLst>
              <a:ext uri="{FF2B5EF4-FFF2-40B4-BE49-F238E27FC236}">
                <a16:creationId xmlns:a16="http://schemas.microsoft.com/office/drawing/2014/main" id="{A8B594A5-8F76-48E7-8695-FC3EB82AD713}"/>
              </a:ext>
            </a:extLst>
          </p:cNvPr>
          <p:cNvSpPr txBox="1"/>
          <p:nvPr/>
        </p:nvSpPr>
        <p:spPr>
          <a:xfrm>
            <a:off x="467544" y="6165304"/>
            <a:ext cx="6773008" cy="276999"/>
          </a:xfrm>
          <a:prstGeom prst="rect">
            <a:avLst/>
          </a:prstGeom>
          <a:noFill/>
        </p:spPr>
        <p:txBody>
          <a:bodyPr wrap="none" rtlCol="0">
            <a:spAutoFit/>
          </a:bodyPr>
          <a:lstStyle/>
          <a:p>
            <a:pPr algn="l"/>
            <a:r>
              <a:rPr lang="x-none" altLang="ja-JP" sz="1200" dirty="0">
                <a:latin typeface="+mj-lt"/>
              </a:rPr>
              <a:t>This work was financially supported by the Ministry of Internal Affairs and Communications of Japan</a:t>
            </a:r>
            <a:r>
              <a:rPr lang="en-US" altLang="ja-JP" sz="1200" dirty="0">
                <a:latin typeface="+mj-lt"/>
              </a:rPr>
              <a:t>.</a:t>
            </a:r>
            <a:endParaRPr lang="ja-JP" altLang="ja-JP" sz="1200" dirty="0">
              <a:latin typeface="+mj-lt"/>
            </a:endParaRPr>
          </a:p>
        </p:txBody>
      </p:sp>
      <p:sp>
        <p:nvSpPr>
          <p:cNvPr id="8" name="タイトル 1">
            <a:extLst>
              <a:ext uri="{FF2B5EF4-FFF2-40B4-BE49-F238E27FC236}">
                <a16:creationId xmlns:a16="http://schemas.microsoft.com/office/drawing/2014/main" id="{F5697219-341E-41BB-A3E6-0014E7A4B012}"/>
              </a:ext>
            </a:extLst>
          </p:cNvPr>
          <p:cNvSpPr txBox="1">
            <a:spLocks/>
          </p:cNvSpPr>
          <p:nvPr/>
        </p:nvSpPr>
        <p:spPr bwMode="auto">
          <a:xfrm>
            <a:off x="139124" y="729790"/>
            <a:ext cx="840654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a:lnSpc>
                <a:spcPts val="3000"/>
              </a:lnSpc>
            </a:pPr>
            <a:r>
              <a:rPr lang="en-US" altLang="ja-JP" sz="3200" kern="0" dirty="0">
                <a:solidFill>
                  <a:schemeClr val="accent6"/>
                </a:solidFill>
                <a:ea typeface="メイリオ" panose="020B0604030504040204" pitchFamily="50" charset="-128"/>
                <a:cs typeface="メイリオ" panose="020B0604030504040204" pitchFamily="50" charset="-128"/>
              </a:rPr>
              <a:t>Additional information to IEEE802.SC.THZ</a:t>
            </a:r>
            <a:endParaRPr lang="en-US" altLang="ja-JP" sz="2000" kern="0" dirty="0">
              <a:solidFill>
                <a:schemeClr val="accent6"/>
              </a:solidFill>
              <a:ea typeface="メイリオ" panose="020B0604030504040204" pitchFamily="50" charset="-128"/>
              <a:cs typeface="メイリオ" panose="020B0604030504040204" pitchFamily="50" charset="-128"/>
            </a:endParaRPr>
          </a:p>
        </p:txBody>
      </p:sp>
      <p:pic>
        <p:nvPicPr>
          <p:cNvPr id="9" name="図 8">
            <a:extLst>
              <a:ext uri="{FF2B5EF4-FFF2-40B4-BE49-F238E27FC236}">
                <a16:creationId xmlns:a16="http://schemas.microsoft.com/office/drawing/2014/main" id="{BF36ECD6-291A-4A18-859C-D38223BAB3F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436096" y="2623909"/>
            <a:ext cx="3579184" cy="3541395"/>
          </a:xfrm>
          <a:prstGeom prst="rect">
            <a:avLst/>
          </a:prstGeom>
          <a:noFill/>
          <a:ln>
            <a:noFill/>
          </a:ln>
        </p:spPr>
      </p:pic>
      <p:sp>
        <p:nvSpPr>
          <p:cNvPr id="10" name="タイトル 1">
            <a:extLst>
              <a:ext uri="{FF2B5EF4-FFF2-40B4-BE49-F238E27FC236}">
                <a16:creationId xmlns:a16="http://schemas.microsoft.com/office/drawing/2014/main" id="{E0789181-6948-417B-ADB8-BABB0D93FD71}"/>
              </a:ext>
            </a:extLst>
          </p:cNvPr>
          <p:cNvSpPr txBox="1">
            <a:spLocks/>
          </p:cNvSpPr>
          <p:nvPr/>
        </p:nvSpPr>
        <p:spPr bwMode="auto">
          <a:xfrm>
            <a:off x="1043608" y="2573288"/>
            <a:ext cx="4752528" cy="417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algn="l">
              <a:buClr>
                <a:srgbClr val="0070C0"/>
              </a:buClr>
            </a:pPr>
            <a:r>
              <a:rPr lang="en-US" altLang="ja-JP" sz="2000" kern="0" dirty="0">
                <a:ea typeface="メイリオ" panose="020B0604030504040204" pitchFamily="50" charset="-128"/>
                <a:cs typeface="メイリオ" panose="020B0604030504040204" pitchFamily="50" charset="-128"/>
              </a:rPr>
              <a:t>used for coexistence studies.</a:t>
            </a:r>
          </a:p>
        </p:txBody>
      </p:sp>
      <p:sp>
        <p:nvSpPr>
          <p:cNvPr id="12" name="タイトル 1">
            <a:extLst>
              <a:ext uri="{FF2B5EF4-FFF2-40B4-BE49-F238E27FC236}">
                <a16:creationId xmlns:a16="http://schemas.microsoft.com/office/drawing/2014/main" id="{B0829C4D-44CF-48AC-AE8C-C5A88FC9F175}"/>
              </a:ext>
            </a:extLst>
          </p:cNvPr>
          <p:cNvSpPr txBox="1">
            <a:spLocks/>
          </p:cNvSpPr>
          <p:nvPr/>
        </p:nvSpPr>
        <p:spPr bwMode="auto">
          <a:xfrm>
            <a:off x="661142" y="2919870"/>
            <a:ext cx="4752528" cy="1457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marL="342900" indent="-342900" algn="l">
              <a:buClr>
                <a:srgbClr val="0070C0"/>
              </a:buClr>
              <a:buFont typeface="Wingdings" panose="05000000000000000000" pitchFamily="2" charset="2"/>
              <a:buChar char="Ø"/>
            </a:pPr>
            <a:r>
              <a:rPr lang="en-US" altLang="ja-JP" sz="2000" kern="0" dirty="0">
                <a:ea typeface="メイリオ" panose="020B0604030504040204" pitchFamily="50" charset="-128"/>
                <a:cs typeface="メイリオ" panose="020B0604030504040204" pitchFamily="50" charset="-128"/>
              </a:rPr>
              <a:t>Can FS aggregate interfering scenarios based on the deployment scenarios provided by Report ITU-R F.2416-0, as shown in the right side, be used for coexistence study?</a:t>
            </a:r>
          </a:p>
        </p:txBody>
      </p:sp>
      <p:sp>
        <p:nvSpPr>
          <p:cNvPr id="13" name="タイトル 1">
            <a:extLst>
              <a:ext uri="{FF2B5EF4-FFF2-40B4-BE49-F238E27FC236}">
                <a16:creationId xmlns:a16="http://schemas.microsoft.com/office/drawing/2014/main" id="{C6D9F430-C048-4564-8D5E-2E93B637A3D7}"/>
              </a:ext>
            </a:extLst>
          </p:cNvPr>
          <p:cNvSpPr txBox="1">
            <a:spLocks/>
          </p:cNvSpPr>
          <p:nvPr/>
        </p:nvSpPr>
        <p:spPr bwMode="auto">
          <a:xfrm>
            <a:off x="263497" y="4510725"/>
            <a:ext cx="5338509" cy="1726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marL="342900" indent="-342900" algn="l">
              <a:buClr>
                <a:srgbClr val="0070C0"/>
              </a:buClr>
              <a:buFont typeface="Wingdings" panose="05000000000000000000" pitchFamily="2" charset="2"/>
              <a:buChar char="n"/>
            </a:pPr>
            <a:r>
              <a:rPr lang="en-US" altLang="ja-JP" sz="2000" kern="0" dirty="0">
                <a:ea typeface="メイリオ" panose="020B0604030504040204" pitchFamily="50" charset="-128"/>
                <a:cs typeface="メイリオ" panose="020B0604030504040204" pitchFamily="50" charset="-128"/>
              </a:rPr>
              <a:t>I suppose that WP 5C may send a liaison to IEEE802 in November 2021 meeting to confirm whether the current characteristics in the frequency range 275-325 GHz is valid in the frequency range 252-296 GHz or not.</a:t>
            </a:r>
            <a:endParaRPr lang="ja-JP" altLang="en-US" sz="2000" kern="0" dirty="0">
              <a:ea typeface="メイリオ" panose="020B0604030504040204" pitchFamily="50" charset="-128"/>
              <a:cs typeface="メイリオ" panose="020B0604030504040204" pitchFamily="50" charset="-128"/>
            </a:endParaRPr>
          </a:p>
        </p:txBody>
      </p:sp>
      <p:sp>
        <p:nvSpPr>
          <p:cNvPr id="7" name="テキスト ボックス 6">
            <a:extLst>
              <a:ext uri="{FF2B5EF4-FFF2-40B4-BE49-F238E27FC236}">
                <a16:creationId xmlns:a16="http://schemas.microsoft.com/office/drawing/2014/main" id="{17D71872-F263-48AA-9A7E-29981E91C755}"/>
              </a:ext>
            </a:extLst>
          </p:cNvPr>
          <p:cNvSpPr txBox="1"/>
          <p:nvPr/>
        </p:nvSpPr>
        <p:spPr>
          <a:xfrm>
            <a:off x="6185831" y="5785519"/>
            <a:ext cx="2058577" cy="307777"/>
          </a:xfrm>
          <a:prstGeom prst="rect">
            <a:avLst/>
          </a:prstGeom>
          <a:noFill/>
        </p:spPr>
        <p:txBody>
          <a:bodyPr wrap="none" rtlCol="0">
            <a:spAutoFit/>
          </a:bodyPr>
          <a:lstStyle/>
          <a:p>
            <a:r>
              <a:rPr kumimoji="1" lang="en-US" altLang="ja-JP" sz="1400" dirty="0"/>
              <a:t>FS link density=8.4/km</a:t>
            </a:r>
            <a:r>
              <a:rPr kumimoji="1" lang="en-US" altLang="ja-JP" sz="1400" baseline="30000" dirty="0"/>
              <a:t>2</a:t>
            </a:r>
            <a:endParaRPr kumimoji="1" lang="ja-JP" altLang="en-US" sz="1400" baseline="30000" dirty="0"/>
          </a:p>
        </p:txBody>
      </p:sp>
    </p:spTree>
    <p:extLst>
      <p:ext uri="{BB962C8B-B14F-4D97-AF65-F5344CB8AC3E}">
        <p14:creationId xmlns:p14="http://schemas.microsoft.com/office/powerpoint/2010/main" val="1702570125"/>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13351</TotalTime>
  <Words>748</Words>
  <Application>Microsoft Office PowerPoint</Application>
  <PresentationFormat>画面に合わせる (4:3)</PresentationFormat>
  <Paragraphs>55</Paragraphs>
  <Slides>5</Slides>
  <Notes>0</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11" baseType="lpstr">
      <vt:lpstr>Arial</vt:lpstr>
      <vt:lpstr>Helvetica</vt:lpstr>
      <vt:lpstr>Times New Roman</vt:lpstr>
      <vt:lpstr>Wingdings</vt:lpstr>
      <vt:lpstr>IEEE-P802_15</vt:lpstr>
      <vt:lpstr>Acrobat Document</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（株）東芝</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one or two lines)</dc:title>
  <dc:creator>デザインセンター</dc:creator>
  <cp:lastModifiedBy>Hiroyo Ogawa</cp:lastModifiedBy>
  <cp:revision>705</cp:revision>
  <cp:lastPrinted>2014-10-01T05:45:06Z</cp:lastPrinted>
  <dcterms:created xsi:type="dcterms:W3CDTF">2002-05-15T02:14:01Z</dcterms:created>
  <dcterms:modified xsi:type="dcterms:W3CDTF">2021-05-18T06:41:05Z</dcterms:modified>
</cp:coreProperties>
</file>