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4280" cy="2052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802-15-21-0254-00</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0520" cy="2970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0520" cy="2970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67A79437-AA2C-4C4F-AD5D-5A239868FC20}"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30520" cy="2970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6080" cy="2052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2021</a:t>
            </a:r>
            <a:endParaRPr b="0" lang="fi-FI"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4280" cy="2052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802-15-21-0295-02</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0520" cy="2970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0520" cy="2970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22EAE6C0-3683-478C-9F55-8469C5957201}"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30520" cy="2970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6080" cy="2052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2021</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3440" cy="461808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Proposal for PICS for 802.15.4y</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17 May, 2021</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802.15.4y</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Proposal for PICS for the 802.15.4y.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4120" cy="1058760"/>
          </a:xfrm>
          <a:prstGeom prst="rect">
            <a:avLst/>
          </a:prstGeom>
          <a:noFill/>
          <a:ln>
            <a:noFill/>
          </a:ln>
        </p:spPr>
        <p:style>
          <a:lnRef idx="0"/>
          <a:fillRef idx="0"/>
          <a:effectRef idx="0"/>
          <a:fontRef idx="minor"/>
        </p:style>
      </p:sp>
      <p:sp>
        <p:nvSpPr>
          <p:cNvPr id="94" name="CustomShape 2"/>
          <p:cNvSpPr/>
          <p:nvPr/>
        </p:nvSpPr>
        <p:spPr>
          <a:xfrm>
            <a:off x="457200" y="590760"/>
            <a:ext cx="82227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Current security PICS</a:t>
            </a:r>
            <a:endParaRPr b="0" lang="fi-FI" sz="4400" spc="-1" strike="noStrike">
              <a:latin typeface="Arial"/>
            </a:endParaRPr>
          </a:p>
        </p:txBody>
      </p:sp>
      <p:sp>
        <p:nvSpPr>
          <p:cNvPr id="95" name="CustomShape 3"/>
          <p:cNvSpPr/>
          <p:nvPr/>
        </p:nvSpPr>
        <p:spPr>
          <a:xfrm>
            <a:off x="457200" y="1604520"/>
            <a:ext cx="8222760" cy="3970800"/>
          </a:xfrm>
          <a:prstGeom prst="rect">
            <a:avLst/>
          </a:prstGeom>
          <a:noFill/>
          <a:ln>
            <a:noFill/>
          </a:ln>
        </p:spPr>
        <p:style>
          <a:lnRef idx="0"/>
          <a:fillRef idx="0"/>
          <a:effectRef idx="0"/>
          <a:fontRef idx="minor"/>
        </p:style>
      </p:sp>
      <p:graphicFrame>
        <p:nvGraphicFramePr>
          <p:cNvPr id="96" name="Table 4"/>
          <p:cNvGraphicFramePr/>
          <p:nvPr/>
        </p:nvGraphicFramePr>
        <p:xfrm>
          <a:off x="864000" y="1728000"/>
          <a:ext cx="7631640" cy="3494160"/>
        </p:xfrm>
        <a:graphic>
          <a:graphicData uri="http://schemas.openxmlformats.org/drawingml/2006/table">
            <a:tbl>
              <a:tblPr/>
              <a:tblGrid>
                <a:gridCol w="1410840"/>
                <a:gridCol w="2403000"/>
                <a:gridCol w="1906920"/>
                <a:gridCol w="1911240"/>
              </a:tblGrid>
              <a:tr h="698400">
                <a:tc>
                  <a:txBody>
                    <a:bodyPr lIns="90000" rIns="90000">
                      <a:noAutofit/>
                    </a:bodyPr>
                    <a:p>
                      <a:pPr>
                        <a:lnSpc>
                          <a:spcPct val="100000"/>
                        </a:lnSpc>
                      </a:pPr>
                      <a:r>
                        <a:rPr b="0" lang="fi-FI" sz="1800" spc="-1" strike="noStrike">
                          <a:latin typeface="Arial"/>
                        </a:rPr>
                        <a:t>MLF9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Security</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98400">
                <a:tc>
                  <a:txBody>
                    <a:bodyPr lIns="90000" rIns="90000">
                      <a:noAutofit/>
                    </a:bodyPr>
                    <a:p>
                      <a:pPr>
                        <a:lnSpc>
                          <a:spcPct val="100000"/>
                        </a:lnSpc>
                      </a:pPr>
                      <a:r>
                        <a:rPr b="0" lang="fi-FI" sz="1800" spc="-1" strike="noStrike">
                          <a:latin typeface="Arial"/>
                        </a:rPr>
                        <a:t>MLF9.1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Unsecured mode</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Clause 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698400">
                <a:tc>
                  <a:txBody>
                    <a:bodyPr lIns="90000" rIns="90000">
                      <a:noAutofit/>
                    </a:bodyPr>
                    <a:p>
                      <a:pPr>
                        <a:lnSpc>
                          <a:spcPct val="100000"/>
                        </a:lnSpc>
                      </a:pPr>
                      <a:r>
                        <a:rPr b="0" lang="fi-FI" sz="1800" spc="-1" strike="noStrike">
                          <a:latin typeface="Arial"/>
                        </a:rPr>
                        <a:t>MLF9.2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Secured mode</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Clause 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698400">
                <a:tc>
                  <a:txBody>
                    <a:bodyPr lIns="90000" rIns="90000">
                      <a:noAutofit/>
                    </a:bodyPr>
                    <a:p>
                      <a:pPr>
                        <a:lnSpc>
                          <a:spcPct val="100000"/>
                        </a:lnSpc>
                      </a:pPr>
                      <a:r>
                        <a:rPr b="0" lang="fi-FI" sz="1800" spc="-1" strike="noStrike">
                          <a:latin typeface="Arial"/>
                        </a:rPr>
                        <a:t>MLF9.2.1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Data encryption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Clause 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MLF9.2: 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700920">
                <a:tc>
                  <a:txBody>
                    <a:bodyPr lIns="90000" rIns="90000">
                      <a:noAutofit/>
                    </a:bodyPr>
                    <a:p>
                      <a:pPr>
                        <a:lnSpc>
                          <a:spcPct val="100000"/>
                        </a:lnSpc>
                      </a:pPr>
                      <a:r>
                        <a:rPr b="0" lang="fi-FI" sz="1800" spc="-1" strike="noStrike">
                          <a:latin typeface="Arial"/>
                        </a:rPr>
                        <a:t>MLF9.2.2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Frame integrity</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Clause 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MLF9.2: 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CustomShape 1"/>
          <p:cNvSpPr/>
          <p:nvPr/>
        </p:nvSpPr>
        <p:spPr>
          <a:xfrm>
            <a:off x="685800" y="685440"/>
            <a:ext cx="7764120" cy="1058760"/>
          </a:xfrm>
          <a:prstGeom prst="rect">
            <a:avLst/>
          </a:prstGeom>
          <a:noFill/>
          <a:ln>
            <a:noFill/>
          </a:ln>
        </p:spPr>
        <p:style>
          <a:lnRef idx="0"/>
          <a:fillRef idx="0"/>
          <a:effectRef idx="0"/>
          <a:fontRef idx="minor"/>
        </p:style>
      </p:sp>
      <p:sp>
        <p:nvSpPr>
          <p:cNvPr id="98" name="CustomShape 2"/>
          <p:cNvSpPr/>
          <p:nvPr/>
        </p:nvSpPr>
        <p:spPr>
          <a:xfrm>
            <a:off x="457200" y="590760"/>
            <a:ext cx="82227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New additions from 802.15.4y</a:t>
            </a:r>
            <a:endParaRPr b="0" lang="fi-FI" sz="4400" spc="-1" strike="noStrike">
              <a:latin typeface="Arial"/>
            </a:endParaRPr>
          </a:p>
        </p:txBody>
      </p:sp>
      <p:sp>
        <p:nvSpPr>
          <p:cNvPr id="99" name="CustomShape 3"/>
          <p:cNvSpPr/>
          <p:nvPr/>
        </p:nvSpPr>
        <p:spPr>
          <a:xfrm>
            <a:off x="457200" y="1604520"/>
            <a:ext cx="8222760" cy="3970800"/>
          </a:xfrm>
          <a:prstGeom prst="rect">
            <a:avLst/>
          </a:prstGeom>
          <a:noFill/>
          <a:ln>
            <a:noFill/>
          </a:ln>
        </p:spPr>
        <p:style>
          <a:lnRef idx="0"/>
          <a:fillRef idx="0"/>
          <a:effectRef idx="0"/>
          <a:fontRef idx="minor"/>
        </p:style>
      </p:sp>
      <p:graphicFrame>
        <p:nvGraphicFramePr>
          <p:cNvPr id="100" name="Table 4"/>
          <p:cNvGraphicFramePr/>
          <p:nvPr/>
        </p:nvGraphicFramePr>
        <p:xfrm>
          <a:off x="864000" y="1728000"/>
          <a:ext cx="7631640" cy="2793240"/>
        </p:xfrm>
        <a:graphic>
          <a:graphicData uri="http://schemas.openxmlformats.org/drawingml/2006/table">
            <a:tbl>
              <a:tblPr/>
              <a:tblGrid>
                <a:gridCol w="1410840"/>
                <a:gridCol w="2403000"/>
                <a:gridCol w="1906920"/>
                <a:gridCol w="1911240"/>
              </a:tblGrid>
              <a:tr h="698400">
                <a:tc>
                  <a:txBody>
                    <a:bodyPr lIns="90000" rIns="90000">
                      <a:noAutofit/>
                    </a:bodyPr>
                    <a:p>
                      <a:pPr>
                        <a:lnSpc>
                          <a:spcPct val="100000"/>
                        </a:lnSpc>
                      </a:pPr>
                      <a:r>
                        <a:rPr b="0" lang="fi-FI" sz="1800" spc="-1" strike="noStrike">
                          <a:latin typeface="Arial"/>
                        </a:rPr>
                        <a:t>MLF9.3</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AEAD algorithm agility</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Clause 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MLF9.2: 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98400">
                <a:tc>
                  <a:txBody>
                    <a:bodyPr lIns="90000" rIns="90000">
                      <a:noAutofit/>
                    </a:bodyPr>
                    <a:p>
                      <a:pPr>
                        <a:lnSpc>
                          <a:spcPct val="100000"/>
                        </a:lnSpc>
                      </a:pPr>
                      <a:r>
                        <a:rPr b="0" lang="fi-FI" sz="1800" spc="-1" strike="noStrike">
                          <a:latin typeface="Arial"/>
                        </a:rPr>
                        <a:t>MLF9.3.1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AES-128-CCM*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Table 9-8a</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MLF9.2: O.14</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698400">
                <a:tc>
                  <a:txBody>
                    <a:bodyPr lIns="90000" rIns="90000">
                      <a:noAutofit/>
                    </a:bodyPr>
                    <a:p>
                      <a:pPr>
                        <a:lnSpc>
                          <a:spcPct val="100000"/>
                        </a:lnSpc>
                      </a:pPr>
                      <a:r>
                        <a:rPr b="0" lang="fi-FI" sz="1800" spc="-1" strike="noStrike">
                          <a:latin typeface="Arial"/>
                        </a:rPr>
                        <a:t>MLF9.3.1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AES-128-CCM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Table 9-8a</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MLF9.3: O.14</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698400">
                <a:tc>
                  <a:txBody>
                    <a:bodyPr lIns="90000" rIns="90000">
                      <a:noAutofit/>
                    </a:bodyPr>
                    <a:p>
                      <a:pPr>
                        <a:lnSpc>
                          <a:spcPct val="100000"/>
                        </a:lnSpc>
                      </a:pPr>
                      <a:r>
                        <a:rPr b="0" lang="fi-FI" sz="1800" spc="-1" strike="noStrike">
                          <a:latin typeface="Arial"/>
                        </a:rPr>
                        <a:t>MLF9.3.1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AES-256-CCM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Table 9-8a</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MLF9.3: O.14</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572</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2021-05-19T01:25:03Z</dcterms:modified>
  <cp:revision>86</cp:revision>
  <dc:subject>IEEE 802.15.9ma</dc:subject>
  <dc:title>Agenda for November</dc:title>
</cp:coreProperties>
</file>