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59" r:id="rId2"/>
    <p:sldId id="263" r:id="rId3"/>
    <p:sldId id="264" r:id="rId4"/>
    <p:sldId id="260" r:id="rId5"/>
    <p:sldId id="265"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5"/>
    <p:restoredTop sz="95915"/>
  </p:normalViewPr>
  <p:slideViewPr>
    <p:cSldViewPr>
      <p:cViewPr varScale="1">
        <p:scale>
          <a:sx n="115" d="100"/>
          <a:sy n="115" d="100"/>
        </p:scale>
        <p:origin x="1560" y="18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A501D13-C9E3-6446-98F5-418F3D7F6E3D}"/>
              </a:ext>
            </a:extLst>
          </p:cNvPr>
          <p:cNvSpPr>
            <a:spLocks noGrp="1" noChangeArrowheads="1"/>
          </p:cNvSpPr>
          <p:nvPr>
            <p:ph type="hdr" sz="quarter"/>
          </p:nvPr>
        </p:nvSpPr>
        <p:spPr bwMode="auto">
          <a:xfrm>
            <a:off x="3544888" y="175081"/>
            <a:ext cx="26939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&lt;</a:t>
            </a:r>
            <a:r>
              <a:rPr lang="en-US" dirty="0"/>
              <a:t>15-21-0292-00-04ab</a:t>
            </a:r>
            <a:r>
              <a:rPr lang="en-US" altLang="en-US" dirty="0"/>
              <a:t>&gt;</a:t>
            </a:r>
          </a:p>
        </p:txBody>
      </p:sp>
      <p:sp>
        <p:nvSpPr>
          <p:cNvPr id="3075" name="Rectangle 3">
            <a:extLst>
              <a:ext uri="{FF2B5EF4-FFF2-40B4-BE49-F238E27FC236}">
                <a16:creationId xmlns:a16="http://schemas.microsoft.com/office/drawing/2014/main" id="{846F86C2-6570-DB4F-A05F-3ABCF33D6EF2}"/>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1CFEBE9A-3CE8-E84B-937E-AFEA97C66367}"/>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3FFCEAB8-A18E-2D44-863A-540EE7204224}"/>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8BABCE70-255E-1544-B012-1CEEE4003AFC}" type="slidenum">
              <a:rPr lang="en-US" altLang="en-US"/>
              <a:pPr/>
              <a:t>‹#›</a:t>
            </a:fld>
            <a:endParaRPr lang="en-US" altLang="en-US"/>
          </a:p>
        </p:txBody>
      </p:sp>
      <p:sp>
        <p:nvSpPr>
          <p:cNvPr id="3078" name="Line 6">
            <a:extLst>
              <a:ext uri="{FF2B5EF4-FFF2-40B4-BE49-F238E27FC236}">
                <a16:creationId xmlns:a16="http://schemas.microsoft.com/office/drawing/2014/main" id="{D606F2EC-DFD0-5142-B8E7-8F4ED9B57810}"/>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66B60F06-0ECD-524F-A72E-C2DB8C91A1CE}"/>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48D87EE1-E162-3C4F-8241-4B5F4FD94E19}"/>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EE5D4C5-C5B5-B742-B3C3-FB2BF66D166B}"/>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&lt;15-21-0292-00-04ab&gt;</a:t>
            </a:r>
          </a:p>
        </p:txBody>
      </p:sp>
      <p:sp>
        <p:nvSpPr>
          <p:cNvPr id="2051" name="Rectangle 3">
            <a:extLst>
              <a:ext uri="{FF2B5EF4-FFF2-40B4-BE49-F238E27FC236}">
                <a16:creationId xmlns:a16="http://schemas.microsoft.com/office/drawing/2014/main" id="{7025A550-A5D3-504D-AC94-7EC42337449C}"/>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82264552-9205-0A47-96D8-DBCE0B03CBDD}"/>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075E72E1-E760-0A43-A61B-C4049A8E35AF}"/>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701DAD4F-91FB-2948-A2D4-1490B7EB71F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8A71A6EE-190F-304C-9BEF-6A0A980C027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350BA7F0-5FB4-B744-A851-CCF90BAD409E}" type="slidenum">
              <a:rPr lang="en-US" altLang="en-US"/>
              <a:pPr/>
              <a:t>‹#›</a:t>
            </a:fld>
            <a:endParaRPr lang="en-US" altLang="en-US"/>
          </a:p>
        </p:txBody>
      </p:sp>
      <p:sp>
        <p:nvSpPr>
          <p:cNvPr id="2056" name="Rectangle 8">
            <a:extLst>
              <a:ext uri="{FF2B5EF4-FFF2-40B4-BE49-F238E27FC236}">
                <a16:creationId xmlns:a16="http://schemas.microsoft.com/office/drawing/2014/main" id="{2EEA33E6-4DFC-6743-9BCF-52686973E3BF}"/>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30DB012-1F10-4B4C-B500-F86ABA839173}"/>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129DCD8-D628-0248-981B-36147ED043F7}"/>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&lt;15-21-0292-00-04ab&gt;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7304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&lt;15-21-0292-00-04ab&gt;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3</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70951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&lt;15-21-0292-00-04ab&gt;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4</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022612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&lt;15-21-0292-00-04ab&gt;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5</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68054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8DDDE-779C-3E41-90FD-6522164C039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1F26F80-ED7E-8B4C-AB56-33F73AC3B1A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55A6B7-E41B-B045-9E38-235BE46CE105}"/>
              </a:ext>
            </a:extLst>
          </p:cNvPr>
          <p:cNvSpPr>
            <a:spLocks noGrp="1"/>
          </p:cNvSpPr>
          <p:nvPr>
            <p:ph type="dt" sz="half" idx="10"/>
          </p:nvPr>
        </p:nvSpPr>
        <p:spPr/>
        <p:txBody>
          <a:bodyPr/>
          <a:lstStyle>
            <a:lvl1pPr>
              <a:defRPr/>
            </a:lvl1pPr>
          </a:lstStyle>
          <a:p>
            <a:r>
              <a:rPr lang="en-US" altLang="en-US"/>
              <a:t>May 2021</a:t>
            </a:r>
          </a:p>
        </p:txBody>
      </p:sp>
      <p:sp>
        <p:nvSpPr>
          <p:cNvPr id="5" name="Footer Placeholder 4">
            <a:extLst>
              <a:ext uri="{FF2B5EF4-FFF2-40B4-BE49-F238E27FC236}">
                <a16:creationId xmlns:a16="http://schemas.microsoft.com/office/drawing/2014/main" id="{0986B13F-73F5-D440-8ABD-889FA713BE6C}"/>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6" name="Slide Number Placeholder 5">
            <a:extLst>
              <a:ext uri="{FF2B5EF4-FFF2-40B4-BE49-F238E27FC236}">
                <a16:creationId xmlns:a16="http://schemas.microsoft.com/office/drawing/2014/main" id="{034C9AEE-C7E6-8E41-9B96-DBCC0529CC26}"/>
              </a:ext>
            </a:extLst>
          </p:cNvPr>
          <p:cNvSpPr>
            <a:spLocks noGrp="1"/>
          </p:cNvSpPr>
          <p:nvPr>
            <p:ph type="sldNum" sz="quarter" idx="12"/>
          </p:nvPr>
        </p:nvSpPr>
        <p:spPr/>
        <p:txBody>
          <a:bodyPr/>
          <a:lstStyle>
            <a:lvl1pPr>
              <a:defRPr/>
            </a:lvl1pPr>
          </a:lstStyle>
          <a:p>
            <a:r>
              <a:rPr lang="en-US" altLang="en-US"/>
              <a:t>Slide </a:t>
            </a:r>
            <a:fld id="{8FAC6C18-8B26-C44A-B49B-38AE1120E31C}" type="slidenum">
              <a:rPr lang="en-US" altLang="en-US"/>
              <a:pPr/>
              <a:t>‹#›</a:t>
            </a:fld>
            <a:endParaRPr lang="en-US" altLang="en-US"/>
          </a:p>
        </p:txBody>
      </p:sp>
    </p:spTree>
    <p:extLst>
      <p:ext uri="{BB962C8B-B14F-4D97-AF65-F5344CB8AC3E}">
        <p14:creationId xmlns:p14="http://schemas.microsoft.com/office/powerpoint/2010/main" val="2657898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CD1E4-7869-504D-9B8F-7F5C410889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3F97AB-14E7-614C-A9A9-F838BBC30B4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1056BA-49CB-484D-B866-D4356972BFBE}"/>
              </a:ext>
            </a:extLst>
          </p:cNvPr>
          <p:cNvSpPr>
            <a:spLocks noGrp="1"/>
          </p:cNvSpPr>
          <p:nvPr>
            <p:ph type="dt" sz="half" idx="10"/>
          </p:nvPr>
        </p:nvSpPr>
        <p:spPr/>
        <p:txBody>
          <a:bodyPr/>
          <a:lstStyle>
            <a:lvl1pPr>
              <a:defRPr/>
            </a:lvl1pPr>
          </a:lstStyle>
          <a:p>
            <a:r>
              <a:rPr lang="en-US" altLang="en-US"/>
              <a:t>May 2021</a:t>
            </a:r>
          </a:p>
        </p:txBody>
      </p:sp>
      <p:sp>
        <p:nvSpPr>
          <p:cNvPr id="5" name="Footer Placeholder 4">
            <a:extLst>
              <a:ext uri="{FF2B5EF4-FFF2-40B4-BE49-F238E27FC236}">
                <a16:creationId xmlns:a16="http://schemas.microsoft.com/office/drawing/2014/main" id="{C5F16ACF-DE55-5945-A0C2-E8B1564B49D9}"/>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6" name="Slide Number Placeholder 5">
            <a:extLst>
              <a:ext uri="{FF2B5EF4-FFF2-40B4-BE49-F238E27FC236}">
                <a16:creationId xmlns:a16="http://schemas.microsoft.com/office/drawing/2014/main" id="{CED90230-3758-9C47-8F37-CC17A9997CD1}"/>
              </a:ext>
            </a:extLst>
          </p:cNvPr>
          <p:cNvSpPr>
            <a:spLocks noGrp="1"/>
          </p:cNvSpPr>
          <p:nvPr>
            <p:ph type="sldNum" sz="quarter" idx="12"/>
          </p:nvPr>
        </p:nvSpPr>
        <p:spPr/>
        <p:txBody>
          <a:bodyPr/>
          <a:lstStyle>
            <a:lvl1pPr>
              <a:defRPr/>
            </a:lvl1pPr>
          </a:lstStyle>
          <a:p>
            <a:r>
              <a:rPr lang="en-US" altLang="en-US"/>
              <a:t>Slide </a:t>
            </a:r>
            <a:fld id="{E7522435-D745-714A-B84D-2AC887EE22F4}" type="slidenum">
              <a:rPr lang="en-US" altLang="en-US"/>
              <a:pPr/>
              <a:t>‹#›</a:t>
            </a:fld>
            <a:endParaRPr lang="en-US" altLang="en-US"/>
          </a:p>
        </p:txBody>
      </p:sp>
    </p:spTree>
    <p:extLst>
      <p:ext uri="{BB962C8B-B14F-4D97-AF65-F5344CB8AC3E}">
        <p14:creationId xmlns:p14="http://schemas.microsoft.com/office/powerpoint/2010/main" val="2448135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14E076-0BC8-1A4B-B6E4-8AC494B8C801}"/>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F0F26E-23CD-FC46-B1A0-45C5DF020AF2}"/>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CC265C-1F47-6C49-AA55-04BAEBD3D996}"/>
              </a:ext>
            </a:extLst>
          </p:cNvPr>
          <p:cNvSpPr>
            <a:spLocks noGrp="1"/>
          </p:cNvSpPr>
          <p:nvPr>
            <p:ph type="dt" sz="half" idx="10"/>
          </p:nvPr>
        </p:nvSpPr>
        <p:spPr/>
        <p:txBody>
          <a:bodyPr/>
          <a:lstStyle>
            <a:lvl1pPr>
              <a:defRPr/>
            </a:lvl1pPr>
          </a:lstStyle>
          <a:p>
            <a:r>
              <a:rPr lang="en-US" altLang="en-US"/>
              <a:t>May 2021</a:t>
            </a:r>
          </a:p>
        </p:txBody>
      </p:sp>
      <p:sp>
        <p:nvSpPr>
          <p:cNvPr id="5" name="Footer Placeholder 4">
            <a:extLst>
              <a:ext uri="{FF2B5EF4-FFF2-40B4-BE49-F238E27FC236}">
                <a16:creationId xmlns:a16="http://schemas.microsoft.com/office/drawing/2014/main" id="{4ED467AF-E545-4D42-840A-8B346A7876A2}"/>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6" name="Slide Number Placeholder 5">
            <a:extLst>
              <a:ext uri="{FF2B5EF4-FFF2-40B4-BE49-F238E27FC236}">
                <a16:creationId xmlns:a16="http://schemas.microsoft.com/office/drawing/2014/main" id="{CAF8DA7F-452E-5F42-BBB1-20DDE7E06C52}"/>
              </a:ext>
            </a:extLst>
          </p:cNvPr>
          <p:cNvSpPr>
            <a:spLocks noGrp="1"/>
          </p:cNvSpPr>
          <p:nvPr>
            <p:ph type="sldNum" sz="quarter" idx="12"/>
          </p:nvPr>
        </p:nvSpPr>
        <p:spPr/>
        <p:txBody>
          <a:bodyPr/>
          <a:lstStyle>
            <a:lvl1pPr>
              <a:defRPr/>
            </a:lvl1pPr>
          </a:lstStyle>
          <a:p>
            <a:r>
              <a:rPr lang="en-US" altLang="en-US"/>
              <a:t>Slide </a:t>
            </a:r>
            <a:fld id="{3527D91F-F792-5448-890F-657E1F89BFE9}" type="slidenum">
              <a:rPr lang="en-US" altLang="en-US"/>
              <a:pPr/>
              <a:t>‹#›</a:t>
            </a:fld>
            <a:endParaRPr lang="en-US" altLang="en-US"/>
          </a:p>
        </p:txBody>
      </p:sp>
    </p:spTree>
    <p:extLst>
      <p:ext uri="{BB962C8B-B14F-4D97-AF65-F5344CB8AC3E}">
        <p14:creationId xmlns:p14="http://schemas.microsoft.com/office/powerpoint/2010/main" val="3451897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CC723-9E68-8F4E-8E47-846F7C6C10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571350-B9EA-144F-A9C9-500F07BD86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8761CB-944B-0742-8D33-E9AB81A42DFE}"/>
              </a:ext>
            </a:extLst>
          </p:cNvPr>
          <p:cNvSpPr>
            <a:spLocks noGrp="1"/>
          </p:cNvSpPr>
          <p:nvPr>
            <p:ph type="dt" sz="half" idx="10"/>
          </p:nvPr>
        </p:nvSpPr>
        <p:spPr/>
        <p:txBody>
          <a:bodyPr/>
          <a:lstStyle>
            <a:lvl1pPr>
              <a:defRPr/>
            </a:lvl1pPr>
          </a:lstStyle>
          <a:p>
            <a:r>
              <a:rPr lang="en-US" altLang="en-US"/>
              <a:t>May 2021</a:t>
            </a:r>
          </a:p>
        </p:txBody>
      </p:sp>
      <p:sp>
        <p:nvSpPr>
          <p:cNvPr id="5" name="Footer Placeholder 4">
            <a:extLst>
              <a:ext uri="{FF2B5EF4-FFF2-40B4-BE49-F238E27FC236}">
                <a16:creationId xmlns:a16="http://schemas.microsoft.com/office/drawing/2014/main" id="{470E5A35-471E-E241-A128-4F780667FF6D}"/>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6" name="Slide Number Placeholder 5">
            <a:extLst>
              <a:ext uri="{FF2B5EF4-FFF2-40B4-BE49-F238E27FC236}">
                <a16:creationId xmlns:a16="http://schemas.microsoft.com/office/drawing/2014/main" id="{E94434B5-E414-6D46-A848-EFF1C90DDF3A}"/>
              </a:ext>
            </a:extLst>
          </p:cNvPr>
          <p:cNvSpPr>
            <a:spLocks noGrp="1"/>
          </p:cNvSpPr>
          <p:nvPr>
            <p:ph type="sldNum" sz="quarter" idx="12"/>
          </p:nvPr>
        </p:nvSpPr>
        <p:spPr/>
        <p:txBody>
          <a:bodyPr/>
          <a:lstStyle>
            <a:lvl1pPr>
              <a:defRPr/>
            </a:lvl1pPr>
          </a:lstStyle>
          <a:p>
            <a:r>
              <a:rPr lang="en-US" altLang="en-US"/>
              <a:t>Slide </a:t>
            </a:r>
            <a:fld id="{B4667AA2-6B14-F74C-B79C-0D541C88F3E9}" type="slidenum">
              <a:rPr lang="en-US" altLang="en-US"/>
              <a:pPr/>
              <a:t>‹#›</a:t>
            </a:fld>
            <a:endParaRPr lang="en-US" altLang="en-US"/>
          </a:p>
        </p:txBody>
      </p:sp>
    </p:spTree>
    <p:extLst>
      <p:ext uri="{BB962C8B-B14F-4D97-AF65-F5344CB8AC3E}">
        <p14:creationId xmlns:p14="http://schemas.microsoft.com/office/powerpoint/2010/main" val="1986311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49EB6-063F-6E49-94DA-E85F92559572}"/>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535D80-A3B6-3949-8721-0580AEFC5A4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BFD6B91E-3000-7547-B960-925D72450178}"/>
              </a:ext>
            </a:extLst>
          </p:cNvPr>
          <p:cNvSpPr>
            <a:spLocks noGrp="1"/>
          </p:cNvSpPr>
          <p:nvPr>
            <p:ph type="dt" sz="half" idx="10"/>
          </p:nvPr>
        </p:nvSpPr>
        <p:spPr/>
        <p:txBody>
          <a:bodyPr/>
          <a:lstStyle>
            <a:lvl1pPr>
              <a:defRPr/>
            </a:lvl1pPr>
          </a:lstStyle>
          <a:p>
            <a:r>
              <a:rPr lang="en-US" altLang="en-US"/>
              <a:t>May 2021</a:t>
            </a:r>
          </a:p>
        </p:txBody>
      </p:sp>
      <p:sp>
        <p:nvSpPr>
          <p:cNvPr id="5" name="Footer Placeholder 4">
            <a:extLst>
              <a:ext uri="{FF2B5EF4-FFF2-40B4-BE49-F238E27FC236}">
                <a16:creationId xmlns:a16="http://schemas.microsoft.com/office/drawing/2014/main" id="{98B15E82-71CE-974B-808E-DA4AE849DDBB}"/>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6" name="Slide Number Placeholder 5">
            <a:extLst>
              <a:ext uri="{FF2B5EF4-FFF2-40B4-BE49-F238E27FC236}">
                <a16:creationId xmlns:a16="http://schemas.microsoft.com/office/drawing/2014/main" id="{F0CC8204-5E0A-5847-8819-03A014A8591A}"/>
              </a:ext>
            </a:extLst>
          </p:cNvPr>
          <p:cNvSpPr>
            <a:spLocks noGrp="1"/>
          </p:cNvSpPr>
          <p:nvPr>
            <p:ph type="sldNum" sz="quarter" idx="12"/>
          </p:nvPr>
        </p:nvSpPr>
        <p:spPr/>
        <p:txBody>
          <a:bodyPr/>
          <a:lstStyle>
            <a:lvl1pPr>
              <a:defRPr/>
            </a:lvl1pPr>
          </a:lstStyle>
          <a:p>
            <a:r>
              <a:rPr lang="en-US" altLang="en-US"/>
              <a:t>Slide </a:t>
            </a:r>
            <a:fld id="{F84CC9E9-C7DC-9842-B612-669C31065701}" type="slidenum">
              <a:rPr lang="en-US" altLang="en-US"/>
              <a:pPr/>
              <a:t>‹#›</a:t>
            </a:fld>
            <a:endParaRPr lang="en-US" altLang="en-US"/>
          </a:p>
        </p:txBody>
      </p:sp>
    </p:spTree>
    <p:extLst>
      <p:ext uri="{BB962C8B-B14F-4D97-AF65-F5344CB8AC3E}">
        <p14:creationId xmlns:p14="http://schemas.microsoft.com/office/powerpoint/2010/main" val="2241081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BF6A2-A3B9-764A-8B7E-39C647BC40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B38299-C9B7-B848-8D66-EB222ACFA92B}"/>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76EE808-0BD9-2545-AA2D-A31368955227}"/>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87F017-011E-324E-90F8-915DEEBFC887}"/>
              </a:ext>
            </a:extLst>
          </p:cNvPr>
          <p:cNvSpPr>
            <a:spLocks noGrp="1"/>
          </p:cNvSpPr>
          <p:nvPr>
            <p:ph type="dt" sz="half" idx="10"/>
          </p:nvPr>
        </p:nvSpPr>
        <p:spPr/>
        <p:txBody>
          <a:bodyPr/>
          <a:lstStyle>
            <a:lvl1pPr>
              <a:defRPr/>
            </a:lvl1pPr>
          </a:lstStyle>
          <a:p>
            <a:r>
              <a:rPr lang="en-US" altLang="en-US"/>
              <a:t>May 2021</a:t>
            </a:r>
          </a:p>
        </p:txBody>
      </p:sp>
      <p:sp>
        <p:nvSpPr>
          <p:cNvPr id="6" name="Footer Placeholder 5">
            <a:extLst>
              <a:ext uri="{FF2B5EF4-FFF2-40B4-BE49-F238E27FC236}">
                <a16:creationId xmlns:a16="http://schemas.microsoft.com/office/drawing/2014/main" id="{99C6440D-D868-9C4E-82A0-871433CA19D2}"/>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7" name="Slide Number Placeholder 6">
            <a:extLst>
              <a:ext uri="{FF2B5EF4-FFF2-40B4-BE49-F238E27FC236}">
                <a16:creationId xmlns:a16="http://schemas.microsoft.com/office/drawing/2014/main" id="{8A33F7A3-E7F5-394E-8EF6-FA940202A8A5}"/>
              </a:ext>
            </a:extLst>
          </p:cNvPr>
          <p:cNvSpPr>
            <a:spLocks noGrp="1"/>
          </p:cNvSpPr>
          <p:nvPr>
            <p:ph type="sldNum" sz="quarter" idx="12"/>
          </p:nvPr>
        </p:nvSpPr>
        <p:spPr/>
        <p:txBody>
          <a:bodyPr/>
          <a:lstStyle>
            <a:lvl1pPr>
              <a:defRPr/>
            </a:lvl1pPr>
          </a:lstStyle>
          <a:p>
            <a:r>
              <a:rPr lang="en-US" altLang="en-US"/>
              <a:t>Slide </a:t>
            </a:r>
            <a:fld id="{AC58A235-5AC1-8240-8E33-49AAA8BBB9C9}" type="slidenum">
              <a:rPr lang="en-US" altLang="en-US"/>
              <a:pPr/>
              <a:t>‹#›</a:t>
            </a:fld>
            <a:endParaRPr lang="en-US" altLang="en-US"/>
          </a:p>
        </p:txBody>
      </p:sp>
    </p:spTree>
    <p:extLst>
      <p:ext uri="{BB962C8B-B14F-4D97-AF65-F5344CB8AC3E}">
        <p14:creationId xmlns:p14="http://schemas.microsoft.com/office/powerpoint/2010/main" val="954932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3BB90-D385-DC4E-92D6-D694AA7CA4E8}"/>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111A121-384D-4D44-9AE3-BA54F3C028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748258D-9514-AB4C-BC65-19A14C01F5D4}"/>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0092C1-A8B8-A349-9DD6-F7C3E5652B3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A1D451-D311-0D4E-B3BA-C39487799976}"/>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D1C8F0-A47E-0A45-843C-24F0B5DFDC57}"/>
              </a:ext>
            </a:extLst>
          </p:cNvPr>
          <p:cNvSpPr>
            <a:spLocks noGrp="1"/>
          </p:cNvSpPr>
          <p:nvPr>
            <p:ph type="dt" sz="half" idx="10"/>
          </p:nvPr>
        </p:nvSpPr>
        <p:spPr/>
        <p:txBody>
          <a:bodyPr/>
          <a:lstStyle>
            <a:lvl1pPr>
              <a:defRPr/>
            </a:lvl1pPr>
          </a:lstStyle>
          <a:p>
            <a:r>
              <a:rPr lang="en-US" altLang="en-US"/>
              <a:t>May 2021</a:t>
            </a:r>
          </a:p>
        </p:txBody>
      </p:sp>
      <p:sp>
        <p:nvSpPr>
          <p:cNvPr id="8" name="Footer Placeholder 7">
            <a:extLst>
              <a:ext uri="{FF2B5EF4-FFF2-40B4-BE49-F238E27FC236}">
                <a16:creationId xmlns:a16="http://schemas.microsoft.com/office/drawing/2014/main" id="{4D229391-643F-ED44-8010-C7780DB2248D}"/>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9" name="Slide Number Placeholder 8">
            <a:extLst>
              <a:ext uri="{FF2B5EF4-FFF2-40B4-BE49-F238E27FC236}">
                <a16:creationId xmlns:a16="http://schemas.microsoft.com/office/drawing/2014/main" id="{A30981EA-9D79-0F43-9BB9-80C570D4AD68}"/>
              </a:ext>
            </a:extLst>
          </p:cNvPr>
          <p:cNvSpPr>
            <a:spLocks noGrp="1"/>
          </p:cNvSpPr>
          <p:nvPr>
            <p:ph type="sldNum" sz="quarter" idx="12"/>
          </p:nvPr>
        </p:nvSpPr>
        <p:spPr/>
        <p:txBody>
          <a:bodyPr/>
          <a:lstStyle>
            <a:lvl1pPr>
              <a:defRPr/>
            </a:lvl1pPr>
          </a:lstStyle>
          <a:p>
            <a:r>
              <a:rPr lang="en-US" altLang="en-US"/>
              <a:t>Slide </a:t>
            </a:r>
            <a:fld id="{BF1289CC-55BF-B649-B565-381342A7B38B}" type="slidenum">
              <a:rPr lang="en-US" altLang="en-US"/>
              <a:pPr/>
              <a:t>‹#›</a:t>
            </a:fld>
            <a:endParaRPr lang="en-US" altLang="en-US"/>
          </a:p>
        </p:txBody>
      </p:sp>
    </p:spTree>
    <p:extLst>
      <p:ext uri="{BB962C8B-B14F-4D97-AF65-F5344CB8AC3E}">
        <p14:creationId xmlns:p14="http://schemas.microsoft.com/office/powerpoint/2010/main" val="3604721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94C8E-65B0-AB4A-9082-25CDF2963A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4C916F7-F3F0-684E-81EB-7AA7AC8CA723}"/>
              </a:ext>
            </a:extLst>
          </p:cNvPr>
          <p:cNvSpPr>
            <a:spLocks noGrp="1"/>
          </p:cNvSpPr>
          <p:nvPr>
            <p:ph type="dt" sz="half" idx="10"/>
          </p:nvPr>
        </p:nvSpPr>
        <p:spPr/>
        <p:txBody>
          <a:bodyPr/>
          <a:lstStyle>
            <a:lvl1pPr>
              <a:defRPr/>
            </a:lvl1pPr>
          </a:lstStyle>
          <a:p>
            <a:r>
              <a:rPr lang="en-US" altLang="en-US"/>
              <a:t>May 2021</a:t>
            </a:r>
          </a:p>
        </p:txBody>
      </p:sp>
      <p:sp>
        <p:nvSpPr>
          <p:cNvPr id="4" name="Footer Placeholder 3">
            <a:extLst>
              <a:ext uri="{FF2B5EF4-FFF2-40B4-BE49-F238E27FC236}">
                <a16:creationId xmlns:a16="http://schemas.microsoft.com/office/drawing/2014/main" id="{A7B6C1E8-AC20-5B43-BAED-468D859EE68B}"/>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5" name="Slide Number Placeholder 4">
            <a:extLst>
              <a:ext uri="{FF2B5EF4-FFF2-40B4-BE49-F238E27FC236}">
                <a16:creationId xmlns:a16="http://schemas.microsoft.com/office/drawing/2014/main" id="{A4392CD5-916A-DD46-9CDA-D5AB13943EA4}"/>
              </a:ext>
            </a:extLst>
          </p:cNvPr>
          <p:cNvSpPr>
            <a:spLocks noGrp="1"/>
          </p:cNvSpPr>
          <p:nvPr>
            <p:ph type="sldNum" sz="quarter" idx="12"/>
          </p:nvPr>
        </p:nvSpPr>
        <p:spPr/>
        <p:txBody>
          <a:bodyPr/>
          <a:lstStyle>
            <a:lvl1pPr>
              <a:defRPr/>
            </a:lvl1pPr>
          </a:lstStyle>
          <a:p>
            <a:r>
              <a:rPr lang="en-US" altLang="en-US"/>
              <a:t>Slide </a:t>
            </a:r>
            <a:fld id="{68A40217-BFDC-114C-9336-2B7B170E963A}" type="slidenum">
              <a:rPr lang="en-US" altLang="en-US"/>
              <a:pPr/>
              <a:t>‹#›</a:t>
            </a:fld>
            <a:endParaRPr lang="en-US" altLang="en-US"/>
          </a:p>
        </p:txBody>
      </p:sp>
    </p:spTree>
    <p:extLst>
      <p:ext uri="{BB962C8B-B14F-4D97-AF65-F5344CB8AC3E}">
        <p14:creationId xmlns:p14="http://schemas.microsoft.com/office/powerpoint/2010/main" val="1822356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F8DD1A-ABB5-1548-95B0-56CB4C9FF209}"/>
              </a:ext>
            </a:extLst>
          </p:cNvPr>
          <p:cNvSpPr>
            <a:spLocks noGrp="1"/>
          </p:cNvSpPr>
          <p:nvPr>
            <p:ph type="dt" sz="half" idx="10"/>
          </p:nvPr>
        </p:nvSpPr>
        <p:spPr/>
        <p:txBody>
          <a:bodyPr/>
          <a:lstStyle>
            <a:lvl1pPr>
              <a:defRPr/>
            </a:lvl1pPr>
          </a:lstStyle>
          <a:p>
            <a:r>
              <a:rPr lang="en-US" altLang="en-US"/>
              <a:t>May 2021</a:t>
            </a:r>
            <a:endParaRPr lang="en-US" altLang="en-US" dirty="0"/>
          </a:p>
        </p:txBody>
      </p:sp>
      <p:sp>
        <p:nvSpPr>
          <p:cNvPr id="3" name="Footer Placeholder 2">
            <a:extLst>
              <a:ext uri="{FF2B5EF4-FFF2-40B4-BE49-F238E27FC236}">
                <a16:creationId xmlns:a16="http://schemas.microsoft.com/office/drawing/2014/main" id="{83EE4ABA-520F-C040-9780-C3259EAC2007}"/>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4" name="Slide Number Placeholder 3">
            <a:extLst>
              <a:ext uri="{FF2B5EF4-FFF2-40B4-BE49-F238E27FC236}">
                <a16:creationId xmlns:a16="http://schemas.microsoft.com/office/drawing/2014/main" id="{03990CFE-BBF2-BE46-8A06-4DF6C22DBFF9}"/>
              </a:ext>
            </a:extLst>
          </p:cNvPr>
          <p:cNvSpPr>
            <a:spLocks noGrp="1"/>
          </p:cNvSpPr>
          <p:nvPr>
            <p:ph type="sldNum" sz="quarter" idx="12"/>
          </p:nvPr>
        </p:nvSpPr>
        <p:spPr/>
        <p:txBody>
          <a:bodyPr/>
          <a:lstStyle>
            <a:lvl1pPr>
              <a:defRPr/>
            </a:lvl1pPr>
          </a:lstStyle>
          <a:p>
            <a:r>
              <a:rPr lang="en-US" altLang="en-US"/>
              <a:t>Slide </a:t>
            </a:r>
            <a:fld id="{4EDCEA16-3E26-DE40-8AE7-26CCDF524ACC}" type="slidenum">
              <a:rPr lang="en-US" altLang="en-US"/>
              <a:pPr/>
              <a:t>‹#›</a:t>
            </a:fld>
            <a:endParaRPr lang="en-US" altLang="en-US"/>
          </a:p>
        </p:txBody>
      </p:sp>
      <p:sp>
        <p:nvSpPr>
          <p:cNvPr id="5" name="Title 4">
            <a:extLst>
              <a:ext uri="{FF2B5EF4-FFF2-40B4-BE49-F238E27FC236}">
                <a16:creationId xmlns:a16="http://schemas.microsoft.com/office/drawing/2014/main" id="{8655F464-8E68-E045-BB39-9BE128F76B7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91895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2F611-7B42-EE4F-8DBC-06154875902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D468EDA-2E3F-0D4F-B03C-0F5B3A41C76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66F980-FAE9-264D-8374-9DBFC7D2BAF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4ED05B-901E-1643-9FDE-1455B7F8C57A}"/>
              </a:ext>
            </a:extLst>
          </p:cNvPr>
          <p:cNvSpPr>
            <a:spLocks noGrp="1"/>
          </p:cNvSpPr>
          <p:nvPr>
            <p:ph type="dt" sz="half" idx="10"/>
          </p:nvPr>
        </p:nvSpPr>
        <p:spPr/>
        <p:txBody>
          <a:bodyPr/>
          <a:lstStyle>
            <a:lvl1pPr>
              <a:defRPr/>
            </a:lvl1pPr>
          </a:lstStyle>
          <a:p>
            <a:r>
              <a:rPr lang="en-US" altLang="en-US"/>
              <a:t>May 2021</a:t>
            </a:r>
            <a:endParaRPr lang="en-US" altLang="en-US" dirty="0"/>
          </a:p>
        </p:txBody>
      </p:sp>
      <p:sp>
        <p:nvSpPr>
          <p:cNvPr id="6" name="Footer Placeholder 5">
            <a:extLst>
              <a:ext uri="{FF2B5EF4-FFF2-40B4-BE49-F238E27FC236}">
                <a16:creationId xmlns:a16="http://schemas.microsoft.com/office/drawing/2014/main" id="{5DB27770-C6D0-464D-ADEA-0FBE73872222}"/>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7" name="Slide Number Placeholder 6">
            <a:extLst>
              <a:ext uri="{FF2B5EF4-FFF2-40B4-BE49-F238E27FC236}">
                <a16:creationId xmlns:a16="http://schemas.microsoft.com/office/drawing/2014/main" id="{DAA59580-CEC1-7A45-B63A-74A6FE3B7389}"/>
              </a:ext>
            </a:extLst>
          </p:cNvPr>
          <p:cNvSpPr>
            <a:spLocks noGrp="1"/>
          </p:cNvSpPr>
          <p:nvPr>
            <p:ph type="sldNum" sz="quarter" idx="12"/>
          </p:nvPr>
        </p:nvSpPr>
        <p:spPr/>
        <p:txBody>
          <a:bodyPr/>
          <a:lstStyle>
            <a:lvl1pPr>
              <a:defRPr/>
            </a:lvl1pPr>
          </a:lstStyle>
          <a:p>
            <a:r>
              <a:rPr lang="en-US" altLang="en-US"/>
              <a:t>Slide </a:t>
            </a:r>
            <a:fld id="{00585C01-9AC1-2B4D-BD1D-0EBE069638DE}" type="slidenum">
              <a:rPr lang="en-US" altLang="en-US"/>
              <a:pPr/>
              <a:t>‹#›</a:t>
            </a:fld>
            <a:endParaRPr lang="en-US" altLang="en-US"/>
          </a:p>
        </p:txBody>
      </p:sp>
    </p:spTree>
    <p:extLst>
      <p:ext uri="{BB962C8B-B14F-4D97-AF65-F5344CB8AC3E}">
        <p14:creationId xmlns:p14="http://schemas.microsoft.com/office/powerpoint/2010/main" val="1779558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4DF31-3A13-B344-B96A-0AC114BC94B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2353D0-E598-C546-A1BD-F391D0933A1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D55FEC6-14E6-C041-9561-F3E351665F1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356EDA-AA07-FA42-BF7A-B7E10E0C1854}"/>
              </a:ext>
            </a:extLst>
          </p:cNvPr>
          <p:cNvSpPr>
            <a:spLocks noGrp="1"/>
          </p:cNvSpPr>
          <p:nvPr>
            <p:ph type="dt" sz="half" idx="10"/>
          </p:nvPr>
        </p:nvSpPr>
        <p:spPr/>
        <p:txBody>
          <a:bodyPr/>
          <a:lstStyle>
            <a:lvl1pPr>
              <a:defRPr/>
            </a:lvl1pPr>
          </a:lstStyle>
          <a:p>
            <a:r>
              <a:rPr lang="en-US" altLang="en-US"/>
              <a:t>May 2021</a:t>
            </a:r>
          </a:p>
        </p:txBody>
      </p:sp>
      <p:sp>
        <p:nvSpPr>
          <p:cNvPr id="6" name="Footer Placeholder 5">
            <a:extLst>
              <a:ext uri="{FF2B5EF4-FFF2-40B4-BE49-F238E27FC236}">
                <a16:creationId xmlns:a16="http://schemas.microsoft.com/office/drawing/2014/main" id="{2991C45F-0BBE-D449-8B74-14D79903D6A9}"/>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7" name="Slide Number Placeholder 6">
            <a:extLst>
              <a:ext uri="{FF2B5EF4-FFF2-40B4-BE49-F238E27FC236}">
                <a16:creationId xmlns:a16="http://schemas.microsoft.com/office/drawing/2014/main" id="{B9AE5500-CFCE-DB43-AEC8-662FBCB1F1A5}"/>
              </a:ext>
            </a:extLst>
          </p:cNvPr>
          <p:cNvSpPr>
            <a:spLocks noGrp="1"/>
          </p:cNvSpPr>
          <p:nvPr>
            <p:ph type="sldNum" sz="quarter" idx="12"/>
          </p:nvPr>
        </p:nvSpPr>
        <p:spPr/>
        <p:txBody>
          <a:bodyPr/>
          <a:lstStyle>
            <a:lvl1pPr>
              <a:defRPr/>
            </a:lvl1pPr>
          </a:lstStyle>
          <a:p>
            <a:r>
              <a:rPr lang="en-US" altLang="en-US"/>
              <a:t>Slide </a:t>
            </a:r>
            <a:fld id="{38FCC2AF-3985-254A-B8DA-85C158B8E73D}" type="slidenum">
              <a:rPr lang="en-US" altLang="en-US"/>
              <a:pPr/>
              <a:t>‹#›</a:t>
            </a:fld>
            <a:endParaRPr lang="en-US" altLang="en-US"/>
          </a:p>
        </p:txBody>
      </p:sp>
    </p:spTree>
    <p:extLst>
      <p:ext uri="{BB962C8B-B14F-4D97-AF65-F5344CB8AC3E}">
        <p14:creationId xmlns:p14="http://schemas.microsoft.com/office/powerpoint/2010/main" val="3949127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8251DDD-B419-114D-B369-34ED26752CE0}"/>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C13E087E-1C66-BE43-84C1-5BF150F941F0}"/>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7BA71365-8487-3F42-AF33-09C8E7DAB120}"/>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May 2021</a:t>
            </a:r>
            <a:endParaRPr lang="en-US" altLang="en-US" dirty="0"/>
          </a:p>
        </p:txBody>
      </p:sp>
      <p:sp>
        <p:nvSpPr>
          <p:cNvPr id="1029" name="Rectangle 5">
            <a:extLst>
              <a:ext uri="{FF2B5EF4-FFF2-40B4-BE49-F238E27FC236}">
                <a16:creationId xmlns:a16="http://schemas.microsoft.com/office/drawing/2014/main" id="{0CBA3D31-86E0-754E-B554-A7E7738F40F9}"/>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J. Hammerschmidt (Apple) and E. Ekrem (Apple)</a:t>
            </a:r>
          </a:p>
        </p:txBody>
      </p:sp>
      <p:sp>
        <p:nvSpPr>
          <p:cNvPr id="1030" name="Rectangle 6">
            <a:extLst>
              <a:ext uri="{FF2B5EF4-FFF2-40B4-BE49-F238E27FC236}">
                <a16:creationId xmlns:a16="http://schemas.microsoft.com/office/drawing/2014/main" id="{F8EABCC0-035E-4B44-8A84-EC8EE4ECC51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671175-4C3F-C248-BF0B-2C37A957CA6C}" type="slidenum">
              <a:rPr lang="en-US" altLang="en-US"/>
              <a:pPr/>
              <a:t>‹#›</a:t>
            </a:fld>
            <a:endParaRPr lang="en-US" altLang="en-US"/>
          </a:p>
        </p:txBody>
      </p:sp>
      <p:sp>
        <p:nvSpPr>
          <p:cNvPr id="1031" name="Rectangle 7">
            <a:extLst>
              <a:ext uri="{FF2B5EF4-FFF2-40B4-BE49-F238E27FC236}">
                <a16:creationId xmlns:a16="http://schemas.microsoft.com/office/drawing/2014/main" id="{51BBE10D-7D2A-144F-8EBC-E2F0760CE87E}"/>
              </a:ext>
            </a:extLst>
          </p:cNvPr>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15-21-0292-00-04ab</a:t>
            </a:r>
            <a:r>
              <a:rPr lang="en-US" altLang="en-US" sz="1400" b="1" dirty="0"/>
              <a:t>&gt;</a:t>
            </a:r>
          </a:p>
        </p:txBody>
      </p:sp>
      <p:sp>
        <p:nvSpPr>
          <p:cNvPr id="1032" name="Line 8">
            <a:extLst>
              <a:ext uri="{FF2B5EF4-FFF2-40B4-BE49-F238E27FC236}">
                <a16:creationId xmlns:a16="http://schemas.microsoft.com/office/drawing/2014/main" id="{DAE19F79-1F08-7542-9A14-AC07E29D0B8B}"/>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01960A5D-FF04-B04F-A53A-27E141BCE98D}"/>
              </a:ext>
            </a:extLst>
          </p:cNvPr>
          <p:cNvSpPr>
            <a:spLocks noChangeArrowheads="1"/>
          </p:cNvSpPr>
          <p:nvPr/>
        </p:nvSpPr>
        <p:spPr bwMode="auto">
          <a:xfrm>
            <a:off x="685800" y="6475413"/>
            <a:ext cx="11430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solidFill>
                  <a:schemeClr val="tx2"/>
                </a:solidFill>
              </a:rPr>
              <a:t>Opportunities …</a:t>
            </a:r>
            <a:endParaRPr lang="en-US" altLang="en-US" dirty="0"/>
          </a:p>
        </p:txBody>
      </p:sp>
      <p:sp>
        <p:nvSpPr>
          <p:cNvPr id="1034" name="Line 10">
            <a:extLst>
              <a:ext uri="{FF2B5EF4-FFF2-40B4-BE49-F238E27FC236}">
                <a16:creationId xmlns:a16="http://schemas.microsoft.com/office/drawing/2014/main" id="{9D883940-74CE-9C44-B8A3-B08BCCF79E0C}"/>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260A6A9D-1DC7-FF46-803A-346BD883A24D}"/>
              </a:ext>
            </a:extLst>
          </p:cNvPr>
          <p:cNvSpPr>
            <a:spLocks noGrp="1"/>
          </p:cNvSpPr>
          <p:nvPr>
            <p:ph type="dt" sz="half" idx="10"/>
          </p:nvPr>
        </p:nvSpPr>
        <p:spPr/>
        <p:txBody>
          <a:bodyPr/>
          <a:lstStyle/>
          <a:p>
            <a:r>
              <a:rPr lang="en-US" altLang="en-US"/>
              <a:t>May 2021</a:t>
            </a:r>
          </a:p>
        </p:txBody>
      </p:sp>
      <p:sp>
        <p:nvSpPr>
          <p:cNvPr id="5" name="Footer Placeholder 2">
            <a:extLst>
              <a:ext uri="{FF2B5EF4-FFF2-40B4-BE49-F238E27FC236}">
                <a16:creationId xmlns:a16="http://schemas.microsoft.com/office/drawing/2014/main" id="{FE71F21A-E2A0-F744-9566-59B87B030887}"/>
              </a:ext>
            </a:extLst>
          </p:cNvPr>
          <p:cNvSpPr>
            <a:spLocks noGrp="1"/>
          </p:cNvSpPr>
          <p:nvPr>
            <p:ph type="ftr" sz="quarter" idx="11"/>
          </p:nvPr>
        </p:nvSpPr>
        <p:spPr/>
        <p:txBody>
          <a:bodyPr/>
          <a:lstStyle/>
          <a:p>
            <a:r>
              <a:rPr lang="en-US" altLang="en-US" dirty="0"/>
              <a:t>J. Hammerschmidt (Apple) and E. Ekrem (Apple)</a:t>
            </a:r>
          </a:p>
        </p:txBody>
      </p:sp>
      <p:sp>
        <p:nvSpPr>
          <p:cNvPr id="6" name="Slide Number Placeholder 3">
            <a:extLst>
              <a:ext uri="{FF2B5EF4-FFF2-40B4-BE49-F238E27FC236}">
                <a16:creationId xmlns:a16="http://schemas.microsoft.com/office/drawing/2014/main" id="{9324BAE3-44E0-884A-9EA2-5E3849F6EA4D}"/>
              </a:ext>
            </a:extLst>
          </p:cNvPr>
          <p:cNvSpPr>
            <a:spLocks noGrp="1"/>
          </p:cNvSpPr>
          <p:nvPr>
            <p:ph type="sldNum" sz="quarter" idx="12"/>
          </p:nvPr>
        </p:nvSpPr>
        <p:spPr/>
        <p:txBody>
          <a:bodyPr/>
          <a:lstStyle/>
          <a:p>
            <a:r>
              <a:rPr lang="en-US" altLang="en-US"/>
              <a:t>Slide </a:t>
            </a:r>
            <a:fld id="{D84C1225-E562-1C43-BE69-BBBAD76D8F4F}" type="slidenum">
              <a:rPr lang="en-US" altLang="en-US"/>
              <a:pPr/>
              <a:t>1</a:t>
            </a:fld>
            <a:endParaRPr lang="en-US" altLang="en-US"/>
          </a:p>
        </p:txBody>
      </p:sp>
      <p:sp>
        <p:nvSpPr>
          <p:cNvPr id="27651" name="Rectangle 3">
            <a:extLst>
              <a:ext uri="{FF2B5EF4-FFF2-40B4-BE49-F238E27FC236}">
                <a16:creationId xmlns:a16="http://schemas.microsoft.com/office/drawing/2014/main" id="{71C9CB3A-4F7D-A34A-B7F9-FD9362FCAD70}"/>
              </a:ext>
            </a:extLst>
          </p:cNvPr>
          <p:cNvSpPr>
            <a:spLocks noChangeArrowheads="1"/>
          </p:cNvSpPr>
          <p:nvPr/>
        </p:nvSpPr>
        <p:spPr bwMode="auto">
          <a:xfrm>
            <a:off x="152400" y="609600"/>
            <a:ext cx="8991600" cy="4488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Opportunities for improved UWB/NB coordination	</a:t>
            </a:r>
          </a:p>
          <a:p>
            <a:r>
              <a:rPr lang="en-US" altLang="en-US" sz="1600" b="1" dirty="0">
                <a:solidFill>
                  <a:schemeClr val="tx2"/>
                </a:solidFill>
              </a:rPr>
              <a:t>Date Submitted: </a:t>
            </a:r>
            <a:r>
              <a:rPr lang="en-US" altLang="en-US" sz="1600" dirty="0">
                <a:solidFill>
                  <a:schemeClr val="tx2"/>
                </a:solidFill>
              </a:rPr>
              <a:t>14 May, 2021	</a:t>
            </a:r>
          </a:p>
          <a:p>
            <a:r>
              <a:rPr lang="en-US" altLang="en-US" sz="1600" b="1" dirty="0">
                <a:solidFill>
                  <a:schemeClr val="tx2"/>
                </a:solidFill>
              </a:rPr>
              <a:t>Source:</a:t>
            </a:r>
            <a:r>
              <a:rPr lang="en-US" altLang="en-US" sz="1600" dirty="0">
                <a:solidFill>
                  <a:schemeClr val="tx2"/>
                </a:solidFill>
              </a:rPr>
              <a:t> Jochen Hammerschmidt (Apple) and Ersen Ekrem (Apple)</a:t>
            </a:r>
          </a:p>
          <a:p>
            <a:r>
              <a:rPr lang="en-US" altLang="en-US" sz="1600" dirty="0">
                <a:solidFill>
                  <a:schemeClr val="tx2"/>
                </a:solidFill>
              </a:rPr>
              <a:t>Address: One Apple Park Way, Cupertino, CA 95104, USA</a:t>
            </a:r>
          </a:p>
          <a:p>
            <a:r>
              <a:rPr lang="en-US" altLang="en-US" sz="1600" dirty="0">
                <a:solidFill>
                  <a:schemeClr val="tx2"/>
                </a:solidFill>
              </a:rPr>
              <a:t>E-Mail: ersenek@gmail.com	</a:t>
            </a: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High-level aspects on tightly coupled hybrid operation between UWB and NB</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To start a discussion on how to use narrowband signaling efficiently to assist UWB.</a:t>
            </a:r>
          </a:p>
          <a:p>
            <a:pPr>
              <a:spcBef>
                <a:spcPts val="600"/>
              </a:spcBef>
              <a:spcAft>
                <a:spcPts val="600"/>
              </a:spcAft>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3DF34AD-D261-1147-8151-E298A68564AE}"/>
              </a:ext>
            </a:extLst>
          </p:cNvPr>
          <p:cNvSpPr>
            <a:spLocks noGrp="1"/>
          </p:cNvSpPr>
          <p:nvPr>
            <p:ph type="dt" sz="half" idx="10"/>
          </p:nvPr>
        </p:nvSpPr>
        <p:spPr/>
        <p:txBody>
          <a:bodyPr/>
          <a:lstStyle/>
          <a:p>
            <a:r>
              <a:rPr lang="en-US" altLang="en-US"/>
              <a:t>May 2021</a:t>
            </a:r>
          </a:p>
        </p:txBody>
      </p:sp>
      <p:sp>
        <p:nvSpPr>
          <p:cNvPr id="5" name="Footer Placeholder 4">
            <a:extLst>
              <a:ext uri="{FF2B5EF4-FFF2-40B4-BE49-F238E27FC236}">
                <a16:creationId xmlns:a16="http://schemas.microsoft.com/office/drawing/2014/main" id="{0BDAB2DA-8FFE-4949-8A1B-B725DBCE019C}"/>
              </a:ext>
            </a:extLst>
          </p:cNvPr>
          <p:cNvSpPr>
            <a:spLocks noGrp="1"/>
          </p:cNvSpPr>
          <p:nvPr>
            <p:ph type="ftr" sz="quarter" idx="11"/>
          </p:nvPr>
        </p:nvSpPr>
        <p:spPr/>
        <p:txBody>
          <a:bodyPr/>
          <a:lstStyle/>
          <a:p>
            <a:r>
              <a:rPr lang="en-US" altLang="en-US" dirty="0"/>
              <a:t>J. Hammerschmidt (Apple) and E. Ekrem (Apple)</a:t>
            </a:r>
          </a:p>
        </p:txBody>
      </p:sp>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3747906234"/>
              </p:ext>
            </p:extLst>
          </p:nvPr>
        </p:nvGraphicFramePr>
        <p:xfrm>
          <a:off x="457200" y="838200"/>
          <a:ext cx="8382000" cy="5199395"/>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rPr>
                        <a:t>PAR Objective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UWB traffic can be reduced by offloading data to NB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100">
                          <a:effectLst/>
                        </a:rPr>
                        <a:t>Backward compatibility with enhanced ranging capable devices (ERDEVs)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100">
                          <a:effectLst/>
                        </a:rPr>
                        <a:t>Improved link budget and/or reduced air-time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Offloading status signaling to NB will improve LB and UWB airtime by focusing UWB energies towards channel sounding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Propose to look for spectral regions allowing narrowband operation close to UWB bands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Prospect for antenna sharing between NB and UWB; efficient use of NB vs UWB for their respective strengths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4541">
                <a:tc>
                  <a:txBody>
                    <a:bodyPr/>
                    <a:lstStyle/>
                    <a:p>
                      <a:pPr>
                        <a:lnSpc>
                          <a:spcPct val="107000"/>
                        </a:lnSpc>
                        <a:spcAft>
                          <a:spcPts val="800"/>
                        </a:spcAft>
                      </a:pPr>
                      <a:r>
                        <a:rPr lang="en-US" sz="1100" b="1" dirty="0">
                          <a:effectLst/>
                        </a:rPr>
                        <a:t>Hybrid operation with narrowband signaling to assist UWB</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Proposal to derive tightly coupled NB and UWB PHY systems (through e.g., suitable MAC schemes)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100">
                          <a:effectLst/>
                        </a:rPr>
                        <a:t>Enhanced native discovery and connection setup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Can build such mechanisms on NB subsystem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These mechanisms could benefit from NB based signaling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1828365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3DF34AD-D261-1147-8151-E298A68564AE}"/>
              </a:ext>
            </a:extLst>
          </p:cNvPr>
          <p:cNvSpPr>
            <a:spLocks noGrp="1"/>
          </p:cNvSpPr>
          <p:nvPr>
            <p:ph type="dt" sz="half" idx="10"/>
          </p:nvPr>
        </p:nvSpPr>
        <p:spPr/>
        <p:txBody>
          <a:bodyPr/>
          <a:lstStyle/>
          <a:p>
            <a:r>
              <a:rPr lang="en-US" altLang="en-US"/>
              <a:t>May 2021</a:t>
            </a:r>
          </a:p>
        </p:txBody>
      </p:sp>
      <p:sp>
        <p:nvSpPr>
          <p:cNvPr id="5" name="Footer Placeholder 4">
            <a:extLst>
              <a:ext uri="{FF2B5EF4-FFF2-40B4-BE49-F238E27FC236}">
                <a16:creationId xmlns:a16="http://schemas.microsoft.com/office/drawing/2014/main" id="{0BDAB2DA-8FFE-4949-8A1B-B725DBCE019C}"/>
              </a:ext>
            </a:extLst>
          </p:cNvPr>
          <p:cNvSpPr>
            <a:spLocks noGrp="1"/>
          </p:cNvSpPr>
          <p:nvPr>
            <p:ph type="ftr" sz="quarter" idx="11"/>
          </p:nvPr>
        </p:nvSpPr>
        <p:spPr/>
        <p:txBody>
          <a:bodyPr/>
          <a:lstStyle/>
          <a:p>
            <a:r>
              <a:rPr lang="en-US" altLang="en-US" dirty="0"/>
              <a:t>J. Hammerschmidt (Apple) and E. Ekrem (Apple)</a:t>
            </a:r>
          </a:p>
        </p:txBody>
      </p:sp>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3</a:t>
            </a:fld>
            <a:endParaRPr lang="en-US" altLang="en-US"/>
          </a:p>
        </p:txBody>
      </p:sp>
      <p:sp>
        <p:nvSpPr>
          <p:cNvPr id="4098" name="Rectangle 2">
            <a:extLst>
              <a:ext uri="{FF2B5EF4-FFF2-40B4-BE49-F238E27FC236}">
                <a16:creationId xmlns:a16="http://schemas.microsoft.com/office/drawing/2014/main" id="{42CD6684-2697-A54B-A7AC-1B91EAEC4445}"/>
              </a:ext>
            </a:extLst>
          </p:cNvPr>
          <p:cNvSpPr>
            <a:spLocks noGrp="1" noChangeArrowheads="1"/>
          </p:cNvSpPr>
          <p:nvPr>
            <p:ph type="title"/>
          </p:nvPr>
        </p:nvSpPr>
        <p:spPr>
          <a:xfrm>
            <a:off x="685800" y="685800"/>
            <a:ext cx="7772400" cy="832959"/>
          </a:xfrm>
          <a:ln/>
        </p:spPr>
        <p:txBody>
          <a:bodyPr/>
          <a:lstStyle/>
          <a:p>
            <a:r>
              <a:rPr lang="en-US" altLang="en-US" sz="3200" dirty="0"/>
              <a:t>Narrowband vs. UWB</a:t>
            </a:r>
          </a:p>
        </p:txBody>
      </p:sp>
      <p:sp>
        <p:nvSpPr>
          <p:cNvPr id="4099" name="Rectangle 3">
            <a:extLst>
              <a:ext uri="{FF2B5EF4-FFF2-40B4-BE49-F238E27FC236}">
                <a16:creationId xmlns:a16="http://schemas.microsoft.com/office/drawing/2014/main" id="{638BEEE2-0E1D-1A49-893A-537580A4D4C8}"/>
              </a:ext>
            </a:extLst>
          </p:cNvPr>
          <p:cNvSpPr>
            <a:spLocks noGrp="1" noChangeArrowheads="1"/>
          </p:cNvSpPr>
          <p:nvPr>
            <p:ph type="body" idx="1"/>
          </p:nvPr>
        </p:nvSpPr>
        <p:spPr>
          <a:xfrm>
            <a:off x="152400" y="4267200"/>
            <a:ext cx="8839200" cy="1905000"/>
          </a:xfrm>
          <a:ln/>
        </p:spPr>
        <p:txBody>
          <a:bodyPr/>
          <a:lstStyle/>
          <a:p>
            <a:pPr>
              <a:spcAft>
                <a:spcPts val="600"/>
              </a:spcAft>
            </a:pPr>
            <a:r>
              <a:rPr lang="en-US" altLang="en-US" sz="2000" dirty="0"/>
              <a:t>Current UWB deployments already make use of NB signaling </a:t>
            </a:r>
          </a:p>
          <a:p>
            <a:pPr lvl="1">
              <a:spcBef>
                <a:spcPts val="0"/>
              </a:spcBef>
              <a:spcAft>
                <a:spcPts val="600"/>
              </a:spcAft>
            </a:pPr>
            <a:r>
              <a:rPr lang="en-US" altLang="en-US" sz="1600" dirty="0"/>
              <a:t>For example,  Bluetooth LE is successfully used as NB support system for wakeup/discovery and/or status &amp; control signaling in some instances</a:t>
            </a:r>
          </a:p>
          <a:p>
            <a:pPr lvl="1">
              <a:spcBef>
                <a:spcPts val="0"/>
              </a:spcBef>
              <a:spcAft>
                <a:spcPts val="600"/>
              </a:spcAft>
            </a:pPr>
            <a:r>
              <a:rPr lang="en-US" altLang="en-US" sz="1600" dirty="0"/>
              <a:t>Coordination between disjoint systems is at times cumbersome and inefficient</a:t>
            </a:r>
          </a:p>
          <a:p>
            <a:pPr lvl="1">
              <a:spcBef>
                <a:spcPts val="0"/>
              </a:spcBef>
              <a:spcAft>
                <a:spcPts val="600"/>
              </a:spcAft>
            </a:pPr>
            <a:r>
              <a:rPr lang="en-US" altLang="en-US" sz="1600" dirty="0"/>
              <a:t>2.4 GHz is crowded (“air space” and co-ex challenges on device)</a:t>
            </a:r>
          </a:p>
        </p:txBody>
      </p:sp>
      <p:graphicFrame>
        <p:nvGraphicFramePr>
          <p:cNvPr id="7" name="Table 7">
            <a:extLst>
              <a:ext uri="{FF2B5EF4-FFF2-40B4-BE49-F238E27FC236}">
                <a16:creationId xmlns:a16="http://schemas.microsoft.com/office/drawing/2014/main" id="{F7AA91E7-4D3A-AB44-8D11-2DABD9A5B7EA}"/>
              </a:ext>
            </a:extLst>
          </p:cNvPr>
          <p:cNvGraphicFramePr>
            <a:graphicFrameLocks noGrp="1"/>
          </p:cNvGraphicFramePr>
          <p:nvPr/>
        </p:nvGraphicFramePr>
        <p:xfrm>
          <a:off x="488795" y="1752600"/>
          <a:ext cx="8369455" cy="2130785"/>
        </p:xfrm>
        <a:graphic>
          <a:graphicData uri="http://schemas.openxmlformats.org/drawingml/2006/table">
            <a:tbl>
              <a:tblPr firstRow="1" bandRow="1">
                <a:tableStyleId>{5C22544A-7EE6-4342-B048-85BDC9FD1C3A}</a:tableStyleId>
              </a:tblPr>
              <a:tblGrid>
                <a:gridCol w="1949139">
                  <a:extLst>
                    <a:ext uri="{9D8B030D-6E8A-4147-A177-3AD203B41FA5}">
                      <a16:colId xmlns:a16="http://schemas.microsoft.com/office/drawing/2014/main" val="3007389196"/>
                    </a:ext>
                  </a:extLst>
                </a:gridCol>
                <a:gridCol w="3210158">
                  <a:extLst>
                    <a:ext uri="{9D8B030D-6E8A-4147-A177-3AD203B41FA5}">
                      <a16:colId xmlns:a16="http://schemas.microsoft.com/office/drawing/2014/main" val="1398993209"/>
                    </a:ext>
                  </a:extLst>
                </a:gridCol>
                <a:gridCol w="3210158">
                  <a:extLst>
                    <a:ext uri="{9D8B030D-6E8A-4147-A177-3AD203B41FA5}">
                      <a16:colId xmlns:a16="http://schemas.microsoft.com/office/drawing/2014/main" val="2496180827"/>
                    </a:ext>
                  </a:extLst>
                </a:gridCol>
              </a:tblGrid>
              <a:tr h="409194">
                <a:tc>
                  <a:txBody>
                    <a:bodyPr/>
                    <a:lstStyle/>
                    <a:p>
                      <a:endParaRPr lang="en-US" sz="1800" baseline="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sz="1800" baseline="0" dirty="0">
                          <a:solidFill>
                            <a:schemeClr val="tx1"/>
                          </a:solidFill>
                        </a:rPr>
                        <a:t>PRO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w="12700" cmpd="sng">
                      <a:noFill/>
                      <a:prstDash val="solid"/>
                    </a:lnTlToBr>
                    <a:noFill/>
                  </a:tcPr>
                </a:tc>
                <a:tc>
                  <a:txBody>
                    <a:bodyPr/>
                    <a:lstStyle/>
                    <a:p>
                      <a:pPr algn="ctr"/>
                      <a:r>
                        <a:rPr lang="en-US" sz="1800" baseline="0" dirty="0">
                          <a:solidFill>
                            <a:schemeClr val="tx1"/>
                          </a:solidFill>
                        </a:rPr>
                        <a:t>CON</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8376385"/>
                  </a:ext>
                </a:extLst>
              </a:tr>
              <a:tr h="800904">
                <a:tc>
                  <a:txBody>
                    <a:bodyPr/>
                    <a:lstStyle/>
                    <a:p>
                      <a:r>
                        <a:rPr lang="en-US" sz="1700" b="1" dirty="0"/>
                        <a:t>UWB signaling</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2880" indent="-182880">
                        <a:buFont typeface="Arial" panose="020B0604020202020204" pitchFamily="34" charset="0"/>
                        <a:buChar char="•"/>
                      </a:pPr>
                      <a:r>
                        <a:rPr lang="en-US" sz="1700" dirty="0"/>
                        <a:t>High BW allows precise channel sounding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2880" marR="0" lvl="0"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dirty="0"/>
                        <a:t>Stringent emissions limits</a:t>
                      </a:r>
                    </a:p>
                    <a:p>
                      <a:pPr marL="182880" indent="-182880">
                        <a:buFont typeface="Arial" panose="020B0604020202020204" pitchFamily="34" charset="0"/>
                        <a:buChar char="•"/>
                      </a:pPr>
                      <a:r>
                        <a:rPr lang="en-US" sz="1700" dirty="0"/>
                        <a:t>High sample rate/complexity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22066881"/>
                  </a:ext>
                </a:extLst>
              </a:tr>
              <a:tr h="920687">
                <a:tc>
                  <a:txBody>
                    <a:bodyPr/>
                    <a:lstStyle/>
                    <a:p>
                      <a:r>
                        <a:rPr lang="en-US" sz="1700" b="1" dirty="0"/>
                        <a:t>NB signaling</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182880" indent="-182880">
                        <a:buFont typeface="Arial" panose="020B0604020202020204" pitchFamily="34" charset="0"/>
                        <a:buChar char="•"/>
                      </a:pPr>
                      <a:r>
                        <a:rPr lang="en-US" sz="1700" dirty="0"/>
                        <a:t>Low power data comms</a:t>
                      </a:r>
                    </a:p>
                    <a:p>
                      <a:pPr marL="182880" indent="-182880">
                        <a:buFont typeface="Arial" panose="020B0604020202020204" pitchFamily="34" charset="0"/>
                        <a:buChar char="•"/>
                      </a:pPr>
                      <a:r>
                        <a:rPr lang="en-US" sz="1700" dirty="0"/>
                        <a:t>Higher Tx powers allowed in select bands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182880" indent="-182880">
                        <a:buFont typeface="Arial" panose="020B0604020202020204" pitchFamily="34" charset="0"/>
                        <a:buChar char="•"/>
                      </a:pPr>
                      <a:r>
                        <a:rPr lang="en-US" sz="1700" dirty="0"/>
                        <a:t>Less suitable for efficient and precise channel sounding</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2660255799"/>
                  </a:ext>
                </a:extLst>
              </a:tr>
            </a:tbl>
          </a:graphicData>
        </a:graphic>
      </p:graphicFrame>
    </p:spTree>
    <p:extLst>
      <p:ext uri="{BB962C8B-B14F-4D97-AF65-F5344CB8AC3E}">
        <p14:creationId xmlns:p14="http://schemas.microsoft.com/office/powerpoint/2010/main" val="485122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3DF34AD-D261-1147-8151-E298A68564AE}"/>
              </a:ext>
            </a:extLst>
          </p:cNvPr>
          <p:cNvSpPr>
            <a:spLocks noGrp="1"/>
          </p:cNvSpPr>
          <p:nvPr>
            <p:ph type="dt" sz="half" idx="10"/>
          </p:nvPr>
        </p:nvSpPr>
        <p:spPr/>
        <p:txBody>
          <a:bodyPr/>
          <a:lstStyle/>
          <a:p>
            <a:r>
              <a:rPr lang="en-US" altLang="en-US"/>
              <a:t>May 2021</a:t>
            </a:r>
          </a:p>
        </p:txBody>
      </p:sp>
      <p:sp>
        <p:nvSpPr>
          <p:cNvPr id="5" name="Footer Placeholder 4">
            <a:extLst>
              <a:ext uri="{FF2B5EF4-FFF2-40B4-BE49-F238E27FC236}">
                <a16:creationId xmlns:a16="http://schemas.microsoft.com/office/drawing/2014/main" id="{0BDAB2DA-8FFE-4949-8A1B-B725DBCE019C}"/>
              </a:ext>
            </a:extLst>
          </p:cNvPr>
          <p:cNvSpPr>
            <a:spLocks noGrp="1"/>
          </p:cNvSpPr>
          <p:nvPr>
            <p:ph type="ftr" sz="quarter" idx="11"/>
          </p:nvPr>
        </p:nvSpPr>
        <p:spPr/>
        <p:txBody>
          <a:bodyPr/>
          <a:lstStyle/>
          <a:p>
            <a:r>
              <a:rPr lang="en-US" altLang="en-US" dirty="0"/>
              <a:t>J. Hammerschmidt (Apple) and E. Ekrem (Apple)</a:t>
            </a:r>
          </a:p>
        </p:txBody>
      </p:sp>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4</a:t>
            </a:fld>
            <a:endParaRPr lang="en-US" altLang="en-US"/>
          </a:p>
        </p:txBody>
      </p:sp>
      <p:sp>
        <p:nvSpPr>
          <p:cNvPr id="4098" name="Rectangle 2">
            <a:extLst>
              <a:ext uri="{FF2B5EF4-FFF2-40B4-BE49-F238E27FC236}">
                <a16:creationId xmlns:a16="http://schemas.microsoft.com/office/drawing/2014/main" id="{42CD6684-2697-A54B-A7AC-1B91EAEC4445}"/>
              </a:ext>
            </a:extLst>
          </p:cNvPr>
          <p:cNvSpPr>
            <a:spLocks noGrp="1" noChangeArrowheads="1"/>
          </p:cNvSpPr>
          <p:nvPr>
            <p:ph type="title"/>
          </p:nvPr>
        </p:nvSpPr>
        <p:spPr>
          <a:xfrm>
            <a:off x="195476" y="914400"/>
            <a:ext cx="8299024" cy="1295400"/>
          </a:xfrm>
          <a:ln/>
        </p:spPr>
        <p:txBody>
          <a:bodyPr/>
          <a:lstStyle/>
          <a:p>
            <a:r>
              <a:rPr lang="en-US" sz="3200" dirty="0"/>
              <a:t>Functional aspects for a tighter integration of UWB with NB </a:t>
            </a:r>
            <a:br>
              <a:rPr lang="en-US" sz="3200" i="1" dirty="0"/>
            </a:br>
            <a:endParaRPr lang="en-US" altLang="en-US" sz="3200" dirty="0"/>
          </a:p>
        </p:txBody>
      </p:sp>
      <p:sp>
        <p:nvSpPr>
          <p:cNvPr id="4099" name="Rectangle 3">
            <a:extLst>
              <a:ext uri="{FF2B5EF4-FFF2-40B4-BE49-F238E27FC236}">
                <a16:creationId xmlns:a16="http://schemas.microsoft.com/office/drawing/2014/main" id="{638BEEE2-0E1D-1A49-893A-537580A4D4C8}"/>
              </a:ext>
            </a:extLst>
          </p:cNvPr>
          <p:cNvSpPr>
            <a:spLocks noGrp="1" noChangeArrowheads="1"/>
          </p:cNvSpPr>
          <p:nvPr>
            <p:ph type="body" idx="1"/>
          </p:nvPr>
        </p:nvSpPr>
        <p:spPr>
          <a:xfrm>
            <a:off x="157162" y="2377785"/>
            <a:ext cx="8829675" cy="3929642"/>
          </a:xfrm>
          <a:ln/>
        </p:spPr>
        <p:txBody>
          <a:bodyPr/>
          <a:lstStyle/>
          <a:p>
            <a:pPr>
              <a:spcBef>
                <a:spcPts val="1000"/>
              </a:spcBef>
              <a:spcAft>
                <a:spcPts val="0"/>
              </a:spcAft>
            </a:pPr>
            <a:r>
              <a:rPr lang="en-US" sz="1800" dirty="0"/>
              <a:t>Provide MAC elements to coordinate UWB and NB signaling for ranging</a:t>
            </a:r>
          </a:p>
          <a:p>
            <a:pPr>
              <a:spcBef>
                <a:spcPts val="1000"/>
              </a:spcBef>
              <a:spcAft>
                <a:spcPts val="0"/>
              </a:spcAft>
            </a:pPr>
            <a:r>
              <a:rPr lang="en-US" sz="1800" dirty="0"/>
              <a:t>Define associated (optional) ranging protocol modes that offload control &amp; status data to NB signaling while exploiting UWB energies primarily for channel sounding</a:t>
            </a:r>
          </a:p>
          <a:p>
            <a:pPr>
              <a:spcBef>
                <a:spcPts val="1000"/>
              </a:spcBef>
              <a:spcAft>
                <a:spcPts val="0"/>
              </a:spcAft>
            </a:pPr>
            <a:r>
              <a:rPr lang="en-US" sz="1800" dirty="0"/>
              <a:t>Define “coupling mechanisms” (e.g., common clock reference)</a:t>
            </a:r>
          </a:p>
          <a:p>
            <a:pPr>
              <a:spcBef>
                <a:spcPts val="1000"/>
              </a:spcBef>
              <a:spcAft>
                <a:spcPts val="0"/>
              </a:spcAft>
            </a:pPr>
            <a:r>
              <a:rPr lang="en-US" sz="1800" dirty="0"/>
              <a:t>Define companion PHY based on IEEE 802.15.4 family of NB PHYs for ease in integration</a:t>
            </a:r>
          </a:p>
          <a:p>
            <a:pPr lvl="1">
              <a:spcAft>
                <a:spcPts val="1200"/>
              </a:spcAft>
            </a:pPr>
            <a:endParaRPr lang="en-US" dirty="0"/>
          </a:p>
        </p:txBody>
      </p:sp>
    </p:spTree>
    <p:extLst>
      <p:ext uri="{BB962C8B-B14F-4D97-AF65-F5344CB8AC3E}">
        <p14:creationId xmlns:p14="http://schemas.microsoft.com/office/powerpoint/2010/main" val="1474402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3DF34AD-D261-1147-8151-E298A68564AE}"/>
              </a:ext>
            </a:extLst>
          </p:cNvPr>
          <p:cNvSpPr>
            <a:spLocks noGrp="1"/>
          </p:cNvSpPr>
          <p:nvPr>
            <p:ph type="dt" sz="half" idx="10"/>
          </p:nvPr>
        </p:nvSpPr>
        <p:spPr/>
        <p:txBody>
          <a:bodyPr/>
          <a:lstStyle/>
          <a:p>
            <a:r>
              <a:rPr lang="en-US" altLang="en-US"/>
              <a:t>May 2021</a:t>
            </a:r>
          </a:p>
        </p:txBody>
      </p:sp>
      <p:sp>
        <p:nvSpPr>
          <p:cNvPr id="5" name="Footer Placeholder 4">
            <a:extLst>
              <a:ext uri="{FF2B5EF4-FFF2-40B4-BE49-F238E27FC236}">
                <a16:creationId xmlns:a16="http://schemas.microsoft.com/office/drawing/2014/main" id="{0BDAB2DA-8FFE-4949-8A1B-B725DBCE019C}"/>
              </a:ext>
            </a:extLst>
          </p:cNvPr>
          <p:cNvSpPr>
            <a:spLocks noGrp="1"/>
          </p:cNvSpPr>
          <p:nvPr>
            <p:ph type="ftr" sz="quarter" idx="11"/>
          </p:nvPr>
        </p:nvSpPr>
        <p:spPr/>
        <p:txBody>
          <a:bodyPr/>
          <a:lstStyle/>
          <a:p>
            <a:r>
              <a:rPr lang="en-US" altLang="en-US" dirty="0"/>
              <a:t>J. Hammerschmidt (Apple) and E. Ekrem (Apple)</a:t>
            </a:r>
          </a:p>
        </p:txBody>
      </p:sp>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5</a:t>
            </a:fld>
            <a:endParaRPr lang="en-US" altLang="en-US"/>
          </a:p>
        </p:txBody>
      </p:sp>
      <p:sp>
        <p:nvSpPr>
          <p:cNvPr id="4098" name="Rectangle 2">
            <a:extLst>
              <a:ext uri="{FF2B5EF4-FFF2-40B4-BE49-F238E27FC236}">
                <a16:creationId xmlns:a16="http://schemas.microsoft.com/office/drawing/2014/main" id="{42CD6684-2697-A54B-A7AC-1B91EAEC4445}"/>
              </a:ext>
            </a:extLst>
          </p:cNvPr>
          <p:cNvSpPr>
            <a:spLocks noGrp="1" noChangeArrowheads="1"/>
          </p:cNvSpPr>
          <p:nvPr>
            <p:ph type="title"/>
          </p:nvPr>
        </p:nvSpPr>
        <p:spPr>
          <a:xfrm>
            <a:off x="311576" y="715962"/>
            <a:ext cx="8299024" cy="1295400"/>
          </a:xfrm>
          <a:ln/>
        </p:spPr>
        <p:txBody>
          <a:bodyPr/>
          <a:lstStyle/>
          <a:p>
            <a:r>
              <a:rPr lang="en-US" sz="3200" dirty="0"/>
              <a:t>Benefits and Considerations</a:t>
            </a:r>
            <a:br>
              <a:rPr lang="en-US" sz="3200" i="1" dirty="0"/>
            </a:br>
            <a:endParaRPr lang="en-US" altLang="en-US" sz="3200" dirty="0"/>
          </a:p>
        </p:txBody>
      </p:sp>
      <p:sp>
        <p:nvSpPr>
          <p:cNvPr id="4099" name="Rectangle 3">
            <a:extLst>
              <a:ext uri="{FF2B5EF4-FFF2-40B4-BE49-F238E27FC236}">
                <a16:creationId xmlns:a16="http://schemas.microsoft.com/office/drawing/2014/main" id="{638BEEE2-0E1D-1A49-893A-537580A4D4C8}"/>
              </a:ext>
            </a:extLst>
          </p:cNvPr>
          <p:cNvSpPr>
            <a:spLocks noGrp="1" noChangeArrowheads="1"/>
          </p:cNvSpPr>
          <p:nvPr>
            <p:ph type="body" idx="1"/>
          </p:nvPr>
        </p:nvSpPr>
        <p:spPr>
          <a:xfrm>
            <a:off x="164383" y="2035523"/>
            <a:ext cx="8674817" cy="4106515"/>
          </a:xfrm>
          <a:ln/>
        </p:spPr>
        <p:txBody>
          <a:bodyPr/>
          <a:lstStyle/>
          <a:p>
            <a:pPr>
              <a:spcBef>
                <a:spcPts val="1000"/>
              </a:spcBef>
              <a:spcAft>
                <a:spcPts val="500"/>
              </a:spcAft>
            </a:pPr>
            <a:r>
              <a:rPr lang="en-US" sz="1800" dirty="0"/>
              <a:t>Benefit of tightly coordinated hybrid NB/UWB operation </a:t>
            </a:r>
          </a:p>
          <a:p>
            <a:pPr lvl="1">
              <a:lnSpc>
                <a:spcPct val="150000"/>
              </a:lnSpc>
              <a:spcAft>
                <a:spcPts val="0"/>
              </a:spcAft>
            </a:pPr>
            <a:r>
              <a:rPr lang="en-US" sz="1600" dirty="0"/>
              <a:t>Improved efficiency and range improvement</a:t>
            </a:r>
          </a:p>
          <a:p>
            <a:pPr lvl="1">
              <a:spcAft>
                <a:spcPts val="0"/>
              </a:spcAft>
            </a:pPr>
            <a:r>
              <a:rPr lang="en-US" sz="1600" dirty="0"/>
              <a:t>May help enabling efficient low-duty cycle, multi-millisecond UWB energy aggregation for extra range boost</a:t>
            </a:r>
          </a:p>
          <a:p>
            <a:pPr marL="457200" lvl="1" indent="0">
              <a:spcAft>
                <a:spcPts val="0"/>
              </a:spcAft>
              <a:buNone/>
            </a:pPr>
            <a:endParaRPr lang="en-US" sz="1500" dirty="0"/>
          </a:p>
          <a:p>
            <a:pPr>
              <a:lnSpc>
                <a:spcPct val="150000"/>
              </a:lnSpc>
              <a:spcBef>
                <a:spcPts val="1000"/>
              </a:spcBef>
              <a:spcAft>
                <a:spcPts val="500"/>
              </a:spcAft>
            </a:pPr>
            <a:r>
              <a:rPr lang="en-US" sz="1800" dirty="0"/>
              <a:t>Considerations:</a:t>
            </a:r>
          </a:p>
          <a:p>
            <a:pPr lvl="1">
              <a:spcBef>
                <a:spcPts val="600"/>
              </a:spcBef>
              <a:spcAft>
                <a:spcPts val="0"/>
              </a:spcAft>
            </a:pPr>
            <a:r>
              <a:rPr lang="en-US" sz="1600" dirty="0"/>
              <a:t>Choice of suitable operating bands for NB depends on regulatory rules, network capacity, antenna sharing etc. -- UNII3 seems attractive in the US</a:t>
            </a:r>
          </a:p>
          <a:p>
            <a:pPr lvl="1">
              <a:spcBef>
                <a:spcPts val="600"/>
              </a:spcBef>
              <a:spcAft>
                <a:spcPts val="0"/>
              </a:spcAft>
            </a:pPr>
            <a:r>
              <a:rPr lang="en-US" sz="1600" dirty="0"/>
              <a:t>NB link budget: should have enough margin to accommodate narrowband fading</a:t>
            </a:r>
          </a:p>
          <a:p>
            <a:pPr lvl="1">
              <a:spcBef>
                <a:spcPts val="600"/>
              </a:spcBef>
              <a:spcAft>
                <a:spcPts val="0"/>
              </a:spcAft>
            </a:pPr>
            <a:r>
              <a:rPr lang="en-US" sz="1600" dirty="0"/>
              <a:t>Modulation Scheme from 802.15.4 OQPSK PHY is well-established (Zigbee, Thread) and has suitable performance characteristics as one possible NB companion system</a:t>
            </a:r>
          </a:p>
          <a:p>
            <a:pPr marL="457200" lvl="1" indent="0">
              <a:spcBef>
                <a:spcPts val="600"/>
              </a:spcBef>
              <a:spcAft>
                <a:spcPts val="0"/>
              </a:spcAft>
              <a:buNone/>
            </a:pPr>
            <a:endParaRPr lang="en-US" sz="1600" dirty="0"/>
          </a:p>
          <a:p>
            <a:pPr lvl="1">
              <a:spcAft>
                <a:spcPts val="1200"/>
              </a:spcAft>
            </a:pPr>
            <a:endParaRPr lang="en-US" dirty="0"/>
          </a:p>
        </p:txBody>
      </p:sp>
    </p:spTree>
    <p:extLst>
      <p:ext uri="{BB962C8B-B14F-4D97-AF65-F5344CB8AC3E}">
        <p14:creationId xmlns:p14="http://schemas.microsoft.com/office/powerpoint/2010/main" val="91177891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2444</TotalTime>
  <Words>866</Words>
  <Application>Microsoft Macintosh PowerPoint</Application>
  <PresentationFormat>On-screen Show (4:3)</PresentationFormat>
  <Paragraphs>103</Paragraphs>
  <Slides>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PowerPoint Presentation</vt:lpstr>
      <vt:lpstr>PowerPoint Presentation</vt:lpstr>
      <vt:lpstr>Narrowband vs. UWB</vt:lpstr>
      <vt:lpstr>Functional aspects for a tighter integration of UWB with NB  </vt:lpstr>
      <vt:lpstr>Benefits and Considerations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Ersen Ekrem</cp:lastModifiedBy>
  <cp:revision>204</cp:revision>
  <cp:lastPrinted>1998-02-10T13:28:06Z</cp:lastPrinted>
  <dcterms:created xsi:type="dcterms:W3CDTF">2021-05-11T15:30:20Z</dcterms:created>
  <dcterms:modified xsi:type="dcterms:W3CDTF">2021-05-17T17:21:21Z</dcterms:modified>
</cp:coreProperties>
</file>