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5" r:id="rId5"/>
    <p:sldId id="266" r:id="rId6"/>
    <p:sldId id="267"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87" d="100"/>
          <a:sy n="87" d="100"/>
        </p:scale>
        <p:origin x="1688"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648515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263268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802.15-21-0290-00-0thz-May_2021_Closing_Plenary_Slides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May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May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May 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May</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Tue AM1</a:t>
            </a:r>
          </a:p>
          <a:p>
            <a:pPr lvl="1"/>
            <a:r>
              <a:rPr lang="de-DE" sz="1800" smtClean="0"/>
              <a:t>20 </a:t>
            </a:r>
            <a:r>
              <a:rPr lang="de-DE" sz="1800" dirty="0" err="1" smtClean="0"/>
              <a:t>participants</a:t>
            </a:r>
            <a:r>
              <a:rPr lang="de-DE" sz="1800" dirty="0" smtClean="0"/>
              <a:t> </a:t>
            </a:r>
          </a:p>
          <a:p>
            <a:pPr lvl="1"/>
            <a:endParaRPr lang="de-DE" sz="1800" dirty="0" smtClean="0"/>
          </a:p>
          <a:p>
            <a:r>
              <a:rPr lang="de-DE" sz="1800" dirty="0" smtClean="0"/>
              <a:t>3 </a:t>
            </a:r>
            <a:r>
              <a:rPr lang="de-DE" sz="1800" dirty="0" err="1" smtClean="0"/>
              <a:t>contributions</a:t>
            </a:r>
            <a:r>
              <a:rPr lang="de-DE" sz="1800" dirty="0" smtClean="0"/>
              <a:t>:</a:t>
            </a:r>
          </a:p>
          <a:p>
            <a:pPr marL="457200" lvl="1" indent="0">
              <a:buNone/>
            </a:pPr>
            <a:r>
              <a:rPr lang="de-DE" sz="1600" b="1" dirty="0" err="1"/>
              <a:t>Contribution</a:t>
            </a:r>
            <a:r>
              <a:rPr lang="de-DE" sz="1600" b="1" dirty="0"/>
              <a:t> </a:t>
            </a:r>
            <a:r>
              <a:rPr lang="de-DE" sz="1600" b="1" dirty="0" smtClean="0"/>
              <a:t>#1</a:t>
            </a:r>
          </a:p>
          <a:p>
            <a:pPr marL="444500" indent="-444500">
              <a:spcAft>
                <a:spcPts val="0"/>
              </a:spcAft>
              <a:buNone/>
            </a:pPr>
            <a:r>
              <a:rPr lang="en-US" sz="1600" dirty="0">
                <a:ea typeface="MS PGothic" panose="020B0600070205080204" pitchFamily="34" charset="-128"/>
              </a:rPr>
              <a:t> </a:t>
            </a:r>
            <a:r>
              <a:rPr lang="en-US" sz="1600" dirty="0" smtClean="0">
                <a:ea typeface="MS PGothic" panose="020B0600070205080204" pitchFamily="34" charset="-128"/>
              </a:rPr>
              <a:t>       Hiroyo </a:t>
            </a:r>
            <a:r>
              <a:rPr lang="en-US" sz="1600" dirty="0">
                <a:ea typeface="MS PGothic" panose="020B0600070205080204" pitchFamily="34" charset="-128"/>
              </a:rPr>
              <a:t>Ogawa (NICT, Japan) “Report of the results regarding a liaison statement to ITU-R WP 5A (21/0299)” </a:t>
            </a:r>
            <a:endParaRPr lang="en-US" sz="1600" dirty="0" smtClean="0">
              <a:ea typeface="MS PGothic" panose="020B0600070205080204" pitchFamily="34" charset="-128"/>
            </a:endParaRPr>
          </a:p>
          <a:p>
            <a:pPr marL="444500" indent="-444500">
              <a:spcAft>
                <a:spcPts val="0"/>
              </a:spcAft>
              <a:buNone/>
            </a:pPr>
            <a:r>
              <a:rPr lang="de-DE" sz="1600" b="1" dirty="0" smtClean="0">
                <a:ea typeface="MS PGothic" panose="020B0600070205080204" pitchFamily="34" charset="-128"/>
              </a:rPr>
              <a:t>	</a:t>
            </a:r>
            <a:r>
              <a:rPr lang="en-US" sz="1600" b="1" dirty="0" smtClean="0">
                <a:ea typeface="MS PGothic" panose="020B0600070205080204" pitchFamily="34" charset="-128"/>
              </a:rPr>
              <a:t>Contribution </a:t>
            </a:r>
            <a:r>
              <a:rPr lang="en-US" sz="1600" b="1" dirty="0">
                <a:ea typeface="MS PGothic" panose="020B0600070205080204" pitchFamily="34" charset="-128"/>
              </a:rPr>
              <a:t>#2</a:t>
            </a:r>
            <a:r>
              <a:rPr lang="en-US" sz="1600" dirty="0">
                <a:ea typeface="MS PGothic" panose="020B0600070205080204" pitchFamily="34" charset="-128"/>
              </a:rPr>
              <a:t> </a:t>
            </a:r>
            <a:endParaRPr lang="de-DE" sz="1600" dirty="0">
              <a:ea typeface="MS PGothic" panose="020B0600070205080204" pitchFamily="34" charset="-128"/>
            </a:endParaRPr>
          </a:p>
          <a:p>
            <a:pPr marL="444500" indent="-444500">
              <a:spcAft>
                <a:spcPts val="0"/>
              </a:spcAft>
              <a:buNone/>
            </a:pPr>
            <a:r>
              <a:rPr lang="en-US" sz="1600" dirty="0" smtClean="0">
                <a:ea typeface="MS PGothic" panose="020B0600070205080204" pitchFamily="34" charset="-128"/>
              </a:rPr>
              <a:t>	Thomas </a:t>
            </a:r>
            <a:r>
              <a:rPr lang="en-US" sz="1600" dirty="0">
                <a:ea typeface="MS PGothic" panose="020B0600070205080204" pitchFamily="34" charset="-128"/>
              </a:rPr>
              <a:t>Kürner (TU Braunschweig, Germany) “Potential Study Group on extending IEEE Std. 802.15.3 to the frequency </a:t>
            </a:r>
            <a:r>
              <a:rPr lang="en-US" sz="1600" dirty="0" smtClean="0">
                <a:ea typeface="MS PGothic" panose="020B0600070205080204" pitchFamily="34" charset="-128"/>
              </a:rPr>
              <a:t>range 356-450 </a:t>
            </a:r>
            <a:r>
              <a:rPr lang="en-US" sz="1600" dirty="0">
                <a:ea typeface="MS PGothic" panose="020B0600070205080204" pitchFamily="34" charset="-128"/>
              </a:rPr>
              <a:t>GHz (</a:t>
            </a:r>
            <a:r>
              <a:rPr lang="en-US" sz="1600" dirty="0" smtClean="0">
                <a:ea typeface="MS PGothic" panose="020B0600070205080204" pitchFamily="34" charset="-128"/>
              </a:rPr>
              <a:t>21/0288r1)”</a:t>
            </a:r>
            <a:endParaRPr lang="de-DE" sz="1600" dirty="0">
              <a:ea typeface="MS PGothic" panose="020B0600070205080204" pitchFamily="34" charset="-128"/>
            </a:endParaRPr>
          </a:p>
          <a:p>
            <a:pPr marL="444500" indent="-444500">
              <a:spcAft>
                <a:spcPts val="0"/>
              </a:spcAft>
              <a:buNone/>
            </a:pPr>
            <a:r>
              <a:rPr lang="en-US" sz="1600" dirty="0">
                <a:ea typeface="MS PGothic" panose="020B0600070205080204" pitchFamily="34" charset="-128"/>
              </a:rPr>
              <a:t> </a:t>
            </a:r>
            <a:r>
              <a:rPr lang="en-US" sz="1600" dirty="0" smtClean="0">
                <a:ea typeface="MS PGothic" panose="020B0600070205080204" pitchFamily="34" charset="-128"/>
              </a:rPr>
              <a:t>	</a:t>
            </a:r>
            <a:r>
              <a:rPr lang="en-US" sz="1600" b="1" dirty="0" smtClean="0">
                <a:ea typeface="MS PGothic" panose="020B0600070205080204" pitchFamily="34" charset="-128"/>
              </a:rPr>
              <a:t>Contribution </a:t>
            </a:r>
            <a:r>
              <a:rPr lang="en-US" sz="1600" b="1" dirty="0">
                <a:ea typeface="MS PGothic" panose="020B0600070205080204" pitchFamily="34" charset="-128"/>
              </a:rPr>
              <a:t>#3</a:t>
            </a:r>
            <a:endParaRPr lang="de-DE" sz="1600" dirty="0">
              <a:ea typeface="MS PGothic" panose="020B0600070205080204" pitchFamily="34" charset="-128"/>
            </a:endParaRPr>
          </a:p>
          <a:p>
            <a:pPr marL="444500" indent="-444500">
              <a:spcAft>
                <a:spcPts val="0"/>
              </a:spcAft>
              <a:buNone/>
            </a:pPr>
            <a:r>
              <a:rPr lang="en-US" sz="1600" dirty="0" smtClean="0">
                <a:ea typeface="MS PGothic" panose="020B0600070205080204" pitchFamily="34" charset="-128"/>
              </a:rPr>
              <a:t>	Brecht </a:t>
            </a:r>
            <a:r>
              <a:rPr lang="en-US" sz="1600" dirty="0">
                <a:ea typeface="MS PGothic" panose="020B0600070205080204" pitchFamily="34" charset="-128"/>
              </a:rPr>
              <a:t>de Beelde (IMEC, Belgium) “D-band radio channel modelling in office environments using a VNA based channel sounder (21/0240)”</a:t>
            </a:r>
            <a:endParaRPr lang="de-DE" sz="1600" dirty="0">
              <a:ea typeface="MS PGothic" panose="020B0600070205080204" pitchFamily="34" charset="-128"/>
            </a:endParaRPr>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SC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Regular </a:t>
            </a:r>
            <a:r>
              <a:rPr lang="en-US" sz="1800" dirty="0" err="1" smtClean="0"/>
              <a:t>Webcon</a:t>
            </a:r>
            <a:r>
              <a:rPr lang="en-US" sz="1800" smtClean="0"/>
              <a:t> 15 </a:t>
            </a:r>
            <a:r>
              <a:rPr lang="en-US" sz="1800" dirty="0" smtClean="0"/>
              <a:t>July 2021, 3-5 </a:t>
            </a:r>
            <a:r>
              <a:rPr lang="en-US" sz="1800" dirty="0"/>
              <a:t>pm </a:t>
            </a:r>
            <a:r>
              <a:rPr lang="en-US" sz="1800" dirty="0" smtClean="0"/>
              <a:t>CEST (during next Electronic Plenary)</a:t>
            </a: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SC </a:t>
            </a:r>
            <a:r>
              <a:rPr lang="de-DE" sz="3200" dirty="0" err="1" smtClean="0"/>
              <a:t>THz</a:t>
            </a:r>
            <a:r>
              <a:rPr lang="de-DE" sz="3200" dirty="0" smtClean="0"/>
              <a:t> Motion on </a:t>
            </a:r>
            <a:r>
              <a:rPr lang="de-DE" sz="3200" dirty="0" err="1" smtClean="0"/>
              <a:t>Creating</a:t>
            </a:r>
            <a:r>
              <a:rPr lang="de-DE" sz="3200" dirty="0" smtClean="0"/>
              <a:t> a Study Group on 300 GHz </a:t>
            </a:r>
            <a:r>
              <a:rPr lang="de-DE" sz="3200" dirty="0" err="1" smtClean="0"/>
              <a:t>Frequency</a:t>
            </a:r>
            <a:r>
              <a:rPr lang="de-DE" sz="3200" dirty="0" smtClean="0"/>
              <a:t> Extension </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ask 802.15 </a:t>
            </a:r>
            <a:r>
              <a:rPr lang="en-US" sz="2000" i="1" dirty="0"/>
              <a:t>Working Group </a:t>
            </a:r>
            <a:r>
              <a:rPr lang="en-US" sz="2000" i="1" dirty="0" smtClean="0"/>
              <a:t>to seek </a:t>
            </a:r>
            <a:r>
              <a:rPr lang="en-US" sz="2000" i="1" dirty="0"/>
              <a:t>approval from the 802 EC to form a study group in 802.15 to develop the PAR and CSD documents for “</a:t>
            </a:r>
            <a:r>
              <a:rPr lang="en-US" sz="2000" i="1" dirty="0" smtClean="0"/>
              <a:t>SG3g </a:t>
            </a:r>
            <a:r>
              <a:rPr lang="en-US" sz="2000" i="1" dirty="0"/>
              <a:t>300 GHz Frequency Extension” and additionally authorize the 802.15 WG Chair to make any necessary changes to these docs required to support the submission</a:t>
            </a:r>
            <a:r>
              <a:rPr lang="en-US" sz="2000" i="1" dirty="0" smtClean="0"/>
              <a:t>.</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Tuncer Baykas </a:t>
            </a:r>
            <a:endParaRPr lang="de-DE" sz="2000" dirty="0">
              <a:solidFill>
                <a:schemeClr val="tx1"/>
              </a:solidFill>
              <a:latin typeface="+mn-lt"/>
              <a:ea typeface="+mn-ea"/>
              <a:cs typeface="+mn-cs"/>
            </a:endParaRPr>
          </a:p>
          <a:p>
            <a:r>
              <a:rPr lang="de-DE" sz="2000" dirty="0" smtClean="0"/>
              <a:t>4 /0/0</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3854948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a:t>
            </a:fld>
            <a:endParaRPr lang="en-US"/>
          </a:p>
        </p:txBody>
      </p:sp>
      <p:sp>
        <p:nvSpPr>
          <p:cNvPr id="4098" name="Rectangle 2"/>
          <p:cNvSpPr>
            <a:spLocks noGrp="1" noChangeArrowheads="1"/>
          </p:cNvSpPr>
          <p:nvPr>
            <p:ph type="title"/>
          </p:nvPr>
        </p:nvSpPr>
        <p:spPr>
          <a:ln/>
        </p:spPr>
        <p:txBody>
          <a:bodyPr/>
          <a:lstStyle/>
          <a:p>
            <a:r>
              <a:rPr lang="de-DE" sz="3200" dirty="0" smtClean="0"/>
              <a:t>WG </a:t>
            </a:r>
            <a:r>
              <a:rPr lang="de-DE" sz="3200" dirty="0"/>
              <a:t>Motion </a:t>
            </a:r>
            <a:r>
              <a:rPr lang="de-DE" sz="3200" dirty="0" smtClean="0"/>
              <a:t>on </a:t>
            </a:r>
            <a:r>
              <a:rPr lang="de-DE" sz="3200" dirty="0" err="1"/>
              <a:t>Creating</a:t>
            </a:r>
            <a:r>
              <a:rPr lang="de-DE" sz="3200" dirty="0"/>
              <a:t> a Study Group on 300 GHz </a:t>
            </a:r>
            <a:r>
              <a:rPr lang="de-DE" sz="3200" dirty="0" err="1"/>
              <a:t>Frequency</a:t>
            </a:r>
            <a:r>
              <a:rPr lang="de-DE" sz="3200" dirty="0"/>
              <a:t> Extension </a:t>
            </a:r>
          </a:p>
        </p:txBody>
      </p:sp>
      <p:sp>
        <p:nvSpPr>
          <p:cNvPr id="4099" name="Rectangle 3"/>
          <p:cNvSpPr>
            <a:spLocks noGrp="1" noChangeArrowheads="1"/>
          </p:cNvSpPr>
          <p:nvPr>
            <p:ph type="body" idx="1"/>
          </p:nvPr>
        </p:nvSpPr>
        <p:spPr>
          <a:ln/>
        </p:spPr>
        <p:txBody>
          <a:bodyPr/>
          <a:lstStyle/>
          <a:p>
            <a:r>
              <a:rPr lang="en-US" sz="2000" dirty="0" smtClean="0"/>
              <a:t>Motion: </a:t>
            </a:r>
            <a:r>
              <a:rPr lang="en-US" sz="2000" i="1" dirty="0"/>
              <a:t>that the 802.15 Working Group seeks approval from the 802 EC to form a study group in 802.15 to develop the PAR and CSD documents for </a:t>
            </a:r>
            <a:r>
              <a:rPr lang="en-US" sz="2000" i="1" dirty="0" smtClean="0"/>
              <a:t>“SG3g 300 GHz Frequency Extension” </a:t>
            </a:r>
            <a:r>
              <a:rPr lang="en-US" sz="2000" i="1" dirty="0"/>
              <a:t>and additionally authorize the 802.15 WG Chair to make any necessary changes to these docs required to support the submission.</a:t>
            </a:r>
            <a:endParaRPr lang="de-DE" sz="2000" dirty="0"/>
          </a:p>
          <a:p>
            <a:pPr marL="0" indent="0">
              <a:buNone/>
            </a:pP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endParaRPr lang="de-DE" sz="2000" dirty="0" smtClean="0">
              <a:solidFill>
                <a:schemeClr val="tx1"/>
              </a:solidFill>
              <a:latin typeface="+mn-lt"/>
              <a:ea typeface="+mn-ea"/>
              <a:cs typeface="+mn-cs"/>
            </a:endParaRP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3598922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262</Words>
  <Application>Microsoft Office PowerPoint</Application>
  <PresentationFormat>Bildschirmpräsentation (4:3)</PresentationFormat>
  <Paragraphs>68</Paragraphs>
  <Slides>6</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MS PGothic</vt:lpstr>
      <vt:lpstr>Arial</vt:lpstr>
      <vt:lpstr>Times New Roman</vt:lpstr>
      <vt:lpstr>IEEE-P802_15</vt:lpstr>
      <vt:lpstr>PowerPoint-Präsentation</vt:lpstr>
      <vt:lpstr>SC THz May 2021Closing Report</vt:lpstr>
      <vt:lpstr>Meetings/Contributions</vt:lpstr>
      <vt:lpstr>Next Meetings</vt:lpstr>
      <vt:lpstr>SC THz Motion on Creating a Study Group on 300 GHz Frequency Extension </vt:lpstr>
      <vt:lpstr>WG Motion on Creating a Study Group on 300 GHz Frequency Extension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168</cp:revision>
  <cp:lastPrinted>1998-02-10T13:28:06Z</cp:lastPrinted>
  <dcterms:created xsi:type="dcterms:W3CDTF">2012-11-14T22:04:21Z</dcterms:created>
  <dcterms:modified xsi:type="dcterms:W3CDTF">2021-05-18T21:30:39Z</dcterms:modified>
</cp:coreProperties>
</file>