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1"/>
  </p:notesMasterIdLst>
  <p:handoutMasterIdLst>
    <p:handoutMasterId r:id="rId12"/>
  </p:handoutMasterIdLst>
  <p:sldIdLst>
    <p:sldId id="259" r:id="rId2"/>
    <p:sldId id="258" r:id="rId3"/>
    <p:sldId id="281" r:id="rId4"/>
    <p:sldId id="274" r:id="rId5"/>
    <p:sldId id="284" r:id="rId6"/>
    <p:sldId id="282" r:id="rId7"/>
    <p:sldId id="283" r:id="rId8"/>
    <p:sldId id="285" r:id="rId9"/>
    <p:sldId id="286"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1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544402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0522820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5991243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0608376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9084607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en-US"/>
              <a:t>May 2021</a:t>
            </a:r>
          </a:p>
        </p:txBody>
      </p:sp>
      <p:sp>
        <p:nvSpPr>
          <p:cNvPr id="5" name="Footer Placeholder 4"/>
          <p:cNvSpPr>
            <a:spLocks noGrp="1"/>
          </p:cNvSpPr>
          <p:nvPr>
            <p:ph type="ftr" sz="quarter" idx="11"/>
          </p:nvPr>
        </p:nvSpPr>
        <p:spPr/>
        <p:txBody>
          <a:bodyPr/>
          <a:lstStyle>
            <a:lvl1pPr>
              <a:defRPr/>
            </a:lvl1pPr>
          </a:lstStyle>
          <a:p>
            <a:r>
              <a:rPr lang="en-US" altLang="en-US"/>
              <a:t>Leong/Küchler/Pirhonen, NXP Semiconductors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May 2021</a:t>
            </a:r>
          </a:p>
        </p:txBody>
      </p:sp>
      <p:sp>
        <p:nvSpPr>
          <p:cNvPr id="5" name="Footer Placeholder 4"/>
          <p:cNvSpPr>
            <a:spLocks noGrp="1"/>
          </p:cNvSpPr>
          <p:nvPr>
            <p:ph type="ftr" sz="quarter" idx="11"/>
          </p:nvPr>
        </p:nvSpPr>
        <p:spPr/>
        <p:txBody>
          <a:bodyPr/>
          <a:lstStyle>
            <a:lvl1pPr>
              <a:defRPr/>
            </a:lvl1pPr>
          </a:lstStyle>
          <a:p>
            <a:r>
              <a:rPr lang="en-US" altLang="en-US"/>
              <a:t>Leong/Küchler/Pirhonen, NXP Semiconductors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May 2021</a:t>
            </a:r>
          </a:p>
        </p:txBody>
      </p:sp>
      <p:sp>
        <p:nvSpPr>
          <p:cNvPr id="5" name="Footer Placeholder 4"/>
          <p:cNvSpPr>
            <a:spLocks noGrp="1"/>
          </p:cNvSpPr>
          <p:nvPr>
            <p:ph type="ftr" sz="quarter" idx="11"/>
          </p:nvPr>
        </p:nvSpPr>
        <p:spPr/>
        <p:txBody>
          <a:bodyPr/>
          <a:lstStyle>
            <a:lvl1pPr>
              <a:defRPr/>
            </a:lvl1pPr>
          </a:lstStyle>
          <a:p>
            <a:r>
              <a:rPr lang="en-US" altLang="en-US"/>
              <a:t>Leong/Küchler/Pirhonen, NXP Semiconductors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May 2021</a:t>
            </a:r>
          </a:p>
        </p:txBody>
      </p:sp>
      <p:sp>
        <p:nvSpPr>
          <p:cNvPr id="5" name="Footer Placeholder 4"/>
          <p:cNvSpPr>
            <a:spLocks noGrp="1"/>
          </p:cNvSpPr>
          <p:nvPr>
            <p:ph type="ftr" sz="quarter" idx="11"/>
          </p:nvPr>
        </p:nvSpPr>
        <p:spPr/>
        <p:txBody>
          <a:bodyPr/>
          <a:lstStyle>
            <a:lvl1pPr>
              <a:defRPr/>
            </a:lvl1pPr>
          </a:lstStyle>
          <a:p>
            <a:r>
              <a:rPr lang="en-US" altLang="en-US"/>
              <a:t>Leong/Küchler/Pirhonen, NXP Semiconductors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May 2021</a:t>
            </a:r>
          </a:p>
        </p:txBody>
      </p:sp>
      <p:sp>
        <p:nvSpPr>
          <p:cNvPr id="5" name="Footer Placeholder 4"/>
          <p:cNvSpPr>
            <a:spLocks noGrp="1"/>
          </p:cNvSpPr>
          <p:nvPr>
            <p:ph type="ftr" sz="quarter" idx="11"/>
          </p:nvPr>
        </p:nvSpPr>
        <p:spPr/>
        <p:txBody>
          <a:bodyPr/>
          <a:lstStyle>
            <a:lvl1pPr>
              <a:defRPr/>
            </a:lvl1pPr>
          </a:lstStyle>
          <a:p>
            <a:r>
              <a:rPr lang="en-US" altLang="en-US"/>
              <a:t>Leong/Küchler/Pirhonen, NXP Semiconductors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a:t>May 2021</a:t>
            </a:r>
          </a:p>
        </p:txBody>
      </p:sp>
      <p:sp>
        <p:nvSpPr>
          <p:cNvPr id="6" name="Footer Placeholder 5"/>
          <p:cNvSpPr>
            <a:spLocks noGrp="1"/>
          </p:cNvSpPr>
          <p:nvPr>
            <p:ph type="ftr" sz="quarter" idx="11"/>
          </p:nvPr>
        </p:nvSpPr>
        <p:spPr/>
        <p:txBody>
          <a:bodyPr/>
          <a:lstStyle>
            <a:lvl1pPr>
              <a:defRPr/>
            </a:lvl1pPr>
          </a:lstStyle>
          <a:p>
            <a:r>
              <a:rPr lang="en-US" altLang="en-US"/>
              <a:t>Leong/Küchler/Pirhonen, NXP Semiconductors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a:t>May 2021</a:t>
            </a:r>
          </a:p>
        </p:txBody>
      </p:sp>
      <p:sp>
        <p:nvSpPr>
          <p:cNvPr id="8" name="Footer Placeholder 7"/>
          <p:cNvSpPr>
            <a:spLocks noGrp="1"/>
          </p:cNvSpPr>
          <p:nvPr>
            <p:ph type="ftr" sz="quarter" idx="11"/>
          </p:nvPr>
        </p:nvSpPr>
        <p:spPr/>
        <p:txBody>
          <a:bodyPr/>
          <a:lstStyle>
            <a:lvl1pPr>
              <a:defRPr/>
            </a:lvl1pPr>
          </a:lstStyle>
          <a:p>
            <a:r>
              <a:rPr lang="en-US" altLang="en-US"/>
              <a:t>Leong/Küchler/Pirhonen, NXP Semiconductors</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a:t>May 2021</a:t>
            </a:r>
          </a:p>
        </p:txBody>
      </p:sp>
      <p:sp>
        <p:nvSpPr>
          <p:cNvPr id="4" name="Footer Placeholder 3"/>
          <p:cNvSpPr>
            <a:spLocks noGrp="1"/>
          </p:cNvSpPr>
          <p:nvPr>
            <p:ph type="ftr" sz="quarter" idx="11"/>
          </p:nvPr>
        </p:nvSpPr>
        <p:spPr/>
        <p:txBody>
          <a:bodyPr/>
          <a:lstStyle>
            <a:lvl1pPr>
              <a:defRPr/>
            </a:lvl1pPr>
          </a:lstStyle>
          <a:p>
            <a:r>
              <a:rPr lang="en-US" altLang="en-US"/>
              <a:t>Leong/Küchler/Pirhonen, NXP Semiconductors</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a:t>May 2021</a:t>
            </a:r>
          </a:p>
        </p:txBody>
      </p:sp>
      <p:sp>
        <p:nvSpPr>
          <p:cNvPr id="3" name="Footer Placeholder 2"/>
          <p:cNvSpPr>
            <a:spLocks noGrp="1"/>
          </p:cNvSpPr>
          <p:nvPr>
            <p:ph type="ftr" sz="quarter" idx="11"/>
          </p:nvPr>
        </p:nvSpPr>
        <p:spPr/>
        <p:txBody>
          <a:bodyPr/>
          <a:lstStyle>
            <a:lvl1pPr>
              <a:defRPr/>
            </a:lvl1pPr>
          </a:lstStyle>
          <a:p>
            <a:r>
              <a:rPr lang="en-US" altLang="en-US"/>
              <a:t>Leong/Küchler/Pirhonen, NXP Semiconductors</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May 2021</a:t>
            </a:r>
          </a:p>
        </p:txBody>
      </p:sp>
      <p:sp>
        <p:nvSpPr>
          <p:cNvPr id="6" name="Footer Placeholder 5"/>
          <p:cNvSpPr>
            <a:spLocks noGrp="1"/>
          </p:cNvSpPr>
          <p:nvPr>
            <p:ph type="ftr" sz="quarter" idx="11"/>
          </p:nvPr>
        </p:nvSpPr>
        <p:spPr/>
        <p:txBody>
          <a:bodyPr/>
          <a:lstStyle>
            <a:lvl1pPr>
              <a:defRPr/>
            </a:lvl1pPr>
          </a:lstStyle>
          <a:p>
            <a:r>
              <a:rPr lang="en-US" altLang="en-US"/>
              <a:t>Leong/Küchler/Pirhonen, NXP Semiconductors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May 2021</a:t>
            </a:r>
          </a:p>
        </p:txBody>
      </p:sp>
      <p:sp>
        <p:nvSpPr>
          <p:cNvPr id="6" name="Footer Placeholder 5"/>
          <p:cNvSpPr>
            <a:spLocks noGrp="1"/>
          </p:cNvSpPr>
          <p:nvPr>
            <p:ph type="ftr" sz="quarter" idx="11"/>
          </p:nvPr>
        </p:nvSpPr>
        <p:spPr/>
        <p:txBody>
          <a:bodyPr/>
          <a:lstStyle>
            <a:lvl1pPr>
              <a:defRPr/>
            </a:lvl1pPr>
          </a:lstStyle>
          <a:p>
            <a:r>
              <a:rPr lang="en-US" altLang="en-US"/>
              <a:t>Leong/Küchler/Pirhonen, NXP Semiconductors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May 2021</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Leong/Küchler/Pirhonen, NXP Semiconductors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altLang="en-US" sz="1400" b="1"/>
              <a:t>&lt;</a:t>
            </a:r>
            <a:r>
              <a:rPr lang="en-US" sz="1400" b="1"/>
              <a:t>15-21-0289-00-04ab</a:t>
            </a:r>
            <a:r>
              <a:rPr lang="en-US" altLang="en-US" sz="1400" b="1"/>
              <a:t>&gt;</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a:t>May 2021</a:t>
            </a:r>
          </a:p>
        </p:txBody>
      </p:sp>
      <p:sp>
        <p:nvSpPr>
          <p:cNvPr id="5" name="Footer Placeholder 2"/>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991600" cy="4031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a:solidFill>
                  <a:schemeClr val="tx2"/>
                </a:solidFill>
              </a:rPr>
              <a:t>[</a:t>
            </a:r>
            <a:r>
              <a:rPr lang="en-US" altLang="en-US" sz="1600">
                <a:solidFill>
                  <a:srgbClr val="FF0000"/>
                </a:solidFill>
              </a:rPr>
              <a:t>Coupling between NB and UWB</a:t>
            </a:r>
            <a:r>
              <a:rPr lang="en-US" altLang="en-US" sz="1600">
                <a:solidFill>
                  <a:schemeClr val="tx2"/>
                </a:solidFill>
              </a:rPr>
              <a:t>]</a:t>
            </a:r>
            <a:r>
              <a:rPr lang="en-US" altLang="en-US" sz="1600" dirty="0">
                <a:solidFill>
                  <a:schemeClr val="tx2"/>
                </a:solidFill>
              </a:rPr>
              <a:t>	</a:t>
            </a:r>
          </a:p>
          <a:p>
            <a:r>
              <a:rPr lang="en-US" altLang="en-US" sz="1600" b="1" dirty="0">
                <a:solidFill>
                  <a:schemeClr val="tx2"/>
                </a:solidFill>
              </a:rPr>
              <a:t>Date Submitted</a:t>
            </a:r>
            <a:r>
              <a:rPr lang="en-US" altLang="en-US" sz="1600" b="1">
                <a:solidFill>
                  <a:schemeClr val="tx2"/>
                </a:solidFill>
              </a:rPr>
              <a:t>: </a:t>
            </a:r>
            <a:r>
              <a:rPr lang="en-US" altLang="en-US" sz="1600">
                <a:solidFill>
                  <a:schemeClr val="tx2"/>
                </a:solidFill>
              </a:rPr>
              <a:t>[</a:t>
            </a:r>
            <a:r>
              <a:rPr lang="en-US" altLang="en-US" sz="1600">
                <a:solidFill>
                  <a:srgbClr val="FF0000"/>
                </a:solidFill>
              </a:rPr>
              <a:t>17 May, 2021</a:t>
            </a:r>
            <a:r>
              <a:rPr lang="en-US" altLang="en-US" sz="1600">
                <a:solidFill>
                  <a:schemeClr val="tx2"/>
                </a:solidFill>
              </a:rPr>
              <a:t>]</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a:solidFill>
                  <a:srgbClr val="FF0000"/>
                </a:solidFill>
              </a:rPr>
              <a:t>Frank Leong, Wolfgang Küchler, </a:t>
            </a:r>
            <a:r>
              <a:rPr lang="en-US" altLang="en-US" sz="1600" dirty="0">
                <a:solidFill>
                  <a:srgbClr val="FF0000"/>
                </a:solidFill>
              </a:rPr>
              <a:t>Riku Pirhonen</a:t>
            </a:r>
            <a:r>
              <a:rPr lang="en-US" altLang="en-US" sz="1600" dirty="0">
                <a:solidFill>
                  <a:schemeClr val="tx2"/>
                </a:solidFill>
              </a:rPr>
              <a:t>] Company [</a:t>
            </a:r>
            <a:r>
              <a:rPr lang="en-US" altLang="en-US" sz="1600" dirty="0">
                <a:solidFill>
                  <a:srgbClr val="FF0000"/>
                </a:solidFill>
              </a:rPr>
              <a:t>NXP Semiconductors</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Input to the Working Group</a:t>
            </a:r>
            <a:r>
              <a:rPr lang="en-US" altLang="en-US" sz="1600" dirty="0">
                <a:solidFill>
                  <a:schemeClr val="tx2"/>
                </a:solidFill>
              </a:rPr>
              <a:t>]</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Presentation</a:t>
            </a:r>
            <a:r>
              <a:rPr lang="en-US" altLang="en-US" sz="1600">
                <a:solidFill>
                  <a:srgbClr val="FF0000"/>
                </a:solidFill>
              </a:rPr>
              <a:t>, NB, UWB</a:t>
            </a:r>
            <a:r>
              <a:rPr lang="en-US" altLang="en-US" sz="1600">
                <a:solidFill>
                  <a:schemeClr val="tx2"/>
                </a:solidFill>
              </a:rPr>
              <a:t>]</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2</a:t>
            </a:fld>
            <a:endParaRPr lang="en-US" altLang="en-US"/>
          </a:p>
        </p:txBody>
      </p:sp>
      <p:sp>
        <p:nvSpPr>
          <p:cNvPr id="26626" name="Rectangle 2"/>
          <p:cNvSpPr>
            <a:spLocks noGrp="1" noChangeArrowheads="1"/>
          </p:cNvSpPr>
          <p:nvPr>
            <p:ph type="ctrTitle"/>
          </p:nvPr>
        </p:nvSpPr>
        <p:spPr>
          <a:xfrm>
            <a:off x="685800" y="2286000"/>
            <a:ext cx="7772400" cy="3735288"/>
          </a:xfrm>
        </p:spPr>
        <p:txBody>
          <a:bodyPr/>
          <a:lstStyle/>
          <a:p>
            <a:r>
              <a:rPr lang="en-US" altLang="en-US"/>
              <a:t>Coupling between NB and UWB</a:t>
            </a:r>
            <a:br>
              <a:rPr lang="en-US" altLang="en-US"/>
            </a:br>
            <a:br>
              <a:rPr lang="en-US" altLang="en-US"/>
            </a:br>
            <a:br>
              <a:rPr lang="en-US" altLang="en-US"/>
            </a:br>
            <a:endParaRPr lang="en-US" altLang="en-US" sz="1800"/>
          </a:p>
        </p:txBody>
      </p:sp>
      <p:sp>
        <p:nvSpPr>
          <p:cNvPr id="8" name="Footer Placeholder 2">
            <a:extLst>
              <a:ext uri="{FF2B5EF4-FFF2-40B4-BE49-F238E27FC236}">
                <a16:creationId xmlns:a16="http://schemas.microsoft.com/office/drawing/2014/main" id="{2B65FEAC-A1B0-4457-89E9-5005AA85BCEF}"/>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9" name="Date Placeholder 1">
            <a:extLst>
              <a:ext uri="{FF2B5EF4-FFF2-40B4-BE49-F238E27FC236}">
                <a16:creationId xmlns:a16="http://schemas.microsoft.com/office/drawing/2014/main" id="{2BFC8DD5-A63A-4612-A558-E2C8B8482DE4}"/>
              </a:ext>
            </a:extLst>
          </p:cNvPr>
          <p:cNvSpPr>
            <a:spLocks noGrp="1"/>
          </p:cNvSpPr>
          <p:nvPr>
            <p:ph type="dt" sz="half" idx="10"/>
          </p:nvPr>
        </p:nvSpPr>
        <p:spPr>
          <a:xfrm>
            <a:off x="685800" y="378281"/>
            <a:ext cx="1600200" cy="215444"/>
          </a:xfrm>
        </p:spPr>
        <p:txBody>
          <a:bodyPr/>
          <a:lstStyle/>
          <a:p>
            <a:r>
              <a:rPr lang="en-US" altLang="en-US"/>
              <a:t>May 2021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3</a:t>
            </a:fld>
            <a:endParaRPr lang="en-US" altLang="en-US"/>
          </a:p>
        </p:txBody>
      </p:sp>
      <p:sp>
        <p:nvSpPr>
          <p:cNvPr id="8" name="Footer Placeholder 2">
            <a:extLst>
              <a:ext uri="{FF2B5EF4-FFF2-40B4-BE49-F238E27FC236}">
                <a16:creationId xmlns:a16="http://schemas.microsoft.com/office/drawing/2014/main" id="{2B65FEAC-A1B0-4457-89E9-5005AA85BCEF}"/>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graphicFrame>
        <p:nvGraphicFramePr>
          <p:cNvPr id="5" name="Table 6">
            <a:extLst>
              <a:ext uri="{FF2B5EF4-FFF2-40B4-BE49-F238E27FC236}">
                <a16:creationId xmlns:a16="http://schemas.microsoft.com/office/drawing/2014/main" id="{B2030DFD-BA88-43CD-A01F-4471ED3091FF}"/>
              </a:ext>
            </a:extLst>
          </p:cNvPr>
          <p:cNvGraphicFramePr>
            <a:graphicFrameLocks noGrp="1"/>
          </p:cNvGraphicFramePr>
          <p:nvPr>
            <p:extLst>
              <p:ext uri="{D42A27DB-BD31-4B8C-83A1-F6EECF244321}">
                <p14:modId xmlns:p14="http://schemas.microsoft.com/office/powerpoint/2010/main" val="2819422339"/>
              </p:ext>
            </p:extLst>
          </p:nvPr>
        </p:nvGraphicFramePr>
        <p:xfrm>
          <a:off x="685800" y="908720"/>
          <a:ext cx="7774632" cy="5258475"/>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a:effectLst/>
                        </a:rPr>
                        <a:t>PAR Objective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Proposed Solution (how addressed)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a:effectLst/>
                        </a:rPr>
                        <a:t>Safeguards so that the high throughput data use cases will not cause significant disruption to low duty-cycle ranging use cases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a:effectLst/>
                        </a:rPr>
                        <a:t>Interference mitigation techniques to support higher density and higher traffic use cases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Addition of NB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NB/UWB shared antennas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Outlining key PHY/MAC relationships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a:effectLst/>
                        </a:rPr>
                        <a:t>Sensing capabilities to support presence detection and environment mapping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a:effectLst/>
                        </a:rPr>
                        <a:t>Low-power low-latency streaming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a:effectLst/>
                        </a:rPr>
                        <a:t>Infrastructure synchronization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9" name="Date Placeholder 1">
            <a:extLst>
              <a:ext uri="{FF2B5EF4-FFF2-40B4-BE49-F238E27FC236}">
                <a16:creationId xmlns:a16="http://schemas.microsoft.com/office/drawing/2014/main" id="{43235AD2-278F-424F-89DC-AE9096F4838C}"/>
              </a:ext>
            </a:extLst>
          </p:cNvPr>
          <p:cNvSpPr>
            <a:spLocks noGrp="1"/>
          </p:cNvSpPr>
          <p:nvPr>
            <p:ph type="dt" sz="half" idx="10"/>
          </p:nvPr>
        </p:nvSpPr>
        <p:spPr>
          <a:xfrm>
            <a:off x="685800" y="378281"/>
            <a:ext cx="1600200" cy="215444"/>
          </a:xfrm>
        </p:spPr>
        <p:txBody>
          <a:bodyPr/>
          <a:lstStyle/>
          <a:p>
            <a:r>
              <a:rPr lang="en-US" altLang="en-US"/>
              <a:t>May 2021</a:t>
            </a:r>
          </a:p>
        </p:txBody>
      </p:sp>
    </p:spTree>
    <p:extLst>
      <p:ext uri="{BB962C8B-B14F-4D97-AF65-F5344CB8AC3E}">
        <p14:creationId xmlns:p14="http://schemas.microsoft.com/office/powerpoint/2010/main" val="1132981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4</a:t>
            </a:fld>
            <a:endParaRPr lang="en-US" altLang="en-US"/>
          </a:p>
        </p:txBody>
      </p:sp>
      <p:sp>
        <p:nvSpPr>
          <p:cNvPr id="4098" name="Rectangle 2"/>
          <p:cNvSpPr>
            <a:spLocks noGrp="1" noChangeArrowheads="1"/>
          </p:cNvSpPr>
          <p:nvPr>
            <p:ph type="title"/>
          </p:nvPr>
        </p:nvSpPr>
        <p:spPr>
          <a:ln/>
        </p:spPr>
        <p:txBody>
          <a:bodyPr/>
          <a:lstStyle/>
          <a:p>
            <a:r>
              <a:rPr lang="en-US" altLang="en-US" sz="3200"/>
              <a:t>Rationale</a:t>
            </a:r>
          </a:p>
        </p:txBody>
      </p:sp>
      <p:sp>
        <p:nvSpPr>
          <p:cNvPr id="4099" name="Rectangle 3"/>
          <p:cNvSpPr>
            <a:spLocks noGrp="1" noChangeArrowheads="1"/>
          </p:cNvSpPr>
          <p:nvPr>
            <p:ph type="body" idx="1"/>
          </p:nvPr>
        </p:nvSpPr>
        <p:spPr>
          <a:xfrm>
            <a:off x="685800" y="1981200"/>
            <a:ext cx="7918648" cy="4114800"/>
          </a:xfrm>
          <a:ln/>
        </p:spPr>
        <p:txBody>
          <a:bodyPr/>
          <a:lstStyle/>
          <a:p>
            <a:r>
              <a:rPr lang="en-US" altLang="en-US" sz="2400"/>
              <a:t>UWB provides accurate ranging/localization/sensing</a:t>
            </a:r>
          </a:p>
          <a:p>
            <a:r>
              <a:rPr lang="en-US" altLang="en-US" sz="2400"/>
              <a:t>A large market volume is associated with ranging systems based on combining UWB and NB</a:t>
            </a:r>
          </a:p>
          <a:p>
            <a:endParaRPr lang="en-US" altLang="en-US" sz="2400"/>
          </a:p>
          <a:p>
            <a:r>
              <a:rPr lang="en-US" altLang="en-US" sz="2400"/>
              <a:t>Combination of UWB and NB can be streamlined</a:t>
            </a:r>
          </a:p>
          <a:p>
            <a:pPr lvl="1"/>
            <a:r>
              <a:rPr lang="en-US" altLang="en-US" sz="2000"/>
              <a:t>Implementation cost reduction via shared antennas</a:t>
            </a:r>
          </a:p>
          <a:p>
            <a:pPr lvl="1"/>
            <a:r>
              <a:rPr lang="en-US" altLang="en-US" sz="2000"/>
              <a:t>Performance enhancements such as alignment of timing across radio subsystems</a:t>
            </a:r>
          </a:p>
          <a:p>
            <a:pPr lvl="1"/>
            <a:r>
              <a:rPr lang="en-US" altLang="en-US" sz="2000"/>
              <a:t>PHY/MAC standardization cadence alignment, for example by specifying both UWB and NB in IEEE 802.15</a:t>
            </a:r>
          </a:p>
        </p:txBody>
      </p:sp>
      <p:sp>
        <p:nvSpPr>
          <p:cNvPr id="8" name="Footer Placeholder 2">
            <a:extLst>
              <a:ext uri="{FF2B5EF4-FFF2-40B4-BE49-F238E27FC236}">
                <a16:creationId xmlns:a16="http://schemas.microsoft.com/office/drawing/2014/main" id="{47D05A4A-1CF4-4BF9-904C-20B51F049E7A}"/>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9" name="Date Placeholder 1">
            <a:extLst>
              <a:ext uri="{FF2B5EF4-FFF2-40B4-BE49-F238E27FC236}">
                <a16:creationId xmlns:a16="http://schemas.microsoft.com/office/drawing/2014/main" id="{B6E80D45-64A3-4241-98FF-52FD6B06015D}"/>
              </a:ext>
            </a:extLst>
          </p:cNvPr>
          <p:cNvSpPr>
            <a:spLocks noGrp="1"/>
          </p:cNvSpPr>
          <p:nvPr>
            <p:ph type="dt" sz="half" idx="10"/>
          </p:nvPr>
        </p:nvSpPr>
        <p:spPr>
          <a:xfrm>
            <a:off x="685800" y="378281"/>
            <a:ext cx="1600200" cy="215444"/>
          </a:xfrm>
        </p:spPr>
        <p:txBody>
          <a:bodyPr/>
          <a:lstStyle/>
          <a:p>
            <a:r>
              <a:rPr lang="en-US" altLang="en-US"/>
              <a:t>May 2021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5</a:t>
            </a:fld>
            <a:endParaRPr lang="en-US" altLang="en-US"/>
          </a:p>
        </p:txBody>
      </p:sp>
      <p:sp>
        <p:nvSpPr>
          <p:cNvPr id="4098" name="Rectangle 2"/>
          <p:cNvSpPr>
            <a:spLocks noGrp="1" noChangeArrowheads="1"/>
          </p:cNvSpPr>
          <p:nvPr>
            <p:ph type="title"/>
          </p:nvPr>
        </p:nvSpPr>
        <p:spPr>
          <a:ln/>
        </p:spPr>
        <p:txBody>
          <a:bodyPr/>
          <a:lstStyle/>
          <a:p>
            <a:r>
              <a:rPr lang="en-US" altLang="en-US" sz="3200"/>
              <a:t>Anticipated PHY/MAC Structure</a:t>
            </a:r>
          </a:p>
        </p:txBody>
      </p:sp>
      <p:sp>
        <p:nvSpPr>
          <p:cNvPr id="8" name="Footer Placeholder 2">
            <a:extLst>
              <a:ext uri="{FF2B5EF4-FFF2-40B4-BE49-F238E27FC236}">
                <a16:creationId xmlns:a16="http://schemas.microsoft.com/office/drawing/2014/main" id="{47D05A4A-1CF4-4BF9-904C-20B51F049E7A}"/>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9" name="Date Placeholder 1">
            <a:extLst>
              <a:ext uri="{FF2B5EF4-FFF2-40B4-BE49-F238E27FC236}">
                <a16:creationId xmlns:a16="http://schemas.microsoft.com/office/drawing/2014/main" id="{B6E80D45-64A3-4241-98FF-52FD6B06015D}"/>
              </a:ext>
            </a:extLst>
          </p:cNvPr>
          <p:cNvSpPr>
            <a:spLocks noGrp="1"/>
          </p:cNvSpPr>
          <p:nvPr>
            <p:ph type="dt" sz="half" idx="10"/>
          </p:nvPr>
        </p:nvSpPr>
        <p:spPr>
          <a:xfrm>
            <a:off x="685800" y="378281"/>
            <a:ext cx="1600200" cy="215444"/>
          </a:xfrm>
        </p:spPr>
        <p:txBody>
          <a:bodyPr/>
          <a:lstStyle/>
          <a:p>
            <a:r>
              <a:rPr lang="en-US" altLang="en-US"/>
              <a:t>May 2021</a:t>
            </a:r>
          </a:p>
        </p:txBody>
      </p:sp>
      <p:sp>
        <p:nvSpPr>
          <p:cNvPr id="7" name="Text Box 33">
            <a:extLst>
              <a:ext uri="{FF2B5EF4-FFF2-40B4-BE49-F238E27FC236}">
                <a16:creationId xmlns:a16="http://schemas.microsoft.com/office/drawing/2014/main" id="{8D0B2CE1-AA35-4526-8935-3BA793E152D2}"/>
              </a:ext>
            </a:extLst>
          </p:cNvPr>
          <p:cNvSpPr txBox="1">
            <a:spLocks noChangeArrowheads="1"/>
          </p:cNvSpPr>
          <p:nvPr/>
        </p:nvSpPr>
        <p:spPr bwMode="auto">
          <a:xfrm>
            <a:off x="5130066" y="4787731"/>
            <a:ext cx="21723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pPr algn="ctr"/>
            <a:r>
              <a:rPr lang="en-US" altLang="en-US" sz="1400" b="1"/>
              <a:t>Beyond 802.15.4 Scope</a:t>
            </a:r>
            <a:endParaRPr lang="en-US" altLang="en-US" sz="1400" b="1" baseline="-25000"/>
          </a:p>
        </p:txBody>
      </p:sp>
      <p:sp>
        <p:nvSpPr>
          <p:cNvPr id="10" name="Rectangle 9">
            <a:extLst>
              <a:ext uri="{FF2B5EF4-FFF2-40B4-BE49-F238E27FC236}">
                <a16:creationId xmlns:a16="http://schemas.microsoft.com/office/drawing/2014/main" id="{37BA4FC9-F1B3-437C-9EDB-004716BDFC82}"/>
              </a:ext>
            </a:extLst>
          </p:cNvPr>
          <p:cNvSpPr/>
          <p:nvPr/>
        </p:nvSpPr>
        <p:spPr>
          <a:xfrm>
            <a:off x="2195736" y="2909239"/>
            <a:ext cx="1152525" cy="53975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a:solidFill>
                  <a:schemeClr val="tx1"/>
                </a:solidFill>
                <a:cs typeface="Arial" pitchFamily="34" charset="0"/>
              </a:rPr>
              <a:t>NB PHY</a:t>
            </a:r>
          </a:p>
        </p:txBody>
      </p:sp>
      <p:sp>
        <p:nvSpPr>
          <p:cNvPr id="11" name="Rectangle 10">
            <a:extLst>
              <a:ext uri="{FF2B5EF4-FFF2-40B4-BE49-F238E27FC236}">
                <a16:creationId xmlns:a16="http://schemas.microsoft.com/office/drawing/2014/main" id="{73120FD1-5998-4D3B-9FC9-E26CD2A7BB93}"/>
              </a:ext>
            </a:extLst>
          </p:cNvPr>
          <p:cNvSpPr/>
          <p:nvPr/>
        </p:nvSpPr>
        <p:spPr>
          <a:xfrm>
            <a:off x="3795853" y="2909239"/>
            <a:ext cx="1152525" cy="53975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a:solidFill>
                  <a:schemeClr val="tx1"/>
                </a:solidFill>
                <a:cs typeface="Arial" pitchFamily="34" charset="0"/>
              </a:rPr>
              <a:t>UWB PHY</a:t>
            </a:r>
          </a:p>
        </p:txBody>
      </p:sp>
      <p:sp>
        <p:nvSpPr>
          <p:cNvPr id="12" name="Rectangle 11">
            <a:extLst>
              <a:ext uri="{FF2B5EF4-FFF2-40B4-BE49-F238E27FC236}">
                <a16:creationId xmlns:a16="http://schemas.microsoft.com/office/drawing/2014/main" id="{8EA09471-28AE-4F6A-9FA2-761D939F59A5}"/>
              </a:ext>
            </a:extLst>
          </p:cNvPr>
          <p:cNvSpPr/>
          <p:nvPr/>
        </p:nvSpPr>
        <p:spPr>
          <a:xfrm>
            <a:off x="2195736" y="3790492"/>
            <a:ext cx="1152525" cy="53975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a:solidFill>
                  <a:schemeClr val="tx1"/>
                </a:solidFill>
                <a:cs typeface="Arial" pitchFamily="34" charset="0"/>
              </a:rPr>
              <a:t>802.15.4 MAC</a:t>
            </a:r>
          </a:p>
        </p:txBody>
      </p:sp>
      <p:sp>
        <p:nvSpPr>
          <p:cNvPr id="13" name="Rectangle 12">
            <a:extLst>
              <a:ext uri="{FF2B5EF4-FFF2-40B4-BE49-F238E27FC236}">
                <a16:creationId xmlns:a16="http://schemas.microsoft.com/office/drawing/2014/main" id="{63CAB97F-427C-4345-B3A6-12EBEC906BE8}"/>
              </a:ext>
            </a:extLst>
          </p:cNvPr>
          <p:cNvSpPr/>
          <p:nvPr/>
        </p:nvSpPr>
        <p:spPr>
          <a:xfrm>
            <a:off x="3795853" y="3790492"/>
            <a:ext cx="1152525" cy="53975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a:solidFill>
                  <a:schemeClr val="tx1"/>
                </a:solidFill>
                <a:cs typeface="Arial" pitchFamily="34" charset="0"/>
              </a:rPr>
              <a:t>802.15.4 MAC</a:t>
            </a:r>
          </a:p>
        </p:txBody>
      </p:sp>
      <p:sp>
        <p:nvSpPr>
          <p:cNvPr id="14" name="Rectangle 13">
            <a:extLst>
              <a:ext uri="{FF2B5EF4-FFF2-40B4-BE49-F238E27FC236}">
                <a16:creationId xmlns:a16="http://schemas.microsoft.com/office/drawing/2014/main" id="{656E3EE9-EA5A-4A82-ABAC-D4993F30DDE9}"/>
              </a:ext>
            </a:extLst>
          </p:cNvPr>
          <p:cNvSpPr/>
          <p:nvPr/>
        </p:nvSpPr>
        <p:spPr>
          <a:xfrm>
            <a:off x="2195736" y="4671745"/>
            <a:ext cx="2752643" cy="53975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a:solidFill>
                  <a:schemeClr val="tx1"/>
                </a:solidFill>
                <a:cs typeface="Arial" pitchFamily="34" charset="0"/>
              </a:rPr>
              <a:t>Higher Layers</a:t>
            </a:r>
          </a:p>
        </p:txBody>
      </p:sp>
      <p:cxnSp>
        <p:nvCxnSpPr>
          <p:cNvPr id="15" name="Straight Arrow Connector 14">
            <a:extLst>
              <a:ext uri="{FF2B5EF4-FFF2-40B4-BE49-F238E27FC236}">
                <a16:creationId xmlns:a16="http://schemas.microsoft.com/office/drawing/2014/main" id="{4C4FF464-E761-4204-ABAB-9BD210552739}"/>
              </a:ext>
            </a:extLst>
          </p:cNvPr>
          <p:cNvCxnSpPr>
            <a:cxnSpLocks/>
          </p:cNvCxnSpPr>
          <p:nvPr/>
        </p:nvCxnSpPr>
        <p:spPr>
          <a:xfrm rot="5400000">
            <a:off x="4191934" y="4498029"/>
            <a:ext cx="360363" cy="0"/>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A1FA3F2F-5D37-4EB8-BF94-C54CCACF837D}"/>
              </a:ext>
            </a:extLst>
          </p:cNvPr>
          <p:cNvCxnSpPr>
            <a:cxnSpLocks/>
          </p:cNvCxnSpPr>
          <p:nvPr/>
        </p:nvCxnSpPr>
        <p:spPr>
          <a:xfrm rot="5400000">
            <a:off x="4191934" y="3620335"/>
            <a:ext cx="360363" cy="0"/>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27DA185B-6CB1-4E76-9313-24FAED371746}"/>
              </a:ext>
            </a:extLst>
          </p:cNvPr>
          <p:cNvCxnSpPr>
            <a:cxnSpLocks/>
          </p:cNvCxnSpPr>
          <p:nvPr/>
        </p:nvCxnSpPr>
        <p:spPr>
          <a:xfrm rot="5400000">
            <a:off x="2591817" y="4498029"/>
            <a:ext cx="360363" cy="0"/>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57EBD2D4-22E6-4FB2-AEB3-634273E1ABAA}"/>
              </a:ext>
            </a:extLst>
          </p:cNvPr>
          <p:cNvCxnSpPr>
            <a:cxnSpLocks/>
          </p:cNvCxnSpPr>
          <p:nvPr/>
        </p:nvCxnSpPr>
        <p:spPr>
          <a:xfrm rot="5400000">
            <a:off x="2591817" y="3620335"/>
            <a:ext cx="360363" cy="0"/>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B74D2670-DF40-4B84-8E65-137431B73032}"/>
              </a:ext>
            </a:extLst>
          </p:cNvPr>
          <p:cNvSpPr/>
          <p:nvPr/>
        </p:nvSpPr>
        <p:spPr>
          <a:xfrm>
            <a:off x="2042962" y="4479229"/>
            <a:ext cx="5400598" cy="851155"/>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400">
              <a:solidFill>
                <a:schemeClr val="tx1"/>
              </a:solidFill>
              <a:cs typeface="Arial" pitchFamily="34" charset="0"/>
            </a:endParaRPr>
          </a:p>
        </p:txBody>
      </p:sp>
      <p:sp>
        <p:nvSpPr>
          <p:cNvPr id="20" name="Text Box 33">
            <a:extLst>
              <a:ext uri="{FF2B5EF4-FFF2-40B4-BE49-F238E27FC236}">
                <a16:creationId xmlns:a16="http://schemas.microsoft.com/office/drawing/2014/main" id="{4B6077F1-A4AD-4EBA-B789-094C83AB2BE5}"/>
              </a:ext>
            </a:extLst>
          </p:cNvPr>
          <p:cNvSpPr txBox="1">
            <a:spLocks noChangeArrowheads="1"/>
          </p:cNvSpPr>
          <p:nvPr/>
        </p:nvSpPr>
        <p:spPr bwMode="auto">
          <a:xfrm>
            <a:off x="5184572" y="3074146"/>
            <a:ext cx="206338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pPr algn="ctr"/>
            <a:r>
              <a:rPr lang="en-US" altLang="en-US" sz="1400" b="1"/>
              <a:t>802.15.4ab First Stage</a:t>
            </a:r>
            <a:endParaRPr lang="en-US" altLang="en-US" sz="1400" b="1" baseline="-25000"/>
          </a:p>
        </p:txBody>
      </p:sp>
      <p:sp>
        <p:nvSpPr>
          <p:cNvPr id="21" name="Rectangle 20">
            <a:extLst>
              <a:ext uri="{FF2B5EF4-FFF2-40B4-BE49-F238E27FC236}">
                <a16:creationId xmlns:a16="http://schemas.microsoft.com/office/drawing/2014/main" id="{91F9E803-D087-43E7-B11E-9A548FD83C97}"/>
              </a:ext>
            </a:extLst>
          </p:cNvPr>
          <p:cNvSpPr/>
          <p:nvPr/>
        </p:nvSpPr>
        <p:spPr>
          <a:xfrm>
            <a:off x="2042962" y="2765644"/>
            <a:ext cx="5400600" cy="851155"/>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400">
              <a:solidFill>
                <a:schemeClr val="tx1"/>
              </a:solidFill>
              <a:cs typeface="Arial" pitchFamily="34" charset="0"/>
            </a:endParaRPr>
          </a:p>
        </p:txBody>
      </p:sp>
      <p:sp>
        <p:nvSpPr>
          <p:cNvPr id="22" name="Text Box 33">
            <a:extLst>
              <a:ext uri="{FF2B5EF4-FFF2-40B4-BE49-F238E27FC236}">
                <a16:creationId xmlns:a16="http://schemas.microsoft.com/office/drawing/2014/main" id="{29A66038-E64C-4571-9824-D3E55C17F169}"/>
              </a:ext>
            </a:extLst>
          </p:cNvPr>
          <p:cNvSpPr txBox="1">
            <a:spLocks noChangeArrowheads="1"/>
          </p:cNvSpPr>
          <p:nvPr/>
        </p:nvSpPr>
        <p:spPr bwMode="auto">
          <a:xfrm>
            <a:off x="5050085" y="3936576"/>
            <a:ext cx="232146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pPr algn="ctr"/>
            <a:r>
              <a:rPr lang="en-US" altLang="en-US" sz="1400" b="1"/>
              <a:t>802.15.4ab Second Stage</a:t>
            </a:r>
            <a:endParaRPr lang="en-US" altLang="en-US" sz="1400" b="1" baseline="-25000"/>
          </a:p>
        </p:txBody>
      </p:sp>
      <p:sp>
        <p:nvSpPr>
          <p:cNvPr id="23" name="Rectangle 22">
            <a:extLst>
              <a:ext uri="{FF2B5EF4-FFF2-40B4-BE49-F238E27FC236}">
                <a16:creationId xmlns:a16="http://schemas.microsoft.com/office/drawing/2014/main" id="{4B361886-55A5-4531-BDE9-DF678809A640}"/>
              </a:ext>
            </a:extLst>
          </p:cNvPr>
          <p:cNvSpPr/>
          <p:nvPr/>
        </p:nvSpPr>
        <p:spPr>
          <a:xfrm>
            <a:off x="2042961" y="3628074"/>
            <a:ext cx="5400599" cy="851155"/>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400">
              <a:solidFill>
                <a:schemeClr val="tx1"/>
              </a:solidFill>
              <a:cs typeface="Arial" pitchFamily="34" charset="0"/>
            </a:endParaRPr>
          </a:p>
        </p:txBody>
      </p:sp>
      <p:sp>
        <p:nvSpPr>
          <p:cNvPr id="24" name="Rectangle 23">
            <a:extLst>
              <a:ext uri="{FF2B5EF4-FFF2-40B4-BE49-F238E27FC236}">
                <a16:creationId xmlns:a16="http://schemas.microsoft.com/office/drawing/2014/main" id="{435AEF09-A0F0-46A7-BA53-151019F19146}"/>
              </a:ext>
            </a:extLst>
          </p:cNvPr>
          <p:cNvSpPr/>
          <p:nvPr/>
        </p:nvSpPr>
        <p:spPr>
          <a:xfrm>
            <a:off x="2132060" y="2204923"/>
            <a:ext cx="1351061" cy="2208157"/>
          </a:xfrm>
          <a:prstGeom prst="rect">
            <a:avLst/>
          </a:prstGeom>
          <a:noFill/>
          <a:ln>
            <a:solidFill>
              <a:schemeClr val="accent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400">
              <a:solidFill>
                <a:schemeClr val="tx1"/>
              </a:solidFill>
              <a:cs typeface="Arial" pitchFamily="34" charset="0"/>
            </a:endParaRPr>
          </a:p>
        </p:txBody>
      </p:sp>
      <p:sp>
        <p:nvSpPr>
          <p:cNvPr id="25" name="Text Box 33">
            <a:extLst>
              <a:ext uri="{FF2B5EF4-FFF2-40B4-BE49-F238E27FC236}">
                <a16:creationId xmlns:a16="http://schemas.microsoft.com/office/drawing/2014/main" id="{97EEA6C7-E8AC-4789-A316-02836CD09358}"/>
              </a:ext>
            </a:extLst>
          </p:cNvPr>
          <p:cNvSpPr txBox="1">
            <a:spLocks noChangeArrowheads="1"/>
          </p:cNvSpPr>
          <p:nvPr/>
        </p:nvSpPr>
        <p:spPr bwMode="auto">
          <a:xfrm>
            <a:off x="3970310" y="2320655"/>
            <a:ext cx="75212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pPr algn="ctr"/>
            <a:r>
              <a:rPr lang="en-US" altLang="en-US" sz="1400" b="1">
                <a:solidFill>
                  <a:schemeClr val="accent2"/>
                </a:solidFill>
              </a:rPr>
              <a:t>SG14?</a:t>
            </a:r>
            <a:endParaRPr lang="en-US" altLang="en-US" sz="1400" b="1" baseline="-25000">
              <a:solidFill>
                <a:schemeClr val="accent2"/>
              </a:solidFill>
            </a:endParaRPr>
          </a:p>
        </p:txBody>
      </p:sp>
      <p:sp>
        <p:nvSpPr>
          <p:cNvPr id="26" name="Rectangle 25">
            <a:extLst>
              <a:ext uri="{FF2B5EF4-FFF2-40B4-BE49-F238E27FC236}">
                <a16:creationId xmlns:a16="http://schemas.microsoft.com/office/drawing/2014/main" id="{459EF170-CEA2-4B30-BBBB-0BC0725FC3A3}"/>
              </a:ext>
            </a:extLst>
          </p:cNvPr>
          <p:cNvSpPr/>
          <p:nvPr/>
        </p:nvSpPr>
        <p:spPr>
          <a:xfrm>
            <a:off x="3696584" y="2204923"/>
            <a:ext cx="1351061" cy="2208157"/>
          </a:xfrm>
          <a:prstGeom prst="rect">
            <a:avLst/>
          </a:prstGeom>
          <a:noFill/>
          <a:ln>
            <a:solidFill>
              <a:schemeClr val="accent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400">
              <a:solidFill>
                <a:schemeClr val="tx1"/>
              </a:solidFill>
              <a:cs typeface="Arial" pitchFamily="34" charset="0"/>
            </a:endParaRPr>
          </a:p>
        </p:txBody>
      </p:sp>
      <p:sp>
        <p:nvSpPr>
          <p:cNvPr id="27" name="Text Box 33">
            <a:extLst>
              <a:ext uri="{FF2B5EF4-FFF2-40B4-BE49-F238E27FC236}">
                <a16:creationId xmlns:a16="http://schemas.microsoft.com/office/drawing/2014/main" id="{598D43A6-B50E-44B8-BC60-7BE66E5A9C7D}"/>
              </a:ext>
            </a:extLst>
          </p:cNvPr>
          <p:cNvSpPr txBox="1">
            <a:spLocks noChangeArrowheads="1"/>
          </p:cNvSpPr>
          <p:nvPr/>
        </p:nvSpPr>
        <p:spPr bwMode="auto">
          <a:xfrm>
            <a:off x="2431525" y="2320655"/>
            <a:ext cx="75212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pPr algn="ctr"/>
            <a:r>
              <a:rPr lang="en-US" altLang="en-US" sz="1400" b="1">
                <a:solidFill>
                  <a:schemeClr val="accent2"/>
                </a:solidFill>
              </a:rPr>
              <a:t>SG15?</a:t>
            </a:r>
            <a:endParaRPr lang="en-US" altLang="en-US" sz="1400" b="1" baseline="-25000">
              <a:solidFill>
                <a:schemeClr val="accent2"/>
              </a:solidFill>
            </a:endParaRPr>
          </a:p>
        </p:txBody>
      </p:sp>
    </p:spTree>
    <p:extLst>
      <p:ext uri="{BB962C8B-B14F-4D97-AF65-F5344CB8AC3E}">
        <p14:creationId xmlns:p14="http://schemas.microsoft.com/office/powerpoint/2010/main" val="3525162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6</a:t>
            </a:fld>
            <a:endParaRPr lang="en-US" altLang="en-US"/>
          </a:p>
        </p:txBody>
      </p:sp>
      <p:sp>
        <p:nvSpPr>
          <p:cNvPr id="4098" name="Rectangle 2"/>
          <p:cNvSpPr>
            <a:spLocks noGrp="1" noChangeArrowheads="1"/>
          </p:cNvSpPr>
          <p:nvPr>
            <p:ph type="title"/>
          </p:nvPr>
        </p:nvSpPr>
        <p:spPr>
          <a:ln/>
        </p:spPr>
        <p:txBody>
          <a:bodyPr/>
          <a:lstStyle/>
          <a:p>
            <a:r>
              <a:rPr lang="en-US" altLang="en-US" sz="3200"/>
              <a:t>Requirements (1/2)</a:t>
            </a:r>
          </a:p>
        </p:txBody>
      </p:sp>
      <p:sp>
        <p:nvSpPr>
          <p:cNvPr id="4099" name="Rectangle 3"/>
          <p:cNvSpPr>
            <a:spLocks noGrp="1" noChangeArrowheads="1"/>
          </p:cNvSpPr>
          <p:nvPr>
            <p:ph type="body" idx="1"/>
          </p:nvPr>
        </p:nvSpPr>
        <p:spPr>
          <a:xfrm>
            <a:off x="685800" y="1981200"/>
            <a:ext cx="7918648" cy="4114800"/>
          </a:xfrm>
          <a:ln/>
        </p:spPr>
        <p:txBody>
          <a:bodyPr/>
          <a:lstStyle/>
          <a:p>
            <a:pPr lvl="0"/>
            <a:r>
              <a:rPr lang="en-US" sz="2000"/>
              <a:t>NB link budget shall be equal to or exceed UWB link budget</a:t>
            </a:r>
            <a:endParaRPr lang="en-US" sz="2800"/>
          </a:p>
          <a:p>
            <a:pPr lvl="0"/>
            <a:r>
              <a:rPr lang="en-US" sz="2000"/>
              <a:t>NB radio shall limit channel occupancy (i.e., enable short airtime)</a:t>
            </a:r>
            <a:endParaRPr lang="en-US" sz="2800"/>
          </a:p>
          <a:p>
            <a:pPr lvl="1"/>
            <a:r>
              <a:rPr lang="en-US" sz="1800"/>
              <a:t>Find compromise: data rate low enough to meet link budget req., but high enough for sufficiently low channel occupancy</a:t>
            </a:r>
            <a:endParaRPr lang="en-US" sz="2400"/>
          </a:p>
          <a:p>
            <a:pPr lvl="0"/>
            <a:r>
              <a:rPr lang="en-US" sz="2000"/>
              <a:t>NB radio shall feature high-performance,</a:t>
            </a:r>
            <a:br>
              <a:rPr lang="en-US" sz="2000"/>
            </a:br>
            <a:r>
              <a:rPr lang="en-US" sz="2000"/>
              <a:t>low-cost radio architecture</a:t>
            </a:r>
            <a:endParaRPr lang="en-US" sz="2800"/>
          </a:p>
          <a:p>
            <a:pPr lvl="1"/>
            <a:r>
              <a:rPr lang="en-US" sz="1800"/>
              <a:t>For example: OQPSK, GMSK</a:t>
            </a:r>
            <a:endParaRPr lang="en-US" sz="2400"/>
          </a:p>
          <a:p>
            <a:pPr lvl="0"/>
            <a:r>
              <a:rPr lang="en-US" sz="2000"/>
              <a:t>NB PHY shall support transmission at/around all UWB channels</a:t>
            </a:r>
            <a:endParaRPr lang="en-US" sz="2800"/>
          </a:p>
          <a:p>
            <a:pPr lvl="1"/>
            <a:r>
              <a:rPr lang="en-US" sz="1800"/>
              <a:t>Exactly on UWB channel center frequencies</a:t>
            </a:r>
            <a:endParaRPr lang="en-US" sz="2400"/>
          </a:p>
          <a:p>
            <a:pPr lvl="1"/>
            <a:r>
              <a:rPr lang="en-US" sz="1800"/>
              <a:t>Additionally, at specified (blocks of) frequency offsets</a:t>
            </a:r>
            <a:endParaRPr lang="en-US" sz="2400"/>
          </a:p>
          <a:p>
            <a:pPr lvl="2"/>
            <a:r>
              <a:rPr lang="en-US" sz="1600"/>
              <a:t>Offers additional capacity, mitigating potential congestion issues</a:t>
            </a:r>
            <a:endParaRPr lang="en-US" sz="2000"/>
          </a:p>
        </p:txBody>
      </p:sp>
      <p:sp>
        <p:nvSpPr>
          <p:cNvPr id="8" name="Footer Placeholder 2">
            <a:extLst>
              <a:ext uri="{FF2B5EF4-FFF2-40B4-BE49-F238E27FC236}">
                <a16:creationId xmlns:a16="http://schemas.microsoft.com/office/drawing/2014/main" id="{47D05A4A-1CF4-4BF9-904C-20B51F049E7A}"/>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7" name="Date Placeholder 1">
            <a:extLst>
              <a:ext uri="{FF2B5EF4-FFF2-40B4-BE49-F238E27FC236}">
                <a16:creationId xmlns:a16="http://schemas.microsoft.com/office/drawing/2014/main" id="{E9BB7361-4704-47E9-B9DC-A3931BFD9721}"/>
              </a:ext>
            </a:extLst>
          </p:cNvPr>
          <p:cNvSpPr>
            <a:spLocks noGrp="1"/>
          </p:cNvSpPr>
          <p:nvPr>
            <p:ph type="dt" sz="half" idx="10"/>
          </p:nvPr>
        </p:nvSpPr>
        <p:spPr>
          <a:xfrm>
            <a:off x="685800" y="378281"/>
            <a:ext cx="1600200" cy="215444"/>
          </a:xfrm>
        </p:spPr>
        <p:txBody>
          <a:bodyPr/>
          <a:lstStyle/>
          <a:p>
            <a:r>
              <a:rPr lang="en-US" altLang="en-US"/>
              <a:t>May 2021</a:t>
            </a:r>
          </a:p>
        </p:txBody>
      </p:sp>
    </p:spTree>
    <p:extLst>
      <p:ext uri="{BB962C8B-B14F-4D97-AF65-F5344CB8AC3E}">
        <p14:creationId xmlns:p14="http://schemas.microsoft.com/office/powerpoint/2010/main" val="2280577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7</a:t>
            </a:fld>
            <a:endParaRPr lang="en-US" altLang="en-US"/>
          </a:p>
        </p:txBody>
      </p:sp>
      <p:sp>
        <p:nvSpPr>
          <p:cNvPr id="4098" name="Rectangle 2"/>
          <p:cNvSpPr>
            <a:spLocks noGrp="1" noChangeArrowheads="1"/>
          </p:cNvSpPr>
          <p:nvPr>
            <p:ph type="title"/>
          </p:nvPr>
        </p:nvSpPr>
        <p:spPr>
          <a:ln/>
        </p:spPr>
        <p:txBody>
          <a:bodyPr/>
          <a:lstStyle/>
          <a:p>
            <a:r>
              <a:rPr lang="en-US" altLang="en-US" sz="3200"/>
              <a:t>Requirements (2/2)</a:t>
            </a:r>
          </a:p>
        </p:txBody>
      </p:sp>
      <p:sp>
        <p:nvSpPr>
          <p:cNvPr id="4099" name="Rectangle 3"/>
          <p:cNvSpPr>
            <a:spLocks noGrp="1" noChangeArrowheads="1"/>
          </p:cNvSpPr>
          <p:nvPr>
            <p:ph type="body" idx="1"/>
          </p:nvPr>
        </p:nvSpPr>
        <p:spPr>
          <a:xfrm>
            <a:off x="685800" y="1981200"/>
            <a:ext cx="7918648" cy="4114800"/>
          </a:xfrm>
          <a:ln/>
        </p:spPr>
        <p:txBody>
          <a:bodyPr/>
          <a:lstStyle/>
          <a:p>
            <a:pPr lvl="0"/>
            <a:r>
              <a:rPr lang="en-US" sz="2400"/>
              <a:t>UWB PHY/MAC shall have a means to be linked to NB PHY/MAC timing with sub-microsecond tolerance</a:t>
            </a:r>
            <a:endParaRPr lang="en-US"/>
          </a:p>
          <a:p>
            <a:pPr lvl="1"/>
            <a:r>
              <a:rPr lang="en-US" sz="2000"/>
              <a:t>Enable accurate handover w/ short UWB listening windows</a:t>
            </a:r>
            <a:endParaRPr lang="en-US"/>
          </a:p>
          <a:p>
            <a:pPr lvl="0"/>
            <a:r>
              <a:rPr lang="en-US" sz="2400"/>
              <a:t>NB PHY shall enable means to convey</a:t>
            </a:r>
            <a:br>
              <a:rPr lang="en-US" sz="2400"/>
            </a:br>
            <a:r>
              <a:rPr lang="en-US" sz="2400"/>
              <a:t>UWB status signaling</a:t>
            </a:r>
            <a:endParaRPr lang="en-US"/>
          </a:p>
          <a:p>
            <a:pPr lvl="1"/>
            <a:r>
              <a:rPr lang="en-US" sz="2000"/>
              <a:t>Transmit MAC Frame incl. address fields, IEs, etc., in payload field of WUP (beacon) packet</a:t>
            </a:r>
          </a:p>
          <a:p>
            <a:pPr lvl="1"/>
            <a:r>
              <a:rPr lang="en-US" sz="2000"/>
              <a:t>MAC shall support WUP target (listener) to</a:t>
            </a:r>
            <a:br>
              <a:rPr lang="en-US" sz="2000"/>
            </a:br>
            <a:r>
              <a:rPr lang="en-US" sz="2000"/>
              <a:t>transmit reply packet on NB PHY</a:t>
            </a:r>
          </a:p>
          <a:p>
            <a:r>
              <a:rPr lang="en-US" sz="2400"/>
              <a:t>Various beacon / listening schemes to be considered</a:t>
            </a:r>
          </a:p>
        </p:txBody>
      </p:sp>
      <p:sp>
        <p:nvSpPr>
          <p:cNvPr id="8" name="Footer Placeholder 2">
            <a:extLst>
              <a:ext uri="{FF2B5EF4-FFF2-40B4-BE49-F238E27FC236}">
                <a16:creationId xmlns:a16="http://schemas.microsoft.com/office/drawing/2014/main" id="{47D05A4A-1CF4-4BF9-904C-20B51F049E7A}"/>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7" name="Date Placeholder 1">
            <a:extLst>
              <a:ext uri="{FF2B5EF4-FFF2-40B4-BE49-F238E27FC236}">
                <a16:creationId xmlns:a16="http://schemas.microsoft.com/office/drawing/2014/main" id="{C8A1D07F-D590-4832-ABB6-93A476EFF83D}"/>
              </a:ext>
            </a:extLst>
          </p:cNvPr>
          <p:cNvSpPr>
            <a:spLocks noGrp="1"/>
          </p:cNvSpPr>
          <p:nvPr>
            <p:ph type="dt" sz="half" idx="10"/>
          </p:nvPr>
        </p:nvSpPr>
        <p:spPr>
          <a:xfrm>
            <a:off x="685800" y="378281"/>
            <a:ext cx="1600200" cy="215444"/>
          </a:xfrm>
        </p:spPr>
        <p:txBody>
          <a:bodyPr/>
          <a:lstStyle/>
          <a:p>
            <a:r>
              <a:rPr lang="en-US" altLang="en-US"/>
              <a:t>May 2021</a:t>
            </a:r>
          </a:p>
        </p:txBody>
      </p:sp>
    </p:spTree>
    <p:extLst>
      <p:ext uri="{BB962C8B-B14F-4D97-AF65-F5344CB8AC3E}">
        <p14:creationId xmlns:p14="http://schemas.microsoft.com/office/powerpoint/2010/main" val="3873311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8</a:t>
            </a:fld>
            <a:endParaRPr lang="en-US" altLang="en-US"/>
          </a:p>
        </p:txBody>
      </p:sp>
      <p:sp>
        <p:nvSpPr>
          <p:cNvPr id="4098" name="Rectangle 2"/>
          <p:cNvSpPr>
            <a:spLocks noGrp="1" noChangeArrowheads="1"/>
          </p:cNvSpPr>
          <p:nvPr>
            <p:ph type="title"/>
          </p:nvPr>
        </p:nvSpPr>
        <p:spPr>
          <a:ln/>
        </p:spPr>
        <p:txBody>
          <a:bodyPr/>
          <a:lstStyle/>
          <a:p>
            <a:r>
              <a:rPr lang="en-US" altLang="en-US" sz="3200"/>
              <a:t>UWB vs. NB Link Budget – Thoughts</a:t>
            </a:r>
          </a:p>
        </p:txBody>
      </p:sp>
      <p:sp>
        <p:nvSpPr>
          <p:cNvPr id="4099" name="Rectangle 3"/>
          <p:cNvSpPr>
            <a:spLocks noGrp="1" noChangeArrowheads="1"/>
          </p:cNvSpPr>
          <p:nvPr>
            <p:ph type="body" idx="1"/>
          </p:nvPr>
        </p:nvSpPr>
        <p:spPr>
          <a:xfrm>
            <a:off x="685800" y="1981200"/>
            <a:ext cx="7918648" cy="4114800"/>
          </a:xfrm>
          <a:ln/>
        </p:spPr>
        <p:txBody>
          <a:bodyPr/>
          <a:lstStyle/>
          <a:p>
            <a:r>
              <a:rPr lang="en-US" sz="2400"/>
              <a:t>NB TX Output power limits may depend on regional regulatory constraints</a:t>
            </a:r>
          </a:p>
          <a:p>
            <a:endParaRPr lang="en-US" sz="2400"/>
          </a:p>
          <a:p>
            <a:r>
              <a:rPr lang="en-US" sz="2400"/>
              <a:t>Line-Of-Sight SNR parity is not sufficient</a:t>
            </a:r>
          </a:p>
          <a:p>
            <a:pPr lvl="1"/>
            <a:r>
              <a:rPr lang="en-US" sz="2000"/>
              <a:t>Add SNR correction offset to account for stronger real-world influence of narrowband fading on NB radio systems</a:t>
            </a:r>
          </a:p>
          <a:p>
            <a:endParaRPr lang="en-US" sz="2400"/>
          </a:p>
          <a:p>
            <a:r>
              <a:rPr lang="en-US" sz="2400"/>
              <a:t>High available SNR is not always a good thing</a:t>
            </a:r>
          </a:p>
          <a:p>
            <a:pPr lvl="1"/>
            <a:r>
              <a:rPr lang="en-US" sz="2000"/>
              <a:t>Lower datarates tend to lead to congestion in scenarios with high (# of radio nodes / volume) densities</a:t>
            </a:r>
          </a:p>
        </p:txBody>
      </p:sp>
      <p:sp>
        <p:nvSpPr>
          <p:cNvPr id="8" name="Footer Placeholder 2">
            <a:extLst>
              <a:ext uri="{FF2B5EF4-FFF2-40B4-BE49-F238E27FC236}">
                <a16:creationId xmlns:a16="http://schemas.microsoft.com/office/drawing/2014/main" id="{47D05A4A-1CF4-4BF9-904C-20B51F049E7A}"/>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7" name="Date Placeholder 1">
            <a:extLst>
              <a:ext uri="{FF2B5EF4-FFF2-40B4-BE49-F238E27FC236}">
                <a16:creationId xmlns:a16="http://schemas.microsoft.com/office/drawing/2014/main" id="{C8A1D07F-D590-4832-ABB6-93A476EFF83D}"/>
              </a:ext>
            </a:extLst>
          </p:cNvPr>
          <p:cNvSpPr>
            <a:spLocks noGrp="1"/>
          </p:cNvSpPr>
          <p:nvPr>
            <p:ph type="dt" sz="half" idx="10"/>
          </p:nvPr>
        </p:nvSpPr>
        <p:spPr>
          <a:xfrm>
            <a:off x="685800" y="378281"/>
            <a:ext cx="1600200" cy="215444"/>
          </a:xfrm>
        </p:spPr>
        <p:txBody>
          <a:bodyPr/>
          <a:lstStyle/>
          <a:p>
            <a:r>
              <a:rPr lang="en-US" altLang="en-US"/>
              <a:t>May 2021</a:t>
            </a:r>
          </a:p>
        </p:txBody>
      </p:sp>
    </p:spTree>
    <p:extLst>
      <p:ext uri="{BB962C8B-B14F-4D97-AF65-F5344CB8AC3E}">
        <p14:creationId xmlns:p14="http://schemas.microsoft.com/office/powerpoint/2010/main" val="335146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9</a:t>
            </a:fld>
            <a:endParaRPr lang="en-US" altLang="en-US"/>
          </a:p>
        </p:txBody>
      </p:sp>
      <p:sp>
        <p:nvSpPr>
          <p:cNvPr id="4098" name="Rectangle 2"/>
          <p:cNvSpPr>
            <a:spLocks noGrp="1" noChangeArrowheads="1"/>
          </p:cNvSpPr>
          <p:nvPr>
            <p:ph type="title"/>
          </p:nvPr>
        </p:nvSpPr>
        <p:spPr>
          <a:ln/>
        </p:spPr>
        <p:txBody>
          <a:bodyPr/>
          <a:lstStyle/>
          <a:p>
            <a:r>
              <a:rPr lang="en-US" altLang="en-US" sz="3200"/>
              <a:t>Proposed Activity Moving Forward</a:t>
            </a:r>
          </a:p>
        </p:txBody>
      </p:sp>
      <p:sp>
        <p:nvSpPr>
          <p:cNvPr id="4099" name="Rectangle 3"/>
          <p:cNvSpPr>
            <a:spLocks noGrp="1" noChangeArrowheads="1"/>
          </p:cNvSpPr>
          <p:nvPr>
            <p:ph type="body" idx="1"/>
          </p:nvPr>
        </p:nvSpPr>
        <p:spPr>
          <a:xfrm>
            <a:off x="685800" y="1981200"/>
            <a:ext cx="7918648" cy="4114800"/>
          </a:xfrm>
          <a:ln/>
        </p:spPr>
        <p:txBody>
          <a:bodyPr/>
          <a:lstStyle/>
          <a:p>
            <a:pPr marL="457200" lvl="0" indent="-457200">
              <a:buFont typeface="+mj-lt"/>
              <a:buAutoNum type="arabicPeriod"/>
            </a:pPr>
            <a:r>
              <a:rPr lang="en-US" sz="2400"/>
              <a:t>Study suitability of existing 802.15 NB PHYs for use as a basis to accompany UWB</a:t>
            </a:r>
          </a:p>
          <a:p>
            <a:pPr marL="457200" lvl="0" indent="-457200">
              <a:buFont typeface="+mj-lt"/>
              <a:buAutoNum type="arabicPeriod"/>
            </a:pPr>
            <a:r>
              <a:rPr lang="en-US" sz="2400"/>
              <a:t>Select an existing NB PHY or develop a new one</a:t>
            </a:r>
          </a:p>
          <a:p>
            <a:pPr marL="457200" lvl="0" indent="-457200">
              <a:buFont typeface="+mj-lt"/>
              <a:buAutoNum type="arabicPeriod"/>
            </a:pPr>
            <a:r>
              <a:rPr lang="en-US" sz="2400"/>
              <a:t>Define a NB channel plan to make the NB PHY suitable as Spectrally Coupled Trigger Radio (SCTR) to assist UWB in hybrid systems</a:t>
            </a:r>
          </a:p>
          <a:p>
            <a:pPr marL="457200" lvl="0" indent="-457200">
              <a:buFont typeface="+mj-lt"/>
              <a:buAutoNum type="arabicPeriod"/>
            </a:pPr>
            <a:r>
              <a:rPr lang="en-US" sz="2400"/>
              <a:t>Enable UWB status signaling via SCTR</a:t>
            </a:r>
            <a:br>
              <a:rPr lang="en-US" sz="2400"/>
            </a:br>
            <a:r>
              <a:rPr lang="en-US" sz="2400"/>
              <a:t>(possibly via addition of MAC features)</a:t>
            </a:r>
          </a:p>
        </p:txBody>
      </p:sp>
      <p:sp>
        <p:nvSpPr>
          <p:cNvPr id="8" name="Footer Placeholder 2">
            <a:extLst>
              <a:ext uri="{FF2B5EF4-FFF2-40B4-BE49-F238E27FC236}">
                <a16:creationId xmlns:a16="http://schemas.microsoft.com/office/drawing/2014/main" id="{47D05A4A-1CF4-4BF9-904C-20B51F049E7A}"/>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7" name="Date Placeholder 1">
            <a:extLst>
              <a:ext uri="{FF2B5EF4-FFF2-40B4-BE49-F238E27FC236}">
                <a16:creationId xmlns:a16="http://schemas.microsoft.com/office/drawing/2014/main" id="{C8A1D07F-D590-4832-ABB6-93A476EFF83D}"/>
              </a:ext>
            </a:extLst>
          </p:cNvPr>
          <p:cNvSpPr>
            <a:spLocks noGrp="1"/>
          </p:cNvSpPr>
          <p:nvPr>
            <p:ph type="dt" sz="half" idx="10"/>
          </p:nvPr>
        </p:nvSpPr>
        <p:spPr>
          <a:xfrm>
            <a:off x="685800" y="378281"/>
            <a:ext cx="1600200" cy="215444"/>
          </a:xfrm>
        </p:spPr>
        <p:txBody>
          <a:bodyPr/>
          <a:lstStyle/>
          <a:p>
            <a:r>
              <a:rPr lang="en-US" altLang="en-US"/>
              <a:t>May 2021</a:t>
            </a:r>
          </a:p>
        </p:txBody>
      </p:sp>
    </p:spTree>
    <p:extLst>
      <p:ext uri="{BB962C8B-B14F-4D97-AF65-F5344CB8AC3E}">
        <p14:creationId xmlns:p14="http://schemas.microsoft.com/office/powerpoint/2010/main" val="1070707841"/>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1002</Words>
  <Application>Microsoft Office PowerPoint</Application>
  <PresentationFormat>On-screen Show (4:3)</PresentationFormat>
  <Paragraphs>143</Paragraphs>
  <Slides>9</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Times New Roman</vt:lpstr>
      <vt:lpstr>IEEE-P802_15</vt:lpstr>
      <vt:lpstr>PowerPoint Presentation</vt:lpstr>
      <vt:lpstr>Coupling between NB and UWB   </vt:lpstr>
      <vt:lpstr>PowerPoint Presentation</vt:lpstr>
      <vt:lpstr>Rationale</vt:lpstr>
      <vt:lpstr>Anticipated PHY/MAC Structure</vt:lpstr>
      <vt:lpstr>Requirements (1/2)</vt:lpstr>
      <vt:lpstr>Requirements (2/2)</vt:lpstr>
      <vt:lpstr>UWB vs. NB Link Budget – Thoughts</vt:lpstr>
      <vt:lpstr>Proposed Activity Moving Forward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2020-11-05T16:09:47Z</dcterms:created>
  <dcterms:modified xsi:type="dcterms:W3CDTF">2021-05-17T14:27:20Z</dcterms:modified>
</cp:coreProperties>
</file>