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65" r:id="rId4"/>
    <p:sldId id="266" r:id="rId5"/>
    <p:sldId id="267" r:id="rId6"/>
    <p:sldId id="268" r:id="rId7"/>
    <p:sldId id="269" r:id="rId8"/>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52" d="100"/>
          <a:sy n="52" d="100"/>
        </p:scale>
        <p:origin x="1216" y="4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802.15-21-0288-00-0thz-March_2021_Frequency</a:t>
            </a:r>
            <a:r>
              <a:rPr lang="en-US" sz="1400" b="1" baseline="0" dirty="0" smtClean="0"/>
              <a:t> Extension</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May 2021</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5109091"/>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Potential Study Group on extending IEEE Std. 802.15.3 to the frequency </a:t>
            </a:r>
            <a:r>
              <a:rPr lang="en-US" sz="1600" dirty="0" smtClean="0">
                <a:solidFill>
                  <a:schemeClr val="tx2"/>
                </a:solidFill>
              </a:rPr>
              <a:t>range 356-450 </a:t>
            </a:r>
            <a:r>
              <a:rPr lang="en-US" sz="1600" dirty="0">
                <a:solidFill>
                  <a:schemeClr val="tx2"/>
                </a:solidFill>
              </a:rPr>
              <a:t>GHz </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17 May 2021</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xxx</a:t>
            </a:r>
          </a:p>
          <a:p>
            <a:pPr>
              <a:spcBef>
                <a:spcPts val="600"/>
              </a:spcBef>
              <a:spcAft>
                <a:spcPts val="600"/>
              </a:spcAft>
            </a:pPr>
            <a:r>
              <a:rPr lang="en-US" sz="1600" b="1" dirty="0" smtClean="0">
                <a:solidFill>
                  <a:schemeClr val="tx2"/>
                </a:solidFill>
              </a:rPr>
              <a:t>Purpose: </a:t>
            </a:r>
            <a:r>
              <a:rPr lang="en-US" sz="1600" dirty="0" smtClean="0">
                <a:solidFill>
                  <a:schemeClr val="tx2"/>
                </a:solidFill>
              </a:rPr>
              <a:t>Discussion Document to form a Study Group targeting </a:t>
            </a:r>
            <a:r>
              <a:rPr lang="en-US" sz="1600" dirty="0">
                <a:solidFill>
                  <a:schemeClr val="tx2"/>
                </a:solidFill>
              </a:rPr>
              <a:t>to extend IEEE Std. 802.15.3 to the frequency </a:t>
            </a:r>
            <a:r>
              <a:rPr lang="en-US" sz="1600" dirty="0" smtClean="0">
                <a:solidFill>
                  <a:schemeClr val="tx2"/>
                </a:solidFill>
              </a:rPr>
              <a:t>range 356-450 </a:t>
            </a:r>
            <a:r>
              <a:rPr lang="en-US" sz="1600" dirty="0">
                <a:solidFill>
                  <a:schemeClr val="tx2"/>
                </a:solidFill>
              </a:rPr>
              <a:t>GHz</a:t>
            </a: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a:t>Potential Study Group on extending IEEE Std. 802.15.3 to the frequency range 356-450 GHz</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May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Current</a:t>
            </a:r>
            <a:r>
              <a:rPr lang="de-DE" dirty="0" smtClean="0"/>
              <a:t> Situation</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dirty="0" smtClean="0">
              <a:ea typeface="Times New Roman"/>
            </a:endParaRPr>
          </a:p>
          <a:p>
            <a:pPr marL="355600" lvl="1" indent="-266700">
              <a:spcAft>
                <a:spcPts val="0"/>
              </a:spcAft>
              <a:buFont typeface="Arial" pitchFamily="34" charset="0"/>
              <a:buChar char="•"/>
            </a:pPr>
            <a:r>
              <a:rPr lang="de-DE" sz="2400" dirty="0" smtClean="0"/>
              <a:t>IEEE Std. 802.15.3d-2017 </a:t>
            </a:r>
            <a:r>
              <a:rPr lang="de-DE" sz="2400" dirty="0" err="1" smtClean="0"/>
              <a:t>covers</a:t>
            </a:r>
            <a:r>
              <a:rPr lang="de-DE" sz="2400" dirty="0" smtClean="0"/>
              <a:t> </a:t>
            </a:r>
            <a:r>
              <a:rPr lang="de-DE" sz="2400" dirty="0" err="1" smtClean="0"/>
              <a:t>the</a:t>
            </a:r>
            <a:r>
              <a:rPr lang="de-DE" sz="2400" dirty="0" smtClean="0"/>
              <a:t> </a:t>
            </a:r>
            <a:r>
              <a:rPr lang="de-DE" sz="2400" dirty="0" err="1" smtClean="0"/>
              <a:t>frequency</a:t>
            </a:r>
            <a:r>
              <a:rPr lang="de-DE" sz="2400" dirty="0" smtClean="0"/>
              <a:t> band 252 to 321 GHz</a:t>
            </a:r>
          </a:p>
          <a:p>
            <a:pPr marL="355600" lvl="1" indent="-266700">
              <a:spcAft>
                <a:spcPts val="0"/>
              </a:spcAft>
              <a:buFont typeface="Arial" pitchFamily="34" charset="0"/>
              <a:buChar char="•"/>
            </a:pPr>
            <a:r>
              <a:rPr lang="de-DE" sz="2400" dirty="0" smtClean="0"/>
              <a:t>At WRC 2019 additional </a:t>
            </a:r>
            <a:r>
              <a:rPr lang="de-DE" sz="2400" dirty="0" err="1" smtClean="0"/>
              <a:t>frequency</a:t>
            </a:r>
            <a:r>
              <a:rPr lang="de-DE" sz="2400" dirty="0" smtClean="0"/>
              <a:t> </a:t>
            </a:r>
            <a:r>
              <a:rPr lang="de-DE" sz="2400" dirty="0" err="1" smtClean="0"/>
              <a:t>bands</a:t>
            </a:r>
            <a:r>
              <a:rPr lang="de-DE" sz="2400" dirty="0" smtClean="0"/>
              <a:t> </a:t>
            </a:r>
            <a:r>
              <a:rPr lang="de-DE" sz="2400" dirty="0" err="1" smtClean="0"/>
              <a:t>beyond</a:t>
            </a:r>
            <a:r>
              <a:rPr lang="de-DE" sz="2400" dirty="0" smtClean="0"/>
              <a:t> 321 </a:t>
            </a:r>
            <a:r>
              <a:rPr lang="de-DE" sz="2400" dirty="0" err="1" smtClean="0"/>
              <a:t>have</a:t>
            </a:r>
            <a:r>
              <a:rPr lang="de-DE" sz="2400" dirty="0" smtClean="0"/>
              <a:t> </a:t>
            </a:r>
            <a:r>
              <a:rPr lang="de-DE" sz="2400" dirty="0" err="1" smtClean="0"/>
              <a:t>been</a:t>
            </a:r>
            <a:r>
              <a:rPr lang="de-DE" sz="2400" dirty="0" smtClean="0"/>
              <a:t> </a:t>
            </a:r>
            <a:r>
              <a:rPr lang="de-DE" sz="2400" dirty="0" err="1" smtClean="0"/>
              <a:t>identified</a:t>
            </a:r>
            <a:r>
              <a:rPr lang="de-DE" sz="2400" dirty="0" smtClean="0"/>
              <a:t> </a:t>
            </a:r>
            <a:r>
              <a:rPr lang="de-DE" sz="2400" dirty="0" err="1" smtClean="0"/>
              <a:t>for</a:t>
            </a:r>
            <a:r>
              <a:rPr lang="de-DE" sz="2400" dirty="0" smtClean="0"/>
              <a:t> </a:t>
            </a:r>
            <a:r>
              <a:rPr lang="de-DE" sz="2400" dirty="0" err="1" smtClean="0"/>
              <a:t>the</a:t>
            </a:r>
            <a:r>
              <a:rPr lang="de-DE" sz="2400" dirty="0" smtClean="0"/>
              <a:t> </a:t>
            </a:r>
            <a:r>
              <a:rPr lang="de-DE" sz="2400" dirty="0" err="1" smtClean="0"/>
              <a:t>use</a:t>
            </a:r>
            <a:r>
              <a:rPr lang="de-DE" sz="2400" dirty="0" smtClean="0"/>
              <a:t> </a:t>
            </a:r>
            <a:r>
              <a:rPr lang="de-DE" sz="2400" dirty="0" err="1" smtClean="0"/>
              <a:t>by</a:t>
            </a:r>
            <a:r>
              <a:rPr lang="de-DE" sz="2400" dirty="0" smtClean="0"/>
              <a:t> </a:t>
            </a:r>
            <a:r>
              <a:rPr lang="de-DE" sz="2400" dirty="0"/>
              <a:t>L</a:t>
            </a:r>
            <a:r>
              <a:rPr lang="de-DE" sz="2400" dirty="0" smtClean="0"/>
              <a:t>and </a:t>
            </a:r>
            <a:r>
              <a:rPr lang="de-DE" sz="2400" dirty="0"/>
              <a:t>M</a:t>
            </a:r>
            <a:r>
              <a:rPr lang="de-DE" sz="2400" dirty="0" smtClean="0"/>
              <a:t>obile </a:t>
            </a:r>
            <a:r>
              <a:rPr lang="de-DE" sz="2400" dirty="0"/>
              <a:t>S</a:t>
            </a:r>
            <a:r>
              <a:rPr lang="de-DE" sz="2400" dirty="0" smtClean="0"/>
              <a:t>ervice (LMS) and Fixed Service</a:t>
            </a:r>
          </a:p>
          <a:p>
            <a:pPr marL="355600" lvl="1" indent="-266700">
              <a:spcAft>
                <a:spcPts val="0"/>
              </a:spcAft>
              <a:buFont typeface="Arial" pitchFamily="34" charset="0"/>
              <a:buChar char="•"/>
            </a:pPr>
            <a:r>
              <a:rPr lang="de-DE" sz="2400" dirty="0" smtClean="0"/>
              <a:t>Of </a:t>
            </a:r>
            <a:r>
              <a:rPr lang="de-DE" sz="2400" dirty="0" err="1" smtClean="0"/>
              <a:t>specific</a:t>
            </a:r>
            <a:r>
              <a:rPr lang="de-DE" sz="2400" dirty="0" smtClean="0"/>
              <a:t> </a:t>
            </a:r>
            <a:r>
              <a:rPr lang="de-DE" sz="2400" dirty="0" err="1" smtClean="0"/>
              <a:t>interest</a:t>
            </a:r>
            <a:r>
              <a:rPr lang="de-DE" sz="2400" dirty="0" smtClean="0"/>
              <a:t> </a:t>
            </a:r>
            <a:r>
              <a:rPr lang="de-DE" sz="2400" dirty="0" err="1" smtClean="0"/>
              <a:t>are</a:t>
            </a:r>
            <a:r>
              <a:rPr lang="de-DE" sz="2400" dirty="0" smtClean="0"/>
              <a:t> 94 GHz </a:t>
            </a:r>
            <a:r>
              <a:rPr lang="de-DE" sz="2400" dirty="0" err="1" smtClean="0"/>
              <a:t>contigous</a:t>
            </a:r>
            <a:r>
              <a:rPr lang="de-DE" sz="2400" dirty="0" smtClean="0"/>
              <a:t> </a:t>
            </a:r>
            <a:r>
              <a:rPr lang="de-DE" sz="2400" dirty="0" err="1" smtClean="0"/>
              <a:t>spectrum</a:t>
            </a:r>
            <a:r>
              <a:rPr lang="de-DE" sz="2400" dirty="0" smtClean="0"/>
              <a:t> </a:t>
            </a:r>
            <a:r>
              <a:rPr lang="de-DE" sz="2400" dirty="0" err="1" smtClean="0"/>
              <a:t>between</a:t>
            </a:r>
            <a:r>
              <a:rPr lang="de-DE" sz="2400" dirty="0" smtClean="0"/>
              <a:t> 356 and 450 GHz, </a:t>
            </a:r>
            <a:r>
              <a:rPr lang="de-DE" sz="2400" dirty="0" err="1" smtClean="0"/>
              <a:t>which</a:t>
            </a:r>
            <a:r>
              <a:rPr lang="de-DE" sz="2400" dirty="0" smtClean="0"/>
              <a:t> </a:t>
            </a:r>
            <a:r>
              <a:rPr lang="de-DE" sz="2400" dirty="0" err="1" smtClean="0"/>
              <a:t>may</a:t>
            </a:r>
            <a:r>
              <a:rPr lang="de-DE" sz="2400" dirty="0" smtClean="0"/>
              <a:t> </a:t>
            </a:r>
            <a:r>
              <a:rPr lang="de-DE" sz="2400" dirty="0" err="1" smtClean="0"/>
              <a:t>be</a:t>
            </a:r>
            <a:r>
              <a:rPr lang="de-DE" sz="2400" dirty="0" smtClean="0"/>
              <a:t> </a:t>
            </a:r>
            <a:r>
              <a:rPr lang="de-DE" sz="2400" dirty="0" err="1" smtClean="0"/>
              <a:t>used</a:t>
            </a:r>
            <a:r>
              <a:rPr lang="de-DE" sz="2400" dirty="0" smtClean="0"/>
              <a:t> </a:t>
            </a:r>
            <a:r>
              <a:rPr lang="de-DE" sz="2400" dirty="0" err="1" smtClean="0"/>
              <a:t>especially</a:t>
            </a:r>
            <a:r>
              <a:rPr lang="de-DE" sz="2400" dirty="0" smtClean="0"/>
              <a:t> </a:t>
            </a:r>
            <a:r>
              <a:rPr lang="de-DE" sz="2400" dirty="0" err="1" smtClean="0"/>
              <a:t>for</a:t>
            </a:r>
            <a:r>
              <a:rPr lang="de-DE" sz="2400" dirty="0" smtClean="0"/>
              <a:t> </a:t>
            </a:r>
            <a:r>
              <a:rPr lang="de-DE" sz="2400" dirty="0" err="1" smtClean="0"/>
              <a:t>short</a:t>
            </a:r>
            <a:r>
              <a:rPr lang="de-DE" sz="2400" dirty="0" smtClean="0"/>
              <a:t>-range </a:t>
            </a:r>
            <a:r>
              <a:rPr lang="de-DE" sz="2400" dirty="0" err="1" smtClean="0"/>
              <a:t>applications</a:t>
            </a:r>
            <a:endParaRPr lang="de-DE" sz="2400" dirty="0" smtClean="0">
              <a:latin typeface="Times New Roman"/>
              <a:ea typeface="Times New Roman"/>
            </a:endParaRPr>
          </a:p>
          <a:p>
            <a:pPr marL="371475" lvl="1" indent="-171450">
              <a:buNone/>
            </a:pPr>
            <a:endParaRPr lang="de-DE" sz="2400" dirty="0" smtClean="0"/>
          </a:p>
          <a:p>
            <a:pPr lvl="1">
              <a:buNone/>
            </a:pPr>
            <a:endParaRPr lang="de-DE" sz="2400" dirty="0" smtClean="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dirty="0" smtClean="0"/>
              <a:t>May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Channel Plan of IEEE Std. 802.15.3d</a:t>
            </a:r>
            <a:endParaRPr lang="de-DE" dirty="0"/>
          </a:p>
        </p:txBody>
      </p:sp>
      <p:sp>
        <p:nvSpPr>
          <p:cNvPr id="2" name="Datumsplatzhalter 1"/>
          <p:cNvSpPr>
            <a:spLocks noGrp="1"/>
          </p:cNvSpPr>
          <p:nvPr>
            <p:ph type="dt" sz="half" idx="10"/>
          </p:nvPr>
        </p:nvSpPr>
        <p:spPr/>
        <p:txBody>
          <a:bodyPr/>
          <a:lstStyle/>
          <a:p>
            <a:r>
              <a:rPr lang="en-US" dirty="0" smtClean="0"/>
              <a:t>May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pic>
        <p:nvPicPr>
          <p:cNvPr id="8" name="図 3" descr="band_plan_iee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18756" y="1654467"/>
            <a:ext cx="6165456" cy="4622045"/>
          </a:xfrm>
          <a:prstGeom prst="rect">
            <a:avLst/>
          </a:prstGeom>
          <a:noFill/>
          <a:ln>
            <a:noFill/>
          </a:ln>
        </p:spPr>
      </p:pic>
    </p:spTree>
    <p:extLst>
      <p:ext uri="{BB962C8B-B14F-4D97-AF65-F5344CB8AC3E}">
        <p14:creationId xmlns:p14="http://schemas.microsoft.com/office/powerpoint/2010/main" val="2781974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Conditions</a:t>
            </a:r>
            <a:r>
              <a:rPr lang="de-DE" dirty="0" smtClean="0"/>
              <a:t> </a:t>
            </a:r>
            <a:r>
              <a:rPr lang="de-DE" dirty="0" err="1" smtClean="0"/>
              <a:t>for</a:t>
            </a:r>
            <a:r>
              <a:rPr lang="de-DE" dirty="0" smtClean="0"/>
              <a:t> </a:t>
            </a:r>
            <a:r>
              <a:rPr lang="de-DE" dirty="0" err="1" smtClean="0"/>
              <a:t>the</a:t>
            </a:r>
            <a:r>
              <a:rPr lang="de-DE" dirty="0" smtClean="0"/>
              <a:t> </a:t>
            </a:r>
            <a:r>
              <a:rPr lang="de-DE" dirty="0" err="1" smtClean="0"/>
              <a:t>Use</a:t>
            </a:r>
            <a:r>
              <a:rPr lang="de-DE" dirty="0" smtClean="0"/>
              <a:t> of </a:t>
            </a:r>
            <a:r>
              <a:rPr lang="de-DE" dirty="0" err="1" smtClean="0"/>
              <a:t>Spectrum</a:t>
            </a:r>
            <a:r>
              <a:rPr lang="de-DE" dirty="0" smtClean="0"/>
              <a:t> </a:t>
            </a:r>
            <a:r>
              <a:rPr lang="de-DE" dirty="0" err="1"/>
              <a:t>for</a:t>
            </a:r>
            <a:r>
              <a:rPr lang="de-DE" dirty="0"/>
              <a:t> </a:t>
            </a:r>
            <a:r>
              <a:rPr lang="de-DE" dirty="0" err="1"/>
              <a:t>THz</a:t>
            </a:r>
            <a:r>
              <a:rPr lang="de-DE" dirty="0"/>
              <a:t> Communications</a:t>
            </a:r>
            <a:endParaRPr lang="en-US" dirty="0"/>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2656833297"/>
              </p:ext>
            </p:extLst>
          </p:nvPr>
        </p:nvGraphicFramePr>
        <p:xfrm>
          <a:off x="1187624" y="1958340"/>
          <a:ext cx="6840760" cy="4019540"/>
        </p:xfrm>
        <a:graphic>
          <a:graphicData uri="http://schemas.openxmlformats.org/drawingml/2006/table">
            <a:tbl>
              <a:tblPr firstRow="1" firstCol="1" bandRow="1">
                <a:tableStyleId>{5C22544A-7EE6-4342-B048-85BDC9FD1C3A}</a:tableStyleId>
              </a:tblPr>
              <a:tblGrid>
                <a:gridCol w="3024336"/>
                <a:gridCol w="3816424"/>
              </a:tblGrid>
              <a:tr h="211015">
                <a:tc>
                  <a:txBody>
                    <a:bodyPr/>
                    <a:lstStyle/>
                    <a:p>
                      <a:pPr algn="ctr">
                        <a:spcAft>
                          <a:spcPts val="0"/>
                        </a:spcAft>
                      </a:pPr>
                      <a:r>
                        <a:rPr lang="en-US" sz="1600" dirty="0">
                          <a:effectLst/>
                        </a:rPr>
                        <a:t>Frequency in GHz</a:t>
                      </a:r>
                      <a:endParaRPr lang="de-DE" sz="2000" dirty="0">
                        <a:effectLst/>
                        <a:latin typeface="Times New Roman" panose="02020603050405020304" pitchFamily="18" charset="0"/>
                        <a:ea typeface="Yu Mincho"/>
                        <a:cs typeface="Times New Roman" panose="02020603050405020304" pitchFamily="18" charset="0"/>
                      </a:endParaRPr>
                    </a:p>
                  </a:txBody>
                  <a:tcPr marL="59348" marR="59348" marT="0" marB="0"/>
                </a:tc>
                <a:tc>
                  <a:txBody>
                    <a:bodyPr/>
                    <a:lstStyle/>
                    <a:p>
                      <a:pPr algn="ctr">
                        <a:spcAft>
                          <a:spcPts val="0"/>
                        </a:spcAft>
                      </a:pPr>
                      <a:r>
                        <a:rPr lang="en-US" sz="1600">
                          <a:effectLst/>
                        </a:rPr>
                        <a:t>Status in Radio Regulations</a:t>
                      </a:r>
                      <a:endParaRPr lang="de-DE" sz="2000">
                        <a:effectLst/>
                        <a:latin typeface="Times New Roman" panose="02020603050405020304" pitchFamily="18" charset="0"/>
                        <a:ea typeface="Yu Mincho"/>
                        <a:cs typeface="Times New Roman" panose="02020603050405020304" pitchFamily="18" charset="0"/>
                      </a:endParaRPr>
                    </a:p>
                  </a:txBody>
                  <a:tcPr marL="59348" marR="59348" marT="0" marB="0"/>
                </a:tc>
              </a:tr>
              <a:tr h="527538">
                <a:tc>
                  <a:txBody>
                    <a:bodyPr/>
                    <a:lstStyle/>
                    <a:p>
                      <a:pPr algn="ctr">
                        <a:spcAft>
                          <a:spcPts val="0"/>
                        </a:spcAft>
                      </a:pPr>
                      <a:r>
                        <a:rPr lang="en-US" sz="1600">
                          <a:effectLst/>
                        </a:rPr>
                        <a:t>252-275</a:t>
                      </a:r>
                      <a:endParaRPr lang="de-DE" sz="2000">
                        <a:effectLst/>
                        <a:latin typeface="Times New Roman" panose="02020603050405020304" pitchFamily="18" charset="0"/>
                        <a:ea typeface="Yu Mincho"/>
                        <a:cs typeface="Times New Roman" panose="02020603050405020304" pitchFamily="18" charset="0"/>
                      </a:endParaRPr>
                    </a:p>
                  </a:txBody>
                  <a:tcPr marL="59348" marR="59348" marT="0" marB="0"/>
                </a:tc>
                <a:tc>
                  <a:txBody>
                    <a:bodyPr/>
                    <a:lstStyle/>
                    <a:p>
                      <a:pPr algn="just">
                        <a:spcAft>
                          <a:spcPts val="0"/>
                        </a:spcAft>
                      </a:pPr>
                      <a:r>
                        <a:rPr lang="en-US" sz="1600" dirty="0">
                          <a:effectLst/>
                        </a:rPr>
                        <a:t>Allocation for land mobile and fixed service on a co-primary </a:t>
                      </a:r>
                      <a:r>
                        <a:rPr lang="en-US" sz="1600" dirty="0" smtClean="0">
                          <a:effectLst/>
                        </a:rPr>
                        <a:t>basis</a:t>
                      </a:r>
                      <a:endParaRPr lang="de-DE" sz="2000" dirty="0">
                        <a:effectLst/>
                        <a:latin typeface="Times New Roman" panose="02020603050405020304" pitchFamily="18" charset="0"/>
                        <a:ea typeface="Yu Mincho"/>
                        <a:cs typeface="Times New Roman" panose="02020603050405020304" pitchFamily="18" charset="0"/>
                      </a:endParaRPr>
                    </a:p>
                  </a:txBody>
                  <a:tcPr marL="59348" marR="59348" marT="0" marB="0"/>
                </a:tc>
              </a:tr>
              <a:tr h="105508">
                <a:tc>
                  <a:txBody>
                    <a:bodyPr/>
                    <a:lstStyle/>
                    <a:p>
                      <a:pPr algn="ctr">
                        <a:spcAft>
                          <a:spcPts val="0"/>
                        </a:spcAft>
                      </a:pPr>
                      <a:r>
                        <a:rPr lang="en-US" sz="1600">
                          <a:effectLst/>
                        </a:rPr>
                        <a:t>275-296</a:t>
                      </a:r>
                      <a:endParaRPr lang="de-DE" sz="2000">
                        <a:effectLst/>
                        <a:latin typeface="Times New Roman" panose="02020603050405020304" pitchFamily="18" charset="0"/>
                        <a:ea typeface="Yu Mincho"/>
                        <a:cs typeface="Times New Roman" panose="02020603050405020304" pitchFamily="18" charset="0"/>
                      </a:endParaRPr>
                    </a:p>
                  </a:txBody>
                  <a:tcPr marL="59348" marR="59348" marT="0" marB="0"/>
                </a:tc>
                <a:tc rowSpan="4">
                  <a:txBody>
                    <a:bodyPr/>
                    <a:lstStyle/>
                    <a:p>
                      <a:pPr algn="just">
                        <a:spcAft>
                          <a:spcPts val="0"/>
                        </a:spcAft>
                      </a:pPr>
                      <a:r>
                        <a:rPr lang="en-US" sz="1600" dirty="0">
                          <a:effectLst/>
                        </a:rPr>
                        <a:t>Identification for use for the implementation of land mobile and fixed service according to FN  5.564A; </a:t>
                      </a:r>
                      <a:endParaRPr lang="de-DE" sz="2000" dirty="0">
                        <a:effectLst/>
                      </a:endParaRPr>
                    </a:p>
                    <a:p>
                      <a:pPr algn="just">
                        <a:spcAft>
                          <a:spcPts val="0"/>
                        </a:spcAft>
                      </a:pPr>
                      <a:r>
                        <a:rPr lang="en-US" sz="1600" dirty="0">
                          <a:effectLst/>
                        </a:rPr>
                        <a:t>no specific conditions are necessary to protect Earth exploration-satellite service (passive) </a:t>
                      </a:r>
                      <a:r>
                        <a:rPr lang="en-US" sz="1600" dirty="0" smtClean="0">
                          <a:effectLst/>
                        </a:rPr>
                        <a:t>applications.</a:t>
                      </a:r>
                      <a:endParaRPr lang="de-DE" sz="2000" dirty="0">
                        <a:effectLst/>
                        <a:latin typeface="Times New Roman" panose="02020603050405020304" pitchFamily="18" charset="0"/>
                        <a:ea typeface="Yu Mincho"/>
                        <a:cs typeface="Times New Roman" panose="02020603050405020304" pitchFamily="18" charset="0"/>
                      </a:endParaRPr>
                    </a:p>
                  </a:txBody>
                  <a:tcPr marL="59348" marR="59348" marT="0" marB="0">
                    <a:solidFill>
                      <a:schemeClr val="bg1"/>
                    </a:solidFill>
                  </a:tcPr>
                </a:tc>
              </a:tr>
              <a:tr h="105508">
                <a:tc>
                  <a:txBody>
                    <a:bodyPr/>
                    <a:lstStyle/>
                    <a:p>
                      <a:pPr algn="ctr">
                        <a:spcAft>
                          <a:spcPts val="0"/>
                        </a:spcAft>
                      </a:pPr>
                      <a:r>
                        <a:rPr lang="en-US" sz="1600">
                          <a:effectLst/>
                        </a:rPr>
                        <a:t>306-313</a:t>
                      </a:r>
                      <a:endParaRPr lang="de-DE" sz="2000">
                        <a:effectLst/>
                        <a:latin typeface="Times New Roman" panose="02020603050405020304" pitchFamily="18" charset="0"/>
                        <a:ea typeface="Yu Mincho"/>
                        <a:cs typeface="Times New Roman" panose="02020603050405020304" pitchFamily="18" charset="0"/>
                      </a:endParaRPr>
                    </a:p>
                  </a:txBody>
                  <a:tcPr marL="59348" marR="59348" marT="0" marB="0"/>
                </a:tc>
                <a:tc vMerge="1">
                  <a:txBody>
                    <a:bodyPr/>
                    <a:lstStyle/>
                    <a:p>
                      <a:endParaRPr lang="de-DE"/>
                    </a:p>
                  </a:txBody>
                  <a:tcPr/>
                </a:tc>
              </a:tr>
              <a:tr h="105508">
                <a:tc>
                  <a:txBody>
                    <a:bodyPr/>
                    <a:lstStyle/>
                    <a:p>
                      <a:pPr algn="ctr">
                        <a:spcAft>
                          <a:spcPts val="0"/>
                        </a:spcAft>
                      </a:pPr>
                      <a:r>
                        <a:rPr lang="en-US" sz="1600">
                          <a:effectLst/>
                        </a:rPr>
                        <a:t>318-333</a:t>
                      </a:r>
                      <a:endParaRPr lang="de-DE" sz="2000">
                        <a:effectLst/>
                        <a:latin typeface="Times New Roman" panose="02020603050405020304" pitchFamily="18" charset="0"/>
                        <a:ea typeface="Yu Mincho"/>
                        <a:cs typeface="Times New Roman" panose="02020603050405020304" pitchFamily="18" charset="0"/>
                      </a:endParaRPr>
                    </a:p>
                  </a:txBody>
                  <a:tcPr marL="59348" marR="59348" marT="0" marB="0"/>
                </a:tc>
                <a:tc vMerge="1">
                  <a:txBody>
                    <a:bodyPr/>
                    <a:lstStyle/>
                    <a:p>
                      <a:endParaRPr lang="de-DE"/>
                    </a:p>
                  </a:txBody>
                  <a:tcPr/>
                </a:tc>
              </a:tr>
              <a:tr h="809762">
                <a:tc>
                  <a:txBody>
                    <a:bodyPr/>
                    <a:lstStyle/>
                    <a:p>
                      <a:pPr algn="ctr">
                        <a:spcAft>
                          <a:spcPts val="0"/>
                        </a:spcAft>
                      </a:pPr>
                      <a:r>
                        <a:rPr lang="en-US" sz="1600" dirty="0">
                          <a:effectLst/>
                        </a:rPr>
                        <a:t>356-450</a:t>
                      </a:r>
                      <a:endParaRPr lang="de-DE" sz="2000" dirty="0">
                        <a:effectLst/>
                        <a:latin typeface="Times New Roman" panose="02020603050405020304" pitchFamily="18" charset="0"/>
                        <a:ea typeface="Yu Mincho"/>
                        <a:cs typeface="Times New Roman" panose="02020603050405020304" pitchFamily="18" charset="0"/>
                      </a:endParaRPr>
                    </a:p>
                  </a:txBody>
                  <a:tcPr marL="59348" marR="59348" marT="0" marB="0"/>
                </a:tc>
                <a:tc vMerge="1">
                  <a:txBody>
                    <a:bodyPr/>
                    <a:lstStyle/>
                    <a:p>
                      <a:endParaRPr lang="de-DE"/>
                    </a:p>
                  </a:txBody>
                  <a:tcPr/>
                </a:tc>
              </a:tr>
              <a:tr h="105508">
                <a:tc>
                  <a:txBody>
                    <a:bodyPr/>
                    <a:lstStyle/>
                    <a:p>
                      <a:pPr algn="ctr">
                        <a:spcAft>
                          <a:spcPts val="0"/>
                        </a:spcAft>
                      </a:pPr>
                      <a:r>
                        <a:rPr lang="en-US" sz="1600" dirty="0">
                          <a:effectLst/>
                        </a:rPr>
                        <a:t>296-306</a:t>
                      </a:r>
                      <a:endParaRPr lang="de-DE" sz="2000" dirty="0">
                        <a:effectLst/>
                        <a:latin typeface="Times New Roman" panose="02020603050405020304" pitchFamily="18" charset="0"/>
                        <a:ea typeface="Yu Mincho"/>
                        <a:cs typeface="Times New Roman" panose="02020603050405020304" pitchFamily="18" charset="0"/>
                      </a:endParaRPr>
                    </a:p>
                  </a:txBody>
                  <a:tcPr marL="59348" marR="59348" marT="0" marB="0"/>
                </a:tc>
                <a:tc rowSpan="3">
                  <a:txBody>
                    <a:bodyPr/>
                    <a:lstStyle/>
                    <a:p>
                      <a:pPr algn="just">
                        <a:spcAft>
                          <a:spcPts val="0"/>
                        </a:spcAft>
                      </a:pPr>
                      <a:r>
                        <a:rPr lang="en-US" sz="1600" dirty="0">
                          <a:effectLst/>
                        </a:rPr>
                        <a:t>may only be used by fixed and land mobile service applications when specific conditions to ensure the protection of Earth exploration-satellite service (passive) applications are determined in accordance with Resolution 731 (Rev.WRC-19</a:t>
                      </a:r>
                      <a:r>
                        <a:rPr lang="en-US" sz="1600" dirty="0" smtClean="0">
                          <a:effectLst/>
                        </a:rPr>
                        <a:t>).</a:t>
                      </a:r>
                      <a:endParaRPr lang="de-DE" sz="2000" dirty="0">
                        <a:effectLst/>
                        <a:latin typeface="Times New Roman" panose="02020603050405020304" pitchFamily="18" charset="0"/>
                        <a:ea typeface="Yu Mincho"/>
                        <a:cs typeface="Times New Roman" panose="02020603050405020304" pitchFamily="18" charset="0"/>
                      </a:endParaRPr>
                    </a:p>
                  </a:txBody>
                  <a:tcPr marL="59348" marR="59348" marT="0" marB="0"/>
                </a:tc>
              </a:tr>
              <a:tr h="105508">
                <a:tc>
                  <a:txBody>
                    <a:bodyPr/>
                    <a:lstStyle/>
                    <a:p>
                      <a:pPr algn="ctr">
                        <a:spcAft>
                          <a:spcPts val="0"/>
                        </a:spcAft>
                      </a:pPr>
                      <a:r>
                        <a:rPr lang="en-US" sz="1600" dirty="0">
                          <a:effectLst/>
                        </a:rPr>
                        <a:t>313-318</a:t>
                      </a:r>
                      <a:endParaRPr lang="de-DE" sz="2000" dirty="0">
                        <a:effectLst/>
                        <a:latin typeface="Times New Roman" panose="02020603050405020304" pitchFamily="18" charset="0"/>
                        <a:ea typeface="Yu Mincho"/>
                        <a:cs typeface="Times New Roman" panose="02020603050405020304" pitchFamily="18" charset="0"/>
                      </a:endParaRPr>
                    </a:p>
                  </a:txBody>
                  <a:tcPr marL="59348" marR="59348" marT="0" marB="0"/>
                </a:tc>
                <a:tc vMerge="1">
                  <a:txBody>
                    <a:bodyPr/>
                    <a:lstStyle/>
                    <a:p>
                      <a:endParaRPr lang="de-DE"/>
                    </a:p>
                  </a:txBody>
                  <a:tcPr/>
                </a:tc>
              </a:tr>
              <a:tr h="1157456">
                <a:tc>
                  <a:txBody>
                    <a:bodyPr/>
                    <a:lstStyle/>
                    <a:p>
                      <a:pPr algn="ctr">
                        <a:spcAft>
                          <a:spcPts val="0"/>
                        </a:spcAft>
                      </a:pPr>
                      <a:r>
                        <a:rPr lang="en-US" sz="1600" dirty="0">
                          <a:effectLst/>
                        </a:rPr>
                        <a:t>318-356</a:t>
                      </a:r>
                      <a:endParaRPr lang="de-DE" sz="2000" dirty="0">
                        <a:effectLst/>
                        <a:latin typeface="Times New Roman" panose="02020603050405020304" pitchFamily="18" charset="0"/>
                        <a:ea typeface="Yu Mincho"/>
                        <a:cs typeface="Times New Roman" panose="02020603050405020304" pitchFamily="18" charset="0"/>
                      </a:endParaRPr>
                    </a:p>
                  </a:txBody>
                  <a:tcPr marL="59348" marR="59348" marT="0" marB="0"/>
                </a:tc>
                <a:tc vMerge="1">
                  <a:txBody>
                    <a:bodyPr/>
                    <a:lstStyle/>
                    <a:p>
                      <a:endParaRPr lang="de-DE"/>
                    </a:p>
                  </a:txBody>
                  <a:tcPr/>
                </a:tc>
              </a:tr>
            </a:tbl>
          </a:graphicData>
        </a:graphic>
      </p:graphicFrame>
      <p:sp>
        <p:nvSpPr>
          <p:cNvPr id="4" name="Datumsplatzhalter 3"/>
          <p:cNvSpPr>
            <a:spLocks noGrp="1"/>
          </p:cNvSpPr>
          <p:nvPr>
            <p:ph type="dt" sz="half" idx="10"/>
          </p:nvPr>
        </p:nvSpPr>
        <p:spPr/>
        <p:txBody>
          <a:bodyPr/>
          <a:lstStyle/>
          <a:p>
            <a:r>
              <a:rPr lang="en-US" dirty="0" smtClean="0"/>
              <a:t>May 2021</a:t>
            </a:r>
            <a:endParaRPr lang="en-US" dirty="0"/>
          </a:p>
        </p:txBody>
      </p:sp>
      <p:sp>
        <p:nvSpPr>
          <p:cNvPr id="5" name="Fußzeilenplatzhalter 4"/>
          <p:cNvSpPr>
            <a:spLocks noGrp="1"/>
          </p:cNvSpPr>
          <p:nvPr>
            <p:ph type="ftr" sz="quarter" idx="11"/>
          </p:nvPr>
        </p:nvSpPr>
        <p:spPr/>
        <p:txBody>
          <a:bodyPr/>
          <a:lstStyle/>
          <a:p>
            <a:r>
              <a:rPr lang="en-US" dirty="0" smtClean="0"/>
              <a:t>Thomas Kürner, TU Braunschweig/Germany</a:t>
            </a:r>
            <a:endParaRPr lang="en-US" dirty="0"/>
          </a:p>
        </p:txBody>
      </p:sp>
      <p:sp>
        <p:nvSpPr>
          <p:cNvPr id="6" name="Foliennummernplatzhalter 5"/>
          <p:cNvSpPr>
            <a:spLocks noGrp="1"/>
          </p:cNvSpPr>
          <p:nvPr>
            <p:ph type="sldNum" sz="quarter" idx="12"/>
          </p:nvPr>
        </p:nvSpPr>
        <p:spPr/>
        <p:txBody>
          <a:bodyPr/>
          <a:lstStyle/>
          <a:p>
            <a:r>
              <a:rPr lang="en-US" smtClean="0"/>
              <a:t>Slide </a:t>
            </a:r>
            <a:fld id="{91795C9F-E317-4197-AD7F-4A2EFE62EF28}" type="slidenum">
              <a:rPr lang="en-US" smtClean="0"/>
              <a:pPr/>
              <a:t>5</a:t>
            </a:fld>
            <a:endParaRPr lang="en-US"/>
          </a:p>
        </p:txBody>
      </p:sp>
      <p:sp>
        <p:nvSpPr>
          <p:cNvPr id="7" name="Textfeld 6"/>
          <p:cNvSpPr txBox="1"/>
          <p:nvPr/>
        </p:nvSpPr>
        <p:spPr>
          <a:xfrm>
            <a:off x="6098047" y="6088147"/>
            <a:ext cx="1930337" cy="276999"/>
          </a:xfrm>
          <a:prstGeom prst="rect">
            <a:avLst/>
          </a:prstGeom>
          <a:noFill/>
        </p:spPr>
        <p:txBody>
          <a:bodyPr wrap="none" rtlCol="0">
            <a:spAutoFit/>
          </a:bodyPr>
          <a:lstStyle/>
          <a:p>
            <a:r>
              <a:rPr lang="de-DE" dirty="0" smtClean="0"/>
              <a:t>Source. doc.802.15-20/0149</a:t>
            </a:r>
            <a:endParaRPr lang="de-DE" dirty="0"/>
          </a:p>
        </p:txBody>
      </p:sp>
    </p:spTree>
    <p:extLst>
      <p:ext uri="{BB962C8B-B14F-4D97-AF65-F5344CB8AC3E}">
        <p14:creationId xmlns:p14="http://schemas.microsoft.com/office/powerpoint/2010/main" val="18820235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Next </a:t>
            </a:r>
            <a:r>
              <a:rPr lang="de-DE" dirty="0" err="1" smtClean="0"/>
              <a:t>Steps</a:t>
            </a:r>
            <a:endParaRPr lang="de-DE" dirty="0"/>
          </a:p>
        </p:txBody>
      </p:sp>
      <p:sp>
        <p:nvSpPr>
          <p:cNvPr id="3" name="Inhaltsplatzhalter 2"/>
          <p:cNvSpPr>
            <a:spLocks noGrp="1"/>
          </p:cNvSpPr>
          <p:nvPr>
            <p:ph idx="1"/>
          </p:nvPr>
        </p:nvSpPr>
        <p:spPr/>
        <p:txBody>
          <a:bodyPr/>
          <a:lstStyle/>
          <a:p>
            <a:r>
              <a:rPr lang="de-DE" sz="2800" dirty="0"/>
              <a:t>In </a:t>
            </a:r>
            <a:r>
              <a:rPr lang="de-DE" sz="2800" dirty="0" err="1"/>
              <a:t>order</a:t>
            </a:r>
            <a:r>
              <a:rPr lang="de-DE" sz="2800" dirty="0"/>
              <a:t> to </a:t>
            </a:r>
            <a:r>
              <a:rPr lang="de-DE" sz="2800" dirty="0" err="1"/>
              <a:t>make</a:t>
            </a:r>
            <a:r>
              <a:rPr lang="de-DE" sz="2800" dirty="0"/>
              <a:t> </a:t>
            </a:r>
            <a:r>
              <a:rPr lang="de-DE" sz="2800" dirty="0" err="1"/>
              <a:t>use</a:t>
            </a:r>
            <a:r>
              <a:rPr lang="de-DE" sz="2800" dirty="0"/>
              <a:t> of </a:t>
            </a:r>
            <a:r>
              <a:rPr lang="de-DE" sz="2800" dirty="0" err="1"/>
              <a:t>the</a:t>
            </a:r>
            <a:r>
              <a:rPr lang="de-DE" sz="2800" dirty="0"/>
              <a:t> additional </a:t>
            </a:r>
            <a:r>
              <a:rPr lang="de-DE" sz="2800" dirty="0" err="1" smtClean="0"/>
              <a:t>available</a:t>
            </a:r>
            <a:r>
              <a:rPr lang="de-DE" sz="2800" dirty="0" smtClean="0"/>
              <a:t> </a:t>
            </a:r>
            <a:r>
              <a:rPr lang="de-DE" sz="2800" dirty="0" err="1"/>
              <a:t>spectrum</a:t>
            </a:r>
            <a:r>
              <a:rPr lang="de-DE" sz="2800" dirty="0"/>
              <a:t> </a:t>
            </a:r>
            <a:r>
              <a:rPr lang="de-DE" sz="2800" dirty="0" smtClean="0"/>
              <a:t>an </a:t>
            </a:r>
            <a:r>
              <a:rPr lang="de-DE" sz="2800" dirty="0" err="1" smtClean="0"/>
              <a:t>amendment</a:t>
            </a:r>
            <a:r>
              <a:rPr lang="de-DE" sz="2800" dirty="0" smtClean="0"/>
              <a:t> of IEEE Std. 802.15.3d </a:t>
            </a:r>
            <a:r>
              <a:rPr lang="de-DE" sz="2800" dirty="0" err="1" smtClean="0"/>
              <a:t>is</a:t>
            </a:r>
            <a:r>
              <a:rPr lang="de-DE" sz="2800" dirty="0" smtClean="0"/>
              <a:t> </a:t>
            </a:r>
            <a:r>
              <a:rPr lang="de-DE" sz="2800" dirty="0" err="1" smtClean="0"/>
              <a:t>required</a:t>
            </a:r>
            <a:endParaRPr lang="de-DE" sz="2800" dirty="0" smtClean="0"/>
          </a:p>
          <a:p>
            <a:r>
              <a:rPr lang="de-DE" sz="2800" dirty="0" smtClean="0"/>
              <a:t>In </a:t>
            </a:r>
            <a:r>
              <a:rPr lang="de-DE" sz="2800" dirty="0" err="1" smtClean="0"/>
              <a:t>order</a:t>
            </a:r>
            <a:r>
              <a:rPr lang="de-DE" sz="2800" dirty="0" smtClean="0"/>
              <a:t> to </a:t>
            </a:r>
            <a:r>
              <a:rPr lang="de-DE" sz="2800" dirty="0" err="1" smtClean="0"/>
              <a:t>achieve</a:t>
            </a:r>
            <a:r>
              <a:rPr lang="de-DE" sz="2800" dirty="0" smtClean="0"/>
              <a:t> </a:t>
            </a:r>
            <a:r>
              <a:rPr lang="de-DE" sz="2800" dirty="0" err="1" smtClean="0"/>
              <a:t>this</a:t>
            </a:r>
            <a:r>
              <a:rPr lang="de-DE" sz="2800" dirty="0" smtClean="0"/>
              <a:t> </a:t>
            </a:r>
            <a:r>
              <a:rPr lang="de-DE" sz="2800" dirty="0" err="1" smtClean="0"/>
              <a:t>we</a:t>
            </a:r>
            <a:r>
              <a:rPr lang="de-DE" sz="2800" dirty="0" smtClean="0"/>
              <a:t> </a:t>
            </a:r>
            <a:r>
              <a:rPr lang="de-DE" sz="2800" dirty="0" err="1" smtClean="0"/>
              <a:t>have</a:t>
            </a:r>
            <a:r>
              <a:rPr lang="de-DE" sz="2800" dirty="0" smtClean="0"/>
              <a:t> to </a:t>
            </a:r>
            <a:r>
              <a:rPr lang="de-DE" sz="2800" dirty="0" err="1" smtClean="0"/>
              <a:t>ask</a:t>
            </a:r>
            <a:r>
              <a:rPr lang="de-DE" sz="2800" dirty="0" smtClean="0"/>
              <a:t> </a:t>
            </a:r>
            <a:r>
              <a:rPr lang="de-DE" sz="2800" dirty="0" err="1" smtClean="0"/>
              <a:t>for</a:t>
            </a:r>
            <a:r>
              <a:rPr lang="de-DE" sz="2800" dirty="0" smtClean="0"/>
              <a:t> a Study Group to </a:t>
            </a:r>
            <a:r>
              <a:rPr lang="de-DE" sz="2800" dirty="0" err="1" smtClean="0"/>
              <a:t>develop</a:t>
            </a:r>
            <a:r>
              <a:rPr lang="de-DE" sz="2800" dirty="0" smtClean="0"/>
              <a:t> a PAR and CSD</a:t>
            </a:r>
          </a:p>
          <a:p>
            <a:r>
              <a:rPr lang="de-DE" sz="2800" dirty="0" err="1" smtClean="0"/>
              <a:t>Proposal</a:t>
            </a:r>
            <a:r>
              <a:rPr lang="de-DE" sz="2800" dirty="0" smtClean="0"/>
              <a:t> </a:t>
            </a:r>
            <a:r>
              <a:rPr lang="de-DE" sz="2800" dirty="0" err="1" smtClean="0"/>
              <a:t>for</a:t>
            </a:r>
            <a:r>
              <a:rPr lang="de-DE" sz="2800" dirty="0" smtClean="0"/>
              <a:t> a Study Group Name:</a:t>
            </a:r>
          </a:p>
          <a:p>
            <a:pPr lvl="1"/>
            <a:r>
              <a:rPr lang="de-DE" sz="2400" dirty="0" smtClean="0"/>
              <a:t>SG3g „300 GHz </a:t>
            </a:r>
            <a:r>
              <a:rPr lang="de-DE" sz="2400" dirty="0" err="1"/>
              <a:t>F</a:t>
            </a:r>
            <a:r>
              <a:rPr lang="de-DE" sz="2400" dirty="0" err="1" smtClean="0"/>
              <a:t>requency</a:t>
            </a:r>
            <a:r>
              <a:rPr lang="de-DE" sz="2400" dirty="0" smtClean="0"/>
              <a:t> </a:t>
            </a:r>
            <a:r>
              <a:rPr lang="de-DE" sz="2400" dirty="0"/>
              <a:t>E</a:t>
            </a:r>
            <a:r>
              <a:rPr lang="de-DE" sz="2400" dirty="0" smtClean="0"/>
              <a:t>xtension“</a:t>
            </a:r>
            <a:endParaRPr lang="de-DE" sz="2400" dirty="0"/>
          </a:p>
        </p:txBody>
      </p:sp>
      <p:sp>
        <p:nvSpPr>
          <p:cNvPr id="4" name="Datumsplatzhalter 3"/>
          <p:cNvSpPr>
            <a:spLocks noGrp="1"/>
          </p:cNvSpPr>
          <p:nvPr>
            <p:ph type="dt" sz="half" idx="10"/>
          </p:nvPr>
        </p:nvSpPr>
        <p:spPr/>
        <p:txBody>
          <a:bodyPr/>
          <a:lstStyle/>
          <a:p>
            <a:r>
              <a:rPr lang="en-US" dirty="0" smtClean="0"/>
              <a:t>May 2021</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Braunschweig/Germany</a:t>
            </a:r>
            <a:endParaRPr lang="en-US" dirty="0"/>
          </a:p>
        </p:txBody>
      </p:sp>
    </p:spTree>
    <p:extLst>
      <p:ext uri="{BB962C8B-B14F-4D97-AF65-F5344CB8AC3E}">
        <p14:creationId xmlns:p14="http://schemas.microsoft.com/office/powerpoint/2010/main" val="1488336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Possible</a:t>
            </a:r>
            <a:r>
              <a:rPr lang="de-DE" dirty="0" smtClean="0"/>
              <a:t> Time Line</a:t>
            </a:r>
            <a:endParaRPr lang="de-DE" dirty="0"/>
          </a:p>
        </p:txBody>
      </p:sp>
      <p:sp>
        <p:nvSpPr>
          <p:cNvPr id="3" name="Inhaltsplatzhalter 2"/>
          <p:cNvSpPr>
            <a:spLocks noGrp="1"/>
          </p:cNvSpPr>
          <p:nvPr>
            <p:ph idx="1"/>
          </p:nvPr>
        </p:nvSpPr>
        <p:spPr/>
        <p:txBody>
          <a:bodyPr/>
          <a:lstStyle/>
          <a:p>
            <a:r>
              <a:rPr lang="de-DE" sz="2000" dirty="0" smtClean="0"/>
              <a:t>May 2021: </a:t>
            </a:r>
          </a:p>
          <a:p>
            <a:pPr lvl="1"/>
            <a:r>
              <a:rPr lang="de-DE" sz="1800" dirty="0" smtClean="0"/>
              <a:t>WG Motion to </a:t>
            </a:r>
            <a:r>
              <a:rPr lang="de-DE" sz="1800" dirty="0" err="1" smtClean="0"/>
              <a:t>ask</a:t>
            </a:r>
            <a:r>
              <a:rPr lang="de-DE" sz="1800" dirty="0" smtClean="0"/>
              <a:t> </a:t>
            </a:r>
            <a:r>
              <a:rPr lang="de-DE" sz="1800" dirty="0" err="1" smtClean="0"/>
              <a:t>for</a:t>
            </a:r>
            <a:r>
              <a:rPr lang="de-DE" sz="1800" dirty="0" smtClean="0"/>
              <a:t> EC </a:t>
            </a:r>
            <a:r>
              <a:rPr lang="de-DE" sz="1800" dirty="0" err="1" smtClean="0"/>
              <a:t>approval</a:t>
            </a:r>
            <a:r>
              <a:rPr lang="de-DE" sz="1800" dirty="0" smtClean="0"/>
              <a:t> to </a:t>
            </a:r>
            <a:r>
              <a:rPr lang="de-DE" sz="1800" dirty="0" smtClean="0"/>
              <a:t>form </a:t>
            </a:r>
            <a:r>
              <a:rPr lang="de-DE" sz="1800" dirty="0" smtClean="0"/>
              <a:t>SG3g</a:t>
            </a:r>
          </a:p>
          <a:p>
            <a:r>
              <a:rPr lang="de-DE" sz="2000" dirty="0" err="1" smtClean="0"/>
              <a:t>July</a:t>
            </a:r>
            <a:r>
              <a:rPr lang="de-DE" sz="2000" dirty="0" smtClean="0"/>
              <a:t> 2021:</a:t>
            </a:r>
          </a:p>
          <a:p>
            <a:pPr lvl="1"/>
            <a:r>
              <a:rPr lang="de-DE" sz="1800" dirty="0" smtClean="0"/>
              <a:t>EC </a:t>
            </a:r>
            <a:r>
              <a:rPr lang="de-DE" sz="1800" dirty="0" err="1" smtClean="0"/>
              <a:t>Approval</a:t>
            </a:r>
            <a:endParaRPr lang="de-DE" sz="1800" dirty="0" smtClean="0"/>
          </a:p>
          <a:p>
            <a:r>
              <a:rPr lang="de-DE" sz="2000" dirty="0" smtClean="0"/>
              <a:t>September 2021:</a:t>
            </a:r>
          </a:p>
          <a:p>
            <a:pPr lvl="1"/>
            <a:r>
              <a:rPr lang="de-DE" sz="1800" dirty="0" smtClean="0"/>
              <a:t>SG3g Kick-Off, </a:t>
            </a:r>
            <a:r>
              <a:rPr lang="de-DE" sz="1800" dirty="0" err="1" smtClean="0"/>
              <a:t>writing</a:t>
            </a:r>
            <a:r>
              <a:rPr lang="de-DE" sz="1800" dirty="0" smtClean="0"/>
              <a:t> of PAR and CSD</a:t>
            </a:r>
          </a:p>
          <a:p>
            <a:r>
              <a:rPr lang="de-DE" sz="2000" dirty="0" smtClean="0"/>
              <a:t>November 2021:</a:t>
            </a:r>
          </a:p>
          <a:p>
            <a:pPr lvl="1"/>
            <a:r>
              <a:rPr lang="de-DE" sz="1800" dirty="0" smtClean="0"/>
              <a:t>Formation </a:t>
            </a:r>
            <a:r>
              <a:rPr lang="de-DE" sz="1800" dirty="0" smtClean="0"/>
              <a:t>of TG3g</a:t>
            </a:r>
          </a:p>
          <a:p>
            <a:r>
              <a:rPr lang="de-DE" sz="2000" dirty="0" smtClean="0"/>
              <a:t>Target:</a:t>
            </a:r>
          </a:p>
          <a:p>
            <a:pPr lvl="1"/>
            <a:r>
              <a:rPr lang="de-DE" sz="1600" dirty="0" err="1" smtClean="0"/>
              <a:t>Finishing</a:t>
            </a:r>
            <a:r>
              <a:rPr lang="de-DE" sz="1600" dirty="0" smtClean="0"/>
              <a:t> </a:t>
            </a:r>
            <a:r>
              <a:rPr lang="de-DE" sz="1600" dirty="0" err="1" smtClean="0"/>
              <a:t>amendment</a:t>
            </a:r>
            <a:r>
              <a:rPr lang="de-DE" sz="1600" dirty="0" smtClean="0"/>
              <a:t> </a:t>
            </a:r>
            <a:r>
              <a:rPr lang="de-DE" sz="1600" dirty="0" err="1" smtClean="0"/>
              <a:t>until</a:t>
            </a:r>
            <a:r>
              <a:rPr lang="de-DE" sz="1600" dirty="0" smtClean="0"/>
              <a:t> end of 2022/</a:t>
            </a:r>
            <a:r>
              <a:rPr lang="de-DE" sz="1600" dirty="0" err="1" smtClean="0"/>
              <a:t>beginning</a:t>
            </a:r>
            <a:r>
              <a:rPr lang="de-DE" sz="1600" dirty="0" smtClean="0"/>
              <a:t> 2023</a:t>
            </a:r>
          </a:p>
          <a:p>
            <a:pPr lvl="1"/>
            <a:endParaRPr lang="de-DE" sz="1800" dirty="0" smtClean="0"/>
          </a:p>
          <a:p>
            <a:endParaRPr lang="de-DE" sz="2000" dirty="0"/>
          </a:p>
        </p:txBody>
      </p:sp>
      <p:sp>
        <p:nvSpPr>
          <p:cNvPr id="4" name="Datumsplatzhalter 3"/>
          <p:cNvSpPr>
            <a:spLocks noGrp="1"/>
          </p:cNvSpPr>
          <p:nvPr>
            <p:ph type="dt" sz="half" idx="10"/>
          </p:nvPr>
        </p:nvSpPr>
        <p:spPr/>
        <p:txBody>
          <a:bodyPr/>
          <a:lstStyle/>
          <a:p>
            <a:r>
              <a:rPr lang="en-US" dirty="0" smtClean="0"/>
              <a:t>May 2021</a:t>
            </a:r>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Tree>
    <p:extLst>
      <p:ext uri="{BB962C8B-B14F-4D97-AF65-F5344CB8AC3E}">
        <p14:creationId xmlns:p14="http://schemas.microsoft.com/office/powerpoint/2010/main" val="1025612122"/>
      </p:ext>
    </p:extLst>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385</Words>
  <Application>Microsoft Office PowerPoint</Application>
  <PresentationFormat>Bildschirmpräsentation (4:3)</PresentationFormat>
  <Paragraphs>74</Paragraphs>
  <Slides>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Arial</vt:lpstr>
      <vt:lpstr>Times New Roman</vt:lpstr>
      <vt:lpstr>Yu Mincho</vt:lpstr>
      <vt:lpstr>IEEE-P802_15</vt:lpstr>
      <vt:lpstr>PowerPoint-Präsentation</vt:lpstr>
      <vt:lpstr>Potential Study Group on extending IEEE Std. 802.15.3 to the frequency range 356-450 GHz</vt:lpstr>
      <vt:lpstr>Current Situation</vt:lpstr>
      <vt:lpstr>Channel Plan of IEEE Std. 802.15.3d</vt:lpstr>
      <vt:lpstr>Conditions for the Use of Spectrum for THz Communications</vt:lpstr>
      <vt:lpstr>Next Steps</vt:lpstr>
      <vt:lpstr>Possible Time Line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170</cp:revision>
  <cp:lastPrinted>1998-02-10T13:28:06Z</cp:lastPrinted>
  <dcterms:created xsi:type="dcterms:W3CDTF">2012-11-14T22:04:21Z</dcterms:created>
  <dcterms:modified xsi:type="dcterms:W3CDTF">2021-05-18T10:49:59Z</dcterms:modified>
</cp:coreProperties>
</file>