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2" r:id="rId3"/>
    <p:sldId id="269" r:id="rId4"/>
    <p:sldId id="273"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802.15-21-0287-00-04aa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Recirculation Ballot and CRG formation]</a:t>
            </a:r>
            <a:r>
              <a:rPr lang="en-US" altLang="ja-JP" sz="1600" dirty="0">
                <a:ea typeface="ＭＳ Ｐゴシック" charset="-128"/>
              </a:rPr>
              <a:t>	</a:t>
            </a:r>
          </a:p>
          <a:p>
            <a:r>
              <a:rPr lang="en-US" altLang="ja-JP" sz="1600" b="1" dirty="0">
                <a:ea typeface="ＭＳ Ｐゴシック" charset="-128"/>
              </a:rPr>
              <a:t>Date Submitted: [17</a:t>
            </a:r>
            <a:r>
              <a:rPr lang="en-US" altLang="ja-JP" sz="1600" b="1" baseline="30000" dirty="0">
                <a:ea typeface="ＭＳ Ｐゴシック" charset="-128"/>
              </a:rPr>
              <a:t>th</a:t>
            </a:r>
            <a:r>
              <a:rPr lang="en-US" altLang="ja-JP" sz="1600" b="1" dirty="0">
                <a:ea typeface="ＭＳ Ｐゴシック" charset="-128"/>
              </a:rPr>
              <a:t>  May,2021]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Working Group Letter Ballot recirculation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85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Move that TG4aa formally request that the 802.15 WG start a WG Letter Ballot requesting approval of CA document [</a:t>
            </a:r>
            <a:r>
              <a:rPr lang="en-US" kern="0" dirty="0">
                <a:highlight>
                  <a:srgbClr val="FFFF00"/>
                </a:highlight>
              </a:rPr>
              <a:t>15-21-0083-</a:t>
            </a:r>
            <a:r>
              <a:rPr lang="en-US" kern="0" dirty="0">
                <a:solidFill>
                  <a:srgbClr val="FF0000"/>
                </a:solidFill>
                <a:highlight>
                  <a:srgbClr val="FFFF00"/>
                </a:highlight>
              </a:rPr>
              <a:t>08</a:t>
            </a:r>
            <a:r>
              <a:rPr lang="en-US" kern="0" dirty="0">
                <a:highlight>
                  <a:srgbClr val="FFFF00"/>
                </a:highlight>
              </a:rPr>
              <a:t>-04aa</a:t>
            </a:r>
            <a:r>
              <a:rPr lang="en-US" i="1" dirty="0"/>
              <a:t>] and document </a:t>
            </a:r>
            <a:r>
              <a:rPr lang="en-US" kern="0" dirty="0">
                <a:highlight>
                  <a:srgbClr val="FFFF00"/>
                </a:highlight>
              </a:rPr>
              <a:t>P802-15-4aa_</a:t>
            </a:r>
            <a:r>
              <a:rPr lang="en-US" kern="0" dirty="0">
                <a:solidFill>
                  <a:srgbClr val="FF0000"/>
                </a:solidFill>
                <a:highlight>
                  <a:srgbClr val="FFFF00"/>
                </a:highlight>
              </a:rPr>
              <a:t>D7</a:t>
            </a:r>
            <a:r>
              <a:rPr lang="en-US" i="1" dirty="0"/>
              <a:t> (as edited in accordance with the instructions in document </a:t>
            </a:r>
            <a:r>
              <a:rPr lang="en-US" kern="0" dirty="0">
                <a:highlight>
                  <a:srgbClr val="FFFF00"/>
                </a:highlight>
              </a:rPr>
              <a:t>15-21-0241-</a:t>
            </a:r>
            <a:r>
              <a:rPr lang="en-US" kern="0" dirty="0">
                <a:solidFill>
                  <a:srgbClr val="FF0000"/>
                </a:solidFill>
                <a:highlight>
                  <a:srgbClr val="FFFF00"/>
                </a:highlight>
              </a:rPr>
              <a:t>04</a:t>
            </a:r>
            <a:r>
              <a:rPr lang="en-US" kern="0" dirty="0">
                <a:highlight>
                  <a:srgbClr val="FFFF00"/>
                </a:highlight>
              </a:rPr>
              <a:t>-04aa</a:t>
            </a:r>
            <a:r>
              <a:rPr lang="en-US" i="1" dirty="0"/>
              <a:t>) and to forward document </a:t>
            </a:r>
            <a:r>
              <a:rPr lang="en-US" kern="0" dirty="0">
                <a:highlight>
                  <a:srgbClr val="FFFF00"/>
                </a:highlight>
              </a:rPr>
              <a:t>P802-15-4aa_</a:t>
            </a:r>
            <a:r>
              <a:rPr lang="en-US" kern="0" dirty="0">
                <a:solidFill>
                  <a:srgbClr val="FF0000"/>
                </a:solidFill>
                <a:highlight>
                  <a:srgbClr val="FFFF00"/>
                </a:highlight>
              </a:rPr>
              <a:t>D7</a:t>
            </a:r>
            <a:r>
              <a:rPr lang="en-US" i="1" dirty="0"/>
              <a:t>, as edited in accordance with the instructions in document </a:t>
            </a:r>
            <a:r>
              <a:rPr lang="en-US" kern="0" dirty="0">
                <a:highlight>
                  <a:srgbClr val="FFFF00"/>
                </a:highlight>
              </a:rPr>
              <a:t>15-21-0241-</a:t>
            </a:r>
            <a:r>
              <a:rPr lang="en-US" kern="0" dirty="0">
                <a:solidFill>
                  <a:srgbClr val="FF0000"/>
                </a:solidFill>
                <a:highlight>
                  <a:srgbClr val="FFFF00"/>
                </a:highlight>
              </a:rPr>
              <a:t>04</a:t>
            </a:r>
            <a:r>
              <a:rPr lang="en-US" kern="0" dirty="0">
                <a:highlight>
                  <a:srgbClr val="FFFF00"/>
                </a:highlight>
              </a:rPr>
              <a:t>-04aa </a:t>
            </a:r>
            <a:r>
              <a:rPr lang="en-US" i="1" dirty="0"/>
              <a:t>, and CA document [</a:t>
            </a:r>
            <a:r>
              <a:rPr lang="en-US" kern="0" dirty="0">
                <a:highlight>
                  <a:srgbClr val="FFFF00"/>
                </a:highlight>
              </a:rPr>
              <a:t>15-21-0083-</a:t>
            </a:r>
            <a:r>
              <a:rPr lang="en-US" kern="0" dirty="0">
                <a:solidFill>
                  <a:srgbClr val="FF0000"/>
                </a:solidFill>
                <a:highlight>
                  <a:srgbClr val="FFFF00"/>
                </a:highlight>
              </a:rPr>
              <a:t>08</a:t>
            </a:r>
            <a:r>
              <a:rPr lang="en-US" kern="0" dirty="0">
                <a:highlight>
                  <a:srgbClr val="FFFF00"/>
                </a:highlight>
              </a:rPr>
              <a:t>-04aa</a:t>
            </a:r>
            <a:r>
              <a:rPr lang="en-US" i="1" dirty="0"/>
              <a:t>] to Standards Association ballot pending the completion and inclusion of the edits in the draft.</a:t>
            </a:r>
            <a:endParaRPr lang="en-001" dirty="0"/>
          </a:p>
          <a:p>
            <a:pPr fontAlgn="auto">
              <a:spcAft>
                <a:spcPts val="0"/>
              </a:spcAft>
              <a:buFont typeface="Arial" pitchFamily="34" charset="0"/>
              <a:buNone/>
              <a:defRPr/>
            </a:pPr>
            <a:endParaRPr lang="en-US" kern="0" dirty="0"/>
          </a:p>
          <a:p>
            <a:pPr fontAlgn="auto">
              <a:spcAft>
                <a:spcPts val="0"/>
              </a:spcAft>
              <a:buFont typeface="Arial" pitchFamily="34" charset="0"/>
              <a:buNone/>
              <a:defRPr/>
            </a:pPr>
            <a:r>
              <a:rPr lang="en-US" kern="0" dirty="0"/>
              <a:t>Moved: Kunal Shah (ITRON)</a:t>
            </a:r>
          </a:p>
          <a:p>
            <a:pPr fontAlgn="auto">
              <a:spcAft>
                <a:spcPts val="0"/>
              </a:spcAft>
              <a:buFont typeface="Arial" pitchFamily="34" charset="0"/>
              <a:buNone/>
              <a:defRPr/>
            </a:pPr>
            <a:r>
              <a:rPr lang="en-US" kern="0" dirty="0"/>
              <a:t>Seconded: Chris Calvert (Landis and </a:t>
            </a:r>
            <a:r>
              <a:rPr lang="en-US" kern="0" dirty="0" err="1"/>
              <a:t>Gyr</a:t>
            </a:r>
            <a:r>
              <a:rPr lang="en-US" kern="0" dirty="0"/>
              <a:t>)</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Recirculation Letter Ballot</a:t>
            </a:r>
          </a:p>
        </p:txBody>
      </p:sp>
    </p:spTree>
    <p:extLst>
      <p:ext uri="{BB962C8B-B14F-4D97-AF65-F5344CB8AC3E}">
        <p14:creationId xmlns:p14="http://schemas.microsoft.com/office/powerpoint/2010/main" val="3958665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70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i="1" dirty="0"/>
              <a:t>Move that TG4aa formally request that the 802.15 WG </a:t>
            </a:r>
            <a:r>
              <a:rPr lang="en-US" sz="3600" i="1" kern="0" dirty="0"/>
              <a:t>approve the formation of a Comment Resolution Group (CRG) for the WG balloting of the P802.15.4aa_</a:t>
            </a:r>
            <a:r>
              <a:rPr lang="en-US" sz="3600" i="1" kern="0" dirty="0">
                <a:solidFill>
                  <a:srgbClr val="FF0000"/>
                </a:solidFill>
              </a:rPr>
              <a:t>D7</a:t>
            </a:r>
            <a:r>
              <a:rPr lang="en-US" sz="3600" i="1" kern="0" dirty="0"/>
              <a:t> with the following membership: Takashi </a:t>
            </a:r>
            <a:r>
              <a:rPr lang="en-US" sz="3600" i="1" kern="0" dirty="0" err="1"/>
              <a:t>Kuramochi</a:t>
            </a:r>
            <a:r>
              <a:rPr lang="en-US" sz="3600" i="1"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3600" kern="0" dirty="0"/>
              <a:t>Moved: Kunal Shah(ITRON)  </a:t>
            </a:r>
          </a:p>
          <a:p>
            <a:pPr fontAlgn="auto">
              <a:spcAft>
                <a:spcPts val="0"/>
              </a:spcAft>
              <a:buFont typeface="Arial" pitchFamily="34" charset="0"/>
              <a:buNone/>
              <a:defRPr/>
            </a:pPr>
            <a:r>
              <a:rPr lang="en-US" sz="3600" kern="0" dirty="0"/>
              <a:t>Seconded: Chris Calvert(Landis and </a:t>
            </a:r>
            <a:r>
              <a:rPr lang="en-US" sz="3600" kern="0" dirty="0" err="1"/>
              <a:t>Gyr</a:t>
            </a:r>
            <a:r>
              <a:rPr lang="en-US" sz="3600" kern="0" dirty="0"/>
              <a:t>)</a:t>
            </a:r>
          </a:p>
          <a:p>
            <a:pPr fontAlgn="auto">
              <a:spcAft>
                <a:spcPts val="0"/>
              </a:spcAft>
              <a:buFont typeface="Arial" pitchFamily="34" charset="0"/>
              <a:buNone/>
              <a:defRPr/>
            </a:pPr>
            <a:r>
              <a:rPr lang="en-US" sz="3600" kern="0" dirty="0"/>
              <a:t>Approved by unanimous consent</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58232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85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i="1" kern="0" dirty="0"/>
              <a:t>Move that 802.15 WG start a WG Letter Ballot requesting approval of CA document [</a:t>
            </a:r>
            <a:r>
              <a:rPr lang="en-US" i="1" kern="0" dirty="0">
                <a:highlight>
                  <a:srgbClr val="FFFF00"/>
                </a:highlight>
              </a:rPr>
              <a:t>15-21-0083-</a:t>
            </a:r>
            <a:r>
              <a:rPr lang="en-US" i="1" kern="0" dirty="0">
                <a:solidFill>
                  <a:srgbClr val="FF0000"/>
                </a:solidFill>
                <a:highlight>
                  <a:srgbClr val="FFFF00"/>
                </a:highlight>
              </a:rPr>
              <a:t>08</a:t>
            </a:r>
            <a:r>
              <a:rPr lang="en-US" i="1" kern="0" dirty="0">
                <a:highlight>
                  <a:srgbClr val="FFFF00"/>
                </a:highlight>
              </a:rPr>
              <a:t>-04aa</a:t>
            </a:r>
            <a:r>
              <a:rPr lang="en-US" i="1" kern="0" dirty="0"/>
              <a:t>] and document </a:t>
            </a:r>
            <a:r>
              <a:rPr lang="en-US" i="1" kern="0" dirty="0">
                <a:highlight>
                  <a:srgbClr val="FFFF00"/>
                </a:highlight>
              </a:rPr>
              <a:t>P802-15-4aa_</a:t>
            </a:r>
            <a:r>
              <a:rPr lang="en-US" i="1" kern="0" dirty="0">
                <a:solidFill>
                  <a:srgbClr val="FF0000"/>
                </a:solidFill>
                <a:highlight>
                  <a:srgbClr val="FFFF00"/>
                </a:highlight>
              </a:rPr>
              <a:t>D7</a:t>
            </a:r>
            <a:r>
              <a:rPr lang="en-US" i="1" kern="0" dirty="0">
                <a:highlight>
                  <a:srgbClr val="FFFF00"/>
                </a:highlight>
              </a:rPr>
              <a:t> </a:t>
            </a:r>
            <a:r>
              <a:rPr lang="en-US" i="1" kern="0" dirty="0"/>
              <a:t>(as edited in accordance with the instructions in document </a:t>
            </a:r>
            <a:r>
              <a:rPr lang="en-US" i="1" kern="0" dirty="0">
                <a:highlight>
                  <a:srgbClr val="FFFF00"/>
                </a:highlight>
              </a:rPr>
              <a:t>15-21-0241-</a:t>
            </a:r>
            <a:r>
              <a:rPr lang="en-US" i="1" kern="0" dirty="0">
                <a:solidFill>
                  <a:srgbClr val="FF0000"/>
                </a:solidFill>
                <a:highlight>
                  <a:srgbClr val="FFFF00"/>
                </a:highlight>
              </a:rPr>
              <a:t>04</a:t>
            </a:r>
            <a:r>
              <a:rPr lang="en-US" i="1" kern="0" dirty="0">
                <a:highlight>
                  <a:srgbClr val="FFFF00"/>
                </a:highlight>
              </a:rPr>
              <a:t>-04aa</a:t>
            </a:r>
            <a:r>
              <a:rPr lang="en-US" i="1" kern="0" dirty="0"/>
              <a:t>) and to forward document </a:t>
            </a:r>
            <a:r>
              <a:rPr lang="en-US" i="1" kern="0" dirty="0">
                <a:highlight>
                  <a:srgbClr val="FFFF00"/>
                </a:highlight>
              </a:rPr>
              <a:t>P802-15-4aa_</a:t>
            </a:r>
            <a:r>
              <a:rPr lang="en-US" i="1" kern="0" dirty="0">
                <a:solidFill>
                  <a:srgbClr val="FF0000"/>
                </a:solidFill>
                <a:highlight>
                  <a:srgbClr val="FFFF00"/>
                </a:highlight>
              </a:rPr>
              <a:t>D7</a:t>
            </a:r>
            <a:r>
              <a:rPr lang="en-US" i="1" kern="0" dirty="0">
                <a:highlight>
                  <a:srgbClr val="FFFF00"/>
                </a:highlight>
              </a:rPr>
              <a:t> </a:t>
            </a:r>
            <a:r>
              <a:rPr lang="en-US" i="1" kern="0" dirty="0"/>
              <a:t>, as edited in accordance with the instructions in document </a:t>
            </a:r>
            <a:r>
              <a:rPr lang="en-US" i="1" kern="0" dirty="0">
                <a:highlight>
                  <a:srgbClr val="FFFF00"/>
                </a:highlight>
              </a:rPr>
              <a:t>15-21-0241-</a:t>
            </a:r>
            <a:r>
              <a:rPr lang="en-US" i="1" kern="0" dirty="0">
                <a:solidFill>
                  <a:srgbClr val="FF0000"/>
                </a:solidFill>
                <a:highlight>
                  <a:srgbClr val="FFFF00"/>
                </a:highlight>
              </a:rPr>
              <a:t>04</a:t>
            </a:r>
            <a:r>
              <a:rPr lang="en-US" i="1" kern="0" dirty="0">
                <a:highlight>
                  <a:srgbClr val="FFFF00"/>
                </a:highlight>
              </a:rPr>
              <a:t>-04aa</a:t>
            </a:r>
            <a:r>
              <a:rPr lang="en-US" i="1" kern="0" dirty="0"/>
              <a:t>, and CA document [</a:t>
            </a:r>
            <a:r>
              <a:rPr lang="en-US" i="1" kern="0" dirty="0">
                <a:highlight>
                  <a:srgbClr val="FFFF00"/>
                </a:highlight>
              </a:rPr>
              <a:t>15-21-0083-</a:t>
            </a:r>
            <a:r>
              <a:rPr lang="en-US" i="1" kern="0" dirty="0">
                <a:solidFill>
                  <a:srgbClr val="FF0000"/>
                </a:solidFill>
                <a:highlight>
                  <a:srgbClr val="FFFF00"/>
                </a:highlight>
              </a:rPr>
              <a:t>08</a:t>
            </a:r>
            <a:r>
              <a:rPr lang="en-US" i="1" kern="0" dirty="0">
                <a:highlight>
                  <a:srgbClr val="FFFF00"/>
                </a:highlight>
              </a:rPr>
              <a:t>-04aa</a:t>
            </a:r>
            <a:r>
              <a:rPr lang="en-US" i="1" kern="0" dirty="0"/>
              <a:t>] to Standards Association ballot pending the completion and inclusion of the edits in the draft.</a:t>
            </a:r>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85000" lnSpcReduction="1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Recirculation Letter Ballot</a:t>
            </a:r>
          </a:p>
        </p:txBody>
      </p:sp>
    </p:spTree>
    <p:extLst>
      <p:ext uri="{BB962C8B-B14F-4D97-AF65-F5344CB8AC3E}">
        <p14:creationId xmlns:p14="http://schemas.microsoft.com/office/powerpoint/2010/main" val="2208889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WG balloting of the </a:t>
            </a:r>
            <a:r>
              <a:rPr lang="en-US" sz="2200" i="1" kern="0" dirty="0">
                <a:solidFill>
                  <a:srgbClr val="FF0000"/>
                </a:solidFill>
                <a:highlight>
                  <a:srgbClr val="FFFF00"/>
                </a:highlight>
              </a:rPr>
              <a:t>P802.15.4aa_D7 </a:t>
            </a:r>
            <a:r>
              <a:rPr lang="en-US" sz="2200" i="1" kern="0" dirty="0"/>
              <a:t>with the following </a:t>
            </a:r>
            <a:r>
              <a:rPr lang="en-US" sz="2200" i="1" kern="0" dirty="0" err="1"/>
              <a:t>membership:</a:t>
            </a:r>
            <a:r>
              <a:rPr lang="en-US" sz="2200" i="1" kern="0" dirty="0" err="1">
                <a:highlight>
                  <a:srgbClr val="FFFF00"/>
                </a:highlight>
              </a:rPr>
              <a:t>Takashi</a:t>
            </a:r>
            <a:r>
              <a:rPr lang="en-US" sz="2200" i="1" kern="0" dirty="0">
                <a:highlight>
                  <a:srgbClr val="FFFF00"/>
                </a:highlight>
              </a:rPr>
              <a:t> </a:t>
            </a:r>
            <a:r>
              <a:rPr lang="en-US" sz="2200" i="1" kern="0" dirty="0" err="1">
                <a:highlight>
                  <a:srgbClr val="FFFF00"/>
                </a:highlight>
              </a:rPr>
              <a:t>Kuramochi</a:t>
            </a:r>
            <a:r>
              <a:rPr lang="en-US" sz="2200" i="1" kern="0" dirty="0">
                <a:highlight>
                  <a:srgbClr val="FFFF00"/>
                </a:highlight>
              </a:rPr>
              <a:t>(Chair), Kunal Shah(ITRON), Hiroshi Harada(Kyoto University), Kiyoshi Fukui(OKI), and Henk de Ruijter(Silicon Labs). </a:t>
            </a:r>
            <a:r>
              <a:rPr lang="en-US" sz="2200" i="1" kern="0" dirty="0"/>
              <a:t>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4421</TotalTime>
  <Words>617</Words>
  <Application>Microsoft Office PowerPoint</Application>
  <PresentationFormat>画面に合わせる (4:3)</PresentationFormat>
  <Paragraphs>52</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322</cp:revision>
  <cp:lastPrinted>1998-02-10T13:28:06Z</cp:lastPrinted>
  <dcterms:created xsi:type="dcterms:W3CDTF">2020-02-10T05:27:43Z</dcterms:created>
  <dcterms:modified xsi:type="dcterms:W3CDTF">2021-05-17T22:54:28Z</dcterms:modified>
</cp:coreProperties>
</file>