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28" r:id="rId5"/>
    <p:sldId id="329" r:id="rId6"/>
    <p:sldId id="330" r:id="rId7"/>
    <p:sldId id="331"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May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&lt;May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15-21-0284-00-0015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1/15-21-0283-00-0015-proposed-pics-nb-n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 SG15 PICs for NS-NB discussion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18 May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SG15 PICs for NS-NB discussion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SG15 PICs for NS-NB discussion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SG15 PICs for NS-NB discussion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 SG15 NS-NB PICs Discussion</a:t>
            </a:r>
          </a:p>
        </p:txBody>
      </p:sp>
      <p:sp>
        <p:nvSpPr>
          <p:cNvPr id="3" name="Subtitle 2"/>
          <p:cNvSpPr>
            <a:spLocks noGrp="1"/>
          </p:cNvSpPr>
          <p:nvPr>
            <p:ph type="subTitle" idx="1"/>
          </p:nvPr>
        </p:nvSpPr>
        <p:spPr>
          <a:xfrm>
            <a:off x="1295400" y="3212976"/>
            <a:ext cx="6400800" cy="1752600"/>
          </a:xfrm>
        </p:spPr>
        <p:txBody>
          <a:bodyPr/>
          <a:lstStyle/>
          <a:p>
            <a:r>
              <a:rPr lang="en-US" sz="2400" dirty="0"/>
              <a:t>May 18, 2021</a:t>
            </a:r>
          </a:p>
          <a:p>
            <a:endParaRPr lang="en-US" sz="2400" dirty="0"/>
          </a:p>
          <a:p>
            <a:r>
              <a:rPr lang="en-US" altLang="ja-JP" sz="2400" dirty="0"/>
              <a:t>Don Sturek</a:t>
            </a:r>
          </a:p>
          <a:p>
            <a:r>
              <a:rPr lang="en-US" sz="2400" dirty="0" err="1"/>
              <a:t>Itron</a:t>
            </a:r>
            <a:endParaRPr lang="en-US" sz="2400" dirty="0"/>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May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sz="2800" dirty="0">
                <a:solidFill>
                  <a:srgbClr val="000000"/>
                </a:solidFill>
              </a:rPr>
              <a:t>Proposal for NS-NB PICs located here:</a:t>
            </a:r>
          </a:p>
          <a:p>
            <a:pPr indent="0">
              <a:spcBef>
                <a:spcPts val="375"/>
              </a:spcBef>
              <a:buSzPct val="100000"/>
              <a:buNone/>
            </a:pPr>
            <a:r>
              <a:rPr lang="en-US" altLang="en-US" dirty="0">
                <a:solidFill>
                  <a:schemeClr val="accent6"/>
                </a:solidFill>
                <a:hlinkClick r:id="rId2">
                  <a:extLst>
                    <a:ext uri="{A12FA001-AC4F-418D-AE19-62706E023703}">
                      <ahyp:hlinkClr xmlns:ahyp="http://schemas.microsoft.com/office/drawing/2018/hyperlinkcolor" val="tx"/>
                    </a:ext>
                  </a:extLst>
                </a:hlinkClick>
              </a:rPr>
              <a:t>https://mentor.ieee.org/802.15/dcn/21/15-21-0283-00-0015-proposed-pics-nb-ns.xlsx</a:t>
            </a:r>
            <a:r>
              <a:rPr lang="en-US" altLang="en-US" dirty="0">
                <a:solidFill>
                  <a:schemeClr val="accent6"/>
                </a:solidFill>
              </a:rPr>
              <a:t> </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Some notes:</a:t>
            </a:r>
          </a:p>
          <a:p>
            <a:pPr marL="1200150" lvl="1" indent="-457200">
              <a:spcBef>
                <a:spcPts val="375"/>
              </a:spcBef>
              <a:buSzPct val="100000"/>
            </a:pPr>
            <a:r>
              <a:rPr lang="en-US" altLang="en-US" dirty="0">
                <a:solidFill>
                  <a:srgbClr val="00B050"/>
                </a:solidFill>
              </a:rPr>
              <a:t>Yes</a:t>
            </a:r>
            <a:r>
              <a:rPr lang="en-US" altLang="en-US" dirty="0">
                <a:solidFill>
                  <a:srgbClr val="000000"/>
                </a:solidFill>
              </a:rPr>
              <a:t> means the proposed 802.15.15 specification would include this item</a:t>
            </a:r>
          </a:p>
          <a:p>
            <a:pPr marL="1200150" lvl="1" indent="-457200">
              <a:spcBef>
                <a:spcPts val="375"/>
              </a:spcBef>
              <a:buSzPct val="100000"/>
            </a:pPr>
            <a:r>
              <a:rPr lang="en-US" altLang="en-US" dirty="0">
                <a:solidFill>
                  <a:srgbClr val="FF0000"/>
                </a:solidFill>
              </a:rPr>
              <a:t>No</a:t>
            </a:r>
            <a:r>
              <a:rPr lang="en-US" altLang="en-US" dirty="0">
                <a:solidFill>
                  <a:srgbClr val="000000"/>
                </a:solidFill>
              </a:rPr>
              <a:t> means the proposed 802.15.15 specification would NOT include this item</a:t>
            </a:r>
          </a:p>
          <a:p>
            <a:pPr marL="1200150" lvl="1" indent="-457200">
              <a:spcBef>
                <a:spcPts val="375"/>
              </a:spcBef>
              <a:buSzPct val="100000"/>
            </a:pPr>
            <a:r>
              <a:rPr lang="en-US" altLang="en-US" dirty="0">
                <a:solidFill>
                  <a:srgbClr val="000000"/>
                </a:solidFill>
              </a:rPr>
              <a:t>Tried to annotate the sections that would be common between SG14, SG15 (limited by my understanding of the ranging feature…..)</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Tree>
    <p:extLst>
      <p:ext uri="{BB962C8B-B14F-4D97-AF65-F5344CB8AC3E}">
        <p14:creationId xmlns:p14="http://schemas.microsoft.com/office/powerpoint/2010/main" val="1445940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Proposed next steps:</a:t>
            </a:r>
          </a:p>
          <a:p>
            <a:pPr marL="1200150" lvl="1" indent="-457200">
              <a:spcBef>
                <a:spcPts val="375"/>
              </a:spcBef>
              <a:buSzPct val="100000"/>
            </a:pPr>
            <a:r>
              <a:rPr lang="en-US" altLang="en-US" dirty="0">
                <a:solidFill>
                  <a:srgbClr val="000000"/>
                </a:solidFill>
              </a:rPr>
              <a:t>SG14 performs a similar activity with the PICs</a:t>
            </a:r>
          </a:p>
          <a:p>
            <a:pPr marL="1200150" lvl="1" indent="-457200">
              <a:spcBef>
                <a:spcPts val="375"/>
              </a:spcBef>
              <a:buSzPct val="100000"/>
            </a:pPr>
            <a:r>
              <a:rPr lang="en-US" altLang="en-US" dirty="0">
                <a:solidFill>
                  <a:srgbClr val="000000"/>
                </a:solidFill>
              </a:rPr>
              <a:t>Highlight the items that are shared by reviewing both PICs side by side and marking up sections used in both SG14 and SG15</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3816938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Proposed next steps (continued):</a:t>
            </a:r>
          </a:p>
          <a:p>
            <a:pPr marL="1200150" lvl="1" indent="-457200">
              <a:spcBef>
                <a:spcPts val="375"/>
              </a:spcBef>
              <a:buSzPct val="100000"/>
            </a:pPr>
            <a:r>
              <a:rPr lang="en-US" altLang="en-US" dirty="0">
                <a:solidFill>
                  <a:srgbClr val="000000"/>
                </a:solidFill>
              </a:rPr>
              <a:t>When PICs are marked up, reviewed then a joint meeting to sort out how to handle the shared items</a:t>
            </a:r>
          </a:p>
          <a:p>
            <a:pPr marL="1543050" lvl="2" indent="-457200">
              <a:spcBef>
                <a:spcPts val="375"/>
              </a:spcBef>
              <a:buSzPct val="100000"/>
            </a:pPr>
            <a:r>
              <a:rPr lang="en-US" altLang="en-US" sz="1600" dirty="0">
                <a:solidFill>
                  <a:srgbClr val="000000"/>
                </a:solidFill>
              </a:rPr>
              <a:t>Common specification between the two (probably needs another project)</a:t>
            </a:r>
          </a:p>
          <a:p>
            <a:pPr marL="1543050" lvl="2" indent="-457200">
              <a:spcBef>
                <a:spcPts val="375"/>
              </a:spcBef>
              <a:buSzPct val="100000"/>
            </a:pPr>
            <a:r>
              <a:rPr lang="en-US" altLang="en-US" sz="1600" dirty="0">
                <a:solidFill>
                  <a:srgbClr val="000000"/>
                </a:solidFill>
              </a:rPr>
              <a:t>Leave common sections in IEEE 802.15.4-2020 (probably don’t want to do this)</a:t>
            </a:r>
          </a:p>
          <a:p>
            <a:pPr marL="1543050" lvl="2" indent="-457200">
              <a:spcBef>
                <a:spcPts val="375"/>
              </a:spcBef>
              <a:buSzPct val="100000"/>
            </a:pPr>
            <a:r>
              <a:rPr lang="en-US" altLang="en-US" sz="1600" dirty="0">
                <a:solidFill>
                  <a:srgbClr val="000000"/>
                </a:solidFill>
              </a:rPr>
              <a:t>Copies of common sections in each specification (REALLY, don’t want to do this)</a:t>
            </a:r>
          </a:p>
          <a:p>
            <a:pPr marL="1543050" lvl="2" indent="-457200">
              <a:spcBef>
                <a:spcPts val="375"/>
              </a:spcBef>
              <a:buSzPct val="100000"/>
            </a:pPr>
            <a:r>
              <a:rPr lang="en-US" altLang="en-US" sz="1600" dirty="0">
                <a:solidFill>
                  <a:srgbClr val="000000"/>
                </a:solidFill>
              </a:rPr>
              <a:t>Create an IEEE 802.15.4 revision that allocates some material to SG14, some to SG15 and then creates an IEEE 802.15.4-202x that just has the common material (seems the most practical….)</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4264224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Proposal for NS-NB PICs</a:t>
            </a:r>
          </a:p>
        </p:txBody>
      </p:sp>
      <p:sp>
        <p:nvSpPr>
          <p:cNvPr id="3" name="Inhaltsplatzhalter 2"/>
          <p:cNvSpPr>
            <a:spLocks noGrp="1"/>
          </p:cNvSpPr>
          <p:nvPr>
            <p:ph idx="1"/>
          </p:nvPr>
        </p:nvSpPr>
        <p:spPr>
          <a:xfrm>
            <a:off x="685799" y="1844675"/>
            <a:ext cx="7772400" cy="4113213"/>
          </a:xfrm>
        </p:spPr>
        <p:txBody>
          <a:bodyPr/>
          <a:lstStyle/>
          <a:p>
            <a:pPr marL="800100" indent="-457200">
              <a:spcBef>
                <a:spcPts val="375"/>
              </a:spcBef>
              <a:buSzPct val="100000"/>
            </a:pPr>
            <a:r>
              <a:rPr lang="en-US" altLang="en-US" dirty="0">
                <a:solidFill>
                  <a:srgbClr val="000000"/>
                </a:solidFill>
              </a:rPr>
              <a:t>Exploring one of the options a bit:</a:t>
            </a:r>
          </a:p>
          <a:p>
            <a:pPr marL="1200150" lvl="1" indent="-457200">
              <a:spcBef>
                <a:spcPts val="375"/>
              </a:spcBef>
              <a:buSzPct val="100000"/>
            </a:pPr>
            <a:r>
              <a:rPr lang="en-US" altLang="en-US" sz="2000" dirty="0">
                <a:solidFill>
                  <a:srgbClr val="000000"/>
                </a:solidFill>
              </a:rPr>
              <a:t>Create an IEEE 802.15.4 revision that allocates some material to SG14, some to SG15 and then creates an IEEE 802.15.4-202x that just has the common material</a:t>
            </a:r>
          </a:p>
          <a:p>
            <a:pPr marL="1543050" lvl="2" indent="-457200">
              <a:spcBef>
                <a:spcPts val="375"/>
              </a:spcBef>
              <a:buSzPct val="100000"/>
            </a:pPr>
            <a:r>
              <a:rPr lang="en-US" altLang="en-US" sz="1600" dirty="0">
                <a:solidFill>
                  <a:srgbClr val="000000"/>
                </a:solidFill>
              </a:rPr>
              <a:t>SG15 would then focus on the non-ranging capable PHYs</a:t>
            </a:r>
          </a:p>
          <a:p>
            <a:pPr marL="1543050" lvl="2" indent="-457200">
              <a:spcBef>
                <a:spcPts val="375"/>
              </a:spcBef>
              <a:buSzPct val="100000"/>
            </a:pPr>
            <a:r>
              <a:rPr lang="en-US" altLang="en-US" sz="1600" dirty="0">
                <a:solidFill>
                  <a:srgbClr val="000000"/>
                </a:solidFill>
              </a:rPr>
              <a:t>SG15 would have all of the specific Header IEs and Payload </a:t>
            </a:r>
            <a:r>
              <a:rPr lang="en-US" altLang="en-US" sz="1600" dirty="0" err="1">
                <a:solidFill>
                  <a:srgbClr val="000000"/>
                </a:solidFill>
              </a:rPr>
              <a:t>Ies</a:t>
            </a:r>
            <a:r>
              <a:rPr lang="en-US" altLang="en-US" sz="1600" dirty="0">
                <a:solidFill>
                  <a:srgbClr val="000000"/>
                </a:solidFill>
              </a:rPr>
              <a:t> used exclusive to the ranging application</a:t>
            </a:r>
          </a:p>
          <a:p>
            <a:pPr marL="1543050" lvl="2" indent="-457200">
              <a:spcBef>
                <a:spcPts val="375"/>
              </a:spcBef>
              <a:buSzPct val="100000"/>
            </a:pPr>
            <a:r>
              <a:rPr lang="en-US" altLang="en-US" sz="1600" dirty="0">
                <a:solidFill>
                  <a:srgbClr val="000000"/>
                </a:solidFill>
              </a:rPr>
              <a:t>SG15 would have MAC primitives absent the ranging extensions</a:t>
            </a:r>
          </a:p>
          <a:p>
            <a:pPr marL="1200150" lvl="1" indent="-457200">
              <a:spcBef>
                <a:spcPts val="375"/>
              </a:spcBef>
              <a:buSzPct val="100000"/>
            </a:pPr>
            <a:r>
              <a:rPr lang="en-US" altLang="en-US" sz="2000" dirty="0">
                <a:solidFill>
                  <a:srgbClr val="000000"/>
                </a:solidFill>
              </a:rPr>
              <a:t>IEEE 802.15.4-202x revision would contain</a:t>
            </a:r>
          </a:p>
          <a:p>
            <a:pPr marL="1543050" lvl="2" indent="-457200">
              <a:spcBef>
                <a:spcPts val="375"/>
              </a:spcBef>
              <a:buSzPct val="100000"/>
            </a:pPr>
            <a:r>
              <a:rPr lang="en-US" altLang="en-US" sz="1600" dirty="0">
                <a:solidFill>
                  <a:srgbClr val="000000"/>
                </a:solidFill>
              </a:rPr>
              <a:t>General overview including </a:t>
            </a:r>
            <a:r>
              <a:rPr lang="en-US" altLang="en-US" sz="1600" dirty="0" err="1">
                <a:solidFill>
                  <a:srgbClr val="000000"/>
                </a:solidFill>
              </a:rPr>
              <a:t>superframe</a:t>
            </a:r>
            <a:r>
              <a:rPr lang="en-US" altLang="en-US" sz="1600" dirty="0">
                <a:solidFill>
                  <a:srgbClr val="000000"/>
                </a:solidFill>
              </a:rPr>
              <a:t>, beacon order, etc.</a:t>
            </a:r>
          </a:p>
          <a:p>
            <a:pPr marL="1543050" lvl="2" indent="-457200">
              <a:spcBef>
                <a:spcPts val="375"/>
              </a:spcBef>
              <a:buSzPct val="100000"/>
            </a:pPr>
            <a:r>
              <a:rPr lang="en-US" altLang="en-US" sz="1600" dirty="0">
                <a:solidFill>
                  <a:srgbClr val="000000"/>
                </a:solidFill>
              </a:rPr>
              <a:t>General frame formats (all Version 1 </a:t>
            </a:r>
            <a:r>
              <a:rPr lang="en-US" altLang="en-US" sz="1600">
                <a:solidFill>
                  <a:srgbClr val="000000"/>
                </a:solidFill>
              </a:rPr>
              <a:t>frame content?)</a:t>
            </a:r>
            <a:endParaRPr lang="en-US" altLang="en-US" sz="1600" dirty="0">
              <a:solidFill>
                <a:srgbClr val="000000"/>
              </a:solidFill>
            </a:endParaRPr>
          </a:p>
          <a:p>
            <a:pPr marL="1543050" lvl="2" indent="-457200">
              <a:spcBef>
                <a:spcPts val="375"/>
              </a:spcBef>
              <a:buSzPct val="100000"/>
            </a:pPr>
            <a:r>
              <a:rPr lang="en-US" altLang="en-US" sz="1600" dirty="0">
                <a:solidFill>
                  <a:srgbClr val="000000"/>
                </a:solidFill>
              </a:rPr>
              <a:t>General IE structures</a:t>
            </a:r>
          </a:p>
          <a:p>
            <a:pPr marL="1543050" lvl="2" indent="-457200">
              <a:spcBef>
                <a:spcPts val="375"/>
              </a:spcBef>
              <a:buSzPct val="100000"/>
            </a:pPr>
            <a:r>
              <a:rPr lang="en-US" altLang="en-US" sz="1600" dirty="0">
                <a:solidFill>
                  <a:srgbClr val="000000"/>
                </a:solidFill>
              </a:rPr>
              <a:t>Security</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sz="2800" dirty="0">
              <a:solidFill>
                <a:srgbClr val="000000"/>
              </a:solidFill>
            </a:endParaRPr>
          </a:p>
          <a:p>
            <a:pPr marL="800100" indent="-457200">
              <a:spcBef>
                <a:spcPts val="375"/>
              </a:spcBef>
              <a:buSzPct val="100000"/>
            </a:pPr>
            <a:endParaRPr lang="en-US" altLang="en-US" sz="2800" dirty="0">
              <a:solidFill>
                <a:srgbClr val="000000"/>
              </a:solidFill>
            </a:endParaRP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May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402094796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41629</TotalTime>
  <Words>613</Words>
  <Application>Microsoft Macintosh PowerPoint</Application>
  <PresentationFormat>On-screen Show (4:3)</PresentationFormat>
  <Paragraphs>82</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Default Design</vt:lpstr>
      <vt:lpstr>PowerPoint Presentation</vt:lpstr>
      <vt:lpstr>IEEE 802.15 SG15 NS-NB PICs Discussion</vt:lpstr>
      <vt:lpstr>Proposal for NS-NB PICs</vt:lpstr>
      <vt:lpstr>Proposal for NS-NB PICs</vt:lpstr>
      <vt:lpstr>Proposal for NS-NB PICs</vt:lpstr>
      <vt:lpstr>Proposal for NS-NB PICs</vt:lpstr>
      <vt:lpstr>Proposal for NS-NB PICs</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801</cp:revision>
  <cp:lastPrinted>2015-07-14T16:02:16Z</cp:lastPrinted>
  <dcterms:created xsi:type="dcterms:W3CDTF">2009-07-12T16:25:16Z</dcterms:created>
  <dcterms:modified xsi:type="dcterms:W3CDTF">2021-05-14T21:09:40Z</dcterms:modified>
  <cp:category/>
</cp:coreProperties>
</file>