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1"/>
  </p:notesMasterIdLst>
  <p:sldIdLst>
    <p:sldId id="287" r:id="rId2"/>
    <p:sldId id="290" r:id="rId3"/>
    <p:sldId id="304" r:id="rId4"/>
    <p:sldId id="317" r:id="rId5"/>
    <p:sldId id="300" r:id="rId6"/>
    <p:sldId id="329" r:id="rId7"/>
    <p:sldId id="332" r:id="rId8"/>
    <p:sldId id="315" r:id="rId9"/>
    <p:sldId id="298" r:id="rId10"/>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 id="2" name="Phil Beecher" initials="PB" lastIdx="1" clrIdx="1">
    <p:extLst>
      <p:ext uri="{19B8F6BF-5375-455C-9EA6-DF929625EA0E}">
        <p15:presenceInfo xmlns:p15="http://schemas.microsoft.com/office/powerpoint/2012/main" userId="8e59e9d451c39ba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B5899D-C540-4658-9BED-F15998C4D4E6}" v="8" dt="2021-04-01T13:33:41.11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15" autoAdjust="0"/>
    <p:restoredTop sz="94646" autoAdjust="0"/>
  </p:normalViewPr>
  <p:slideViewPr>
    <p:cSldViewPr>
      <p:cViewPr varScale="1">
        <p:scale>
          <a:sx n="75" d="100"/>
          <a:sy n="75" d="100"/>
        </p:scale>
        <p:origin x="547" y="53"/>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a:t>
            </a:r>
            <a:r>
              <a:rPr lang="en-GB" altLang="en-US" b="1" dirty="0">
                <a:solidFill>
                  <a:schemeClr val="tx1"/>
                </a:solidFill>
                <a:latin typeface="Times New Roman" panose="02020603050405020304" pitchFamily="18" charset="0"/>
                <a:cs typeface="Times New Roman" panose="02020603050405020304" pitchFamily="18" charset="0"/>
              </a:rPr>
              <a:t>IEEE </a:t>
            </a:r>
            <a:r>
              <a:rPr lang="en-GB" b="1" i="0" dirty="0">
                <a:solidFill>
                  <a:srgbClr val="000000"/>
                </a:solidFill>
                <a:effectLst/>
                <a:latin typeface="Times New Roman" panose="02020603050405020304" pitchFamily="18" charset="0"/>
                <a:cs typeface="Times New Roman" panose="02020603050405020304" pitchFamily="18" charset="0"/>
              </a:rPr>
              <a:t>15-21-0273-00-0014</a:t>
            </a:r>
            <a:endParaRPr lang="en-GB" altLang="en-US" b="1" dirty="0">
              <a:solidFill>
                <a:schemeClr val="tx1"/>
              </a:solidFill>
              <a:latin typeface="Times New Roman" panose="02020603050405020304" pitchFamily="18" charset="0"/>
              <a:cs typeface="Times New Roman" panose="02020603050405020304" pitchFamily="18" charset="0"/>
            </a:endParaRP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May 2021</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Clint Powell (Facebook)</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development.standards.ieee.org/myproject/Public/mytools/mob/preparslides.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5" Type="http://schemas.openxmlformats.org/officeDocument/2006/relationships/hyperlink" Target="https://standards.ieee.org/content/dam/ieee-standards/standards/web/documents/other/ieee-sa-copyright-policy-2019.pdf" TargetMode="External"/><Relationship Id="rId4" Type="http://schemas.openxmlformats.org/officeDocument/2006/relationships/hyperlink" Target="https://standards.ieee.org/content/dam/ieee-standards/standards/web/documents/other/Participant-Behavior-Individual-Method.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5/documents?is_dcn=243&amp;is_group=0014"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5/documents?is_dcn=274&amp;is_group=0014" TargetMode="External"/><Relationship Id="rId2" Type="http://schemas.openxmlformats.org/officeDocument/2006/relationships/hyperlink" Target="https://mentor.ieee.org/802.15/documents?is_dcn=278&amp;is_group=0014"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4711163"/>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SG14 Meeting Slides – May 2021 Meeting</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May 13, 2021</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Clint Powell (Facebook)</a:t>
            </a:r>
          </a:p>
          <a:p>
            <a:pPr eaLnBrk="1" hangingPunct="1">
              <a:spcBef>
                <a:spcPct val="0"/>
              </a:spcBef>
              <a:buClrTx/>
              <a:buFontTx/>
              <a:buNone/>
              <a:defRPr/>
            </a:pPr>
            <a:r>
              <a:rPr lang="en-US" altLang="en-US" sz="1600" b="1" dirty="0">
                <a:latin typeface="Times New Roman" panose="02020603050405020304" pitchFamily="18" charset="0"/>
              </a:rPr>
              <a:t>Contact:	</a:t>
            </a:r>
            <a:r>
              <a:rPr lang="en-US" altLang="en-US" sz="1600" dirty="0">
                <a:latin typeface="Times New Roman" panose="02020603050405020304" pitchFamily="18" charset="0"/>
              </a:rPr>
              <a:t>SAA</a:t>
            </a: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+1 480 586-8457,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cpowell@ieee.org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Study Group 14: NS-UWB</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Meeting Slides</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Working Slide Deck for May Mtg</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6718B4E-F129-4540-8327-0CA973C57CEE}"/>
              </a:ext>
            </a:extLst>
          </p:cNvPr>
          <p:cNvSpPr>
            <a:spLocks noGrp="1" noChangeArrowheads="1"/>
          </p:cNvSpPr>
          <p:nvPr>
            <p:ph type="title"/>
          </p:nvPr>
        </p:nvSpPr>
        <p:spPr/>
        <p:txBody>
          <a:bodyPr/>
          <a:lstStyle/>
          <a:p>
            <a:r>
              <a:rPr lang="en-US" altLang="en-US" dirty="0">
                <a:solidFill>
                  <a:schemeClr val="accent2"/>
                </a:solidFill>
              </a:rPr>
              <a:t>802.15 Study Group Meeting</a:t>
            </a:r>
          </a:p>
        </p:txBody>
      </p:sp>
      <p:sp>
        <p:nvSpPr>
          <p:cNvPr id="3" name="Content Placeholder 2">
            <a:extLst>
              <a:ext uri="{FF2B5EF4-FFF2-40B4-BE49-F238E27FC236}">
                <a16:creationId xmlns:a16="http://schemas.microsoft.com/office/drawing/2014/main" id="{36DD7F8A-592E-4905-9BBC-EABDCB63D314}"/>
              </a:ext>
            </a:extLst>
          </p:cNvPr>
          <p:cNvSpPr>
            <a:spLocks noGrp="1"/>
          </p:cNvSpPr>
          <p:nvPr>
            <p:ph idx="1"/>
          </p:nvPr>
        </p:nvSpPr>
        <p:spPr>
          <a:xfrm>
            <a:off x="611188" y="1916832"/>
            <a:ext cx="7993062" cy="4323631"/>
          </a:xfrm>
        </p:spPr>
        <p:txBody>
          <a:bodyPr>
            <a:normAutofit/>
          </a:bodyPr>
          <a:lstStyle/>
          <a:p>
            <a:pPr marL="0" indent="0" algn="ctr">
              <a:defRPr/>
            </a:pPr>
            <a:r>
              <a:rPr lang="en-US" b="1" dirty="0"/>
              <a:t>Pre-PAR Activity Rules for Study Group</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r>
              <a:rPr lang="en-US" dirty="0"/>
              <a:t>Voting: everyone present can vote</a:t>
            </a:r>
          </a:p>
          <a:p>
            <a:pPr marL="457200" indent="-457200">
              <a:buFont typeface="Arial" panose="020B0604020202020204" pitchFamily="34" charset="0"/>
              <a:buChar char="•"/>
              <a:defRPr/>
            </a:pPr>
            <a:r>
              <a:rPr lang="en-US" dirty="0"/>
              <a:t>Please identify yourself with your name and affiliation when you first speak</a:t>
            </a:r>
          </a:p>
          <a:p>
            <a:pPr marL="457200" indent="-457200">
              <a:buFont typeface="Arial" panose="020B0604020202020204" pitchFamily="34" charset="0"/>
              <a:buChar char="•"/>
              <a:defRPr/>
            </a:pPr>
            <a:r>
              <a:rPr lang="en-US" dirty="0"/>
              <a:t>Participation: is by individual</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0" indent="0">
              <a:defRPr/>
            </a:pPr>
            <a:endParaRPr lang="en-US" dirty="0"/>
          </a:p>
          <a:p>
            <a:pPr marL="457200" indent="-457200">
              <a:buFont typeface="Arial" panose="020B0604020202020204" pitchFamily="34" charset="0"/>
              <a:buChar char="•"/>
              <a:defRPr/>
            </a:pPr>
            <a:endParaRPr lang="en-US" dirty="0"/>
          </a:p>
          <a:p>
            <a:pPr>
              <a:defRPr/>
            </a:pPr>
            <a:endParaRPr lang="en-US" dirty="0"/>
          </a:p>
        </p:txBody>
      </p:sp>
      <p:sp>
        <p:nvSpPr>
          <p:cNvPr id="6148" name="Slide Number Placeholder 3">
            <a:extLst>
              <a:ext uri="{FF2B5EF4-FFF2-40B4-BE49-F238E27FC236}">
                <a16:creationId xmlns:a16="http://schemas.microsoft.com/office/drawing/2014/main" id="{5D0EC11A-229B-4CE4-93DF-3C02185F9A6A}"/>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8887CC0-1342-41C8-8706-B4801E242C15}" type="slidenum">
              <a:rPr lang="en-US" altLang="en-US" smtClean="0">
                <a:solidFill>
                  <a:schemeClr val="tx1"/>
                </a:solidFill>
              </a:rPr>
              <a:pPr/>
              <a:t>2</a:t>
            </a:fld>
            <a:endParaRPr lang="en-US" altLang="en-US"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3</a:t>
            </a:fld>
            <a:endParaRPr lang="en-US" altLang="en-US" dirty="0">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985043" y="1683559"/>
            <a:ext cx="7764463" cy="4467225"/>
          </a:xfrm>
        </p:spPr>
        <p:txBody>
          <a:bodyPr>
            <a:normAutofit fontScale="550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Pre-PAR Meetings:</a:t>
            </a:r>
          </a:p>
          <a:p>
            <a:pPr>
              <a:defRPr/>
            </a:pPr>
            <a:r>
              <a:rPr lang="en-US" dirty="0">
                <a:hlinkClick r:id="rId3"/>
              </a:rPr>
              <a:t>https://development.standards.ieee.org/myproject/Public/mytools/mob/preparslides.pdf</a:t>
            </a:r>
            <a:endParaRPr lang="en-US" dirty="0"/>
          </a:p>
          <a:p>
            <a:pPr>
              <a:defRPr/>
            </a:pPr>
            <a:endParaRPr lang="en-US" dirty="0"/>
          </a:p>
          <a:p>
            <a:pPr>
              <a:defRPr/>
            </a:pPr>
            <a:r>
              <a:rPr lang="en-US" dirty="0"/>
              <a:t>IEEE-SA Participation Slides for Pre-PAR Meetings:</a:t>
            </a:r>
          </a:p>
          <a:p>
            <a:pPr>
              <a:defRPr/>
            </a:pPr>
            <a:r>
              <a:rPr lang="en-US" dirty="0">
                <a:hlinkClick r:id="rId4"/>
              </a:rPr>
              <a:t>https://standards.ieee.org/content/dam/ieee-standards/standards/web/documents/other/Participant-Behavior-Individual-Method.pdf</a:t>
            </a:r>
            <a:endParaRPr lang="en-US" dirty="0"/>
          </a:p>
          <a:p>
            <a:pPr>
              <a:defRPr/>
            </a:pPr>
            <a:endParaRPr lang="en-US" dirty="0"/>
          </a:p>
          <a:p>
            <a:pPr>
              <a:defRPr/>
            </a:pPr>
            <a:r>
              <a:rPr lang="en-US" dirty="0"/>
              <a:t>Copyright:</a:t>
            </a:r>
          </a:p>
          <a:p>
            <a:pPr>
              <a:defRPr/>
            </a:pPr>
            <a:r>
              <a:rPr lang="en-US" dirty="0">
                <a:hlinkClick r:id="rId5"/>
              </a:rPr>
              <a:t>https://standards.ieee.org/content/dam/ieee-standards/standards/web/documents/other/ieee-sa-copyright-policy-2019.pdf</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a:xfrm>
            <a:off x="539552" y="1628800"/>
            <a:ext cx="8208912" cy="4611663"/>
          </a:xfrm>
        </p:spPr>
        <p:txBody>
          <a:bodyPr/>
          <a:lstStyle/>
          <a:p>
            <a:pPr marL="457200" indent="-457200">
              <a:buFont typeface="Arial" panose="020B0604020202020204" pitchFamily="34" charset="0"/>
              <a:buChar char="•"/>
            </a:pPr>
            <a:r>
              <a:rPr lang="en-US" dirty="0">
                <a:cs typeface="DejaVu Sans" pitchFamily="34" charset="0"/>
              </a:rPr>
              <a:t>NO product pitches</a:t>
            </a:r>
          </a:p>
          <a:p>
            <a:pPr marL="457200" indent="-457200">
              <a:buFont typeface="Arial" panose="020B0604020202020204" pitchFamily="34" charset="0"/>
              <a:buChar char="•"/>
            </a:pPr>
            <a:r>
              <a:rPr lang="en-US" dirty="0">
                <a:cs typeface="DejaVu Sans" pitchFamily="34" charset="0"/>
              </a:rPr>
              <a:t>NO corporate pitches</a:t>
            </a:r>
          </a:p>
          <a:p>
            <a:pPr marL="457200" indent="-457200">
              <a:buFont typeface="Arial" panose="020B0604020202020204" pitchFamily="34" charset="0"/>
              <a:buChar char="•"/>
            </a:pPr>
            <a:r>
              <a:rPr lang="en-US" dirty="0">
                <a:cs typeface="DejaVu Sans" pitchFamily="34" charset="0"/>
              </a:rPr>
              <a:t>NO prices</a:t>
            </a:r>
          </a:p>
          <a:p>
            <a:pPr marL="457200" indent="-457200">
              <a:buFont typeface="Arial" panose="020B0604020202020204" pitchFamily="34" charset="0"/>
              <a:buChar char="•"/>
            </a:pPr>
            <a:r>
              <a:rPr lang="en-US" dirty="0">
                <a:cs typeface="DejaVu Sans" pitchFamily="34" charset="0"/>
              </a:rPr>
              <a:t>NO restrictive notices:</a:t>
            </a:r>
          </a:p>
          <a:p>
            <a:pPr marL="800100" lvl="2" indent="0"/>
            <a:r>
              <a:rPr lang="en-US" sz="3200" dirty="0">
                <a:cs typeface="DejaVu Sans" pitchFamily="34" charset="0"/>
              </a:rPr>
              <a:t>e.g. confidential notices in email</a:t>
            </a:r>
          </a:p>
          <a:p>
            <a:pPr marL="457200" indent="-457200">
              <a:buFont typeface="Arial" panose="020B0604020202020204" pitchFamily="34" charset="0"/>
              <a:buChar char="•"/>
            </a:pPr>
            <a:r>
              <a:rPr lang="en-US" dirty="0">
                <a:cs typeface="DejaVu Sans" pitchFamily="34" charset="0"/>
              </a:rPr>
              <a:t>Presentations must be openly available</a:t>
            </a:r>
          </a:p>
          <a:p>
            <a:pPr marL="0" indent="0"/>
            <a:r>
              <a:rPr lang="en-US" dirty="0">
                <a:cs typeface="DejaVu Sans" pitchFamily="34" charset="0"/>
              </a:rPr>
              <a:t>Most important:</a:t>
            </a:r>
          </a:p>
          <a:p>
            <a:pPr marL="457200" indent="-457200">
              <a:buFont typeface="Arial" panose="020B0604020202020204" pitchFamily="34" charset="0"/>
              <a:buChar char="•"/>
            </a:pPr>
            <a:r>
              <a:rPr lang="en-US" dirty="0">
                <a:cs typeface="DejaVu Sans" pitchFamily="34" charset="0"/>
              </a:rPr>
              <a:t>Please respect all participants</a:t>
            </a:r>
          </a:p>
        </p:txBody>
      </p:sp>
      <p:sp>
        <p:nvSpPr>
          <p:cNvPr id="7" name="Slide Number Placeholder 3">
            <a:extLst>
              <a:ext uri="{FF2B5EF4-FFF2-40B4-BE49-F238E27FC236}">
                <a16:creationId xmlns:a16="http://schemas.microsoft.com/office/drawing/2014/main" id="{0332ACEF-0EE9-47DF-AE96-D41A457F41BE}"/>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4</a:t>
            </a:fld>
            <a:endParaRPr lang="en-US" altLang="en-US" dirty="0">
              <a:solidFill>
                <a:schemeClr val="tx1"/>
              </a:solidFill>
            </a:endParaRPr>
          </a:p>
        </p:txBody>
      </p:sp>
    </p:spTree>
    <p:extLst>
      <p:ext uri="{BB962C8B-B14F-4D97-AF65-F5344CB8AC3E}">
        <p14:creationId xmlns:p14="http://schemas.microsoft.com/office/powerpoint/2010/main" val="973662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7B96DCFD-B1FF-49D8-A110-511156B616DE}"/>
              </a:ext>
            </a:extLst>
          </p:cNvPr>
          <p:cNvSpPr>
            <a:spLocks noGrp="1" noChangeArrowheads="1"/>
          </p:cNvSpPr>
          <p:nvPr>
            <p:ph type="title"/>
          </p:nvPr>
        </p:nvSpPr>
        <p:spPr>
          <a:xfrm>
            <a:off x="689768" y="1988840"/>
            <a:ext cx="7764463" cy="3031232"/>
          </a:xfrm>
        </p:spPr>
        <p:txBody>
          <a:bodyPr/>
          <a:lstStyle/>
          <a:p>
            <a:r>
              <a:rPr lang="en-US" altLang="en-US" dirty="0"/>
              <a:t>May 13</a:t>
            </a:r>
            <a:r>
              <a:rPr lang="en-US" altLang="en-US" baseline="30000" dirty="0"/>
              <a:t>th</a:t>
            </a:r>
            <a:r>
              <a:rPr lang="en-US" altLang="en-US" dirty="0"/>
              <a:t> - 17</a:t>
            </a:r>
            <a:r>
              <a:rPr lang="en-US" altLang="en-US" baseline="30000" dirty="0"/>
              <a:t>th</a:t>
            </a:r>
            <a:r>
              <a:rPr lang="en-US" altLang="en-US" dirty="0"/>
              <a:t>, 2021 </a:t>
            </a:r>
          </a:p>
        </p:txBody>
      </p:sp>
      <p:sp>
        <p:nvSpPr>
          <p:cNvPr id="8195" name="Content Placeholder 2">
            <a:extLst>
              <a:ext uri="{FF2B5EF4-FFF2-40B4-BE49-F238E27FC236}">
                <a16:creationId xmlns:a16="http://schemas.microsoft.com/office/drawing/2014/main" id="{82E0BD1D-4462-4534-99A7-CE65BE406E1E}"/>
              </a:ext>
            </a:extLst>
          </p:cNvPr>
          <p:cNvSpPr>
            <a:spLocks noGrp="1" noChangeArrowheads="1"/>
          </p:cNvSpPr>
          <p:nvPr>
            <p:ph idx="1"/>
          </p:nvPr>
        </p:nvSpPr>
        <p:spPr>
          <a:xfrm>
            <a:off x="657224" y="897446"/>
            <a:ext cx="7764463" cy="864096"/>
          </a:xfrm>
        </p:spPr>
        <p:txBody>
          <a:bodyPr/>
          <a:lstStyle/>
          <a:p>
            <a:pPr algn="ctr"/>
            <a:r>
              <a:rPr lang="en-US" altLang="en-US" b="1" dirty="0"/>
              <a:t>Virtual Meeting</a:t>
            </a:r>
          </a:p>
          <a:p>
            <a:pPr algn="ctr"/>
            <a:endParaRPr lang="en-US" altLang="en-US" b="1" dirty="0"/>
          </a:p>
          <a:p>
            <a:endParaRPr lang="en-US" altLang="en-US" dirty="0"/>
          </a:p>
          <a:p>
            <a:endParaRPr lang="en-US" altLang="en-US" dirty="0"/>
          </a:p>
        </p:txBody>
      </p:sp>
      <p:sp>
        <p:nvSpPr>
          <p:cNvPr id="8196" name="Slide Number Placeholder 3">
            <a:extLst>
              <a:ext uri="{FF2B5EF4-FFF2-40B4-BE49-F238E27FC236}">
                <a16:creationId xmlns:a16="http://schemas.microsoft.com/office/drawing/2014/main" id="{B39A3454-C9BC-44DD-9818-B7A9134FECA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A04E97E-B7B8-4BB9-9C83-58D4B6E3E4CC}" type="slidenum">
              <a:rPr lang="en-US" altLang="en-US" smtClean="0">
                <a:solidFill>
                  <a:schemeClr val="tx1"/>
                </a:solidFill>
              </a:rPr>
              <a:pPr/>
              <a:t>5</a:t>
            </a:fld>
            <a:endParaRPr lang="en-US" altLang="en-US">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Proposed Agenda</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764463" cy="4366419"/>
          </a:xfrm>
        </p:spPr>
        <p:txBody>
          <a:bodyPr/>
          <a:lstStyle/>
          <a:p>
            <a:pPr marL="0" indent="0"/>
            <a:r>
              <a:rPr lang="en-US" altLang="en-US" dirty="0"/>
              <a:t>SG14 Agenda - </a:t>
            </a:r>
            <a:r>
              <a:rPr lang="en-US" altLang="en-US" sz="2800" dirty="0"/>
              <a:t>doc. # 15-21-0243-01-0014</a:t>
            </a:r>
          </a:p>
          <a:p>
            <a:pPr marL="0" indent="0"/>
            <a:r>
              <a:rPr lang="en-US" altLang="en-US" sz="1800" dirty="0">
                <a:hlinkClick r:id="rId2"/>
              </a:rPr>
              <a:t>https://mentor.ieee.org/802.15/documents?is_dcn=243&amp;is_group=0014</a:t>
            </a:r>
            <a:endParaRPr lang="en-US" altLang="en-US" sz="1600" dirty="0"/>
          </a:p>
          <a:p>
            <a:pPr marL="0" indent="0"/>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6</a:t>
            </a:fld>
            <a:endParaRPr lang="en-US" altLang="en-US" dirty="0">
              <a:solidFill>
                <a:schemeClr val="tx1"/>
              </a:solidFill>
            </a:endParaRPr>
          </a:p>
        </p:txBody>
      </p:sp>
    </p:spTree>
    <p:extLst>
      <p:ext uri="{BB962C8B-B14F-4D97-AF65-F5344CB8AC3E}">
        <p14:creationId xmlns:p14="http://schemas.microsoft.com/office/powerpoint/2010/main" val="5729073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Preliminary CSD and PAR</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8136904" cy="4366419"/>
          </a:xfrm>
        </p:spPr>
        <p:txBody>
          <a:bodyPr/>
          <a:lstStyle/>
          <a:p>
            <a:pPr marL="0" indent="0"/>
            <a:r>
              <a:rPr lang="en-US" altLang="en-US" dirty="0"/>
              <a:t>CSD </a:t>
            </a:r>
          </a:p>
          <a:p>
            <a:pPr marL="400050" lvl="1" indent="0"/>
            <a:r>
              <a:rPr lang="en-US" altLang="en-US" sz="3200" dirty="0"/>
              <a:t>15-21-0278-00-0014-draft-csd-for-ns-uwb</a:t>
            </a:r>
          </a:p>
          <a:p>
            <a:pPr marL="400050" lvl="1" indent="0"/>
            <a:r>
              <a:rPr lang="en-US" altLang="en-US" sz="1800" dirty="0">
                <a:hlinkClick r:id="rId2"/>
              </a:rPr>
              <a:t>https://mentor.ieee.org/802.15/documents?is_dcn=278&amp;is_group=0014</a:t>
            </a:r>
            <a:endParaRPr lang="en-US" altLang="en-US" sz="1800" dirty="0"/>
          </a:p>
          <a:p>
            <a:pPr marL="0" indent="0">
              <a:spcBef>
                <a:spcPts val="1800"/>
              </a:spcBef>
            </a:pPr>
            <a:r>
              <a:rPr lang="en-US" altLang="en-US" dirty="0"/>
              <a:t>PAR</a:t>
            </a:r>
          </a:p>
          <a:p>
            <a:pPr marL="346075" indent="0"/>
            <a:r>
              <a:rPr lang="en-US" altLang="en-US" sz="3200" dirty="0"/>
              <a:t>15-21-0274-01-0014-ns-uwb-par-working-draft</a:t>
            </a:r>
          </a:p>
          <a:p>
            <a:pPr marL="346075" indent="0"/>
            <a:r>
              <a:rPr lang="en-US" altLang="en-US" sz="1800" dirty="0">
                <a:hlinkClick r:id="rId3"/>
              </a:rPr>
              <a:t>https://mentor.ieee.org/802.15/documents?is_dcn=274&amp;is_group=0014</a:t>
            </a:r>
            <a:endParaRPr lang="en-US" altLang="en-US" sz="1800" dirty="0"/>
          </a:p>
          <a:p>
            <a:pPr marL="346075" indent="0"/>
            <a:endParaRPr lang="en-US" altLang="en-US" sz="1800" dirty="0"/>
          </a:p>
          <a:p>
            <a:pPr marL="346075" indent="0"/>
            <a:endParaRPr lang="en-US" altLang="en-US" sz="3200" dirty="0"/>
          </a:p>
          <a:p>
            <a:pPr marL="0" indent="0"/>
            <a:endParaRPr lang="en-US" altLang="en-US" dirty="0"/>
          </a:p>
          <a:p>
            <a:pPr marL="0" indent="0"/>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7</a:t>
            </a:fld>
            <a:endParaRPr lang="en-US" altLang="en-US" dirty="0">
              <a:solidFill>
                <a:schemeClr val="tx1"/>
              </a:solidFill>
            </a:endParaRPr>
          </a:p>
        </p:txBody>
      </p:sp>
    </p:spTree>
    <p:extLst>
      <p:ext uri="{BB962C8B-B14F-4D97-AF65-F5344CB8AC3E}">
        <p14:creationId xmlns:p14="http://schemas.microsoft.com/office/powerpoint/2010/main" val="8852667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p:txBody>
          <a:bodyPr>
            <a:normAutofit/>
          </a:bodyPr>
          <a:lstStyle/>
          <a:p>
            <a:pPr marL="457200" indent="-457200">
              <a:buFont typeface="Arial" panose="020B0604020202020204" pitchFamily="34" charset="0"/>
              <a:buChar char="•"/>
            </a:pPr>
            <a:r>
              <a:rPr lang="en-US" dirty="0"/>
              <a:t>Continue work as Study Group</a:t>
            </a:r>
          </a:p>
          <a:p>
            <a:pPr marL="857250" lvl="1" indent="-457200">
              <a:buFont typeface="Arial" panose="020B0604020202020204" pitchFamily="34" charset="0"/>
              <a:buChar char="•"/>
            </a:pPr>
            <a:r>
              <a:rPr lang="en-US" dirty="0"/>
              <a:t>Write PAR and CSD (May Interim)</a:t>
            </a:r>
          </a:p>
          <a:p>
            <a:pPr marL="857250" lvl="1" indent="-457200">
              <a:buFont typeface="Arial" panose="020B0604020202020204" pitchFamily="34" charset="0"/>
              <a:buChar char="•"/>
            </a:pPr>
            <a:r>
              <a:rPr lang="en-US" dirty="0"/>
              <a:t>Coordinate with SG14 </a:t>
            </a:r>
          </a:p>
          <a:p>
            <a:pPr marL="457200" indent="-457200">
              <a:buFont typeface="Arial" panose="020B0604020202020204" pitchFamily="34" charset="0"/>
              <a:buChar char="•"/>
            </a:pPr>
            <a:r>
              <a:rPr lang="en-US" dirty="0"/>
              <a:t>Move PAR and CSD through 802 and SA Processes (May Interim?)</a:t>
            </a:r>
          </a:p>
          <a:p>
            <a:pPr marL="457200" indent="-457200">
              <a:buFont typeface="Arial" panose="020B0604020202020204" pitchFamily="34" charset="0"/>
              <a:buChar char="•"/>
            </a:pPr>
            <a:r>
              <a:rPr lang="en-US" dirty="0"/>
              <a:t>Determine proposed content for standard (ongoing)</a:t>
            </a:r>
          </a:p>
          <a:p>
            <a:pPr marL="457200" indent="-457200">
              <a:buFont typeface="Arial" panose="020B0604020202020204" pitchFamily="34" charset="0"/>
              <a:buChar char="•"/>
            </a:pPr>
            <a:r>
              <a:rPr lang="en-US" dirty="0"/>
              <a:t>Work via Interim telecons and virtual interim/plenary meetings</a:t>
            </a:r>
          </a:p>
        </p:txBody>
      </p:sp>
      <p:sp>
        <p:nvSpPr>
          <p:cNvPr id="4" name="Slide Number Placeholder 3">
            <a:extLst>
              <a:ext uri="{FF2B5EF4-FFF2-40B4-BE49-F238E27FC236}">
                <a16:creationId xmlns:a16="http://schemas.microsoft.com/office/drawing/2014/main" id="{80174D51-7BBE-4883-9B03-796760E3CB6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8</a:t>
            </a:fld>
            <a:endParaRPr lang="en-US" altLang="en-US"/>
          </a:p>
        </p:txBody>
      </p:sp>
    </p:spTree>
    <p:extLst>
      <p:ext uri="{BB962C8B-B14F-4D97-AF65-F5344CB8AC3E}">
        <p14:creationId xmlns:p14="http://schemas.microsoft.com/office/powerpoint/2010/main" val="7083295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7DCE7F77-C85C-4E6D-AF80-88E2811F92B8}"/>
              </a:ext>
            </a:extLst>
          </p:cNvPr>
          <p:cNvSpPr>
            <a:spLocks noGrp="1" noChangeArrowheads="1"/>
          </p:cNvSpPr>
          <p:nvPr>
            <p:ph type="title"/>
          </p:nvPr>
        </p:nvSpPr>
        <p:spPr/>
        <p:txBody>
          <a:bodyPr/>
          <a:lstStyle/>
          <a:p>
            <a:r>
              <a:rPr lang="en-US" altLang="en-US" dirty="0"/>
              <a:t>Any Other Business?</a:t>
            </a:r>
          </a:p>
        </p:txBody>
      </p:sp>
      <p:sp>
        <p:nvSpPr>
          <p:cNvPr id="16387" name="Slide Number Placeholder 3">
            <a:extLst>
              <a:ext uri="{FF2B5EF4-FFF2-40B4-BE49-F238E27FC236}">
                <a16:creationId xmlns:a16="http://schemas.microsoft.com/office/drawing/2014/main" id="{92B27822-45F7-4FE7-9481-D2B2EDB68E29}"/>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9FBF73A8-93AA-4AC4-843B-13C47A4D16E4}" type="slidenum">
              <a:rPr lang="en-US" altLang="en-US" smtClean="0">
                <a:solidFill>
                  <a:schemeClr val="tx1"/>
                </a:solidFill>
              </a:rPr>
              <a:pPr/>
              <a:t>9</a:t>
            </a:fld>
            <a:endParaRPr lang="en-US" altLang="en-US">
              <a:solidFill>
                <a:schemeClr val="tx1"/>
              </a:solidFill>
            </a:endParaRPr>
          </a:p>
        </p:txBody>
      </p:sp>
      <p:pic>
        <p:nvPicPr>
          <p:cNvPr id="1056" name="Picture 32">
            <a:extLst>
              <a:ext uri="{FF2B5EF4-FFF2-40B4-BE49-F238E27FC236}">
                <a16:creationId xmlns:a16="http://schemas.microsoft.com/office/drawing/2014/main" id="{A4C92A3F-FFAE-4321-950F-9C9D9BEB25D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44" y="0"/>
            <a:ext cx="9139456" cy="685459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28898</TotalTime>
  <Words>536</Words>
  <Application>Microsoft Office PowerPoint</Application>
  <PresentationFormat>On-screen Show (4:3)</PresentationFormat>
  <Paragraphs>77</Paragraphs>
  <Slides>9</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Times New Roman</vt:lpstr>
      <vt:lpstr>Office Theme</vt:lpstr>
      <vt:lpstr>PowerPoint Presentation</vt:lpstr>
      <vt:lpstr>802.15 Study Group Meeting</vt:lpstr>
      <vt:lpstr>IEEE-SA Patent, Copyright, and Participation Policies</vt:lpstr>
      <vt:lpstr>IEEE 802 Ground Rules</vt:lpstr>
      <vt:lpstr>May 13th - 17th, 2021 </vt:lpstr>
      <vt:lpstr>Proposed Agenda</vt:lpstr>
      <vt:lpstr>Preliminary CSD and PAR</vt:lpstr>
      <vt:lpstr>Next Steps</vt:lpstr>
      <vt:lpstr>Any Other Business?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Clint Powell2</cp:lastModifiedBy>
  <cp:revision>211</cp:revision>
  <cp:lastPrinted>2000-03-07T00:55:37Z</cp:lastPrinted>
  <dcterms:created xsi:type="dcterms:W3CDTF">2016-01-17T22:48:36Z</dcterms:created>
  <dcterms:modified xsi:type="dcterms:W3CDTF">2021-05-13T17:42:20Z</dcterms:modified>
  <cp:category/>
</cp:coreProperties>
</file>