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1" r:id="rId6"/>
    <p:sldId id="262" r:id="rId7"/>
    <p:sldId id="263" r:id="rId8"/>
    <p:sldId id="264" r:id="rId9"/>
    <p:sldId id="26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1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051104CB-2D71-4628-A133-8981CF5A114A}"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677461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885D7547-4776-4B0F-B5AC-4430A09E2B16}"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7259706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1563F5C2-313B-45D5-92A9-D03BAAF980E4}" type="slidenum">
              <a:rPr lang="en-US" altLang="en-US"/>
              <a:pPr/>
              <a:t>‹#›</a:t>
            </a:fld>
            <a:endParaRPr lang="en-US" altLang="en-US"/>
          </a:p>
        </p:txBody>
      </p:sp>
    </p:spTree>
    <p:extLst>
      <p:ext uri="{BB962C8B-B14F-4D97-AF65-F5344CB8AC3E}">
        <p14:creationId xmlns:p14="http://schemas.microsoft.com/office/powerpoint/2010/main" val="3335214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342560C-5378-41DC-812C-41387FC1623C}" type="slidenum">
              <a:rPr lang="en-US" altLang="en-US"/>
              <a:pPr/>
              <a:t>‹#›</a:t>
            </a:fld>
            <a:endParaRPr lang="en-US" altLang="en-US"/>
          </a:p>
        </p:txBody>
      </p:sp>
    </p:spTree>
    <p:extLst>
      <p:ext uri="{BB962C8B-B14F-4D97-AF65-F5344CB8AC3E}">
        <p14:creationId xmlns:p14="http://schemas.microsoft.com/office/powerpoint/2010/main" val="53425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C4E9C4EB-A8BB-4CBE-9AF4-036F9359195E}" type="slidenum">
              <a:rPr lang="en-US" altLang="en-US"/>
              <a:pPr/>
              <a:t>‹#›</a:t>
            </a:fld>
            <a:endParaRPr lang="en-US" altLang="en-US"/>
          </a:p>
        </p:txBody>
      </p:sp>
    </p:spTree>
    <p:extLst>
      <p:ext uri="{BB962C8B-B14F-4D97-AF65-F5344CB8AC3E}">
        <p14:creationId xmlns:p14="http://schemas.microsoft.com/office/powerpoint/2010/main" val="305761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866C5FF-0B22-47C6-996F-2EFE31B2FE2E}" type="slidenum">
              <a:rPr lang="en-US" altLang="en-US"/>
              <a:pPr/>
              <a:t>‹#›</a:t>
            </a:fld>
            <a:endParaRPr lang="en-US" altLang="en-US"/>
          </a:p>
        </p:txBody>
      </p:sp>
    </p:spTree>
    <p:extLst>
      <p:ext uri="{BB962C8B-B14F-4D97-AF65-F5344CB8AC3E}">
        <p14:creationId xmlns:p14="http://schemas.microsoft.com/office/powerpoint/2010/main" val="54169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7E43B5E-629A-4FE0-9D04-86F2460A426D}" type="slidenum">
              <a:rPr lang="en-US" altLang="en-US"/>
              <a:pPr/>
              <a:t>‹#›</a:t>
            </a:fld>
            <a:endParaRPr lang="en-US" altLang="en-US"/>
          </a:p>
        </p:txBody>
      </p:sp>
    </p:spTree>
    <p:extLst>
      <p:ext uri="{BB962C8B-B14F-4D97-AF65-F5344CB8AC3E}">
        <p14:creationId xmlns:p14="http://schemas.microsoft.com/office/powerpoint/2010/main" val="1474637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CBE361E-3B6E-40F3-9A6B-A8245EE79313}" type="slidenum">
              <a:rPr lang="en-US" altLang="en-US"/>
              <a:pPr/>
              <a:t>‹#›</a:t>
            </a:fld>
            <a:endParaRPr lang="en-US" altLang="en-US"/>
          </a:p>
        </p:txBody>
      </p:sp>
    </p:spTree>
    <p:extLst>
      <p:ext uri="{BB962C8B-B14F-4D97-AF65-F5344CB8AC3E}">
        <p14:creationId xmlns:p14="http://schemas.microsoft.com/office/powerpoint/2010/main" val="11470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C2930E1-E869-4684-B147-139318635DF1}" type="slidenum">
              <a:rPr lang="en-US" altLang="en-US"/>
              <a:pPr/>
              <a:t>‹#›</a:t>
            </a:fld>
            <a:endParaRPr lang="en-US" altLang="en-US"/>
          </a:p>
        </p:txBody>
      </p:sp>
    </p:spTree>
    <p:extLst>
      <p:ext uri="{BB962C8B-B14F-4D97-AF65-F5344CB8AC3E}">
        <p14:creationId xmlns:p14="http://schemas.microsoft.com/office/powerpoint/2010/main" val="2699916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498B91CD-854B-4C27-8D4D-F48E47D5E0D5}" type="slidenum">
              <a:rPr lang="en-US" altLang="en-US"/>
              <a:pPr/>
              <a:t>‹#›</a:t>
            </a:fld>
            <a:endParaRPr lang="en-US" altLang="en-US"/>
          </a:p>
        </p:txBody>
      </p:sp>
    </p:spTree>
    <p:extLst>
      <p:ext uri="{BB962C8B-B14F-4D97-AF65-F5344CB8AC3E}">
        <p14:creationId xmlns:p14="http://schemas.microsoft.com/office/powerpoint/2010/main" val="422983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5B7E47F2-8C2C-411D-A9F6-1E7742E1CA33}" type="slidenum">
              <a:rPr lang="en-US" altLang="en-US"/>
              <a:pPr/>
              <a:t>‹#›</a:t>
            </a:fld>
            <a:endParaRPr lang="en-US" altLang="en-US"/>
          </a:p>
        </p:txBody>
      </p:sp>
    </p:spTree>
    <p:extLst>
      <p:ext uri="{BB962C8B-B14F-4D97-AF65-F5344CB8AC3E}">
        <p14:creationId xmlns:p14="http://schemas.microsoft.com/office/powerpoint/2010/main" val="115460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D94B81A-DC39-4F73-B307-D73FEC3CB7BC}" type="slidenum">
              <a:rPr lang="en-US" altLang="en-US"/>
              <a:pPr/>
              <a:t>‹#›</a:t>
            </a:fld>
            <a:endParaRPr lang="en-US" altLang="en-US"/>
          </a:p>
        </p:txBody>
      </p:sp>
    </p:spTree>
    <p:extLst>
      <p:ext uri="{BB962C8B-B14F-4D97-AF65-F5344CB8AC3E}">
        <p14:creationId xmlns:p14="http://schemas.microsoft.com/office/powerpoint/2010/main" val="3993785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A89B1108-2947-4737-B9B5-B7F6161A2F21}" type="slidenum">
              <a:rPr lang="en-US" altLang="en-US"/>
              <a:pPr/>
              <a:t>‹#›</a:t>
            </a:fld>
            <a:endParaRPr lang="en-US" altLang="en-US"/>
          </a:p>
        </p:txBody>
      </p:sp>
    </p:spTree>
    <p:extLst>
      <p:ext uri="{BB962C8B-B14F-4D97-AF65-F5344CB8AC3E}">
        <p14:creationId xmlns:p14="http://schemas.microsoft.com/office/powerpoint/2010/main" val="1703960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0ACD587-2A7E-4503-B8B1-8C6E12D24A65}" type="slidenum">
              <a:rPr lang="en-US" altLang="en-US"/>
              <a:pPr/>
              <a:t>‹#›</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gal-content/EN/TXT/?uri=CELEX:32020R105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atatracker.ietf.org/wg/drip" TargetMode="External"/><Relationship Id="rId5" Type="http://schemas.openxmlformats.org/officeDocument/2006/relationships/hyperlink" Target="http://www.astm.org/cgi-bin/resolver.cgi?F3411" TargetMode="External"/><Relationship Id="rId4" Type="http://schemas.openxmlformats.org/officeDocument/2006/relationships/hyperlink" Target="https://www.federalregister.gov/documents/2021/01/15/2020-28948/remote-identification-of-unmanned-aircraf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EC4E3B-0C16-49ED-908A-FB6FECE2D59B}"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[Some </a:t>
            </a:r>
            <a:r>
              <a:rPr lang="en-US" altLang="en-US" sz="1600" dirty="0" smtClean="0"/>
              <a:t>UAS Use Cases</a:t>
            </a:r>
            <a:r>
              <a:rPr lang="en-US" altLang="en-US" sz="1600" dirty="0" smtClean="0">
                <a:solidFill>
                  <a:schemeClr val="tx2"/>
                </a:solidFill>
              </a:rPr>
              <a:t> for </a:t>
            </a:r>
            <a:r>
              <a:rPr lang="en-US" altLang="en-US" sz="1600" dirty="0" smtClean="0"/>
              <a:t>UWB</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t>12 </a:t>
            </a:r>
            <a:r>
              <a:rPr lang="en-US" altLang="en-US" sz="1600" dirty="0"/>
              <a:t>May, </a:t>
            </a:r>
            <a:r>
              <a:rPr lang="en-US" altLang="en-US" sz="1600" dirty="0" smtClean="0"/>
              <a:t>2021</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t>Stuart W. Card</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[multiple affiliations, this submission made individually]</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[7417 S. Main Street, P.O. Box 61, Newport NY 13416 USA]</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:[+1 315-845-6249], </a:t>
            </a:r>
            <a:r>
              <a:rPr lang="en-US" altLang="en-US" sz="1600" dirty="0">
                <a:solidFill>
                  <a:schemeClr val="tx2"/>
                </a:solidFill>
              </a:rPr>
              <a:t>FAX: </a:t>
            </a:r>
            <a:r>
              <a:rPr lang="en-US" altLang="en-US" sz="1600" dirty="0" smtClean="0">
                <a:solidFill>
                  <a:schemeClr val="tx2"/>
                </a:solidFill>
              </a:rPr>
              <a:t>[+1 315-845-6255], </a:t>
            </a:r>
            <a:r>
              <a:rPr lang="en-US" altLang="en-US" sz="1600" dirty="0">
                <a:solidFill>
                  <a:schemeClr val="tx2"/>
                </a:solidFill>
              </a:rPr>
              <a:t>E-Mail</a:t>
            </a:r>
            <a:r>
              <a:rPr lang="en-US" altLang="en-US" sz="1600" dirty="0" smtClean="0">
                <a:solidFill>
                  <a:schemeClr val="tx2"/>
                </a:solidFill>
              </a:rPr>
              <a:t>:[stu.card@critical.com]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[revision of </a:t>
            </a:r>
            <a:r>
              <a:rPr lang="en-US" sz="1600" dirty="0" smtClean="0"/>
              <a:t>15-21-0170-00-nuwb response to </a:t>
            </a:r>
            <a:r>
              <a:rPr lang="en-US" altLang="en-US" sz="1600" dirty="0" smtClean="0">
                <a:solidFill>
                  <a:schemeClr val="tx2"/>
                </a:solidFill>
              </a:rPr>
              <a:t>Call for Contributions - IG UWB-NG, 5 March 2021]</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 brief introduction to some Unmanned Aircraft System (UAS) use cases for UWB]</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[Consider UAS use cases in scoping NG-UWB</a:t>
            </a:r>
            <a:r>
              <a:rPr lang="en-US" altLang="en-US" sz="1600" dirty="0">
                <a:solidFill>
                  <a:schemeClr val="tx2"/>
                </a:solidFill>
              </a:rPr>
              <a:t> </a:t>
            </a:r>
            <a:r>
              <a:rPr lang="en-US" altLang="en-US" sz="1600" dirty="0" smtClean="0">
                <a:solidFill>
                  <a:schemeClr val="tx2"/>
                </a:solidFill>
              </a:rPr>
              <a:t>and/or NS-UWB.]</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a:t>
            </a:r>
            <a:r>
              <a:rPr lang="en-US" altLang="en-US" sz="1600" dirty="0" smtClean="0">
                <a:solidFill>
                  <a:schemeClr val="tx2"/>
                </a:solidFill>
              </a:rPr>
              <a:t>.</a:t>
            </a:r>
          </a:p>
          <a:p>
            <a:r>
              <a:rPr lang="en-US" altLang="en-US" sz="1600" b="1" dirty="0" smtClean="0">
                <a:solidFill>
                  <a:schemeClr val="tx2"/>
                </a:solidFill>
              </a:rPr>
              <a:t>DCN: </a:t>
            </a:r>
            <a:r>
              <a:rPr lang="en-US" sz="1600" b="1" dirty="0"/>
              <a:t>15-21-0272-00-04ab</a:t>
            </a:r>
            <a:endParaRPr lang="en-US" altLang="en-US" sz="16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7CA14A1A-F72A-46F9-A83C-BD6D94FCA1A7}"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dirty="0" smtClean="0"/>
              <a:t>Some Unmanned Aircraft System (UAS) Use Cases for UWB</a:t>
            </a:r>
            <a:endParaRPr lang="en-US" altLang="en-US" dirty="0"/>
          </a:p>
        </p:txBody>
      </p:sp>
      <p:sp>
        <p:nvSpPr>
          <p:cNvPr id="26627" name="Rectangle 3"/>
          <p:cNvSpPr>
            <a:spLocks noGrp="1" noChangeArrowheads="1"/>
          </p:cNvSpPr>
          <p:nvPr>
            <p:ph type="subTitle" idx="1"/>
          </p:nvPr>
        </p:nvSpPr>
        <p:spPr/>
        <p:txBody>
          <a:bodyPr/>
          <a:lstStyle/>
          <a:p>
            <a:r>
              <a:rPr lang="en-US" altLang="en-US" dirty="0" smtClean="0"/>
              <a:t>A hasty introduction to an incomplete list of maybes, now w/some guesses at requirements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Potential UWB applications to UAS (“drones”)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800" dirty="0" smtClean="0"/>
              <a:t>Indoor &amp; Outdoor (latter more challenging):</a:t>
            </a:r>
          </a:p>
          <a:p>
            <a:r>
              <a:rPr lang="en-US" altLang="en-US" sz="2800" dirty="0" smtClean="0"/>
              <a:t>Remote Identification &amp; tracking (UAS RID)</a:t>
            </a:r>
          </a:p>
          <a:p>
            <a:r>
              <a:rPr lang="en-US" altLang="en-US" sz="2800" dirty="0" smtClean="0"/>
              <a:t>Self-Separation &amp; Collision Avoidance</a:t>
            </a:r>
          </a:p>
          <a:p>
            <a:r>
              <a:rPr lang="en-US" altLang="en-US" sz="2800" dirty="0" smtClean="0"/>
              <a:t>Positioning, Navigation &amp; Landing</a:t>
            </a:r>
          </a:p>
          <a:p>
            <a:pPr lvl="1"/>
            <a:r>
              <a:rPr lang="en-US" altLang="en-US" sz="2400" dirty="0" smtClean="0"/>
              <a:t>Adjunct to GNSS for greater precision</a:t>
            </a:r>
          </a:p>
          <a:p>
            <a:pPr lvl="1"/>
            <a:r>
              <a:rPr lang="en-US" altLang="en-US" sz="2400" dirty="0" smtClean="0"/>
              <a:t>Alternative when/where GNSS unavailable</a:t>
            </a:r>
          </a:p>
          <a:p>
            <a:r>
              <a:rPr lang="en-US" altLang="en-US" sz="2800" dirty="0" smtClean="0"/>
              <a:t>Command &amp; Control (C2)</a:t>
            </a:r>
          </a:p>
          <a:p>
            <a:r>
              <a:rPr lang="en-US" altLang="en-US" sz="2800" dirty="0" smtClean="0"/>
              <a:t>Telemetry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4</a:t>
            </a:fld>
            <a:endParaRPr lang="en-US" altLang="en-US"/>
          </a:p>
        </p:txBody>
      </p:sp>
      <p:sp>
        <p:nvSpPr>
          <p:cNvPr id="4098" name="Rectangle 2"/>
          <p:cNvSpPr>
            <a:spLocks noGrp="1" noChangeArrowheads="1"/>
          </p:cNvSpPr>
          <p:nvPr>
            <p:ph type="title"/>
          </p:nvPr>
        </p:nvSpPr>
        <p:spPr>
          <a:xfrm>
            <a:off x="685800" y="533400"/>
            <a:ext cx="7772400" cy="1066800"/>
          </a:xfrm>
          <a:ln/>
        </p:spPr>
        <p:txBody>
          <a:bodyPr/>
          <a:lstStyle/>
          <a:p>
            <a:r>
              <a:rPr lang="en-US" altLang="en-US" sz="3200" dirty="0" smtClean="0"/>
              <a:t>Remote Identification &amp; tracking (UAS RID)</a:t>
            </a:r>
            <a:endParaRPr lang="en-US" altLang="en-US" sz="3200" dirty="0"/>
          </a:p>
        </p:txBody>
      </p:sp>
      <p:sp>
        <p:nvSpPr>
          <p:cNvPr id="4099" name="Rectangle 3"/>
          <p:cNvSpPr>
            <a:spLocks noGrp="1" noChangeArrowheads="1"/>
          </p:cNvSpPr>
          <p:nvPr>
            <p:ph type="body" idx="1"/>
          </p:nvPr>
        </p:nvSpPr>
        <p:spPr>
          <a:xfrm>
            <a:off x="685800" y="1371600"/>
            <a:ext cx="7772400" cy="5105400"/>
          </a:xfrm>
          <a:ln/>
        </p:spPr>
        <p:txBody>
          <a:bodyPr/>
          <a:lstStyle/>
          <a:p>
            <a:r>
              <a:rPr lang="en-US" altLang="en-US" sz="2000" dirty="0" smtClean="0"/>
              <a:t>Mandated by Civil Aviation Authorities’ performance based rules</a:t>
            </a:r>
          </a:p>
          <a:p>
            <a:pPr lvl="1"/>
            <a:r>
              <a:rPr lang="en-US" altLang="en-US" sz="1600" dirty="0" smtClean="0"/>
              <a:t>European Union Aviation Safety Agency (EASA), “Commission Delegated Regulation (EU) 2020/1058...” </a:t>
            </a:r>
            <a:r>
              <a:rPr lang="en-US" altLang="en-US" sz="1600" dirty="0" smtClean="0">
                <a:hlinkClick r:id="rId3"/>
              </a:rPr>
              <a:t>https://eur-lex.europa.eu/legal-content/EN/TXT/?uri=CELEX%3A32020R1058</a:t>
            </a:r>
            <a:r>
              <a:rPr lang="en-US" altLang="en-US" sz="1600" dirty="0" smtClean="0"/>
              <a:t> </a:t>
            </a:r>
          </a:p>
          <a:p>
            <a:pPr lvl="1"/>
            <a:r>
              <a:rPr lang="en-US" altLang="en-US" sz="1600" dirty="0" smtClean="0"/>
              <a:t>Federal Aviation Administration, “Remote Identification of Unmanned Aircraft” </a:t>
            </a:r>
            <a:r>
              <a:rPr lang="en-US" altLang="en-US" sz="1600" dirty="0" smtClean="0">
                <a:hlinkClick r:id="rId4"/>
              </a:rPr>
              <a:t>https://www.federalregister.gov/documents/2021/01/15/2020-28948/remote-identification-of-unmanned-aircraft</a:t>
            </a:r>
            <a:r>
              <a:rPr lang="en-US" altLang="en-US" sz="1600" dirty="0" smtClean="0"/>
              <a:t> </a:t>
            </a:r>
          </a:p>
          <a:p>
            <a:r>
              <a:rPr lang="en-US" altLang="en-US" sz="2000" dirty="0" smtClean="0"/>
              <a:t>Industry consensus technical standards</a:t>
            </a:r>
          </a:p>
          <a:p>
            <a:pPr lvl="1"/>
            <a:r>
              <a:rPr lang="en-US" altLang="en-US" sz="1600" dirty="0" smtClean="0"/>
              <a:t>Primarily ASTM International F3411-19 “Standard Specification for Remote ID and Tracking” </a:t>
            </a:r>
            <a:r>
              <a:rPr lang="en-US" altLang="en-US" sz="1600" dirty="0" smtClean="0">
                <a:hlinkClick r:id="rId5"/>
              </a:rPr>
              <a:t>http://www.astm.org/cgi-bin/resolver.cgi?F3411</a:t>
            </a:r>
            <a:endParaRPr lang="en-US" altLang="en-US" sz="1600" dirty="0" smtClean="0"/>
          </a:p>
          <a:p>
            <a:r>
              <a:rPr lang="en-US" altLang="en-US" sz="2000" dirty="0" smtClean="0"/>
              <a:t>Currently Bluetooth &amp; WiFi Aware/NAN (need &gt;273m range)</a:t>
            </a:r>
          </a:p>
          <a:p>
            <a:pPr lvl="1"/>
            <a:r>
              <a:rPr lang="en-US" altLang="en-US" sz="1600" dirty="0" smtClean="0">
                <a:solidFill>
                  <a:schemeClr val="accent2"/>
                </a:solidFill>
              </a:rPr>
              <a:t>Preferably 628 meters, see next use case for why</a:t>
            </a:r>
          </a:p>
          <a:p>
            <a:r>
              <a:rPr lang="en-US" altLang="en-US" sz="2000" dirty="0" smtClean="0"/>
              <a:t>All data inc. position self-reported (~150 payload bytes/sec./UA)</a:t>
            </a:r>
          </a:p>
          <a:p>
            <a:r>
              <a:rPr lang="en-US" altLang="en-US" sz="2000" dirty="0" smtClean="0"/>
              <a:t>Authentication optional &amp; largely TBD</a:t>
            </a:r>
          </a:p>
          <a:p>
            <a:pPr lvl="1"/>
            <a:r>
              <a:rPr lang="en-US" altLang="en-US" sz="1600" dirty="0" smtClean="0"/>
              <a:t>IETF Drone Remote Identification Protocol (DRIP) </a:t>
            </a:r>
            <a:r>
              <a:rPr lang="en-US" altLang="en-US" sz="1600" dirty="0" smtClean="0">
                <a:hlinkClick r:id="rId6"/>
              </a:rPr>
              <a:t>https://datatracker.ietf.org/wg/drip</a:t>
            </a:r>
            <a:r>
              <a:rPr lang="en-US" altLang="en-US" sz="1600" dirty="0" smtClean="0"/>
              <a:t> </a:t>
            </a:r>
          </a:p>
          <a:p>
            <a:pPr marL="342900" lvl="1" indent="-342900">
              <a:buFont typeface="Wingdings" panose="05000000000000000000" pitchFamily="2" charset="2"/>
              <a:buChar char="Ø"/>
            </a:pPr>
            <a:r>
              <a:rPr lang="en-US" altLang="en-US" sz="2000" dirty="0">
                <a:solidFill>
                  <a:schemeClr val="tx1"/>
                </a:solidFill>
                <a:latin typeface="+mn-lt"/>
              </a:rPr>
              <a:t>Ranging between UA &amp; observer device could help</a:t>
            </a:r>
          </a:p>
        </p:txBody>
      </p:sp>
    </p:spTree>
    <p:extLst>
      <p:ext uri="{BB962C8B-B14F-4D97-AF65-F5344CB8AC3E}">
        <p14:creationId xmlns:p14="http://schemas.microsoft.com/office/powerpoint/2010/main" val="283246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Self-Separation &amp; Collision Avoidance</a:t>
            </a:r>
            <a:endParaRPr lang="en-US" altLang="en-US" sz="3200" dirty="0"/>
          </a:p>
        </p:txBody>
      </p:sp>
      <p:sp>
        <p:nvSpPr>
          <p:cNvPr id="4099" name="Rectangle 3"/>
          <p:cNvSpPr>
            <a:spLocks noGrp="1" noChangeArrowheads="1"/>
          </p:cNvSpPr>
          <p:nvPr>
            <p:ph type="body" idx="1"/>
          </p:nvPr>
        </p:nvSpPr>
        <p:spPr>
          <a:xfrm>
            <a:off x="685800" y="1981200"/>
            <a:ext cx="7772400" cy="4419600"/>
          </a:xfrm>
          <a:ln/>
        </p:spPr>
        <p:txBody>
          <a:bodyPr/>
          <a:lstStyle/>
          <a:p>
            <a:r>
              <a:rPr lang="en-US" altLang="en-US" sz="2000" dirty="0" smtClean="0"/>
              <a:t>Expected to be mandated by CAAs, also operator self-interest</a:t>
            </a:r>
          </a:p>
          <a:p>
            <a:pPr lvl="1"/>
            <a:r>
              <a:rPr lang="en-US" altLang="en-US" sz="1600" dirty="0" smtClean="0"/>
              <a:t>Self-Separation is coordinating to stay “well clear”, avoiding risk of collision: Sense And Avoid (SAA) now Detect And Avoid (DAA), w/ &amp; w/o ground help</a:t>
            </a:r>
          </a:p>
          <a:p>
            <a:pPr lvl="2"/>
            <a:r>
              <a:rPr lang="en-US" altLang="en-US" sz="1200" dirty="0" smtClean="0">
                <a:solidFill>
                  <a:schemeClr val="accent2"/>
                </a:solidFill>
              </a:rPr>
              <a:t>UWB almost certainly can’t achieve necessary range to coordinate staying well clear</a:t>
            </a:r>
          </a:p>
          <a:p>
            <a:pPr lvl="1"/>
            <a:r>
              <a:rPr lang="en-US" altLang="en-US" sz="1600" dirty="0" smtClean="0"/>
              <a:t>When Self-Separation fails, Collision Avoidance initiates urgent maneuver</a:t>
            </a:r>
          </a:p>
          <a:p>
            <a:pPr lvl="2"/>
            <a:r>
              <a:rPr lang="en-US" altLang="en-US" sz="1200" dirty="0" smtClean="0">
                <a:solidFill>
                  <a:schemeClr val="accent2"/>
                </a:solidFill>
              </a:rPr>
              <a:t>if well clear is violated, not only CA but also RID would be very useful (see previous use case)</a:t>
            </a:r>
          </a:p>
          <a:p>
            <a:pPr lvl="1"/>
            <a:r>
              <a:rPr lang="en-US" altLang="en-US" sz="1600" dirty="0" smtClean="0">
                <a:solidFill>
                  <a:schemeClr val="accent2"/>
                </a:solidFill>
              </a:rPr>
              <a:t>RID or coordinated CA at edge of well clear implies a slant range of 628m</a:t>
            </a:r>
          </a:p>
          <a:p>
            <a:pPr lvl="1"/>
            <a:r>
              <a:rPr lang="en-US" altLang="en-US" sz="1600" dirty="0" smtClean="0"/>
              <a:t>May include UAS avoiding collisions w/structures, trees, etc.</a:t>
            </a:r>
          </a:p>
          <a:p>
            <a:r>
              <a:rPr lang="en-US" altLang="en-US" sz="2000" dirty="0" smtClean="0"/>
              <a:t>Industry consensus technical standards</a:t>
            </a:r>
          </a:p>
          <a:p>
            <a:pPr lvl="1"/>
            <a:r>
              <a:rPr lang="en-US" altLang="en-US" sz="1600" dirty="0" smtClean="0"/>
              <a:t>RTCA, EUROCAE, </a:t>
            </a:r>
            <a:r>
              <a:rPr lang="en-US" altLang="en-US" sz="1600" i="1" dirty="0" smtClean="0"/>
              <a:t>et al</a:t>
            </a:r>
          </a:p>
          <a:p>
            <a:r>
              <a:rPr lang="en-US" altLang="en-US" sz="2000" dirty="0" smtClean="0"/>
              <a:t>Manned mature (e.g., TCAS), UAS emerging (e.g., ACAS X</a:t>
            </a:r>
            <a:r>
              <a:rPr lang="en-US" altLang="en-US" sz="2000" baseline="-25000" dirty="0" smtClean="0"/>
              <a:t>u</a:t>
            </a:r>
            <a:r>
              <a:rPr lang="en-US" altLang="en-US" sz="2000" dirty="0" smtClean="0"/>
              <a:t>)</a:t>
            </a:r>
          </a:p>
          <a:p>
            <a:r>
              <a:rPr lang="en-US" altLang="en-US" sz="2000" dirty="0" smtClean="0"/>
              <a:t>Currently narrowband aviation spectrum</a:t>
            </a:r>
          </a:p>
          <a:p>
            <a:pPr marL="342900" lvl="1" indent="-342900">
              <a:buFont typeface="Wingdings" panose="05000000000000000000" pitchFamily="2" charset="2"/>
              <a:buChar char="Ø"/>
            </a:pPr>
            <a:r>
              <a:rPr lang="en-US" altLang="en-US" sz="2000" dirty="0">
                <a:solidFill>
                  <a:schemeClr val="tx1"/>
                </a:solidFill>
                <a:latin typeface="+mn-lt"/>
              </a:rPr>
              <a:t>Ranging between UA &amp; other aircraft could help</a:t>
            </a:r>
          </a:p>
          <a:p>
            <a:pPr marL="342900" lvl="1" indent="-342900">
              <a:buFont typeface="Wingdings" panose="05000000000000000000" pitchFamily="2" charset="2"/>
              <a:buChar char="Ø"/>
            </a:pPr>
            <a:r>
              <a:rPr lang="en-US" altLang="en-US" sz="2000" dirty="0">
                <a:solidFill>
                  <a:schemeClr val="tx1"/>
                </a:solidFill>
                <a:latin typeface="+mn-lt"/>
              </a:rPr>
              <a:t>Precise positioning </a:t>
            </a:r>
            <a:r>
              <a:rPr lang="en-US" altLang="en-US" sz="2000" dirty="0" smtClean="0"/>
              <a:t>could help avoid </a:t>
            </a:r>
            <a:r>
              <a:rPr lang="en-US" altLang="en-US" sz="2000" dirty="0">
                <a:solidFill>
                  <a:schemeClr val="tx1"/>
                </a:solidFill>
                <a:latin typeface="+mn-lt"/>
              </a:rPr>
              <a:t>known fixed obstacles</a:t>
            </a:r>
          </a:p>
        </p:txBody>
      </p:sp>
    </p:spTree>
    <p:extLst>
      <p:ext uri="{BB962C8B-B14F-4D97-AF65-F5344CB8AC3E}">
        <p14:creationId xmlns:p14="http://schemas.microsoft.com/office/powerpoint/2010/main" val="391202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6</a:t>
            </a:fld>
            <a:endParaRPr lang="en-US" altLang="en-US"/>
          </a:p>
        </p:txBody>
      </p:sp>
      <p:sp>
        <p:nvSpPr>
          <p:cNvPr id="4098" name="Rectangle 2"/>
          <p:cNvSpPr>
            <a:spLocks noGrp="1" noChangeArrowheads="1"/>
          </p:cNvSpPr>
          <p:nvPr>
            <p:ph type="title"/>
          </p:nvPr>
        </p:nvSpPr>
        <p:spPr>
          <a:xfrm>
            <a:off x="685800" y="381000"/>
            <a:ext cx="7772400" cy="1066800"/>
          </a:xfrm>
          <a:ln/>
        </p:spPr>
        <p:txBody>
          <a:bodyPr/>
          <a:lstStyle/>
          <a:p>
            <a:r>
              <a:rPr lang="en-US" altLang="en-US" sz="3200" dirty="0" smtClean="0"/>
              <a:t>Positioning, Navigation &amp; Landing</a:t>
            </a:r>
            <a:endParaRPr lang="en-US" altLang="en-US" sz="3200" dirty="0"/>
          </a:p>
        </p:txBody>
      </p:sp>
      <p:sp>
        <p:nvSpPr>
          <p:cNvPr id="4099" name="Rectangle 3"/>
          <p:cNvSpPr>
            <a:spLocks noGrp="1" noChangeArrowheads="1"/>
          </p:cNvSpPr>
          <p:nvPr>
            <p:ph type="body" idx="1"/>
          </p:nvPr>
        </p:nvSpPr>
        <p:spPr>
          <a:xfrm>
            <a:off x="685800" y="1143000"/>
            <a:ext cx="7772400" cy="5334000"/>
          </a:xfrm>
          <a:ln/>
        </p:spPr>
        <p:txBody>
          <a:bodyPr/>
          <a:lstStyle/>
          <a:p>
            <a:r>
              <a:rPr lang="en-US" altLang="en-US" sz="2000" dirty="0" smtClean="0"/>
              <a:t>Intrinsic to flight operations</a:t>
            </a:r>
          </a:p>
          <a:p>
            <a:r>
              <a:rPr lang="en-US" altLang="en-US" sz="2000" dirty="0" smtClean="0"/>
              <a:t>No standards for small UAS at low altitudes – vendor innovation</a:t>
            </a:r>
          </a:p>
          <a:p>
            <a:r>
              <a:rPr lang="en-US" altLang="en-US" sz="2000" dirty="0" smtClean="0"/>
              <a:t>Urban Air Mobility (UAM) / Advanced Air Mobility (AAM) will transport humans (still no pilot onboard) in densely occupied airspace volumes over other humans, so regulations likely</a:t>
            </a:r>
          </a:p>
          <a:p>
            <a:r>
              <a:rPr lang="en-US" altLang="en-US" sz="2000" dirty="0" smtClean="0"/>
              <a:t>Currently based on [GIS terrain &amp; structure data plus]</a:t>
            </a:r>
          </a:p>
          <a:p>
            <a:pPr lvl="1"/>
            <a:r>
              <a:rPr lang="en-US" altLang="en-US" sz="1600" dirty="0" smtClean="0"/>
              <a:t>GNSS (dominates)</a:t>
            </a:r>
          </a:p>
          <a:p>
            <a:pPr lvl="1"/>
            <a:r>
              <a:rPr lang="en-US" altLang="en-US" sz="1600" dirty="0" smtClean="0"/>
              <a:t>Radar (only on larger UA), </a:t>
            </a:r>
            <a:r>
              <a:rPr lang="en-US" altLang="en-US" sz="1600" dirty="0" err="1" smtClean="0"/>
              <a:t>lidar</a:t>
            </a:r>
            <a:r>
              <a:rPr lang="en-US" altLang="en-US" sz="1600" dirty="0" smtClean="0"/>
              <a:t>, optical machine vision</a:t>
            </a:r>
          </a:p>
          <a:p>
            <a:pPr lvl="1"/>
            <a:r>
              <a:rPr lang="en-US" altLang="en-US" sz="1600" dirty="0" smtClean="0"/>
              <a:t>Laser or acoustic height finders</a:t>
            </a:r>
          </a:p>
          <a:p>
            <a:pPr lvl="1"/>
            <a:r>
              <a:rPr lang="en-US" altLang="en-US" sz="1600" dirty="0" smtClean="0"/>
              <a:t>Magnetic compass (rare)</a:t>
            </a:r>
          </a:p>
          <a:p>
            <a:r>
              <a:rPr lang="en-US" altLang="en-US" sz="2000" dirty="0" smtClean="0"/>
              <a:t>Dedicated spaces emerging (flying club parks, nets, indoors)</a:t>
            </a:r>
          </a:p>
          <a:p>
            <a:r>
              <a:rPr lang="en-US" altLang="en-US" sz="2000" dirty="0" smtClean="0"/>
              <a:t>UAM expected to be based largely on many small “</a:t>
            </a:r>
            <a:r>
              <a:rPr lang="en-US" altLang="en-US" sz="2000" dirty="0" err="1" smtClean="0"/>
              <a:t>vertiports</a:t>
            </a:r>
            <a:r>
              <a:rPr lang="en-US" altLang="en-US" sz="2000" dirty="0" smtClean="0"/>
              <a:t>”</a:t>
            </a:r>
          </a:p>
          <a:p>
            <a:r>
              <a:rPr lang="en-US" altLang="en-US" sz="2000" dirty="0" smtClean="0">
                <a:solidFill>
                  <a:schemeClr val="accent2"/>
                </a:solidFill>
              </a:rPr>
              <a:t>Small UAS hangar sorties suggest a required range of ~100m</a:t>
            </a:r>
          </a:p>
          <a:p>
            <a:pPr marL="342900" lvl="1" indent="-342900">
              <a:buFont typeface="Wingdings" panose="05000000000000000000" pitchFamily="2" charset="2"/>
              <a:buChar char="Ø"/>
            </a:pPr>
            <a:r>
              <a:rPr lang="en-US" altLang="en-US" sz="2000" dirty="0">
                <a:solidFill>
                  <a:schemeClr val="tx1"/>
                </a:solidFill>
                <a:latin typeface="+mn-lt"/>
              </a:rPr>
              <a:t>Precise positioning obviously </a:t>
            </a:r>
            <a:r>
              <a:rPr lang="en-US" altLang="en-US" sz="2000" dirty="0" smtClean="0"/>
              <a:t>could help greatly, especially with [automatic] landing (I have watched landings w/height errors of less than a meter wreck small multicopters)</a:t>
            </a:r>
            <a:endParaRPr lang="en-US" altLang="en-US" sz="2000" dirty="0">
              <a:solidFill>
                <a:schemeClr val="tx1"/>
              </a:solidFill>
              <a:latin typeface="+mn-lt"/>
            </a:endParaRPr>
          </a:p>
        </p:txBody>
      </p:sp>
    </p:spTree>
    <p:extLst>
      <p:ext uri="{BB962C8B-B14F-4D97-AF65-F5344CB8AC3E}">
        <p14:creationId xmlns:p14="http://schemas.microsoft.com/office/powerpoint/2010/main" val="2527318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Command &amp; Control (C2) and Telemetry</a:t>
            </a:r>
            <a:endParaRPr lang="en-US" altLang="en-US" sz="3200" dirty="0"/>
          </a:p>
        </p:txBody>
      </p:sp>
      <p:sp>
        <p:nvSpPr>
          <p:cNvPr id="4099" name="Rectangle 3"/>
          <p:cNvSpPr>
            <a:spLocks noGrp="1" noChangeArrowheads="1"/>
          </p:cNvSpPr>
          <p:nvPr>
            <p:ph type="body" idx="1"/>
          </p:nvPr>
        </p:nvSpPr>
        <p:spPr>
          <a:xfrm>
            <a:off x="685800" y="1600200"/>
            <a:ext cx="7772400" cy="4724400"/>
          </a:xfrm>
          <a:ln/>
        </p:spPr>
        <p:txBody>
          <a:bodyPr/>
          <a:lstStyle/>
          <a:p>
            <a:r>
              <a:rPr lang="en-US" altLang="en-US" sz="2000" dirty="0" smtClean="0"/>
              <a:t>C2 intrinsic to flight operations, telemetry also very common</a:t>
            </a:r>
          </a:p>
          <a:p>
            <a:r>
              <a:rPr lang="en-US" altLang="en-US" sz="2000" dirty="0" smtClean="0"/>
              <a:t>Some </a:t>
            </a:r>
            <a:r>
              <a:rPr lang="en-US" altLang="en-US" sz="2000" i="1" dirty="0" smtClean="0"/>
              <a:t>de facto </a:t>
            </a:r>
            <a:r>
              <a:rPr lang="en-US" altLang="en-US" sz="2000" dirty="0" smtClean="0"/>
              <a:t>protocol standards (e.g., </a:t>
            </a:r>
            <a:r>
              <a:rPr lang="en-US" altLang="en-US" sz="2000" dirty="0" err="1" smtClean="0"/>
              <a:t>MAVLink</a:t>
            </a:r>
            <a:r>
              <a:rPr lang="en-US" altLang="en-US" sz="2000" dirty="0" smtClean="0"/>
              <a:t>)</a:t>
            </a:r>
          </a:p>
          <a:p>
            <a:r>
              <a:rPr lang="en-US" altLang="en-US" sz="2000" dirty="0" smtClean="0"/>
              <a:t>Currently uses mostly ISM &amp; NII bands</a:t>
            </a:r>
          </a:p>
          <a:p>
            <a:pPr lvl="1"/>
            <a:r>
              <a:rPr lang="en-US" altLang="en-US" sz="1600" dirty="0" smtClean="0"/>
              <a:t>incl. 433 MHz which is Amateur in US but much used illegally for long range</a:t>
            </a:r>
          </a:p>
          <a:p>
            <a:pPr lvl="1"/>
            <a:r>
              <a:rPr lang="en-US" altLang="en-US" sz="1600" dirty="0" smtClean="0"/>
              <a:t>typically C2 on 915 or 2400 MHz &amp; video streaming on 5 GHz</a:t>
            </a:r>
          </a:p>
          <a:p>
            <a:pPr lvl="1"/>
            <a:r>
              <a:rPr lang="en-US" altLang="en-US" sz="1600" dirty="0" smtClean="0">
                <a:solidFill>
                  <a:schemeClr val="accent2"/>
                </a:solidFill>
              </a:rPr>
              <a:t>ranging (w/minimal data) to max usable 5 GHz 802.11 HD stream range?</a:t>
            </a:r>
          </a:p>
          <a:p>
            <a:r>
              <a:rPr lang="en-US" altLang="en-US" sz="2000" dirty="0" smtClean="0"/>
              <a:t>UA “fly-away”, often causing loss of or damage to aircraft, potentially causing harm to others, usually due to losing C2 link </a:t>
            </a:r>
          </a:p>
          <a:p>
            <a:pPr marL="342900" lvl="1" indent="-342900">
              <a:buFont typeface="Wingdings" panose="05000000000000000000" pitchFamily="2" charset="2"/>
              <a:buChar char="Ø"/>
            </a:pPr>
            <a:r>
              <a:rPr lang="en-US" altLang="en-US" sz="2000" dirty="0">
                <a:solidFill>
                  <a:schemeClr val="tx1"/>
                </a:solidFill>
                <a:latin typeface="+mn-lt"/>
              </a:rPr>
              <a:t>Ranging between UA and Ground Control Station (GCS) could help avoid exceeding C2 link &amp; regulatory operating range limits</a:t>
            </a:r>
          </a:p>
          <a:p>
            <a:pPr marL="342900" lvl="1" indent="-342900">
              <a:buFont typeface="Wingdings" panose="05000000000000000000" pitchFamily="2" charset="2"/>
              <a:buChar char="Ø"/>
            </a:pPr>
            <a:r>
              <a:rPr lang="en-US" altLang="en-US" sz="2000" dirty="0">
                <a:solidFill>
                  <a:schemeClr val="tx1"/>
                </a:solidFill>
                <a:latin typeface="+mn-lt"/>
              </a:rPr>
              <a:t>Ranging also provides context for telemetry</a:t>
            </a:r>
          </a:p>
          <a:p>
            <a:pPr marL="342900" lvl="1" indent="-342900">
              <a:buFont typeface="Wingdings" panose="05000000000000000000" pitchFamily="2" charset="2"/>
              <a:buChar char="Ø"/>
            </a:pPr>
            <a:r>
              <a:rPr lang="en-US" altLang="en-US" sz="2000" dirty="0">
                <a:solidFill>
                  <a:schemeClr val="tx1"/>
                </a:solidFill>
                <a:latin typeface="+mn-lt"/>
              </a:rPr>
              <a:t>Interoperation with IEEE 1588 Precision Time Protocol (PTPv2) would add value to telemetry, C2 &amp; other apps by synchronizing link layer clocks with network provided global consensus time</a:t>
            </a:r>
          </a:p>
        </p:txBody>
      </p:sp>
    </p:spTree>
    <p:extLst>
      <p:ext uri="{BB962C8B-B14F-4D97-AF65-F5344CB8AC3E}">
        <p14:creationId xmlns:p14="http://schemas.microsoft.com/office/powerpoint/2010/main" val="343200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Indoor/Outdoor issues</a:t>
            </a:r>
            <a:endParaRPr lang="en-US" altLang="en-US" sz="3200" dirty="0"/>
          </a:p>
        </p:txBody>
      </p:sp>
      <p:sp>
        <p:nvSpPr>
          <p:cNvPr id="4099" name="Rectangle 3"/>
          <p:cNvSpPr>
            <a:spLocks noGrp="1" noChangeArrowheads="1"/>
          </p:cNvSpPr>
          <p:nvPr>
            <p:ph type="body" idx="1"/>
          </p:nvPr>
        </p:nvSpPr>
        <p:spPr>
          <a:xfrm>
            <a:off x="685800" y="1524000"/>
            <a:ext cx="7772400" cy="4114800"/>
          </a:xfrm>
          <a:ln/>
        </p:spPr>
        <p:txBody>
          <a:bodyPr/>
          <a:lstStyle/>
          <a:p>
            <a:r>
              <a:rPr lang="en-US" altLang="en-US" sz="2000" dirty="0" smtClean="0">
                <a:sym typeface="Symbol"/>
              </a:rPr>
              <a:t> restrictions on use of UWB aboard aircraft</a:t>
            </a:r>
          </a:p>
          <a:p>
            <a:pPr lvl="1"/>
            <a:r>
              <a:rPr lang="en-US" altLang="en-US" sz="1600" dirty="0" smtClean="0">
                <a:sym typeface="Symbol"/>
              </a:rPr>
              <a:t>Regulatory relief likely for UAS, especially if not carrying human passengers</a:t>
            </a:r>
          </a:p>
          <a:p>
            <a:r>
              <a:rPr lang="en-US" altLang="en-US" sz="2000" dirty="0" smtClean="0">
                <a:sym typeface="Symbol"/>
              </a:rPr>
              <a:t> restrictions on use of UWB outdoors</a:t>
            </a:r>
          </a:p>
          <a:p>
            <a:pPr lvl="1"/>
            <a:r>
              <a:rPr lang="en-US" altLang="en-US" sz="1600" dirty="0" smtClean="0">
                <a:sym typeface="Symbol"/>
              </a:rPr>
              <a:t>Regulatory relief likely depends on demonstrating non-interference</a:t>
            </a:r>
          </a:p>
          <a:p>
            <a:r>
              <a:rPr lang="en-US" altLang="en-US" sz="2000" dirty="0" smtClean="0"/>
              <a:t>What is “indoors” (to agencies such as the FAA &amp; FCC)?</a:t>
            </a:r>
          </a:p>
          <a:p>
            <a:pPr lvl="1"/>
            <a:r>
              <a:rPr lang="en-US" altLang="en-US" sz="1600" dirty="0" smtClean="0"/>
              <a:t>In a 90 dB Faraday cage?</a:t>
            </a:r>
          </a:p>
          <a:p>
            <a:pPr lvl="1"/>
            <a:r>
              <a:rPr lang="en-US" altLang="en-US" sz="1600" dirty="0" smtClean="0"/>
              <a:t>In a typical metal roofed &amp; sided aircraft hangar?</a:t>
            </a:r>
          </a:p>
          <a:p>
            <a:pPr lvl="1"/>
            <a:r>
              <a:rPr lang="en-US" altLang="en-US" sz="1600" dirty="0" smtClean="0"/>
              <a:t>In a typical wood frame structure with many windows?</a:t>
            </a:r>
          </a:p>
          <a:p>
            <a:pPr lvl="1"/>
            <a:r>
              <a:rPr lang="en-US" altLang="en-US" sz="1600" dirty="0" smtClean="0"/>
              <a:t>Under a pavilion? Inside a net? At a dedicated UAS flying park?</a:t>
            </a:r>
          </a:p>
          <a:p>
            <a:r>
              <a:rPr lang="en-US" altLang="en-US" sz="2000" dirty="0" smtClean="0">
                <a:sym typeface="Symbol"/>
              </a:rPr>
              <a:t>Operations may involve takeoff inside a GNSS-starved hangar, exit, GNSS-enabled outdoor flight, hangar re-entry &amp; landing.</a:t>
            </a:r>
          </a:p>
          <a:p>
            <a:r>
              <a:rPr lang="en-US" altLang="en-US" sz="2000" dirty="0" smtClean="0">
                <a:sym typeface="Symbol"/>
              </a:rPr>
              <a:t>Oneida County, at Griffiss International Airport (formerly AFB), as an extension of the New York UAS Test Site, is constructing a </a:t>
            </a:r>
            <a:r>
              <a:rPr lang="en-US" altLang="en-US" sz="2000" dirty="0" err="1" smtClean="0">
                <a:sym typeface="Symbol"/>
              </a:rPr>
              <a:t>SkyDome</a:t>
            </a:r>
            <a:r>
              <a:rPr lang="en-US" altLang="en-US" sz="2000" dirty="0" smtClean="0">
                <a:sym typeface="Symbol"/>
              </a:rPr>
              <a:t> facility for experimentation &amp; testing w/all the above.</a:t>
            </a:r>
            <a:endParaRPr lang="en-US" altLang="en-US" sz="2000" dirty="0" smtClean="0"/>
          </a:p>
          <a:p>
            <a:pPr marL="342900" lvl="1" indent="-342900">
              <a:buFont typeface="Wingdings" panose="05000000000000000000" pitchFamily="2" charset="2"/>
              <a:buChar char="Ø"/>
            </a:pPr>
            <a:r>
              <a:rPr lang="en-US" altLang="en-US" sz="2000" dirty="0">
                <a:solidFill>
                  <a:schemeClr val="tx1"/>
                </a:solidFill>
                <a:latin typeface="+mn-lt"/>
              </a:rPr>
              <a:t>Despite hurdles, let’s scope UWB-NG for at least some of these.</a:t>
            </a:r>
          </a:p>
        </p:txBody>
      </p:sp>
    </p:spTree>
    <p:extLst>
      <p:ext uri="{BB962C8B-B14F-4D97-AF65-F5344CB8AC3E}">
        <p14:creationId xmlns:p14="http://schemas.microsoft.com/office/powerpoint/2010/main" val="3445478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May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9</a:t>
            </a:fld>
            <a:endParaRPr lang="en-US" altLang="en-US"/>
          </a:p>
        </p:txBody>
      </p:sp>
      <p:sp>
        <p:nvSpPr>
          <p:cNvPr id="4098" name="Rectangle 2"/>
          <p:cNvSpPr>
            <a:spLocks noGrp="1" noChangeArrowheads="1"/>
          </p:cNvSpPr>
          <p:nvPr>
            <p:ph type="title"/>
          </p:nvPr>
        </p:nvSpPr>
        <p:spPr>
          <a:xfrm>
            <a:off x="685800" y="457200"/>
            <a:ext cx="7772400" cy="1066800"/>
          </a:xfrm>
          <a:ln/>
        </p:spPr>
        <p:txBody>
          <a:bodyPr/>
          <a:lstStyle/>
          <a:p>
            <a:r>
              <a:rPr lang="en-US" altLang="en-US" sz="3200" dirty="0" smtClean="0"/>
              <a:t>Initial Answers to some of Ben’s Questions</a:t>
            </a:r>
            <a:endParaRPr lang="en-US" altLang="en-US" sz="3200" dirty="0"/>
          </a:p>
        </p:txBody>
      </p:sp>
      <p:sp>
        <p:nvSpPr>
          <p:cNvPr id="4099" name="Rectangle 3"/>
          <p:cNvSpPr>
            <a:spLocks noGrp="1" noChangeArrowheads="1"/>
          </p:cNvSpPr>
          <p:nvPr>
            <p:ph type="body" idx="1"/>
          </p:nvPr>
        </p:nvSpPr>
        <p:spPr>
          <a:xfrm>
            <a:off x="685800" y="1295400"/>
            <a:ext cx="7772400" cy="5181600"/>
          </a:xfrm>
          <a:ln/>
        </p:spPr>
        <p:txBody>
          <a:bodyPr/>
          <a:lstStyle/>
          <a:p>
            <a:r>
              <a:rPr lang="en-US" altLang="en-US" sz="2000" dirty="0" smtClean="0">
                <a:sym typeface="Symbol"/>
              </a:rPr>
              <a:t>Range: depending on use case, 100 – 628 meter 3D slant range</a:t>
            </a:r>
          </a:p>
          <a:p>
            <a:r>
              <a:rPr lang="en-US" altLang="en-US" sz="2000" dirty="0" smtClean="0">
                <a:sym typeface="Symbol"/>
              </a:rPr>
              <a:t>#: in that range of center of “hockey puck” (w/ground below &amp; no emitting UA above) &lt; (30 UA + 30 Ground Control Stations)</a:t>
            </a:r>
          </a:p>
          <a:p>
            <a:r>
              <a:rPr lang="en-US" altLang="en-US" sz="2000" dirty="0" smtClean="0">
                <a:sym typeface="Symbol"/>
              </a:rPr>
              <a:t>Data volume requirements: negligible</a:t>
            </a:r>
          </a:p>
          <a:p>
            <a:pPr lvl="1"/>
            <a:r>
              <a:rPr lang="en-US" altLang="en-US" sz="1600" dirty="0" smtClean="0">
                <a:sym typeface="Symbol"/>
              </a:rPr>
              <a:t>Maximum Transmission Unit (MTU) &gt;225 B would avoid fragmentation</a:t>
            </a:r>
          </a:p>
          <a:p>
            <a:pPr lvl="1"/>
            <a:r>
              <a:rPr lang="en-US" altLang="en-US" sz="1600" dirty="0" smtClean="0">
                <a:sym typeface="Symbol"/>
              </a:rPr>
              <a:t>1 – 10 frames/second assuming no fragmentation</a:t>
            </a:r>
          </a:p>
          <a:p>
            <a:pPr lvl="1"/>
            <a:r>
              <a:rPr lang="en-US" altLang="en-US" sz="1600" dirty="0" smtClean="0">
                <a:sym typeface="Symbol"/>
              </a:rPr>
              <a:t>Multiplying these, under 20 kbps/node, under 660 kbps total in footprint</a:t>
            </a:r>
          </a:p>
          <a:p>
            <a:r>
              <a:rPr lang="en-US" altLang="en-US" sz="2000" dirty="0" smtClean="0">
                <a:sym typeface="Symbol"/>
              </a:rPr>
              <a:t>Latency: E2E mean &lt;200 </a:t>
            </a:r>
            <a:r>
              <a:rPr lang="en-US" altLang="en-US" sz="2000" dirty="0" err="1" smtClean="0">
                <a:sym typeface="Symbol"/>
              </a:rPr>
              <a:t>mS</a:t>
            </a:r>
            <a:r>
              <a:rPr lang="en-US" altLang="en-US" sz="2000" dirty="0" smtClean="0">
                <a:sym typeface="Symbol"/>
              </a:rPr>
              <a:t>, prefer &lt;100 </a:t>
            </a:r>
            <a:r>
              <a:rPr lang="en-US" altLang="en-US" sz="2000" dirty="0" err="1" smtClean="0">
                <a:sym typeface="Symbol"/>
              </a:rPr>
              <a:t>mS</a:t>
            </a:r>
            <a:r>
              <a:rPr lang="en-US" altLang="en-US" sz="2000" dirty="0" smtClean="0">
                <a:sym typeface="Symbol"/>
              </a:rPr>
              <a:t> (jitter irrelevant)</a:t>
            </a:r>
          </a:p>
          <a:p>
            <a:r>
              <a:rPr lang="en-US" altLang="en-US" sz="2000" dirty="0" smtClean="0">
                <a:sym typeface="Symbol"/>
              </a:rPr>
              <a:t>Reliability: high frame loss rates are tolerable if no fragmentation</a:t>
            </a:r>
          </a:p>
          <a:p>
            <a:r>
              <a:rPr lang="en-US" altLang="en-US" sz="2000" dirty="0" smtClean="0">
                <a:sym typeface="Symbol"/>
              </a:rPr>
              <a:t>Dynamics: depending on use case,1-10 position updates / sec.</a:t>
            </a:r>
          </a:p>
          <a:p>
            <a:r>
              <a:rPr lang="en-US" altLang="en-US" sz="2000" dirty="0" smtClean="0">
                <a:sym typeface="Symbol"/>
              </a:rPr>
              <a:t>Energy: </a:t>
            </a:r>
            <a:r>
              <a:rPr lang="en-US" altLang="en-US" sz="2000" i="1" dirty="0" smtClean="0">
                <a:sym typeface="Symbol"/>
              </a:rPr>
              <a:t>power</a:t>
            </a:r>
            <a:r>
              <a:rPr lang="en-US" altLang="en-US" sz="2000" dirty="0" smtClean="0">
                <a:sym typeface="Symbol"/>
              </a:rPr>
              <a:t> is no problem </a:t>
            </a:r>
            <a:r>
              <a:rPr lang="en-US" altLang="en-US" sz="2000" i="1" dirty="0" smtClean="0">
                <a:sym typeface="Symbol"/>
              </a:rPr>
              <a:t>iff</a:t>
            </a:r>
            <a:r>
              <a:rPr lang="en-US" altLang="en-US" sz="2000" dirty="0" smtClean="0">
                <a:sym typeface="Symbol"/>
              </a:rPr>
              <a:t> running from propulsion battery; but </a:t>
            </a:r>
            <a:r>
              <a:rPr lang="en-US" altLang="en-US" sz="2000" i="1" dirty="0" smtClean="0">
                <a:sym typeface="Symbol"/>
              </a:rPr>
              <a:t>energy</a:t>
            </a:r>
            <a:r>
              <a:rPr lang="en-US" altLang="en-US" sz="2000" dirty="0" smtClean="0">
                <a:sym typeface="Symbol"/>
              </a:rPr>
              <a:t> is flight time thus range; recharge between flights</a:t>
            </a:r>
          </a:p>
          <a:p>
            <a:r>
              <a:rPr lang="en-US" altLang="en-US" sz="2000" dirty="0" smtClean="0">
                <a:sym typeface="Symbol"/>
              </a:rPr>
              <a:t>Topology: flat peer to peer LAN, sometimes w/Internet gateway</a:t>
            </a:r>
          </a:p>
          <a:p>
            <a:r>
              <a:rPr lang="en-US" altLang="en-US" sz="2000" dirty="0" smtClean="0">
                <a:sym typeface="Symbol"/>
              </a:rPr>
              <a:t>Timing/synch: error </a:t>
            </a:r>
            <a:r>
              <a:rPr lang="en-US" altLang="en-US" sz="2000" i="1" dirty="0" smtClean="0">
                <a:sym typeface="Symbol"/>
              </a:rPr>
              <a:t>vs</a:t>
            </a:r>
            <a:r>
              <a:rPr lang="en-US" altLang="en-US" sz="2000" dirty="0" smtClean="0">
                <a:sym typeface="Symbol"/>
              </a:rPr>
              <a:t> GNSS time &lt; position update interval</a:t>
            </a:r>
          </a:p>
          <a:p>
            <a:r>
              <a:rPr lang="en-US" altLang="en-US" sz="2000" dirty="0" err="1" smtClean="0">
                <a:sym typeface="Symbol"/>
              </a:rPr>
              <a:t>Colocated</a:t>
            </a:r>
            <a:r>
              <a:rPr lang="en-US" altLang="en-US" sz="2000" dirty="0" smtClean="0">
                <a:sym typeface="Symbol"/>
              </a:rPr>
              <a:t> radios: GNSS, Bluetooth, 802.11, 915 MHz, 433 MHz</a:t>
            </a:r>
          </a:p>
        </p:txBody>
      </p:sp>
    </p:spTree>
    <p:extLst>
      <p:ext uri="{BB962C8B-B14F-4D97-AF65-F5344CB8AC3E}">
        <p14:creationId xmlns:p14="http://schemas.microsoft.com/office/powerpoint/2010/main" val="412853955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79</TotalTime>
  <Words>1251</Words>
  <Application>Microsoft Office PowerPoint</Application>
  <PresentationFormat>On-screen Show (4:3)</PresentationFormat>
  <Paragraphs>156</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PowerPoint Presentation</vt:lpstr>
      <vt:lpstr>Some Unmanned Aircraft System (UAS) Use Cases for UWB</vt:lpstr>
      <vt:lpstr>Potential UWB applications to UAS (“drones”)</vt:lpstr>
      <vt:lpstr>Remote Identification &amp; tracking (UAS RID)</vt:lpstr>
      <vt:lpstr>Self-Separation &amp; Collision Avoidance</vt:lpstr>
      <vt:lpstr>Positioning, Navigation &amp; Landing</vt:lpstr>
      <vt:lpstr>Command &amp; Control (C2) and Telemetry</vt:lpstr>
      <vt:lpstr>Indoor/Outdoor issues</vt:lpstr>
      <vt:lpstr>Initial Answers to some of Ben’s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UAS Use Cases for UWB</dc:title>
  <dc:subject>IEEE 802.15.4ab UAS use cases for UWB</dc:subject>
  <dc:creator>Stuart W. Card</dc:creator>
  <dc:description>&lt;doc#&gt;</dc:description>
  <cp:lastModifiedBy>Stu</cp:lastModifiedBy>
  <cp:revision>13</cp:revision>
  <cp:lastPrinted>1998-02-10T13:28:06Z</cp:lastPrinted>
  <dcterms:created xsi:type="dcterms:W3CDTF">2021-05-13T02:12:13Z</dcterms:created>
  <dcterms:modified xsi:type="dcterms:W3CDTF">2021-05-13T03:35:39Z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number">
    <vt:lpwstr>15-21-0272-00-04ab</vt:lpwstr>
  </property>
</Properties>
</file>