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290" r:id="rId3"/>
    <p:sldId id="331" r:id="rId4"/>
    <p:sldId id="292" r:id="rId5"/>
    <p:sldId id="260" r:id="rId6"/>
    <p:sldId id="327" r:id="rId7"/>
    <p:sldId id="320" r:id="rId8"/>
    <p:sldId id="324" r:id="rId9"/>
    <p:sldId id="329" r:id="rId10"/>
    <p:sldId id="328" r:id="rId11"/>
    <p:sldId id="330" r:id="rId12"/>
    <p:sldId id="322" r:id="rId13"/>
    <p:sldId id="323" r:id="rId14"/>
    <p:sldId id="325"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46" autoAdjust="0"/>
  </p:normalViewPr>
  <p:slideViewPr>
    <p:cSldViewPr>
      <p:cViewPr varScale="1">
        <p:scale>
          <a:sx n="125" d="100"/>
          <a:sy n="125" d="100"/>
        </p:scale>
        <p:origin x="93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1168" y="658713"/>
            <a:ext cx="7848872" cy="754063"/>
          </a:xfrm>
        </p:spPr>
        <p:txBody>
          <a:bodyPr/>
          <a:lstStyle>
            <a:lvl1pPr>
              <a:defRPr sz="3200">
                <a:ln>
                  <a:noFill/>
                </a:ln>
              </a:defRPr>
            </a:lvl1pPr>
          </a:lstStyle>
          <a:p>
            <a:r>
              <a:rPr lang="en-GB" dirty="0"/>
              <a:t>Click to edit Master title style</a:t>
            </a:r>
            <a:endParaRPr lang="en-US" dirty="0"/>
          </a:p>
        </p:txBody>
      </p:sp>
      <p:sp>
        <p:nvSpPr>
          <p:cNvPr id="3" name="Content Placeholder 2"/>
          <p:cNvSpPr>
            <a:spLocks noGrp="1"/>
          </p:cNvSpPr>
          <p:nvPr>
            <p:ph idx="1"/>
          </p:nvPr>
        </p:nvSpPr>
        <p:spPr>
          <a:xfrm>
            <a:off x="683569" y="1580728"/>
            <a:ext cx="7848872" cy="4800600"/>
          </a:xfrm>
        </p:spPr>
        <p:txBody>
          <a:bodyPr/>
          <a:lstStyle>
            <a:lvl1pPr marL="274320" indent="-228600">
              <a:buClr>
                <a:schemeClr val="accent6"/>
              </a:buClr>
              <a:buFont typeface="Arial" panose="020B0604020202020204" pitchFamily="34" charset="0"/>
              <a:buChar char="•"/>
              <a:defRPr/>
            </a:lvl1pPr>
            <a:lvl2pPr marL="914400" indent="-228600">
              <a:buFont typeface="Arial" panose="020B0604020202020204" pitchFamily="34" charset="0"/>
              <a:buChar char="−"/>
              <a:defRPr/>
            </a:lvl2pPr>
            <a:lvl3pPr marL="1257300" indent="-228600">
              <a:buFont typeface="Wingdings" panose="05000000000000000000" pitchFamily="2" charset="2"/>
              <a:buChar char="§"/>
              <a:defRPr/>
            </a:lvl3pPr>
            <a:lvl4pPr marL="1714500" indent="-228600">
              <a:buFont typeface="Courier New" panose="02070309020205020404" pitchFamily="49" charset="0"/>
              <a:buChar char="o"/>
              <a:defRPr/>
            </a:lvl4pPr>
            <a:lvl5pPr marL="2171700" indent="-228600">
              <a:buFont typeface="Arial" panose="020B0604020202020204" pitchFamily="34" charset="0"/>
              <a:buChar cha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 15-21-0268-00-04ab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06438" y="685800"/>
            <a:ext cx="782002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14374" y="1556792"/>
            <a:ext cx="7820025"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	`</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15.4ab Technical Guidance Framework</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11,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 Framework for the summarizing technical requirements and guidance for developing technical proposals.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Assist in developing technical content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EF58CEF4-70AF-4817-B5B2-477D5F839C6E}"/>
              </a:ext>
            </a:extLst>
          </p:cNvPr>
          <p:cNvGraphicFramePr>
            <a:graphicFrameLocks noGrp="1"/>
          </p:cNvGraphicFramePr>
          <p:nvPr>
            <p:ph idx="1"/>
            <p:extLst>
              <p:ext uri="{D42A27DB-BD31-4B8C-83A1-F6EECF244321}">
                <p14:modId xmlns:p14="http://schemas.microsoft.com/office/powerpoint/2010/main" val="1618453686"/>
              </p:ext>
            </p:extLst>
          </p:nvPr>
        </p:nvGraphicFramePr>
        <p:xfrm>
          <a:off x="1570831" y="635338"/>
          <a:ext cx="5937250" cy="5954906"/>
        </p:xfrm>
        <a:graphic>
          <a:graphicData uri="http://schemas.openxmlformats.org/drawingml/2006/table">
            <a:tbl>
              <a:tblPr firstRow="1" firstCol="1" bandRow="1">
                <a:tableStyleId>{5C22544A-7EE6-4342-B048-85BDC9FD1C3A}</a:tableStyleId>
              </a:tblPr>
              <a:tblGrid>
                <a:gridCol w="2968625">
                  <a:extLst>
                    <a:ext uri="{9D8B030D-6E8A-4147-A177-3AD203B41FA5}">
                      <a16:colId xmlns:a16="http://schemas.microsoft.com/office/drawing/2014/main" val="3948404901"/>
                    </a:ext>
                  </a:extLst>
                </a:gridCol>
                <a:gridCol w="2968625">
                  <a:extLst>
                    <a:ext uri="{9D8B030D-6E8A-4147-A177-3AD203B41FA5}">
                      <a16:colId xmlns:a16="http://schemas.microsoft.com/office/drawing/2014/main" val="1099641228"/>
                    </a:ext>
                  </a:extLst>
                </a:gridCol>
              </a:tblGrid>
              <a:tr h="0">
                <a:tc>
                  <a:txBody>
                    <a:bodyPr/>
                    <a:lstStyle/>
                    <a:p>
                      <a:pPr marL="0" marR="0">
                        <a:lnSpc>
                          <a:spcPct val="107000"/>
                        </a:lnSpc>
                        <a:spcBef>
                          <a:spcPts val="0"/>
                        </a:spcBef>
                        <a:spcAft>
                          <a:spcPts val="0"/>
                        </a:spcAft>
                      </a:pPr>
                      <a:r>
                        <a:rPr lang="en-US" sz="1100">
                          <a:effectLst/>
                        </a:rPr>
                        <a:t>PAR Objective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Proposed Solution (how addressed)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0043368"/>
                  </a:ext>
                </a:extLst>
              </a:tr>
              <a:tr h="0">
                <a:tc>
                  <a:txBody>
                    <a:bodyPr/>
                    <a:lstStyle/>
                    <a:p>
                      <a:pPr marL="0" marR="0">
                        <a:lnSpc>
                          <a:spcPct val="107000"/>
                        </a:lnSpc>
                        <a:spcBef>
                          <a:spcPts val="0"/>
                        </a:spcBef>
                        <a:spcAft>
                          <a:spcPts val="0"/>
                        </a:spcAft>
                      </a:pPr>
                      <a:r>
                        <a:rPr lang="en-US" sz="1100">
                          <a:effectLst/>
                        </a:rPr>
                        <a:t>Safeguards so that the high throughput data use cases will not cause significant disruption to low duty-cycle ranging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6006461"/>
                  </a:ext>
                </a:extLst>
              </a:tr>
              <a:tr h="0">
                <a:tc>
                  <a:txBody>
                    <a:bodyPr/>
                    <a:lstStyle/>
                    <a:p>
                      <a:pPr marL="0" marR="0">
                        <a:lnSpc>
                          <a:spcPct val="107000"/>
                        </a:lnSpc>
                        <a:spcBef>
                          <a:spcPts val="0"/>
                        </a:spcBef>
                        <a:spcAft>
                          <a:spcPts val="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1980273"/>
                  </a:ext>
                </a:extLst>
              </a:tr>
              <a:tr h="0">
                <a:tc>
                  <a:txBody>
                    <a:bodyPr/>
                    <a:lstStyle/>
                    <a:p>
                      <a:pPr marL="0" marR="0">
                        <a:lnSpc>
                          <a:spcPct val="107000"/>
                        </a:lnSpc>
                        <a:spcBef>
                          <a:spcPts val="0"/>
                        </a:spcBef>
                        <a:spcAft>
                          <a:spcPts val="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1819093"/>
                  </a:ext>
                </a:extLst>
              </a:tr>
              <a:tr h="0">
                <a:tc>
                  <a:txBody>
                    <a:bodyPr/>
                    <a:lstStyle/>
                    <a:p>
                      <a:pPr marL="0" marR="0">
                        <a:lnSpc>
                          <a:spcPct val="107000"/>
                        </a:lnSpc>
                        <a:spcBef>
                          <a:spcPts val="0"/>
                        </a:spcBef>
                        <a:spcAft>
                          <a:spcPts val="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5781488"/>
                  </a:ext>
                </a:extLst>
              </a:tr>
              <a:tr h="0">
                <a:tc>
                  <a:txBody>
                    <a:bodyPr/>
                    <a:lstStyle/>
                    <a:p>
                      <a:pPr marL="0" marR="0">
                        <a:lnSpc>
                          <a:spcPct val="107000"/>
                        </a:lnSpc>
                        <a:spcBef>
                          <a:spcPts val="0"/>
                        </a:spcBef>
                        <a:spcAft>
                          <a:spcPts val="0"/>
                        </a:spcAft>
                      </a:pPr>
                      <a:r>
                        <a:rPr lang="en-US" sz="1100">
                          <a:effectLst/>
                        </a:rPr>
                        <a:t>Improved link budget and/or reduced air-time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3583954"/>
                  </a:ext>
                </a:extLst>
              </a:tr>
              <a:tr h="0">
                <a:tc>
                  <a:txBody>
                    <a:bodyPr/>
                    <a:lstStyle/>
                    <a:p>
                      <a:pPr marL="0" marR="0">
                        <a:lnSpc>
                          <a:spcPct val="107000"/>
                        </a:lnSpc>
                        <a:spcBef>
                          <a:spcPts val="0"/>
                        </a:spcBef>
                        <a:spcAft>
                          <a:spcPts val="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151773"/>
                  </a:ext>
                </a:extLst>
              </a:tr>
              <a:tr h="0">
                <a:tc>
                  <a:txBody>
                    <a:bodyPr/>
                    <a:lstStyle/>
                    <a:p>
                      <a:pPr marL="0" marR="0">
                        <a:lnSpc>
                          <a:spcPct val="107000"/>
                        </a:lnSpc>
                        <a:spcBef>
                          <a:spcPts val="0"/>
                        </a:spcBef>
                        <a:spcAft>
                          <a:spcPts val="0"/>
                        </a:spcAft>
                      </a:pPr>
                      <a:r>
                        <a:rPr lang="en-US" sz="1100">
                          <a:effectLst/>
                        </a:rPr>
                        <a:t>Improvements to accuracy / precision / reliability and interoperability for high-integrity ranging; 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840379"/>
                  </a:ext>
                </a:extLst>
              </a:tr>
              <a:tr h="0">
                <a:tc>
                  <a:txBody>
                    <a:bodyPr/>
                    <a:lstStyle/>
                    <a:p>
                      <a:pPr marL="0" marR="0">
                        <a:lnSpc>
                          <a:spcPct val="107000"/>
                        </a:lnSpc>
                        <a:spcBef>
                          <a:spcPts val="0"/>
                        </a:spcBef>
                        <a:spcAft>
                          <a:spcPts val="0"/>
                        </a:spcAft>
                      </a:pPr>
                      <a:r>
                        <a:rPr lang="en-US" sz="1100">
                          <a:effectLst/>
                        </a:rPr>
                        <a:t>Reduce complexity and power consumption;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2722239"/>
                  </a:ext>
                </a:extLst>
              </a:tr>
              <a:tr h="0">
                <a:tc>
                  <a:txBody>
                    <a:bodyPr/>
                    <a:lstStyle/>
                    <a:p>
                      <a:pPr marL="0" marR="0">
                        <a:lnSpc>
                          <a:spcPct val="107000"/>
                        </a:lnSpc>
                        <a:spcBef>
                          <a:spcPts val="0"/>
                        </a:spcBef>
                        <a:spcAft>
                          <a:spcPts val="0"/>
                        </a:spcAft>
                      </a:pPr>
                      <a:r>
                        <a:rPr lang="en-US" sz="1100">
                          <a:effectLst/>
                        </a:rPr>
                        <a:t>Hybrid operation with narrowband signaling to assist UWB;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6554189"/>
                  </a:ext>
                </a:extLst>
              </a:tr>
              <a:tr h="0">
                <a:tc>
                  <a:txBody>
                    <a:bodyPr/>
                    <a:lstStyle/>
                    <a:p>
                      <a:pPr marL="0" marR="0">
                        <a:lnSpc>
                          <a:spcPct val="107000"/>
                        </a:lnSpc>
                        <a:spcBef>
                          <a:spcPts val="0"/>
                        </a:spcBef>
                        <a:spcAft>
                          <a:spcPts val="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9266705"/>
                  </a:ext>
                </a:extLst>
              </a:tr>
              <a:tr h="0">
                <a:tc>
                  <a:txBody>
                    <a:bodyPr/>
                    <a:lstStyle/>
                    <a:p>
                      <a:pPr marL="0" marR="0">
                        <a:lnSpc>
                          <a:spcPct val="107000"/>
                        </a:lnSpc>
                        <a:spcBef>
                          <a:spcPts val="0"/>
                        </a:spcBef>
                        <a:spcAft>
                          <a:spcPts val="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9088885"/>
                  </a:ext>
                </a:extLst>
              </a:tr>
              <a:tr h="0">
                <a:tc>
                  <a:txBody>
                    <a:bodyPr/>
                    <a:lstStyle/>
                    <a:p>
                      <a:pPr marL="0" marR="0">
                        <a:lnSpc>
                          <a:spcPct val="107000"/>
                        </a:lnSpc>
                        <a:spcBef>
                          <a:spcPts val="0"/>
                        </a:spcBef>
                        <a:spcAft>
                          <a:spcPts val="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1923938"/>
                  </a:ext>
                </a:extLst>
              </a:tr>
              <a:tr h="0">
                <a:tc>
                  <a:txBody>
                    <a:bodyPr/>
                    <a:lstStyle/>
                    <a:p>
                      <a:pPr marL="0" marR="0">
                        <a:lnSpc>
                          <a:spcPct val="107000"/>
                        </a:lnSpc>
                        <a:spcBef>
                          <a:spcPts val="0"/>
                        </a:spcBef>
                        <a:spcAft>
                          <a:spcPts val="0"/>
                        </a:spcAft>
                      </a:pPr>
                      <a:r>
                        <a:rPr lang="en-US" sz="1100">
                          <a:effectLst/>
                        </a:rPr>
                        <a:t>higher data-rate streaming allowing at least 50 Mbit/s of throughput.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6174489"/>
                  </a:ext>
                </a:extLst>
              </a:tr>
              <a:tr h="0">
                <a:tc>
                  <a:txBody>
                    <a:bodyPr/>
                    <a:lstStyle/>
                    <a:p>
                      <a:pPr marL="0" marR="0">
                        <a:lnSpc>
                          <a:spcPct val="107000"/>
                        </a:lnSpc>
                        <a:spcBef>
                          <a:spcPts val="0"/>
                        </a:spcBef>
                        <a:spcAft>
                          <a:spcPts val="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8952425"/>
                  </a:ext>
                </a:extLst>
              </a:tr>
              <a:tr h="0">
                <a:tc>
                  <a:txBody>
                    <a:bodyPr/>
                    <a:lstStyle/>
                    <a:p>
                      <a:pPr marL="0" marR="0">
                        <a:lnSpc>
                          <a:spcPct val="107000"/>
                        </a:lnSpc>
                        <a:spcBef>
                          <a:spcPts val="0"/>
                        </a:spcBef>
                        <a:spcAft>
                          <a:spcPts val="0"/>
                        </a:spcAft>
                      </a:pPr>
                      <a:r>
                        <a:rPr lang="en-US" sz="1100">
                          <a:effectLst/>
                        </a:rPr>
                        <a:t>Infrastructure synchronization mechanisms.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4909236"/>
                  </a:ext>
                </a:extLst>
              </a:tr>
            </a:tbl>
          </a:graphicData>
        </a:graphic>
      </p:graphicFrame>
      <p:sp>
        <p:nvSpPr>
          <p:cNvPr id="4" name="Slide Number Placeholder 3">
            <a:extLst>
              <a:ext uri="{FF2B5EF4-FFF2-40B4-BE49-F238E27FC236}">
                <a16:creationId xmlns:a16="http://schemas.microsoft.com/office/drawing/2014/main" id="{7DFBDBAE-6335-4581-9CB3-41F01727EDC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9" name="Title 1">
            <a:extLst>
              <a:ext uri="{FF2B5EF4-FFF2-40B4-BE49-F238E27FC236}">
                <a16:creationId xmlns:a16="http://schemas.microsoft.com/office/drawing/2014/main" id="{8A1558AB-D28E-487E-AC30-D3729FAD2CF1}"/>
              </a:ext>
            </a:extLst>
          </p:cNvPr>
          <p:cNvSpPr>
            <a:spLocks noGrp="1"/>
          </p:cNvSpPr>
          <p:nvPr>
            <p:ph type="title"/>
          </p:nvPr>
        </p:nvSpPr>
        <p:spPr>
          <a:xfrm rot="16200000">
            <a:off x="-1745693" y="3159982"/>
            <a:ext cx="5544618" cy="754063"/>
          </a:xfrm>
        </p:spPr>
        <p:txBody>
          <a:bodyPr/>
          <a:lstStyle/>
          <a:p>
            <a:r>
              <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Objectives Checklist:</a:t>
            </a:r>
            <a:endParaRPr lang="en-US" dirty="0"/>
          </a:p>
        </p:txBody>
      </p:sp>
    </p:spTree>
    <p:extLst>
      <p:ext uri="{BB962C8B-B14F-4D97-AF65-F5344CB8AC3E}">
        <p14:creationId xmlns:p14="http://schemas.microsoft.com/office/powerpoint/2010/main" val="3515844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F00A1F0-AA2B-42AA-94AA-857DBA3EB6FB}"/>
              </a:ext>
            </a:extLst>
          </p:cNvPr>
          <p:cNvSpPr>
            <a:spLocks noGrp="1"/>
          </p:cNvSpPr>
          <p:nvPr>
            <p:ph type="title"/>
          </p:nvPr>
        </p:nvSpPr>
        <p:spPr>
          <a:xfrm>
            <a:off x="722313" y="2696939"/>
            <a:ext cx="7772400" cy="1362075"/>
          </a:xfrm>
        </p:spPr>
        <p:txBody>
          <a:bodyPr/>
          <a:lstStyle/>
          <a:p>
            <a:r>
              <a:rPr lang="en-US" dirty="0"/>
              <a:t>Use Case Technical Characteristics</a:t>
            </a:r>
            <a:br>
              <a:rPr lang="en-US" dirty="0"/>
            </a:br>
            <a:endParaRPr lang="en-US" dirty="0"/>
          </a:p>
        </p:txBody>
      </p:sp>
      <p:sp>
        <p:nvSpPr>
          <p:cNvPr id="6" name="Text Placeholder 5">
            <a:extLst>
              <a:ext uri="{FF2B5EF4-FFF2-40B4-BE49-F238E27FC236}">
                <a16:creationId xmlns:a16="http://schemas.microsoft.com/office/drawing/2014/main" id="{B4219215-F541-4751-90E2-626E1CDEFCE8}"/>
              </a:ext>
            </a:extLst>
          </p:cNvPr>
          <p:cNvSpPr>
            <a:spLocks noGrp="1"/>
          </p:cNvSpPr>
          <p:nvPr>
            <p:ph type="body" idx="1"/>
          </p:nvPr>
        </p:nvSpPr>
        <p:spPr>
          <a:xfrm>
            <a:off x="722313" y="1196752"/>
            <a:ext cx="7772400" cy="1500187"/>
          </a:xfrm>
        </p:spPr>
        <p:txBody>
          <a:bodyPr/>
          <a:lstStyle/>
          <a:p>
            <a:r>
              <a:rPr lang="en-US" dirty="0"/>
              <a:t>Additional Details</a:t>
            </a:r>
          </a:p>
        </p:txBody>
      </p:sp>
      <p:sp>
        <p:nvSpPr>
          <p:cNvPr id="4" name="Slide Number Placeholder 3">
            <a:extLst>
              <a:ext uri="{FF2B5EF4-FFF2-40B4-BE49-F238E27FC236}">
                <a16:creationId xmlns:a16="http://schemas.microsoft.com/office/drawing/2014/main" id="{50443F5A-BAA0-4582-840F-F7992F07709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92677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3E96A-9DE1-4AF6-8F25-01B7A5FE4EE8}"/>
              </a:ext>
            </a:extLst>
          </p:cNvPr>
          <p:cNvSpPr>
            <a:spLocks noGrp="1"/>
          </p:cNvSpPr>
          <p:nvPr>
            <p:ph type="title"/>
          </p:nvPr>
        </p:nvSpPr>
        <p:spPr>
          <a:xfrm>
            <a:off x="671168" y="658713"/>
            <a:ext cx="7848872" cy="754063"/>
          </a:xfrm>
        </p:spPr>
        <p:txBody>
          <a:bodyPr>
            <a:normAutofit fontScale="90000"/>
          </a:bodyPr>
          <a:lstStyle/>
          <a:p>
            <a:r>
              <a:rPr lang="en-US" dirty="0"/>
              <a:t>Characteristics of Larger Industrial Scenarios </a:t>
            </a:r>
          </a:p>
        </p:txBody>
      </p:sp>
      <p:sp>
        <p:nvSpPr>
          <p:cNvPr id="3" name="Content Placeholder 2">
            <a:extLst>
              <a:ext uri="{FF2B5EF4-FFF2-40B4-BE49-F238E27FC236}">
                <a16:creationId xmlns:a16="http://schemas.microsoft.com/office/drawing/2014/main" id="{4D90462E-16B1-4426-89C6-F6B96AFA8C52}"/>
              </a:ext>
            </a:extLst>
          </p:cNvPr>
          <p:cNvSpPr>
            <a:spLocks noGrp="1"/>
          </p:cNvSpPr>
          <p:nvPr>
            <p:ph idx="1"/>
          </p:nvPr>
        </p:nvSpPr>
        <p:spPr>
          <a:xfrm>
            <a:off x="684213" y="1340768"/>
            <a:ext cx="7848600" cy="5184576"/>
          </a:xfrm>
        </p:spPr>
        <p:txBody>
          <a:bodyPr>
            <a:normAutofit fontScale="40000" lnSpcReduction="20000"/>
          </a:bodyPr>
          <a:lstStyle/>
          <a:p>
            <a:pPr lvl="0"/>
            <a:r>
              <a:rPr lang="en-US" noProof="0" dirty="0"/>
              <a:t>Scalability to a very large number of tags</a:t>
            </a:r>
          </a:p>
          <a:p>
            <a:pPr lvl="1"/>
            <a:r>
              <a:rPr lang="en-US" dirty="0"/>
              <a:t>Number of tags can exceed 5,000</a:t>
            </a:r>
          </a:p>
          <a:p>
            <a:pPr lvl="1"/>
            <a:r>
              <a:rPr lang="en-US" dirty="0"/>
              <a:t>Many anchors that may not be in radio SOI of each other</a:t>
            </a:r>
          </a:p>
          <a:p>
            <a:pPr lvl="1"/>
            <a:r>
              <a:rPr lang="en-US" dirty="0"/>
              <a:t>Minimizing spectrum usage per device </a:t>
            </a:r>
          </a:p>
          <a:p>
            <a:r>
              <a:rPr lang="en-US" noProof="0" dirty="0"/>
              <a:t>Efficient resource uses</a:t>
            </a:r>
          </a:p>
          <a:p>
            <a:pPr lvl="1"/>
            <a:r>
              <a:rPr lang="en-US" dirty="0"/>
              <a:t>Minimize transmissions</a:t>
            </a:r>
          </a:p>
          <a:p>
            <a:pPr lvl="1"/>
            <a:r>
              <a:rPr lang="en-US" noProof="0" dirty="0"/>
              <a:t>Leveraging multiple communication mechanisms (out of band / different band for command and control)</a:t>
            </a:r>
          </a:p>
          <a:p>
            <a:r>
              <a:rPr lang="en-US" dirty="0"/>
              <a:t>Flexibility to support transmission scenarios and performance trade-offs</a:t>
            </a:r>
          </a:p>
          <a:p>
            <a:pPr lvl="1"/>
            <a:r>
              <a:rPr lang="en-US" noProof="0" dirty="0"/>
              <a:t>Broadcast ranging (GPS like), </a:t>
            </a:r>
            <a:r>
              <a:rPr lang="en-US" dirty="0"/>
              <a:t>Blinks, Two-way ranging </a:t>
            </a:r>
          </a:p>
          <a:p>
            <a:pPr lvl="1"/>
            <a:r>
              <a:rPr lang="en-US" dirty="0"/>
              <a:t>Enable longer distance between devices or smaller interference footprint</a:t>
            </a:r>
          </a:p>
          <a:p>
            <a:r>
              <a:rPr lang="en-US" noProof="0" dirty="0"/>
              <a:t>Flexibility and adaptability </a:t>
            </a:r>
            <a:r>
              <a:rPr lang="en-US" dirty="0"/>
              <a:t>to environment and varying application needs </a:t>
            </a:r>
          </a:p>
          <a:p>
            <a:pPr lvl="1"/>
            <a:r>
              <a:rPr lang="en-US" noProof="0" dirty="0"/>
              <a:t>Scenario detection</a:t>
            </a:r>
          </a:p>
          <a:p>
            <a:pPr lvl="1"/>
            <a:r>
              <a:rPr lang="en-US" dirty="0"/>
              <a:t>Detecting other users</a:t>
            </a:r>
          </a:p>
          <a:p>
            <a:pPr lvl="1"/>
            <a:r>
              <a:rPr lang="en-US" noProof="0" dirty="0"/>
              <a:t>Rate and power adaptation</a:t>
            </a:r>
          </a:p>
          <a:p>
            <a:pPr lvl="1"/>
            <a:r>
              <a:rPr lang="en-US" dirty="0"/>
              <a:t>Multi-mode operation</a:t>
            </a:r>
            <a:endParaRPr lang="en-US" noProof="0" dirty="0"/>
          </a:p>
          <a:p>
            <a:r>
              <a:rPr lang="en-US" dirty="0"/>
              <a:t>Mobility support</a:t>
            </a:r>
          </a:p>
          <a:p>
            <a:pPr lvl="1"/>
            <a:r>
              <a:rPr lang="en-US" noProof="0" dirty="0"/>
              <a:t>Objects may move in large groups</a:t>
            </a:r>
          </a:p>
          <a:p>
            <a:pPr lvl="1"/>
            <a:r>
              <a:rPr lang="en-US" dirty="0"/>
              <a:t>Efficient handover, discovery, synchronization</a:t>
            </a:r>
            <a:endParaRPr lang="en-US" noProof="0" dirty="0"/>
          </a:p>
          <a:p>
            <a:r>
              <a:rPr lang="en-US" dirty="0"/>
              <a:t>Coexistence requirements</a:t>
            </a:r>
          </a:p>
          <a:p>
            <a:pPr lvl="1"/>
            <a:r>
              <a:rPr lang="en-US" noProof="0" dirty="0"/>
              <a:t>With potentially many UWB devices in the space and channel</a:t>
            </a:r>
          </a:p>
          <a:p>
            <a:pPr lvl="1"/>
            <a:r>
              <a:rPr lang="en-US" dirty="0"/>
              <a:t>With other than UWB systems in the same space and channel</a:t>
            </a:r>
          </a:p>
          <a:p>
            <a:pPr marL="45720" indent="0">
              <a:buNone/>
            </a:pPr>
            <a:endParaRPr lang="en-US" noProof="0" dirty="0"/>
          </a:p>
        </p:txBody>
      </p:sp>
      <p:sp>
        <p:nvSpPr>
          <p:cNvPr id="4" name="Slide Number Placeholder 3">
            <a:extLst>
              <a:ext uri="{FF2B5EF4-FFF2-40B4-BE49-F238E27FC236}">
                <a16:creationId xmlns:a16="http://schemas.microsoft.com/office/drawing/2014/main" id="{AE376CC8-E671-4E61-9BAC-4F8445116A3C}"/>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12</a:t>
            </a:fld>
            <a:endParaRPr lang="en-US" altLang="en-US"/>
          </a:p>
        </p:txBody>
      </p:sp>
      <p:sp>
        <p:nvSpPr>
          <p:cNvPr id="14" name="TextBox 13">
            <a:extLst>
              <a:ext uri="{FF2B5EF4-FFF2-40B4-BE49-F238E27FC236}">
                <a16:creationId xmlns:a16="http://schemas.microsoft.com/office/drawing/2014/main" id="{8F1A939E-7A5D-4408-B2F9-BBD96A6E50F5}"/>
              </a:ext>
            </a:extLst>
          </p:cNvPr>
          <p:cNvSpPr txBox="1"/>
          <p:nvPr/>
        </p:nvSpPr>
        <p:spPr>
          <a:xfrm>
            <a:off x="4114800" y="2971800"/>
            <a:ext cx="914400" cy="830997"/>
          </a:xfrm>
          <a:prstGeom prst="rect">
            <a:avLst/>
          </a:prstGeom>
          <a:noFill/>
        </p:spPr>
        <p:txBody>
          <a:bodyPr wrap="square" rtlCol="0">
            <a:spAutoFit/>
          </a:bodyPr>
          <a:lstStyle/>
          <a:p>
            <a:r>
              <a:rPr lang="en-US" dirty="0"/>
              <a:t>Reference: Document 15-21-0066</a:t>
            </a:r>
          </a:p>
          <a:p>
            <a:endParaRPr lang="en-US" dirty="0"/>
          </a:p>
        </p:txBody>
      </p:sp>
      <p:sp>
        <p:nvSpPr>
          <p:cNvPr id="15" name="TextBox 14">
            <a:extLst>
              <a:ext uri="{FF2B5EF4-FFF2-40B4-BE49-F238E27FC236}">
                <a16:creationId xmlns:a16="http://schemas.microsoft.com/office/drawing/2014/main" id="{8E66B3EE-5D6F-4339-B646-EFE4E7FFB8C0}"/>
              </a:ext>
            </a:extLst>
          </p:cNvPr>
          <p:cNvSpPr txBox="1"/>
          <p:nvPr/>
        </p:nvSpPr>
        <p:spPr>
          <a:xfrm>
            <a:off x="5940151" y="6076076"/>
            <a:ext cx="2579961" cy="246221"/>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Document 15-21-0066</a:t>
            </a:r>
          </a:p>
        </p:txBody>
      </p:sp>
    </p:spTree>
    <p:extLst>
      <p:ext uri="{BB962C8B-B14F-4D97-AF65-F5344CB8AC3E}">
        <p14:creationId xmlns:p14="http://schemas.microsoft.com/office/powerpoint/2010/main" val="1896444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3B48-4009-4741-A556-860F7C8F2BA5}"/>
              </a:ext>
            </a:extLst>
          </p:cNvPr>
          <p:cNvSpPr>
            <a:spLocks noGrp="1"/>
          </p:cNvSpPr>
          <p:nvPr>
            <p:ph type="title"/>
          </p:nvPr>
        </p:nvSpPr>
        <p:spPr/>
        <p:txBody>
          <a:bodyPr>
            <a:normAutofit fontScale="90000"/>
          </a:bodyPr>
          <a:lstStyle/>
          <a:p>
            <a:r>
              <a:rPr lang="en-US" dirty="0"/>
              <a:t>Characteristics for Low Latency Communication</a:t>
            </a:r>
          </a:p>
        </p:txBody>
      </p:sp>
      <p:sp>
        <p:nvSpPr>
          <p:cNvPr id="3" name="Content Placeholder 2">
            <a:extLst>
              <a:ext uri="{FF2B5EF4-FFF2-40B4-BE49-F238E27FC236}">
                <a16:creationId xmlns:a16="http://schemas.microsoft.com/office/drawing/2014/main" id="{3CFB30B7-582B-4CF2-9F85-B072E5A4B64D}"/>
              </a:ext>
            </a:extLst>
          </p:cNvPr>
          <p:cNvSpPr>
            <a:spLocks noGrp="1"/>
          </p:cNvSpPr>
          <p:nvPr>
            <p:ph idx="1"/>
          </p:nvPr>
        </p:nvSpPr>
        <p:spPr/>
        <p:txBody>
          <a:bodyPr>
            <a:normAutofit fontScale="70000" lnSpcReduction="20000"/>
          </a:bodyPr>
          <a:lstStyle/>
          <a:p>
            <a:r>
              <a:rPr lang="en-US" dirty="0"/>
              <a:t>Low latency == a few milliseconds </a:t>
            </a:r>
          </a:p>
          <a:p>
            <a:r>
              <a:rPr lang="en-US" dirty="0"/>
              <a:t>Must not monopolize the channel</a:t>
            </a:r>
          </a:p>
          <a:p>
            <a:pPr lvl="1"/>
            <a:r>
              <a:rPr lang="en-US" dirty="0"/>
              <a:t>Ensure coexistence with ranging operations</a:t>
            </a:r>
          </a:p>
          <a:p>
            <a:pPr lvl="1"/>
            <a:r>
              <a:rPr lang="en-US" dirty="0"/>
              <a:t>Provide sharing with many devices</a:t>
            </a:r>
          </a:p>
          <a:p>
            <a:pPr lvl="1"/>
            <a:r>
              <a:rPr lang="en-US" dirty="0"/>
              <a:t>Include interference reduction and mitigation techniques</a:t>
            </a:r>
          </a:p>
          <a:p>
            <a:pPr lvl="1"/>
            <a:r>
              <a:rPr lang="en-US" dirty="0"/>
              <a:t>Moderate duty cycle and activity factor</a:t>
            </a:r>
          </a:p>
          <a:p>
            <a:pPr lvl="2"/>
            <a:r>
              <a:rPr lang="en-US" dirty="0"/>
              <a:t>Higher bit rate → lower duty cycle </a:t>
            </a:r>
          </a:p>
          <a:p>
            <a:r>
              <a:rPr lang="en-US" dirty="0"/>
              <a:t>Can be very short distances  (moderate link budget)</a:t>
            </a:r>
          </a:p>
          <a:p>
            <a:r>
              <a:rPr lang="en-US" dirty="0"/>
              <a:t>Low energy consumption</a:t>
            </a:r>
          </a:p>
          <a:p>
            <a:r>
              <a:rPr lang="en-US" dirty="0"/>
              <a:t>Multiple topologies </a:t>
            </a:r>
          </a:p>
          <a:p>
            <a:pPr lvl="1"/>
            <a:r>
              <a:rPr lang="en-US" dirty="0"/>
              <a:t>Peer to peer, , peer-to-multi-peer, and station-to-infrastructure</a:t>
            </a:r>
          </a:p>
          <a:p>
            <a:r>
              <a:rPr lang="en-US" dirty="0"/>
              <a:t>Cost sensitive</a:t>
            </a:r>
          </a:p>
          <a:p>
            <a:pPr lvl="1"/>
            <a:r>
              <a:rPr lang="en-US" dirty="0"/>
              <a:t>Low cost and low complexity circa 2021</a:t>
            </a:r>
          </a:p>
          <a:p>
            <a:pPr marL="685800" lvl="1" indent="0">
              <a:buNone/>
            </a:pPr>
            <a:endParaRPr lang="en-US" dirty="0"/>
          </a:p>
        </p:txBody>
      </p:sp>
      <p:sp>
        <p:nvSpPr>
          <p:cNvPr id="4" name="Slide Number Placeholder 3">
            <a:extLst>
              <a:ext uri="{FF2B5EF4-FFF2-40B4-BE49-F238E27FC236}">
                <a16:creationId xmlns:a16="http://schemas.microsoft.com/office/drawing/2014/main" id="{BB55A44F-7E21-45FA-B042-A7E2DF3505E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5" name="TextBox 4">
            <a:extLst>
              <a:ext uri="{FF2B5EF4-FFF2-40B4-BE49-F238E27FC236}">
                <a16:creationId xmlns:a16="http://schemas.microsoft.com/office/drawing/2014/main" id="{EF1B2597-EC3E-4878-A0BF-E6E8F3EAB6D9}"/>
              </a:ext>
            </a:extLst>
          </p:cNvPr>
          <p:cNvSpPr txBox="1"/>
          <p:nvPr/>
        </p:nvSpPr>
        <p:spPr>
          <a:xfrm>
            <a:off x="6516216" y="6199287"/>
            <a:ext cx="2579961" cy="246221"/>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Document 15-21-0171</a:t>
            </a:r>
          </a:p>
        </p:txBody>
      </p:sp>
    </p:spTree>
    <p:extLst>
      <p:ext uri="{BB962C8B-B14F-4D97-AF65-F5344CB8AC3E}">
        <p14:creationId xmlns:p14="http://schemas.microsoft.com/office/powerpoint/2010/main" val="3997508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3B48-4009-4741-A556-860F7C8F2BA5}"/>
              </a:ext>
            </a:extLst>
          </p:cNvPr>
          <p:cNvSpPr>
            <a:spLocks noGrp="1"/>
          </p:cNvSpPr>
          <p:nvPr>
            <p:ph type="title"/>
          </p:nvPr>
        </p:nvSpPr>
        <p:spPr/>
        <p:txBody>
          <a:bodyPr>
            <a:normAutofit fontScale="90000"/>
          </a:bodyPr>
          <a:lstStyle/>
          <a:p>
            <a:r>
              <a:rPr lang="en-US" dirty="0"/>
              <a:t>Characteristics for Low Latency Communication (Table view)</a:t>
            </a:r>
          </a:p>
        </p:txBody>
      </p:sp>
      <p:sp>
        <p:nvSpPr>
          <p:cNvPr id="4" name="Slide Number Placeholder 3">
            <a:extLst>
              <a:ext uri="{FF2B5EF4-FFF2-40B4-BE49-F238E27FC236}">
                <a16:creationId xmlns:a16="http://schemas.microsoft.com/office/drawing/2014/main" id="{BB55A44F-7E21-45FA-B042-A7E2DF3505E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
        <p:nvSpPr>
          <p:cNvPr id="5" name="TextBox 4">
            <a:extLst>
              <a:ext uri="{FF2B5EF4-FFF2-40B4-BE49-F238E27FC236}">
                <a16:creationId xmlns:a16="http://schemas.microsoft.com/office/drawing/2014/main" id="{EF1B2597-EC3E-4878-A0BF-E6E8F3EAB6D9}"/>
              </a:ext>
            </a:extLst>
          </p:cNvPr>
          <p:cNvSpPr txBox="1"/>
          <p:nvPr/>
        </p:nvSpPr>
        <p:spPr>
          <a:xfrm>
            <a:off x="5940152" y="5949280"/>
            <a:ext cx="3156025" cy="502702"/>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a:t>
            </a:r>
          </a:p>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Document 15-21-0171 and Document 15-21-0089</a:t>
            </a:r>
          </a:p>
        </p:txBody>
      </p:sp>
      <p:pic>
        <p:nvPicPr>
          <p:cNvPr id="8" name="Content Placeholder 7">
            <a:extLst>
              <a:ext uri="{FF2B5EF4-FFF2-40B4-BE49-F238E27FC236}">
                <a16:creationId xmlns:a16="http://schemas.microsoft.com/office/drawing/2014/main" id="{B8A53C3C-2672-45EB-BD10-22EE7AE6DAA1}"/>
              </a:ext>
            </a:extLst>
          </p:cNvPr>
          <p:cNvPicPr>
            <a:picLocks noGrp="1" noChangeAspect="1"/>
          </p:cNvPicPr>
          <p:nvPr>
            <p:ph idx="1"/>
          </p:nvPr>
        </p:nvPicPr>
        <p:blipFill>
          <a:blip r:embed="rId2"/>
          <a:stretch>
            <a:fillRect/>
          </a:stretch>
        </p:blipFill>
        <p:spPr>
          <a:xfrm>
            <a:off x="684213" y="2010148"/>
            <a:ext cx="7848600" cy="3867124"/>
          </a:xfrm>
        </p:spPr>
      </p:pic>
    </p:spTree>
    <p:extLst>
      <p:ext uri="{BB962C8B-B14F-4D97-AF65-F5344CB8AC3E}">
        <p14:creationId xmlns:p14="http://schemas.microsoft.com/office/powerpoint/2010/main" val="3899425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3568" y="685800"/>
            <a:ext cx="7842895" cy="754063"/>
          </a:xfrm>
        </p:spPr>
        <p:txBody>
          <a:bodyPr>
            <a:normAutofit/>
          </a:bodyPr>
          <a:lstStyle/>
          <a:p>
            <a:r>
              <a:rPr lang="en-US" sz="2800" dirty="0"/>
              <a:t>Purpose of Technical Guidance Document</a:t>
            </a:r>
            <a:endParaRPr lang="en-US" altLang="en-US" sz="2800" dirty="0">
              <a:solidFill>
                <a:schemeClr val="accent2"/>
              </a:solidFill>
            </a:endParaRP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fontScale="62500" lnSpcReduction="20000"/>
          </a:bodyPr>
          <a:lstStyle/>
          <a:p>
            <a:pPr marL="457200" indent="-457200">
              <a:defRPr/>
            </a:pPr>
            <a:r>
              <a:rPr lang="en-US" dirty="0"/>
              <a:t>Aliases: Technical Characteristics Framework, Technical Requirements Document, System Requirements Document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Provides technical guidance for preparation of proposals.</a:t>
            </a:r>
          </a:p>
          <a:p>
            <a:pPr marL="0" indent="0">
              <a:buNone/>
              <a:defRPr/>
            </a:pPr>
            <a:endParaRPr lang="en-US" dirty="0"/>
          </a:p>
          <a:p>
            <a:pPr marL="457200" indent="-457200">
              <a:buFont typeface="Arial" panose="020B0604020202020204" pitchFamily="34" charset="0"/>
              <a:buChar char="•"/>
              <a:defRPr/>
            </a:pPr>
            <a:r>
              <a:rPr lang="en-US" dirty="0"/>
              <a:t>The objective of this guidance is to provide technical recommendations for preparing and evaluating proposals, and should not be understood as mandatory requirements for the system design.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The intent is to use a flexible and efficient process that provides sufficient descriptions of the technical drivers to enable relevant responses, with efficiency of effort while meeting the critical need for a timely amendment.</a:t>
            </a:r>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7A429-ED82-4BA9-B40C-A80B7BCC215E}"/>
              </a:ext>
            </a:extLst>
          </p:cNvPr>
          <p:cNvSpPr>
            <a:spLocks noGrp="1"/>
          </p:cNvSpPr>
          <p:nvPr>
            <p:ph type="title"/>
          </p:nvPr>
        </p:nvSpPr>
        <p:spPr/>
        <p:txBody>
          <a:bodyPr/>
          <a:lstStyle/>
          <a:p>
            <a:r>
              <a:rPr lang="en-US" dirty="0"/>
              <a:t>Use of the TGD</a:t>
            </a:r>
          </a:p>
        </p:txBody>
      </p:sp>
      <p:sp>
        <p:nvSpPr>
          <p:cNvPr id="3" name="Content Placeholder 2">
            <a:extLst>
              <a:ext uri="{FF2B5EF4-FFF2-40B4-BE49-F238E27FC236}">
                <a16:creationId xmlns:a16="http://schemas.microsoft.com/office/drawing/2014/main" id="{B69B3847-4DAE-4D30-B339-31FF7C87F2FD}"/>
              </a:ext>
            </a:extLst>
          </p:cNvPr>
          <p:cNvSpPr>
            <a:spLocks noGrp="1"/>
          </p:cNvSpPr>
          <p:nvPr>
            <p:ph idx="1"/>
          </p:nvPr>
        </p:nvSpPr>
        <p:spPr/>
        <p:txBody>
          <a:bodyPr>
            <a:normAutofit fontScale="70000" lnSpcReduction="20000"/>
          </a:bodyPr>
          <a:lstStyle/>
          <a:p>
            <a:r>
              <a:rPr lang="en-US" dirty="0"/>
              <a:t>Review project objectives and identify which are addressed and how addressed.</a:t>
            </a:r>
          </a:p>
          <a:p>
            <a:r>
              <a:rPr lang="en-US" dirty="0"/>
              <a:t>Review the TGD</a:t>
            </a:r>
          </a:p>
          <a:p>
            <a:r>
              <a:rPr lang="en-US" dirty="0"/>
              <a:t>Proposals and contributions should identify which technical characteristics relevant to the contribution.</a:t>
            </a:r>
          </a:p>
          <a:p>
            <a:r>
              <a:rPr lang="en-US" dirty="0"/>
              <a:t>Use the TGD as a guide to </a:t>
            </a:r>
            <a:r>
              <a:rPr lang="en-US"/>
              <a:t>focus contributions</a:t>
            </a:r>
            <a:endParaRPr lang="en-US" dirty="0"/>
          </a:p>
          <a:p>
            <a:endParaRPr lang="en-US" dirty="0"/>
          </a:p>
          <a:p>
            <a:pPr marL="45720" indent="0">
              <a:buNone/>
            </a:pPr>
            <a:r>
              <a:rPr lang="en-US" dirty="0">
                <a:solidFill>
                  <a:schemeClr val="accent6">
                    <a:lumMod val="75000"/>
                  </a:schemeClr>
                </a:solidFill>
              </a:rPr>
              <a:t>The group does not expect a contribution to be all encompassing; ideally it will complement the current contributions as best known by the proposer.  The group welcomes partial contributions that further the project objectives.</a:t>
            </a:r>
          </a:p>
          <a:p>
            <a:pPr marL="45720" indent="0">
              <a:buNone/>
            </a:pPr>
            <a:r>
              <a:rPr lang="en-US" dirty="0">
                <a:solidFill>
                  <a:schemeClr val="accent6">
                    <a:lumMod val="75000"/>
                  </a:schemeClr>
                </a:solidFill>
              </a:rPr>
              <a:t>All contributions must comply with the IEEE patent and copyright policies</a:t>
            </a:r>
          </a:p>
          <a:p>
            <a:endParaRPr lang="en-US" dirty="0"/>
          </a:p>
          <a:p>
            <a:pPr marL="45720" indent="0">
              <a:buNone/>
            </a:pPr>
            <a:endParaRPr lang="en-US" dirty="0"/>
          </a:p>
          <a:p>
            <a:endParaRPr lang="en-US" dirty="0"/>
          </a:p>
        </p:txBody>
      </p:sp>
      <p:sp>
        <p:nvSpPr>
          <p:cNvPr id="4" name="Slide Number Placeholder 3">
            <a:extLst>
              <a:ext uri="{FF2B5EF4-FFF2-40B4-BE49-F238E27FC236}">
                <a16:creationId xmlns:a16="http://schemas.microsoft.com/office/drawing/2014/main" id="{6E68E886-72FB-48AF-83E0-7D37841550C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492663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1D4E-A757-44F2-BF19-13477DA80512}"/>
              </a:ext>
            </a:extLst>
          </p:cNvPr>
          <p:cNvSpPr>
            <a:spLocks noGrp="1"/>
          </p:cNvSpPr>
          <p:nvPr>
            <p:ph type="title"/>
          </p:nvPr>
        </p:nvSpPr>
        <p:spPr>
          <a:xfrm>
            <a:off x="671168" y="658713"/>
            <a:ext cx="7848872" cy="754063"/>
          </a:xfrm>
          <a:ln>
            <a:noFill/>
          </a:ln>
        </p:spPr>
        <p:txBody>
          <a:bodyPr>
            <a:normAutofit/>
          </a:bodyPr>
          <a:lstStyle/>
          <a:p>
            <a:r>
              <a:rPr lang="en-US" dirty="0"/>
              <a:t>General Guidance for 15.4ab Proposals</a:t>
            </a:r>
          </a:p>
        </p:txBody>
      </p:sp>
      <p:sp>
        <p:nvSpPr>
          <p:cNvPr id="3" name="Content Placeholder 2">
            <a:extLst>
              <a:ext uri="{FF2B5EF4-FFF2-40B4-BE49-F238E27FC236}">
                <a16:creationId xmlns:a16="http://schemas.microsoft.com/office/drawing/2014/main" id="{556306DA-0463-4C56-8D38-49BFB74DB6B3}"/>
              </a:ext>
            </a:extLst>
          </p:cNvPr>
          <p:cNvSpPr>
            <a:spLocks noGrp="1"/>
          </p:cNvSpPr>
          <p:nvPr>
            <p:ph idx="1"/>
          </p:nvPr>
        </p:nvSpPr>
        <p:spPr>
          <a:xfrm>
            <a:off x="683569" y="1580728"/>
            <a:ext cx="7848872" cy="4800600"/>
          </a:xfrm>
        </p:spPr>
        <p:txBody>
          <a:bodyPr>
            <a:normAutofit fontScale="55000" lnSpcReduction="20000"/>
          </a:bodyPr>
          <a:lstStyle/>
          <a:p>
            <a:pPr marL="45720" indent="0">
              <a:buNone/>
            </a:pPr>
            <a:r>
              <a:rPr lang="en-US" dirty="0"/>
              <a:t>The resulting standard:</a:t>
            </a:r>
          </a:p>
          <a:p>
            <a:r>
              <a:rPr lang="en-US" dirty="0"/>
              <a:t>Must be within the scope of the PAR </a:t>
            </a:r>
          </a:p>
          <a:p>
            <a:r>
              <a:rPr lang="en-US" dirty="0"/>
              <a:t>Must coexist with existing HRP and LRP ERDEV implementations</a:t>
            </a:r>
          </a:p>
          <a:p>
            <a:r>
              <a:rPr lang="en-US" dirty="0"/>
              <a:t>Must provide compatibility with HRP and/or LRP ERDEVs </a:t>
            </a:r>
          </a:p>
          <a:p>
            <a:r>
              <a:rPr lang="en-US" dirty="0"/>
              <a:t>MAC additions should be directly related to</a:t>
            </a:r>
          </a:p>
          <a:p>
            <a:pPr lvl="1"/>
            <a:r>
              <a:rPr lang="en-US" dirty="0"/>
              <a:t>PHY support </a:t>
            </a:r>
          </a:p>
          <a:p>
            <a:pPr lvl="1"/>
            <a:r>
              <a:rPr lang="en-US" dirty="0"/>
              <a:t>ranging and localization related information exchange</a:t>
            </a:r>
          </a:p>
          <a:p>
            <a:pPr lvl="1"/>
            <a:r>
              <a:rPr lang="en-US" dirty="0"/>
              <a:t>MAC functions to support ranging and localization control</a:t>
            </a:r>
          </a:p>
          <a:p>
            <a:pPr lvl="1"/>
            <a:r>
              <a:rPr lang="en-US" dirty="0"/>
              <a:t>Sensing</a:t>
            </a:r>
          </a:p>
          <a:p>
            <a:pPr lvl="1"/>
            <a:r>
              <a:rPr lang="en-US" dirty="0"/>
              <a:t>Data streaming</a:t>
            </a:r>
          </a:p>
          <a:p>
            <a:pPr lvl="1"/>
            <a:r>
              <a:rPr lang="en-US" dirty="0"/>
              <a:t>Simplifications, corrections based on experience</a:t>
            </a:r>
          </a:p>
          <a:p>
            <a:pPr lvl="1"/>
            <a:r>
              <a:rPr lang="en-US" dirty="0"/>
              <a:t>Mechanisms to enhance discovery and connection setup efficiently </a:t>
            </a:r>
          </a:p>
          <a:p>
            <a:r>
              <a:rPr lang="en-US" dirty="0"/>
              <a:t>May include additional coding, preamble and modulation schemes to support improved link budget and/or reduced air-time;</a:t>
            </a:r>
          </a:p>
          <a:p>
            <a:r>
              <a:rPr lang="en-US" dirty="0"/>
              <a:t>May include additional channels and operating frequencies; </a:t>
            </a:r>
          </a:p>
        </p:txBody>
      </p:sp>
      <p:sp>
        <p:nvSpPr>
          <p:cNvPr id="4" name="Slide Number Placeholder 3">
            <a:extLst>
              <a:ext uri="{FF2B5EF4-FFF2-40B4-BE49-F238E27FC236}">
                <a16:creationId xmlns:a16="http://schemas.microsoft.com/office/drawing/2014/main" id="{F1771A99-E94A-4196-927F-171732D42D23}"/>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4</a:t>
            </a:fld>
            <a:endParaRPr lang="en-US" altLang="en-US"/>
          </a:p>
        </p:txBody>
      </p:sp>
    </p:spTree>
    <p:extLst>
      <p:ext uri="{BB962C8B-B14F-4D97-AF65-F5344CB8AC3E}">
        <p14:creationId xmlns:p14="http://schemas.microsoft.com/office/powerpoint/2010/main" val="1384275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Guidance for 15.4ab Proposals</a:t>
            </a:r>
          </a:p>
        </p:txBody>
      </p:sp>
      <p:sp>
        <p:nvSpPr>
          <p:cNvPr id="3" name="Content Placeholder 2"/>
          <p:cNvSpPr>
            <a:spLocks noGrp="1"/>
          </p:cNvSpPr>
          <p:nvPr>
            <p:ph idx="1"/>
          </p:nvPr>
        </p:nvSpPr>
        <p:spPr/>
        <p:txBody>
          <a:bodyPr>
            <a:normAutofit fontScale="70000" lnSpcReduction="20000"/>
          </a:bodyPr>
          <a:lstStyle/>
          <a:p>
            <a:r>
              <a:rPr lang="en-US" dirty="0"/>
              <a:t>May include interference mitigation techniques to support higher density and higher traffic use cases; </a:t>
            </a:r>
          </a:p>
          <a:p>
            <a:r>
              <a:rPr lang="en-US" dirty="0"/>
              <a:t>May include improvements to accuracy / precision / reliability and interoperability for high-integrity ranging; </a:t>
            </a:r>
          </a:p>
          <a:p>
            <a:r>
              <a:rPr lang="en-US" dirty="0"/>
              <a:t>May include means to reduce complexity and power consumption;</a:t>
            </a:r>
          </a:p>
          <a:p>
            <a:r>
              <a:rPr lang="en-US" dirty="0"/>
              <a:t>May include definitions for tightly coupled hybrid operation with narrowband signaling to assist UWB; </a:t>
            </a:r>
          </a:p>
          <a:p>
            <a:r>
              <a:rPr lang="en-US" dirty="0"/>
              <a:t>May include sensing capabilities to support presence detection and environment mapping; </a:t>
            </a:r>
          </a:p>
          <a:p>
            <a:r>
              <a:rPr lang="en-US" dirty="0"/>
              <a:t>May include mechanisms supporting low-power low-latency streaming as well as high data-rate streaming</a:t>
            </a:r>
          </a:p>
          <a:p>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bwMode="auto">
          <a:xfrm>
            <a:off x="7315200" y="6475413"/>
            <a:ext cx="4165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849770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1D4E-A757-44F2-BF19-13477DA80512}"/>
              </a:ext>
            </a:extLst>
          </p:cNvPr>
          <p:cNvSpPr>
            <a:spLocks noGrp="1"/>
          </p:cNvSpPr>
          <p:nvPr>
            <p:ph type="title"/>
          </p:nvPr>
        </p:nvSpPr>
        <p:spPr>
          <a:xfrm>
            <a:off x="671168" y="658713"/>
            <a:ext cx="7848872" cy="754063"/>
          </a:xfrm>
          <a:ln>
            <a:noFill/>
          </a:ln>
        </p:spPr>
        <p:txBody>
          <a:bodyPr>
            <a:normAutofit/>
          </a:bodyPr>
          <a:lstStyle/>
          <a:p>
            <a:r>
              <a:rPr lang="en-US" dirty="0"/>
              <a:t>General Guidance for 15.4ab Proposals</a:t>
            </a:r>
          </a:p>
        </p:txBody>
      </p:sp>
      <p:sp>
        <p:nvSpPr>
          <p:cNvPr id="3" name="Content Placeholder 2">
            <a:extLst>
              <a:ext uri="{FF2B5EF4-FFF2-40B4-BE49-F238E27FC236}">
                <a16:creationId xmlns:a16="http://schemas.microsoft.com/office/drawing/2014/main" id="{556306DA-0463-4C56-8D38-49BFB74DB6B3}"/>
              </a:ext>
            </a:extLst>
          </p:cNvPr>
          <p:cNvSpPr>
            <a:spLocks noGrp="1"/>
          </p:cNvSpPr>
          <p:nvPr>
            <p:ph idx="1"/>
          </p:nvPr>
        </p:nvSpPr>
        <p:spPr>
          <a:xfrm>
            <a:off x="683569" y="1580728"/>
            <a:ext cx="7848872" cy="4800600"/>
          </a:xfrm>
        </p:spPr>
        <p:txBody>
          <a:bodyPr>
            <a:normAutofit fontScale="55000" lnSpcReduction="20000"/>
          </a:bodyPr>
          <a:lstStyle/>
          <a:p>
            <a:pPr marL="45720" indent="0" algn="ctr">
              <a:buNone/>
            </a:pPr>
            <a:r>
              <a:rPr lang="en-US" dirty="0">
                <a:solidFill>
                  <a:schemeClr val="accent6"/>
                </a:solidFill>
              </a:rPr>
              <a:t>Other considerations</a:t>
            </a:r>
          </a:p>
          <a:p>
            <a:r>
              <a:rPr lang="en-US" dirty="0"/>
              <a:t>Consider cost and complexity of implementation</a:t>
            </a:r>
          </a:p>
          <a:p>
            <a:pPr lvl="1"/>
            <a:r>
              <a:rPr lang="en-US" dirty="0"/>
              <a:t>Building upon the existing standard (know what is there)</a:t>
            </a:r>
          </a:p>
          <a:p>
            <a:pPr lvl="1"/>
            <a:r>
              <a:rPr lang="en-US" dirty="0"/>
              <a:t>Building upon the existing ecosystem</a:t>
            </a:r>
          </a:p>
          <a:p>
            <a:pPr lvl="1"/>
            <a:r>
              <a:rPr lang="en-US" dirty="0"/>
              <a:t>Consider the future </a:t>
            </a:r>
          </a:p>
          <a:p>
            <a:r>
              <a:rPr lang="en-US" dirty="0"/>
              <a:t>Consider application needs and differences in use case requirements</a:t>
            </a:r>
          </a:p>
          <a:p>
            <a:pPr lvl="1"/>
            <a:r>
              <a:rPr lang="en-US" dirty="0"/>
              <a:t>Requirements may be different for different use cases e.g. capabilities exchange, knowledge of context. </a:t>
            </a:r>
          </a:p>
          <a:p>
            <a:pPr lvl="1"/>
            <a:r>
              <a:rPr lang="en-US" dirty="0"/>
              <a:t>Some uses may not be exposed to legacy devices</a:t>
            </a:r>
          </a:p>
          <a:p>
            <a:pPr lvl="1"/>
            <a:r>
              <a:rPr lang="en-US" dirty="0"/>
              <a:t>Some proposals may not apply to some use cases</a:t>
            </a:r>
          </a:p>
          <a:p>
            <a:r>
              <a:rPr lang="en-US" dirty="0"/>
              <a:t>Proposals should address how backward compatible is achieved</a:t>
            </a:r>
          </a:p>
          <a:p>
            <a:pPr lvl="1"/>
            <a:r>
              <a:rPr lang="en-US" dirty="0"/>
              <a:t>Analysis or comparison of impacts on compatibility</a:t>
            </a:r>
          </a:p>
          <a:p>
            <a:pPr lvl="1"/>
            <a:r>
              <a:rPr lang="en-US" dirty="0"/>
              <a:t>Trade-offs between coexistence/compatibility/functionality and cost/complexity</a:t>
            </a:r>
          </a:p>
          <a:p>
            <a:pPr lvl="1"/>
            <a:r>
              <a:rPr lang="en-US" dirty="0"/>
              <a:t>How things are expected to change with time</a:t>
            </a:r>
          </a:p>
        </p:txBody>
      </p:sp>
      <p:sp>
        <p:nvSpPr>
          <p:cNvPr id="4" name="Slide Number Placeholder 3">
            <a:extLst>
              <a:ext uri="{FF2B5EF4-FFF2-40B4-BE49-F238E27FC236}">
                <a16:creationId xmlns:a16="http://schemas.microsoft.com/office/drawing/2014/main" id="{F1771A99-E94A-4196-927F-171732D42D23}"/>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6</a:t>
            </a:fld>
            <a:endParaRPr lang="en-US" altLang="en-US"/>
          </a:p>
        </p:txBody>
      </p:sp>
    </p:spTree>
    <p:extLst>
      <p:ext uri="{BB962C8B-B14F-4D97-AF65-F5344CB8AC3E}">
        <p14:creationId xmlns:p14="http://schemas.microsoft.com/office/powerpoint/2010/main" val="341109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3E96A-9DE1-4AF6-8F25-01B7A5FE4EE8}"/>
              </a:ext>
            </a:extLst>
          </p:cNvPr>
          <p:cNvSpPr>
            <a:spLocks noGrp="1"/>
          </p:cNvSpPr>
          <p:nvPr>
            <p:ph type="title"/>
          </p:nvPr>
        </p:nvSpPr>
        <p:spPr>
          <a:xfrm>
            <a:off x="671168" y="658713"/>
            <a:ext cx="7848872" cy="754063"/>
          </a:xfrm>
        </p:spPr>
        <p:txBody>
          <a:bodyPr/>
          <a:lstStyle/>
          <a:p>
            <a:r>
              <a:rPr lang="en-US" dirty="0"/>
              <a:t>Coexistence and Compatibility </a:t>
            </a:r>
          </a:p>
        </p:txBody>
      </p:sp>
      <p:sp>
        <p:nvSpPr>
          <p:cNvPr id="3" name="Content Placeholder 2">
            <a:extLst>
              <a:ext uri="{FF2B5EF4-FFF2-40B4-BE49-F238E27FC236}">
                <a16:creationId xmlns:a16="http://schemas.microsoft.com/office/drawing/2014/main" id="{4D90462E-16B1-4426-89C6-F6B96AFA8C52}"/>
              </a:ext>
            </a:extLst>
          </p:cNvPr>
          <p:cNvSpPr>
            <a:spLocks noGrp="1"/>
          </p:cNvSpPr>
          <p:nvPr>
            <p:ph idx="1"/>
          </p:nvPr>
        </p:nvSpPr>
        <p:spPr>
          <a:xfrm>
            <a:off x="683569" y="1580728"/>
            <a:ext cx="7848872" cy="4800600"/>
          </a:xfrm>
        </p:spPr>
        <p:txBody>
          <a:bodyPr>
            <a:normAutofit fontScale="47500" lnSpcReduction="20000"/>
          </a:bodyPr>
          <a:lstStyle/>
          <a:p>
            <a:pPr lvl="0"/>
            <a:r>
              <a:rPr lang="en-US" noProof="0" dirty="0"/>
              <a:t>Operation of new version devices in the sphere of influence of legacy devices does not disrupt operation of legacy device (doesn’t break it)</a:t>
            </a:r>
          </a:p>
          <a:p>
            <a:pPr lvl="1"/>
            <a:r>
              <a:rPr lang="en-US" noProof="0" dirty="0"/>
              <a:t>The behavior of a legacy device upon reception  of the “new” signal/packet/frame is well define</a:t>
            </a:r>
          </a:p>
          <a:p>
            <a:pPr lvl="1"/>
            <a:r>
              <a:rPr lang="en-US" dirty="0"/>
              <a:t>Ability to interoperate and/or cooperate with legacy ERDEVs</a:t>
            </a:r>
            <a:endParaRPr lang="en-US" noProof="0" dirty="0"/>
          </a:p>
          <a:p>
            <a:pPr lvl="0"/>
            <a:r>
              <a:rPr lang="en-US" b="1" noProof="0" dirty="0"/>
              <a:t>For 15.4ab, this means will not </a:t>
            </a:r>
            <a:r>
              <a:rPr lang="en-US" b="1" dirty="0"/>
              <a:t>cause significant disruption to low duty-cycle ranging use cases.</a:t>
            </a:r>
          </a:p>
          <a:p>
            <a:pPr lvl="0"/>
            <a:r>
              <a:rPr lang="en-US" dirty="0"/>
              <a:t>Degrees of ‘compatible’ may be provided, for example</a:t>
            </a:r>
          </a:p>
          <a:p>
            <a:pPr lvl="1"/>
            <a:r>
              <a:rPr lang="en-US" dirty="0"/>
              <a:t>New signal not even detected by legacy devices, </a:t>
            </a:r>
          </a:p>
          <a:p>
            <a:pPr lvl="1"/>
            <a:r>
              <a:rPr lang="en-US" dirty="0"/>
              <a:t>New signal demodulated and ignored</a:t>
            </a:r>
          </a:p>
          <a:p>
            <a:pPr lvl="1"/>
            <a:r>
              <a:rPr lang="en-US" dirty="0"/>
              <a:t>New signal can be demodulated and understood, without the benefit of “new” features</a:t>
            </a:r>
          </a:p>
          <a:p>
            <a:pPr lvl="0"/>
            <a:r>
              <a:rPr lang="en-US" dirty="0"/>
              <a:t>Other coexistence considerations</a:t>
            </a:r>
          </a:p>
          <a:p>
            <a:pPr lvl="1"/>
            <a:r>
              <a:rPr lang="en-US" dirty="0"/>
              <a:t>High density of UWB devices in same space and channel (legacy and new)</a:t>
            </a:r>
          </a:p>
          <a:p>
            <a:pPr lvl="1"/>
            <a:r>
              <a:rPr lang="en-US" dirty="0"/>
              <a:t>Other non-UWB devices in the same space and channel (or same device)</a:t>
            </a:r>
          </a:p>
          <a:p>
            <a:r>
              <a:rPr lang="en-US" dirty="0"/>
              <a:t>Various ways to define “legacy”</a:t>
            </a:r>
          </a:p>
          <a:p>
            <a:pPr lvl="1"/>
            <a:r>
              <a:rPr lang="en-US" dirty="0"/>
              <a:t>Can limit to subset of all things possible per the standard</a:t>
            </a:r>
          </a:p>
          <a:p>
            <a:pPr lvl="1"/>
            <a:r>
              <a:rPr lang="en-US" dirty="0"/>
              <a:t>Focus on what is used or likely to be used</a:t>
            </a:r>
          </a:p>
          <a:p>
            <a:pPr lvl="0"/>
            <a:r>
              <a:rPr lang="en-US" noProof="0" dirty="0"/>
              <a:t>Proposals should consider </a:t>
            </a:r>
            <a:r>
              <a:rPr lang="en-US" dirty="0"/>
              <a:t>and describe the level of compatibility and how coexistence is achieved. </a:t>
            </a:r>
            <a:endParaRPr lang="en-US" noProof="0" dirty="0"/>
          </a:p>
          <a:p>
            <a:endParaRPr lang="en-US" dirty="0"/>
          </a:p>
        </p:txBody>
      </p:sp>
      <p:sp>
        <p:nvSpPr>
          <p:cNvPr id="4" name="Slide Number Placeholder 3">
            <a:extLst>
              <a:ext uri="{FF2B5EF4-FFF2-40B4-BE49-F238E27FC236}">
                <a16:creationId xmlns:a16="http://schemas.microsoft.com/office/drawing/2014/main" id="{AE376CC8-E671-4E61-9BAC-4F8445116A3C}"/>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7</a:t>
            </a:fld>
            <a:endParaRPr lang="en-US" altLang="en-US"/>
          </a:p>
        </p:txBody>
      </p:sp>
    </p:spTree>
    <p:extLst>
      <p:ext uri="{BB962C8B-B14F-4D97-AF65-F5344CB8AC3E}">
        <p14:creationId xmlns:p14="http://schemas.microsoft.com/office/powerpoint/2010/main" val="3639847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43B8-2219-4F8E-A889-1D6B7102E945}"/>
              </a:ext>
            </a:extLst>
          </p:cNvPr>
          <p:cNvSpPr>
            <a:spLocks noGrp="1"/>
          </p:cNvSpPr>
          <p:nvPr>
            <p:ph type="title"/>
          </p:nvPr>
        </p:nvSpPr>
        <p:spPr/>
        <p:txBody>
          <a:bodyPr/>
          <a:lstStyle/>
          <a:p>
            <a:r>
              <a:rPr lang="en-US" dirty="0"/>
              <a:t>Collected Requirements</a:t>
            </a:r>
          </a:p>
        </p:txBody>
      </p:sp>
      <p:sp>
        <p:nvSpPr>
          <p:cNvPr id="3" name="Content Placeholder 2">
            <a:extLst>
              <a:ext uri="{FF2B5EF4-FFF2-40B4-BE49-F238E27FC236}">
                <a16:creationId xmlns:a16="http://schemas.microsoft.com/office/drawing/2014/main" id="{2A6D92D9-CA3F-4E51-A3CD-C864A03C2241}"/>
              </a:ext>
            </a:extLst>
          </p:cNvPr>
          <p:cNvSpPr>
            <a:spLocks noGrp="1"/>
          </p:cNvSpPr>
          <p:nvPr>
            <p:ph idx="1"/>
          </p:nvPr>
        </p:nvSpPr>
        <p:spPr/>
        <p:txBody>
          <a:bodyPr>
            <a:normAutofit fontScale="70000" lnSpcReduction="20000"/>
          </a:bodyPr>
          <a:lstStyle/>
          <a:p>
            <a:r>
              <a:rPr lang="en-US" dirty="0">
                <a:solidFill>
                  <a:schemeClr val="accent1">
                    <a:lumMod val="50000"/>
                  </a:schemeClr>
                </a:solidFill>
              </a:rPr>
              <a:t>Compatibility and coexistence</a:t>
            </a:r>
          </a:p>
          <a:p>
            <a:r>
              <a:rPr lang="en-US" dirty="0"/>
              <a:t>Greater flexibility for performance trade-offs (range/data rate/device density/</a:t>
            </a:r>
            <a:r>
              <a:rPr lang="en-US" dirty="0" err="1"/>
              <a:t>etc</a:t>
            </a:r>
            <a:r>
              <a:rPr lang="en-US" dirty="0"/>
              <a:t>)</a:t>
            </a:r>
          </a:p>
          <a:p>
            <a:r>
              <a:rPr lang="en-US" dirty="0"/>
              <a:t>More channels</a:t>
            </a:r>
          </a:p>
          <a:p>
            <a:r>
              <a:rPr lang="en-US" dirty="0"/>
              <a:t>Improved accuracy and resolution</a:t>
            </a:r>
          </a:p>
          <a:p>
            <a:r>
              <a:rPr lang="en-US" dirty="0"/>
              <a:t>Further enhancements for low-energy consumption</a:t>
            </a:r>
          </a:p>
          <a:p>
            <a:r>
              <a:rPr lang="en-US" dirty="0"/>
              <a:t>Broader application space</a:t>
            </a:r>
          </a:p>
          <a:p>
            <a:pPr lvl="1"/>
            <a:r>
              <a:rPr lang="en-US" dirty="0"/>
              <a:t>Presence detection, motion tracking, environment detection, </a:t>
            </a:r>
            <a:r>
              <a:rPr lang="en-US" dirty="0" err="1"/>
              <a:t>etc</a:t>
            </a:r>
            <a:endParaRPr lang="en-US" dirty="0"/>
          </a:p>
          <a:p>
            <a:pPr lvl="1"/>
            <a:r>
              <a:rPr lang="en-US" dirty="0"/>
              <a:t>Flexible network scenarios and topologies</a:t>
            </a:r>
          </a:p>
          <a:p>
            <a:r>
              <a:rPr lang="en-US" dirty="0"/>
              <a:t>Retain or improve upon robustness, integrity</a:t>
            </a:r>
          </a:p>
          <a:p>
            <a:pPr lvl="1"/>
            <a:r>
              <a:rPr lang="en-US" dirty="0"/>
              <a:t>Ensure new features are robust</a:t>
            </a:r>
          </a:p>
          <a:p>
            <a:pPr lvl="1"/>
            <a:r>
              <a:rPr lang="en-US" dirty="0"/>
              <a:t>Ensure new features are not harmful</a:t>
            </a:r>
          </a:p>
          <a:p>
            <a:endParaRPr lang="en-US" dirty="0"/>
          </a:p>
        </p:txBody>
      </p:sp>
      <p:sp>
        <p:nvSpPr>
          <p:cNvPr id="4" name="Slide Number Placeholder 3">
            <a:extLst>
              <a:ext uri="{FF2B5EF4-FFF2-40B4-BE49-F238E27FC236}">
                <a16:creationId xmlns:a16="http://schemas.microsoft.com/office/drawing/2014/main" id="{5AD095F6-7F44-4AAC-8523-C0E806F5C1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889372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004BF-B948-4ACD-AC5A-DBD49B9D7734}"/>
              </a:ext>
            </a:extLst>
          </p:cNvPr>
          <p:cNvSpPr>
            <a:spLocks noGrp="1"/>
          </p:cNvSpPr>
          <p:nvPr>
            <p:ph type="title"/>
          </p:nvPr>
        </p:nvSpPr>
        <p:spPr/>
        <p:txBody>
          <a:bodyPr/>
          <a:lstStyle/>
          <a:p>
            <a:r>
              <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Objectives Checklist:</a:t>
            </a:r>
            <a:endParaRPr lang="en-US" dirty="0"/>
          </a:p>
        </p:txBody>
      </p:sp>
      <p:sp>
        <p:nvSpPr>
          <p:cNvPr id="3" name="Content Placeholder 2">
            <a:extLst>
              <a:ext uri="{FF2B5EF4-FFF2-40B4-BE49-F238E27FC236}">
                <a16:creationId xmlns:a16="http://schemas.microsoft.com/office/drawing/2014/main" id="{908338C9-F81D-4F02-9846-FAF1F0F96A40}"/>
              </a:ext>
            </a:extLst>
          </p:cNvPr>
          <p:cNvSpPr>
            <a:spLocks noGrp="1"/>
          </p:cNvSpPr>
          <p:nvPr>
            <p:ph idx="1"/>
          </p:nvPr>
        </p:nvSpPr>
        <p:spPr/>
        <p:txBody>
          <a:bodyPr>
            <a:normAutofit fontScale="775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Definition: An o</a:t>
            </a:r>
            <a:r>
              <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bjective</a:t>
            </a:r>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is a</a:t>
            </a:r>
            <a:r>
              <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goal as stated in the scope of the project.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Benefits</a:t>
            </a:r>
            <a:r>
              <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Supports proposal development, evaluation of proposals, identifying logical grouping of proposals, and opportunities for collaboration. Also helps SG/TG chair to logically sequence meeting activities.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Use:  Each proposal should identify which of the project objectives stated in the PAR are addressed by the proposal.  The left column summarizes the objectives.  For each objective which is addressed by the proposal, indicate in the right column how it is addressed in the proposal.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It is not expected that a proposal will address all objectives.  </a:t>
            </a:r>
            <a:endParaRPr kumimoji="0" lang="en-US" altLang="en-US" sz="800" b="0" i="0" u="none" strike="noStrike" cap="none" normalizeH="0" baseline="0" dirty="0">
              <a:ln>
                <a:noFill/>
              </a:ln>
              <a:solidFill>
                <a:schemeClr val="tx1"/>
              </a:solidFill>
              <a:effectLst/>
            </a:endParaRPr>
          </a:p>
          <a:p>
            <a:endParaRPr lang="en-US" dirty="0"/>
          </a:p>
        </p:txBody>
      </p:sp>
      <p:sp>
        <p:nvSpPr>
          <p:cNvPr id="4" name="Slide Number Placeholder 3">
            <a:extLst>
              <a:ext uri="{FF2B5EF4-FFF2-40B4-BE49-F238E27FC236}">
                <a16:creationId xmlns:a16="http://schemas.microsoft.com/office/drawing/2014/main" id="{410C6837-39E2-4768-B1B2-334290DB83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3882690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31985</TotalTime>
  <Words>1512</Words>
  <Application>Microsoft Office PowerPoint</Application>
  <PresentationFormat>On-screen Show (4:3)</PresentationFormat>
  <Paragraphs>201</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Courier New</vt:lpstr>
      <vt:lpstr>Times New Roman</vt:lpstr>
      <vt:lpstr>Wingdings</vt:lpstr>
      <vt:lpstr>Office Theme</vt:lpstr>
      <vt:lpstr>PowerPoint Presentation</vt:lpstr>
      <vt:lpstr>Purpose of Technical Guidance Document</vt:lpstr>
      <vt:lpstr>Use of the TGD</vt:lpstr>
      <vt:lpstr>General Guidance for 15.4ab Proposals</vt:lpstr>
      <vt:lpstr>General Guidance for 15.4ab Proposals</vt:lpstr>
      <vt:lpstr>General Guidance for 15.4ab Proposals</vt:lpstr>
      <vt:lpstr>Coexistence and Compatibility </vt:lpstr>
      <vt:lpstr>Collected Requirements</vt:lpstr>
      <vt:lpstr>Objectives Checklist:</vt:lpstr>
      <vt:lpstr>Objectives Checklist:</vt:lpstr>
      <vt:lpstr>Use Case Technical Characteristics </vt:lpstr>
      <vt:lpstr>Characteristics of Larger Industrial Scenarios </vt:lpstr>
      <vt:lpstr>Characteristics for Low Latency Communication</vt:lpstr>
      <vt:lpstr>Characteristics for Low Latency Communication (Table view)</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201</cp:revision>
  <cp:lastPrinted>2000-03-07T00:55:37Z</cp:lastPrinted>
  <dcterms:created xsi:type="dcterms:W3CDTF">2016-01-17T22:48:36Z</dcterms:created>
  <dcterms:modified xsi:type="dcterms:W3CDTF">2021-05-17T18:32:25Z</dcterms:modified>
  <cp:category/>
</cp:coreProperties>
</file>