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287" r:id="rId2"/>
    <p:sldId id="290" r:id="rId3"/>
    <p:sldId id="292" r:id="rId4"/>
    <p:sldId id="327" r:id="rId5"/>
    <p:sldId id="260" r:id="rId6"/>
    <p:sldId id="320" r:id="rId7"/>
    <p:sldId id="321" r:id="rId8"/>
    <p:sldId id="324" r:id="rId9"/>
    <p:sldId id="322" r:id="rId10"/>
    <p:sldId id="323" r:id="rId11"/>
    <p:sldId id="325" r:id="rId12"/>
    <p:sldId id="326"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24" d="100"/>
          <a:sy n="124" d="100"/>
        </p:scale>
        <p:origin x="9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1168" y="658713"/>
            <a:ext cx="7848872" cy="754063"/>
          </a:xfrm>
        </p:spPr>
        <p:txBody>
          <a:bodyPr/>
          <a:lstStyle>
            <a:lvl1pPr>
              <a:defRPr sz="3200">
                <a:ln>
                  <a:noFill/>
                </a:ln>
              </a:defRPr>
            </a:lvl1pPr>
          </a:lstStyle>
          <a:p>
            <a:r>
              <a:rPr lang="en-GB" dirty="0"/>
              <a:t>Click to edit Master title style</a:t>
            </a:r>
            <a:endParaRPr lang="en-US" dirty="0"/>
          </a:p>
        </p:txBody>
      </p:sp>
      <p:sp>
        <p:nvSpPr>
          <p:cNvPr id="3" name="Content Placeholder 2"/>
          <p:cNvSpPr>
            <a:spLocks noGrp="1"/>
          </p:cNvSpPr>
          <p:nvPr>
            <p:ph idx="1"/>
          </p:nvPr>
        </p:nvSpPr>
        <p:spPr>
          <a:xfrm>
            <a:off x="683569" y="1580728"/>
            <a:ext cx="7848872" cy="4800600"/>
          </a:xfrm>
        </p:spPr>
        <p:txBody>
          <a:bodyPr/>
          <a:lstStyle>
            <a:lvl1pPr marL="274320" indent="-228600">
              <a:buClr>
                <a:schemeClr val="accent6"/>
              </a:buClr>
              <a:buFont typeface="Arial" panose="020B0604020202020204" pitchFamily="34" charset="0"/>
              <a:buChar char="•"/>
              <a:defRPr/>
            </a:lvl1pPr>
            <a:lvl2pPr marL="914400" indent="-228600">
              <a:buFont typeface="Arial" panose="020B0604020202020204" pitchFamily="34" charset="0"/>
              <a:buChar char="−"/>
              <a:defRPr/>
            </a:lvl2pPr>
            <a:lvl3pPr marL="1257300" indent="-228600">
              <a:buFont typeface="Wingdings" panose="05000000000000000000" pitchFamily="2" charset="2"/>
              <a:buChar char="§"/>
              <a:defRPr/>
            </a:lvl3pPr>
            <a:lvl4pPr marL="1714500" indent="-228600">
              <a:buFont typeface="Courier New" panose="02070309020205020404" pitchFamily="49" charset="0"/>
              <a:buChar char="o"/>
              <a:defRPr/>
            </a:lvl4pPr>
            <a:lvl5pPr marL="2171700" indent="-228600">
              <a:buFont typeface="Arial" panose="020B0604020202020204" pitchFamily="34" charset="0"/>
              <a:buChar cha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 15-21-0268-00-04ab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06438" y="685800"/>
            <a:ext cx="7820025"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14374" y="1556792"/>
            <a:ext cx="7820025"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	`</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15.4ab Technical Guidance Framework</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11,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 Framework for the summarizing technical requirements and guidance for developing technical proposals.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Assist in developing technical content</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3B48-4009-4741-A556-860F7C8F2BA5}"/>
              </a:ext>
            </a:extLst>
          </p:cNvPr>
          <p:cNvSpPr>
            <a:spLocks noGrp="1"/>
          </p:cNvSpPr>
          <p:nvPr>
            <p:ph type="title"/>
          </p:nvPr>
        </p:nvSpPr>
        <p:spPr/>
        <p:txBody>
          <a:bodyPr>
            <a:normAutofit fontScale="90000"/>
          </a:bodyPr>
          <a:lstStyle/>
          <a:p>
            <a:r>
              <a:rPr lang="en-US" dirty="0"/>
              <a:t>Characteristics for Low Latency Communication</a:t>
            </a:r>
          </a:p>
        </p:txBody>
      </p:sp>
      <p:sp>
        <p:nvSpPr>
          <p:cNvPr id="3" name="Content Placeholder 2">
            <a:extLst>
              <a:ext uri="{FF2B5EF4-FFF2-40B4-BE49-F238E27FC236}">
                <a16:creationId xmlns:a16="http://schemas.microsoft.com/office/drawing/2014/main" id="{3CFB30B7-582B-4CF2-9F85-B072E5A4B64D}"/>
              </a:ext>
            </a:extLst>
          </p:cNvPr>
          <p:cNvSpPr>
            <a:spLocks noGrp="1"/>
          </p:cNvSpPr>
          <p:nvPr>
            <p:ph idx="1"/>
          </p:nvPr>
        </p:nvSpPr>
        <p:spPr/>
        <p:txBody>
          <a:bodyPr>
            <a:normAutofit fontScale="70000" lnSpcReduction="20000"/>
          </a:bodyPr>
          <a:lstStyle/>
          <a:p>
            <a:r>
              <a:rPr lang="en-US" dirty="0"/>
              <a:t>Low latency == a few milliseconds </a:t>
            </a:r>
          </a:p>
          <a:p>
            <a:r>
              <a:rPr lang="en-US" dirty="0"/>
              <a:t>Must not monopolize the channel</a:t>
            </a:r>
          </a:p>
          <a:p>
            <a:pPr lvl="1"/>
            <a:r>
              <a:rPr lang="en-US" dirty="0"/>
              <a:t>Ensure coexistence with ranging operations</a:t>
            </a:r>
          </a:p>
          <a:p>
            <a:pPr lvl="1"/>
            <a:r>
              <a:rPr lang="en-US" dirty="0"/>
              <a:t>Provide sharing with many devices</a:t>
            </a:r>
          </a:p>
          <a:p>
            <a:pPr lvl="1"/>
            <a:r>
              <a:rPr lang="en-US" dirty="0"/>
              <a:t>Include interference reduction and mitigation techniques</a:t>
            </a:r>
          </a:p>
          <a:p>
            <a:pPr lvl="1"/>
            <a:r>
              <a:rPr lang="en-US" dirty="0"/>
              <a:t>Moderate duty cycle and activity factor</a:t>
            </a:r>
          </a:p>
          <a:p>
            <a:pPr lvl="2"/>
            <a:r>
              <a:rPr lang="en-US" dirty="0"/>
              <a:t>Higher bit rate → lower duty cycle </a:t>
            </a:r>
          </a:p>
          <a:p>
            <a:r>
              <a:rPr lang="en-US" dirty="0"/>
              <a:t>Can be very short distances  (moderate link budget)</a:t>
            </a:r>
          </a:p>
          <a:p>
            <a:r>
              <a:rPr lang="en-US" dirty="0"/>
              <a:t>Low energy consumption</a:t>
            </a:r>
          </a:p>
          <a:p>
            <a:r>
              <a:rPr lang="en-US" dirty="0"/>
              <a:t>Multiple topologies </a:t>
            </a:r>
          </a:p>
          <a:p>
            <a:pPr lvl="1"/>
            <a:r>
              <a:rPr lang="en-US" dirty="0"/>
              <a:t>Peer to peer, , peer-to-multi-peer, and station-to-infrastructure</a:t>
            </a:r>
          </a:p>
          <a:p>
            <a:r>
              <a:rPr lang="en-US" dirty="0"/>
              <a:t>Cost sensitive</a:t>
            </a:r>
          </a:p>
          <a:p>
            <a:pPr lvl="1"/>
            <a:r>
              <a:rPr lang="en-US" dirty="0"/>
              <a:t>Low cost and low complexity circa 2021</a:t>
            </a:r>
          </a:p>
          <a:p>
            <a:pPr marL="685800" lvl="1" indent="0">
              <a:buNone/>
            </a:pPr>
            <a:endParaRPr lang="en-US" dirty="0"/>
          </a:p>
        </p:txBody>
      </p:sp>
      <p:sp>
        <p:nvSpPr>
          <p:cNvPr id="4" name="Slide Number Placeholder 3">
            <a:extLst>
              <a:ext uri="{FF2B5EF4-FFF2-40B4-BE49-F238E27FC236}">
                <a16:creationId xmlns:a16="http://schemas.microsoft.com/office/drawing/2014/main" id="{BB55A44F-7E21-45FA-B042-A7E2DF3505E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
        <p:nvSpPr>
          <p:cNvPr id="5" name="TextBox 4">
            <a:extLst>
              <a:ext uri="{FF2B5EF4-FFF2-40B4-BE49-F238E27FC236}">
                <a16:creationId xmlns:a16="http://schemas.microsoft.com/office/drawing/2014/main" id="{EF1B2597-EC3E-4878-A0BF-E6E8F3EAB6D9}"/>
              </a:ext>
            </a:extLst>
          </p:cNvPr>
          <p:cNvSpPr txBox="1"/>
          <p:nvPr/>
        </p:nvSpPr>
        <p:spPr>
          <a:xfrm>
            <a:off x="6516216" y="6199287"/>
            <a:ext cx="2579961" cy="246221"/>
          </a:xfrm>
          <a:prstGeom prst="rect">
            <a:avLst/>
          </a:prstGeom>
          <a:noFill/>
        </p:spPr>
        <p:txBody>
          <a:bodyPr wrap="square" rtlCol="0">
            <a:spAutoFit/>
          </a:bodyPr>
          <a:lstStyle/>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Reference: Document 15-21-0171</a:t>
            </a:r>
          </a:p>
        </p:txBody>
      </p:sp>
    </p:spTree>
    <p:extLst>
      <p:ext uri="{BB962C8B-B14F-4D97-AF65-F5344CB8AC3E}">
        <p14:creationId xmlns:p14="http://schemas.microsoft.com/office/powerpoint/2010/main" val="3997508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3B48-4009-4741-A556-860F7C8F2BA5}"/>
              </a:ext>
            </a:extLst>
          </p:cNvPr>
          <p:cNvSpPr>
            <a:spLocks noGrp="1"/>
          </p:cNvSpPr>
          <p:nvPr>
            <p:ph type="title"/>
          </p:nvPr>
        </p:nvSpPr>
        <p:spPr/>
        <p:txBody>
          <a:bodyPr>
            <a:normAutofit fontScale="90000"/>
          </a:bodyPr>
          <a:lstStyle/>
          <a:p>
            <a:r>
              <a:rPr lang="en-US" dirty="0"/>
              <a:t>Characteristics for Low Latency Communication (Table view)</a:t>
            </a:r>
          </a:p>
        </p:txBody>
      </p:sp>
      <p:sp>
        <p:nvSpPr>
          <p:cNvPr id="4" name="Slide Number Placeholder 3">
            <a:extLst>
              <a:ext uri="{FF2B5EF4-FFF2-40B4-BE49-F238E27FC236}">
                <a16:creationId xmlns:a16="http://schemas.microsoft.com/office/drawing/2014/main" id="{BB55A44F-7E21-45FA-B042-A7E2DF3505E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5" name="TextBox 4">
            <a:extLst>
              <a:ext uri="{FF2B5EF4-FFF2-40B4-BE49-F238E27FC236}">
                <a16:creationId xmlns:a16="http://schemas.microsoft.com/office/drawing/2014/main" id="{EF1B2597-EC3E-4878-A0BF-E6E8F3EAB6D9}"/>
              </a:ext>
            </a:extLst>
          </p:cNvPr>
          <p:cNvSpPr txBox="1"/>
          <p:nvPr/>
        </p:nvSpPr>
        <p:spPr>
          <a:xfrm>
            <a:off x="5940152" y="5949280"/>
            <a:ext cx="3156025" cy="502702"/>
          </a:xfrm>
          <a:prstGeom prst="rect">
            <a:avLst/>
          </a:prstGeom>
          <a:noFill/>
        </p:spPr>
        <p:txBody>
          <a:bodyPr wrap="square" rtlCol="0">
            <a:spAutoFit/>
          </a:bodyPr>
          <a:lstStyle/>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Reference: </a:t>
            </a:r>
          </a:p>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Document 15-21-0171 and Document 15-21-0089</a:t>
            </a:r>
          </a:p>
        </p:txBody>
      </p:sp>
      <p:pic>
        <p:nvPicPr>
          <p:cNvPr id="8" name="Content Placeholder 7">
            <a:extLst>
              <a:ext uri="{FF2B5EF4-FFF2-40B4-BE49-F238E27FC236}">
                <a16:creationId xmlns:a16="http://schemas.microsoft.com/office/drawing/2014/main" id="{B8A53C3C-2672-45EB-BD10-22EE7AE6DAA1}"/>
              </a:ext>
            </a:extLst>
          </p:cNvPr>
          <p:cNvPicPr>
            <a:picLocks noGrp="1" noChangeAspect="1"/>
          </p:cNvPicPr>
          <p:nvPr>
            <p:ph idx="1"/>
          </p:nvPr>
        </p:nvPicPr>
        <p:blipFill>
          <a:blip r:embed="rId2"/>
          <a:stretch>
            <a:fillRect/>
          </a:stretch>
        </p:blipFill>
        <p:spPr>
          <a:xfrm>
            <a:off x="684213" y="2010148"/>
            <a:ext cx="7848600" cy="3867124"/>
          </a:xfrm>
        </p:spPr>
      </p:pic>
    </p:spTree>
    <p:extLst>
      <p:ext uri="{BB962C8B-B14F-4D97-AF65-F5344CB8AC3E}">
        <p14:creationId xmlns:p14="http://schemas.microsoft.com/office/powerpoint/2010/main" val="3899425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BD3C3-D621-4D35-8540-324B07813F19}"/>
              </a:ext>
            </a:extLst>
          </p:cNvPr>
          <p:cNvSpPr>
            <a:spLocks noGrp="1"/>
          </p:cNvSpPr>
          <p:nvPr>
            <p:ph type="title"/>
          </p:nvPr>
        </p:nvSpPr>
        <p:spPr/>
        <p:txBody>
          <a:bodyPr/>
          <a:lstStyle/>
          <a:p>
            <a:r>
              <a:rPr lang="en-US" dirty="0"/>
              <a:t>Example Table Form (15-21-0089)</a:t>
            </a:r>
          </a:p>
        </p:txBody>
      </p:sp>
      <p:sp>
        <p:nvSpPr>
          <p:cNvPr id="4" name="Slide Number Placeholder 3">
            <a:extLst>
              <a:ext uri="{FF2B5EF4-FFF2-40B4-BE49-F238E27FC236}">
                <a16:creationId xmlns:a16="http://schemas.microsoft.com/office/drawing/2014/main" id="{DCEE5DD9-D9A7-43EF-8CCE-E0DE0C127E3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pic>
        <p:nvPicPr>
          <p:cNvPr id="5" name="table">
            <a:extLst>
              <a:ext uri="{FF2B5EF4-FFF2-40B4-BE49-F238E27FC236}">
                <a16:creationId xmlns:a16="http://schemas.microsoft.com/office/drawing/2014/main" id="{5C7C1D72-1909-40EB-A113-BEB553A258A4}"/>
              </a:ext>
            </a:extLst>
          </p:cNvPr>
          <p:cNvPicPr>
            <a:picLocks noGrp="1" noChangeAspect="1"/>
          </p:cNvPicPr>
          <p:nvPr>
            <p:ph idx="1"/>
          </p:nvPr>
        </p:nvPicPr>
        <p:blipFill>
          <a:blip r:embed="rId2"/>
          <a:stretch>
            <a:fillRect/>
          </a:stretch>
        </p:blipFill>
        <p:spPr>
          <a:xfrm>
            <a:off x="684213" y="2191464"/>
            <a:ext cx="7848600" cy="3579971"/>
          </a:xfrm>
          <a:prstGeom prst="rect">
            <a:avLst/>
          </a:prstGeom>
        </p:spPr>
      </p:pic>
    </p:spTree>
    <p:extLst>
      <p:ext uri="{BB962C8B-B14F-4D97-AF65-F5344CB8AC3E}">
        <p14:creationId xmlns:p14="http://schemas.microsoft.com/office/powerpoint/2010/main" val="2117043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3568" y="685800"/>
            <a:ext cx="7842895" cy="754063"/>
          </a:xfrm>
        </p:spPr>
        <p:txBody>
          <a:bodyPr>
            <a:normAutofit/>
          </a:bodyPr>
          <a:lstStyle/>
          <a:p>
            <a:r>
              <a:rPr lang="en-US" sz="2800" dirty="0"/>
              <a:t>Purpose of Technical Guidance Document</a:t>
            </a:r>
            <a:endParaRPr lang="en-US" altLang="en-US" sz="2800" dirty="0">
              <a:solidFill>
                <a:schemeClr val="accent2"/>
              </a:solidFill>
            </a:endParaRP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fontScale="62500" lnSpcReduction="20000"/>
          </a:bodyPr>
          <a:lstStyle/>
          <a:p>
            <a:pPr marL="457200" indent="-457200">
              <a:defRPr/>
            </a:pPr>
            <a:r>
              <a:rPr lang="en-US" dirty="0"/>
              <a:t>Aliases: Technical Characteristics Framework, Technical Requirements Document, System Requirements Document</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Provides technical guidance for preparation of proposals.</a:t>
            </a:r>
          </a:p>
          <a:p>
            <a:pPr marL="0" indent="0">
              <a:buNone/>
              <a:defRPr/>
            </a:pPr>
            <a:endParaRPr lang="en-US" dirty="0"/>
          </a:p>
          <a:p>
            <a:pPr marL="457200" indent="-457200">
              <a:buFont typeface="Arial" panose="020B0604020202020204" pitchFamily="34" charset="0"/>
              <a:buChar char="•"/>
              <a:defRPr/>
            </a:pPr>
            <a:r>
              <a:rPr lang="en-US" dirty="0"/>
              <a:t>The objective of this guidance is to provide technical recommendations for preparing and evaluating proposals, and should not be understood as mandatory requirements for the system design.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The intent is to use a flexible and efficient process that provides sufficient descriptions of the technical drivers to enable relevant responses, with efficiency of effort while meeting the critical need for a timely amendment.</a:t>
            </a:r>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E1D4E-A757-44F2-BF19-13477DA80512}"/>
              </a:ext>
            </a:extLst>
          </p:cNvPr>
          <p:cNvSpPr>
            <a:spLocks noGrp="1"/>
          </p:cNvSpPr>
          <p:nvPr>
            <p:ph type="title"/>
          </p:nvPr>
        </p:nvSpPr>
        <p:spPr>
          <a:xfrm>
            <a:off x="671168" y="658713"/>
            <a:ext cx="7848872" cy="754063"/>
          </a:xfrm>
          <a:ln>
            <a:noFill/>
          </a:ln>
        </p:spPr>
        <p:txBody>
          <a:bodyPr>
            <a:normAutofit/>
          </a:bodyPr>
          <a:lstStyle/>
          <a:p>
            <a:r>
              <a:rPr lang="en-US" dirty="0"/>
              <a:t>General Guidance for 15.4ab Proposals</a:t>
            </a:r>
          </a:p>
        </p:txBody>
      </p:sp>
      <p:sp>
        <p:nvSpPr>
          <p:cNvPr id="3" name="Content Placeholder 2">
            <a:extLst>
              <a:ext uri="{FF2B5EF4-FFF2-40B4-BE49-F238E27FC236}">
                <a16:creationId xmlns:a16="http://schemas.microsoft.com/office/drawing/2014/main" id="{556306DA-0463-4C56-8D38-49BFB74DB6B3}"/>
              </a:ext>
            </a:extLst>
          </p:cNvPr>
          <p:cNvSpPr>
            <a:spLocks noGrp="1"/>
          </p:cNvSpPr>
          <p:nvPr>
            <p:ph idx="1"/>
          </p:nvPr>
        </p:nvSpPr>
        <p:spPr>
          <a:xfrm>
            <a:off x="683569" y="1580728"/>
            <a:ext cx="7848872" cy="4800600"/>
          </a:xfrm>
        </p:spPr>
        <p:txBody>
          <a:bodyPr>
            <a:normAutofit fontScale="55000" lnSpcReduction="20000"/>
          </a:bodyPr>
          <a:lstStyle/>
          <a:p>
            <a:r>
              <a:rPr lang="en-US" dirty="0"/>
              <a:t>Must be within the scope of the PAR</a:t>
            </a:r>
          </a:p>
          <a:p>
            <a:r>
              <a:rPr lang="en-US" dirty="0"/>
              <a:t>Must coexist with existing HRP and LRP ERDEV implementations</a:t>
            </a:r>
          </a:p>
          <a:p>
            <a:r>
              <a:rPr lang="en-US" dirty="0"/>
              <a:t>Must provide compatibility with HRP and/or LRP ERDEVs </a:t>
            </a:r>
          </a:p>
          <a:p>
            <a:r>
              <a:rPr lang="en-US" dirty="0"/>
              <a:t>MAC additions directly related to</a:t>
            </a:r>
          </a:p>
          <a:p>
            <a:pPr lvl="1"/>
            <a:r>
              <a:rPr lang="en-US" dirty="0"/>
              <a:t>PHY support </a:t>
            </a:r>
          </a:p>
          <a:p>
            <a:pPr lvl="1"/>
            <a:r>
              <a:rPr lang="en-US" dirty="0"/>
              <a:t>ranging and localization related information exchange</a:t>
            </a:r>
          </a:p>
          <a:p>
            <a:pPr lvl="1"/>
            <a:r>
              <a:rPr lang="en-US" dirty="0"/>
              <a:t>MAC functions to support ranging and localization control</a:t>
            </a:r>
          </a:p>
          <a:p>
            <a:pPr lvl="1"/>
            <a:r>
              <a:rPr lang="en-US" dirty="0"/>
              <a:t>Sensing</a:t>
            </a:r>
          </a:p>
          <a:p>
            <a:pPr lvl="1"/>
            <a:r>
              <a:rPr lang="en-US" dirty="0"/>
              <a:t>Data streaming</a:t>
            </a:r>
          </a:p>
          <a:p>
            <a:pPr lvl="1"/>
            <a:r>
              <a:rPr lang="en-US" dirty="0"/>
              <a:t>Simplifications, corrections based on experience</a:t>
            </a:r>
          </a:p>
          <a:p>
            <a:pPr lvl="1"/>
            <a:r>
              <a:rPr lang="en-US" dirty="0"/>
              <a:t>Mechanisms to enhance discovery and connection setup efficiently </a:t>
            </a:r>
          </a:p>
          <a:p>
            <a:r>
              <a:rPr lang="en-US" dirty="0"/>
              <a:t>May include additional coding, preamble and modulation schemes to support improved link budget and/or reduced air-time;</a:t>
            </a:r>
          </a:p>
          <a:p>
            <a:r>
              <a:rPr lang="en-US" dirty="0"/>
              <a:t>May include additional channels and operating frequencies; </a:t>
            </a:r>
          </a:p>
        </p:txBody>
      </p:sp>
      <p:sp>
        <p:nvSpPr>
          <p:cNvPr id="4" name="Slide Number Placeholder 3">
            <a:extLst>
              <a:ext uri="{FF2B5EF4-FFF2-40B4-BE49-F238E27FC236}">
                <a16:creationId xmlns:a16="http://schemas.microsoft.com/office/drawing/2014/main" id="{F1771A99-E94A-4196-927F-171732D42D23}"/>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3</a:t>
            </a:fld>
            <a:endParaRPr lang="en-US" altLang="en-US"/>
          </a:p>
        </p:txBody>
      </p:sp>
    </p:spTree>
    <p:extLst>
      <p:ext uri="{BB962C8B-B14F-4D97-AF65-F5344CB8AC3E}">
        <p14:creationId xmlns:p14="http://schemas.microsoft.com/office/powerpoint/2010/main" val="1384275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E1D4E-A757-44F2-BF19-13477DA80512}"/>
              </a:ext>
            </a:extLst>
          </p:cNvPr>
          <p:cNvSpPr>
            <a:spLocks noGrp="1"/>
          </p:cNvSpPr>
          <p:nvPr>
            <p:ph type="title"/>
          </p:nvPr>
        </p:nvSpPr>
        <p:spPr>
          <a:xfrm>
            <a:off x="671168" y="658713"/>
            <a:ext cx="7848872" cy="754063"/>
          </a:xfrm>
          <a:ln>
            <a:noFill/>
          </a:ln>
        </p:spPr>
        <p:txBody>
          <a:bodyPr>
            <a:normAutofit/>
          </a:bodyPr>
          <a:lstStyle/>
          <a:p>
            <a:r>
              <a:rPr lang="en-US" dirty="0"/>
              <a:t>General Guidance for 15.4ab Proposals</a:t>
            </a:r>
          </a:p>
        </p:txBody>
      </p:sp>
      <p:sp>
        <p:nvSpPr>
          <p:cNvPr id="3" name="Content Placeholder 2">
            <a:extLst>
              <a:ext uri="{FF2B5EF4-FFF2-40B4-BE49-F238E27FC236}">
                <a16:creationId xmlns:a16="http://schemas.microsoft.com/office/drawing/2014/main" id="{556306DA-0463-4C56-8D38-49BFB74DB6B3}"/>
              </a:ext>
            </a:extLst>
          </p:cNvPr>
          <p:cNvSpPr>
            <a:spLocks noGrp="1"/>
          </p:cNvSpPr>
          <p:nvPr>
            <p:ph idx="1"/>
          </p:nvPr>
        </p:nvSpPr>
        <p:spPr>
          <a:xfrm>
            <a:off x="683569" y="1580728"/>
            <a:ext cx="7848872" cy="4800600"/>
          </a:xfrm>
        </p:spPr>
        <p:txBody>
          <a:bodyPr>
            <a:normAutofit fontScale="55000" lnSpcReduction="20000"/>
          </a:bodyPr>
          <a:lstStyle/>
          <a:p>
            <a:pPr marL="45720" indent="0" algn="ctr">
              <a:buNone/>
            </a:pPr>
            <a:r>
              <a:rPr lang="en-US" dirty="0">
                <a:solidFill>
                  <a:schemeClr val="accent6"/>
                </a:solidFill>
              </a:rPr>
              <a:t>Other considerations</a:t>
            </a:r>
          </a:p>
          <a:p>
            <a:r>
              <a:rPr lang="en-US" dirty="0"/>
              <a:t>Consider cost and complexity of implementation</a:t>
            </a:r>
          </a:p>
          <a:p>
            <a:pPr lvl="1"/>
            <a:r>
              <a:rPr lang="en-US" dirty="0"/>
              <a:t>Building upon the existing standard (know what is there)</a:t>
            </a:r>
          </a:p>
          <a:p>
            <a:pPr lvl="1"/>
            <a:r>
              <a:rPr lang="en-US" dirty="0"/>
              <a:t>Building upon the existing ecosystem</a:t>
            </a:r>
          </a:p>
          <a:p>
            <a:pPr lvl="1"/>
            <a:r>
              <a:rPr lang="en-US" dirty="0"/>
              <a:t>Consider the future </a:t>
            </a:r>
          </a:p>
          <a:p>
            <a:r>
              <a:rPr lang="en-US" dirty="0"/>
              <a:t>Consider application needs and differences in use case requirements</a:t>
            </a:r>
          </a:p>
          <a:p>
            <a:pPr lvl="1"/>
            <a:r>
              <a:rPr lang="en-US" dirty="0"/>
              <a:t>Requirements may be different for different use cases e.g. capabilities exchange, knowledge of context. </a:t>
            </a:r>
          </a:p>
          <a:p>
            <a:pPr lvl="1"/>
            <a:r>
              <a:rPr lang="en-US" dirty="0"/>
              <a:t>Some uses may not be exposed to legacy devices</a:t>
            </a:r>
          </a:p>
          <a:p>
            <a:pPr lvl="1"/>
            <a:r>
              <a:rPr lang="en-US" dirty="0"/>
              <a:t>Some proposals may not apply to some use cases</a:t>
            </a:r>
          </a:p>
          <a:p>
            <a:r>
              <a:rPr lang="en-US" dirty="0"/>
              <a:t>Proposals should address how backward compatible is achieved</a:t>
            </a:r>
          </a:p>
          <a:p>
            <a:pPr lvl="1"/>
            <a:r>
              <a:rPr lang="en-US" dirty="0"/>
              <a:t>Analysis or comparison of impacts on compatibility</a:t>
            </a:r>
          </a:p>
          <a:p>
            <a:pPr lvl="1"/>
            <a:r>
              <a:rPr lang="en-US" dirty="0"/>
              <a:t>Trade-offs between coexistence/compatibility/functionality and cost/complexity</a:t>
            </a:r>
          </a:p>
          <a:p>
            <a:pPr lvl="1"/>
            <a:r>
              <a:rPr lang="en-US" dirty="0"/>
              <a:t>How things are expected to change with time</a:t>
            </a:r>
          </a:p>
        </p:txBody>
      </p:sp>
      <p:sp>
        <p:nvSpPr>
          <p:cNvPr id="4" name="Slide Number Placeholder 3">
            <a:extLst>
              <a:ext uri="{FF2B5EF4-FFF2-40B4-BE49-F238E27FC236}">
                <a16:creationId xmlns:a16="http://schemas.microsoft.com/office/drawing/2014/main" id="{F1771A99-E94A-4196-927F-171732D42D23}"/>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4</a:t>
            </a:fld>
            <a:endParaRPr lang="en-US" altLang="en-US"/>
          </a:p>
        </p:txBody>
      </p:sp>
    </p:spTree>
    <p:extLst>
      <p:ext uri="{BB962C8B-B14F-4D97-AF65-F5344CB8AC3E}">
        <p14:creationId xmlns:p14="http://schemas.microsoft.com/office/powerpoint/2010/main" val="3411092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Guidance for 15.4ab Proposals</a:t>
            </a:r>
          </a:p>
        </p:txBody>
      </p:sp>
      <p:sp>
        <p:nvSpPr>
          <p:cNvPr id="3" name="Content Placeholder 2"/>
          <p:cNvSpPr>
            <a:spLocks noGrp="1"/>
          </p:cNvSpPr>
          <p:nvPr>
            <p:ph idx="1"/>
          </p:nvPr>
        </p:nvSpPr>
        <p:spPr/>
        <p:txBody>
          <a:bodyPr>
            <a:normAutofit fontScale="55000" lnSpcReduction="20000"/>
          </a:bodyPr>
          <a:lstStyle/>
          <a:p>
            <a:r>
              <a:rPr lang="en-US" dirty="0"/>
              <a:t>May include interference mitigation techniques to support higher density and higher traffic use cases; </a:t>
            </a:r>
          </a:p>
          <a:p>
            <a:r>
              <a:rPr lang="en-US" dirty="0"/>
              <a:t>May include improvements to accuracy / precision / reliability and interoperability for high-integrity ranging; </a:t>
            </a:r>
          </a:p>
          <a:p>
            <a:r>
              <a:rPr lang="en-US" dirty="0"/>
              <a:t>May include means to reduce complexity and power consumption;</a:t>
            </a:r>
          </a:p>
          <a:p>
            <a:r>
              <a:rPr lang="en-US" dirty="0"/>
              <a:t>May include definitions for tightly coupled hybrid operation with narrowband signaling to assist UWB; </a:t>
            </a:r>
          </a:p>
          <a:p>
            <a:r>
              <a:rPr lang="en-US" dirty="0"/>
              <a:t>May include sensing capabilities to support presence detection and environment mapping; </a:t>
            </a:r>
          </a:p>
          <a:p>
            <a:r>
              <a:rPr lang="en-US" dirty="0"/>
              <a:t>May include mechanisms supporting low-power low-latency streaming as well as high data-rate streaming</a:t>
            </a:r>
          </a:p>
          <a:p>
            <a:endParaRPr lang="en-US" dirty="0"/>
          </a:p>
          <a:p>
            <a:pPr marL="45720" indent="0">
              <a:buNone/>
            </a:pPr>
            <a:r>
              <a:rPr lang="en-US" dirty="0">
                <a:solidFill>
                  <a:schemeClr val="accent6">
                    <a:lumMod val="75000"/>
                  </a:schemeClr>
                </a:solidFill>
              </a:rPr>
              <a:t>The task group does not expect a contribution to be all encompassing; ideally it will complement the current contributions as best known by the proposer.  The group welcomes partial contributions that further the project objectives.</a:t>
            </a:r>
          </a:p>
          <a:p>
            <a:pPr marL="45720" indent="0">
              <a:buNone/>
            </a:pPr>
            <a:r>
              <a:rPr lang="en-US" dirty="0">
                <a:solidFill>
                  <a:schemeClr val="accent6">
                    <a:lumMod val="75000"/>
                  </a:schemeClr>
                </a:solidFill>
              </a:rPr>
              <a:t>All contributions must comply with the IEEE patent and copyright policies</a:t>
            </a:r>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bwMode="auto">
          <a:xfrm>
            <a:off x="7315200" y="6475413"/>
            <a:ext cx="4165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bwMode="auto">
          <a:xfrm>
            <a:off x="5717196"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849770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3E96A-9DE1-4AF6-8F25-01B7A5FE4EE8}"/>
              </a:ext>
            </a:extLst>
          </p:cNvPr>
          <p:cNvSpPr>
            <a:spLocks noGrp="1"/>
          </p:cNvSpPr>
          <p:nvPr>
            <p:ph type="title"/>
          </p:nvPr>
        </p:nvSpPr>
        <p:spPr>
          <a:xfrm>
            <a:off x="671168" y="658713"/>
            <a:ext cx="7848872" cy="754063"/>
          </a:xfrm>
        </p:spPr>
        <p:txBody>
          <a:bodyPr/>
          <a:lstStyle/>
          <a:p>
            <a:r>
              <a:rPr lang="en-US" dirty="0"/>
              <a:t>Coexistence and Compatibility </a:t>
            </a:r>
          </a:p>
        </p:txBody>
      </p:sp>
      <p:sp>
        <p:nvSpPr>
          <p:cNvPr id="3" name="Content Placeholder 2">
            <a:extLst>
              <a:ext uri="{FF2B5EF4-FFF2-40B4-BE49-F238E27FC236}">
                <a16:creationId xmlns:a16="http://schemas.microsoft.com/office/drawing/2014/main" id="{4D90462E-16B1-4426-89C6-F6B96AFA8C52}"/>
              </a:ext>
            </a:extLst>
          </p:cNvPr>
          <p:cNvSpPr>
            <a:spLocks noGrp="1"/>
          </p:cNvSpPr>
          <p:nvPr>
            <p:ph idx="1"/>
          </p:nvPr>
        </p:nvSpPr>
        <p:spPr>
          <a:xfrm>
            <a:off x="683569" y="1580728"/>
            <a:ext cx="7848872" cy="4800600"/>
          </a:xfrm>
        </p:spPr>
        <p:txBody>
          <a:bodyPr>
            <a:normAutofit fontScale="47500" lnSpcReduction="20000"/>
          </a:bodyPr>
          <a:lstStyle/>
          <a:p>
            <a:pPr lvl="0"/>
            <a:r>
              <a:rPr lang="en-US" noProof="0" dirty="0"/>
              <a:t>Operation of new version devices in the sphere of influence of legacy devices does not disrupt operation of legacy device (doesn’t break it)</a:t>
            </a:r>
          </a:p>
          <a:p>
            <a:pPr lvl="1"/>
            <a:r>
              <a:rPr lang="en-US" noProof="0" dirty="0"/>
              <a:t>The behavior of a legacy device upon reception  of the “new” signal/packet/frame is well define</a:t>
            </a:r>
          </a:p>
          <a:p>
            <a:pPr lvl="1"/>
            <a:r>
              <a:rPr lang="en-US" dirty="0"/>
              <a:t>Ability to interoperate and/or cooperate with legacy ERDEVs</a:t>
            </a:r>
            <a:endParaRPr lang="en-US" noProof="0" dirty="0"/>
          </a:p>
          <a:p>
            <a:pPr lvl="0"/>
            <a:r>
              <a:rPr lang="en-US" b="1" noProof="0" dirty="0"/>
              <a:t>For 15.4ab, this means will not </a:t>
            </a:r>
            <a:r>
              <a:rPr lang="en-US" b="1" dirty="0"/>
              <a:t>cause significant disruption to low duty-cycle ranging use cases.</a:t>
            </a:r>
          </a:p>
          <a:p>
            <a:pPr lvl="0"/>
            <a:r>
              <a:rPr lang="en-US" dirty="0"/>
              <a:t>Degrees of ‘compatible’, for example</a:t>
            </a:r>
          </a:p>
          <a:p>
            <a:pPr lvl="1"/>
            <a:r>
              <a:rPr lang="en-US" dirty="0"/>
              <a:t>New signal not even detected by legacy devices, </a:t>
            </a:r>
          </a:p>
          <a:p>
            <a:pPr lvl="1"/>
            <a:r>
              <a:rPr lang="en-US" dirty="0"/>
              <a:t>New signal demodulated and ignored</a:t>
            </a:r>
          </a:p>
          <a:p>
            <a:pPr lvl="1"/>
            <a:r>
              <a:rPr lang="en-US" dirty="0"/>
              <a:t>New signal can be demodulated and understood, without the benefit of “new” features</a:t>
            </a:r>
          </a:p>
          <a:p>
            <a:pPr lvl="0"/>
            <a:r>
              <a:rPr lang="en-US" dirty="0"/>
              <a:t>Other coexistence considerations</a:t>
            </a:r>
          </a:p>
          <a:p>
            <a:pPr lvl="1"/>
            <a:r>
              <a:rPr lang="en-US" dirty="0"/>
              <a:t>High density of UWB devices in same space and channel (legacy and new)</a:t>
            </a:r>
          </a:p>
          <a:p>
            <a:pPr lvl="1"/>
            <a:r>
              <a:rPr lang="en-US" dirty="0"/>
              <a:t>Other non-UWB devices in the same space and channel (or same device)</a:t>
            </a:r>
          </a:p>
          <a:p>
            <a:r>
              <a:rPr lang="en-US" dirty="0"/>
              <a:t>Various ways to define “legacy”</a:t>
            </a:r>
          </a:p>
          <a:p>
            <a:pPr lvl="1"/>
            <a:r>
              <a:rPr lang="en-US" dirty="0"/>
              <a:t>Can limit to subset of all things possible per the standard</a:t>
            </a:r>
          </a:p>
          <a:p>
            <a:pPr lvl="1"/>
            <a:r>
              <a:rPr lang="en-US" dirty="0"/>
              <a:t>Focus on what is used or likely to be used</a:t>
            </a:r>
          </a:p>
          <a:p>
            <a:pPr lvl="0"/>
            <a:r>
              <a:rPr lang="en-US" noProof="0" dirty="0"/>
              <a:t>Proposals should consider </a:t>
            </a:r>
            <a:r>
              <a:rPr lang="en-US" dirty="0"/>
              <a:t>and describe the level of compatibility and how coexistence is achieved. </a:t>
            </a:r>
            <a:endParaRPr lang="en-US" noProof="0" dirty="0"/>
          </a:p>
          <a:p>
            <a:endParaRPr lang="en-US" dirty="0"/>
          </a:p>
        </p:txBody>
      </p:sp>
      <p:sp>
        <p:nvSpPr>
          <p:cNvPr id="4" name="Slide Number Placeholder 3">
            <a:extLst>
              <a:ext uri="{FF2B5EF4-FFF2-40B4-BE49-F238E27FC236}">
                <a16:creationId xmlns:a16="http://schemas.microsoft.com/office/drawing/2014/main" id="{AE376CC8-E671-4E61-9BAC-4F8445116A3C}"/>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6</a:t>
            </a:fld>
            <a:endParaRPr lang="en-US" altLang="en-US"/>
          </a:p>
        </p:txBody>
      </p:sp>
    </p:spTree>
    <p:extLst>
      <p:ext uri="{BB962C8B-B14F-4D97-AF65-F5344CB8AC3E}">
        <p14:creationId xmlns:p14="http://schemas.microsoft.com/office/powerpoint/2010/main" val="3639847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FBBEC-2F85-4543-BB54-DD9A17CCAC0B}"/>
              </a:ext>
            </a:extLst>
          </p:cNvPr>
          <p:cNvSpPr>
            <a:spLocks noGrp="1"/>
          </p:cNvSpPr>
          <p:nvPr>
            <p:ph type="title"/>
          </p:nvPr>
        </p:nvSpPr>
        <p:spPr>
          <a:xfrm>
            <a:off x="671168" y="658713"/>
            <a:ext cx="7848872" cy="754063"/>
          </a:xfrm>
        </p:spPr>
        <p:txBody>
          <a:bodyPr/>
          <a:lstStyle/>
          <a:p>
            <a:r>
              <a:rPr lang="en-US" dirty="0"/>
              <a:t>Technical Characteristics Summary</a:t>
            </a:r>
          </a:p>
        </p:txBody>
      </p:sp>
      <p:sp>
        <p:nvSpPr>
          <p:cNvPr id="3" name="Content Placeholder 2">
            <a:extLst>
              <a:ext uri="{FF2B5EF4-FFF2-40B4-BE49-F238E27FC236}">
                <a16:creationId xmlns:a16="http://schemas.microsoft.com/office/drawing/2014/main" id="{1256D7A2-FED5-4E6C-A293-AA15B5AF5381}"/>
              </a:ext>
            </a:extLst>
          </p:cNvPr>
          <p:cNvSpPr>
            <a:spLocks noGrp="1"/>
          </p:cNvSpPr>
          <p:nvPr>
            <p:ph idx="1"/>
          </p:nvPr>
        </p:nvSpPr>
        <p:spPr>
          <a:xfrm>
            <a:off x="683569" y="1580728"/>
            <a:ext cx="7848872" cy="4800600"/>
          </a:xfrm>
        </p:spPr>
        <p:txBody>
          <a:bodyPr>
            <a:normAutofit fontScale="92500"/>
          </a:bodyPr>
          <a:lstStyle/>
          <a:p>
            <a:pPr lvl="0"/>
            <a:r>
              <a:rPr lang="en-US" noProof="0" dirty="0"/>
              <a:t>Summarize what’s been presented so far for technical requirements</a:t>
            </a:r>
          </a:p>
          <a:p>
            <a:pPr lvl="0"/>
            <a:r>
              <a:rPr lang="en-US" dirty="0"/>
              <a:t>Discuss how to represent technical characteristics</a:t>
            </a:r>
          </a:p>
          <a:p>
            <a:pPr lvl="1"/>
            <a:r>
              <a:rPr lang="en-US" noProof="0" dirty="0"/>
              <a:t>Table </a:t>
            </a:r>
            <a:r>
              <a:rPr lang="en-US" dirty="0"/>
              <a:t>format</a:t>
            </a:r>
          </a:p>
          <a:p>
            <a:pPr lvl="1"/>
            <a:r>
              <a:rPr lang="en-US" noProof="0" dirty="0"/>
              <a:t>Text/bullets</a:t>
            </a:r>
          </a:p>
          <a:p>
            <a:pPr lvl="1"/>
            <a:r>
              <a:rPr lang="en-US" dirty="0"/>
              <a:t>Combination</a:t>
            </a:r>
            <a:endParaRPr lang="en-US" noProof="0" dirty="0"/>
          </a:p>
          <a:p>
            <a:pPr marL="45720" lvl="0" indent="0">
              <a:buNone/>
            </a:pPr>
            <a:endParaRPr lang="en-US" noProof="0" dirty="0"/>
          </a:p>
          <a:p>
            <a:pPr marL="45720" lvl="0" indent="0">
              <a:buNone/>
            </a:pPr>
            <a:r>
              <a:rPr lang="en-US" noProof="0" dirty="0"/>
              <a:t>[A few examples follow – </a:t>
            </a:r>
            <a:r>
              <a:rPr lang="en-US" noProof="0" dirty="0">
                <a:solidFill>
                  <a:srgbClr val="C00000"/>
                </a:solidFill>
              </a:rPr>
              <a:t>work in progress</a:t>
            </a:r>
            <a:r>
              <a:rPr lang="en-US" noProof="0" dirty="0"/>
              <a:t>]</a:t>
            </a:r>
          </a:p>
          <a:p>
            <a:pPr marL="45720" lvl="0" indent="0">
              <a:buNone/>
            </a:pPr>
            <a:endParaRPr lang="en-US" noProof="0" dirty="0"/>
          </a:p>
          <a:p>
            <a:endParaRPr lang="en-US" dirty="0"/>
          </a:p>
        </p:txBody>
      </p:sp>
      <p:sp>
        <p:nvSpPr>
          <p:cNvPr id="4" name="Slide Number Placeholder 3">
            <a:extLst>
              <a:ext uri="{FF2B5EF4-FFF2-40B4-BE49-F238E27FC236}">
                <a16:creationId xmlns:a16="http://schemas.microsoft.com/office/drawing/2014/main" id="{D8C49DBE-6A52-4C24-8B9C-18F677836C65}"/>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7</a:t>
            </a:fld>
            <a:endParaRPr lang="en-US" altLang="en-US"/>
          </a:p>
        </p:txBody>
      </p:sp>
    </p:spTree>
    <p:extLst>
      <p:ext uri="{BB962C8B-B14F-4D97-AF65-F5344CB8AC3E}">
        <p14:creationId xmlns:p14="http://schemas.microsoft.com/office/powerpoint/2010/main" val="3256173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243B8-2219-4F8E-A889-1D6B7102E945}"/>
              </a:ext>
            </a:extLst>
          </p:cNvPr>
          <p:cNvSpPr>
            <a:spLocks noGrp="1"/>
          </p:cNvSpPr>
          <p:nvPr>
            <p:ph type="title"/>
          </p:nvPr>
        </p:nvSpPr>
        <p:spPr/>
        <p:txBody>
          <a:bodyPr/>
          <a:lstStyle/>
          <a:p>
            <a:r>
              <a:rPr lang="en-US" dirty="0"/>
              <a:t>Collected Requirements</a:t>
            </a:r>
          </a:p>
        </p:txBody>
      </p:sp>
      <p:sp>
        <p:nvSpPr>
          <p:cNvPr id="3" name="Content Placeholder 2">
            <a:extLst>
              <a:ext uri="{FF2B5EF4-FFF2-40B4-BE49-F238E27FC236}">
                <a16:creationId xmlns:a16="http://schemas.microsoft.com/office/drawing/2014/main" id="{2A6D92D9-CA3F-4E51-A3CD-C864A03C2241}"/>
              </a:ext>
            </a:extLst>
          </p:cNvPr>
          <p:cNvSpPr>
            <a:spLocks noGrp="1"/>
          </p:cNvSpPr>
          <p:nvPr>
            <p:ph idx="1"/>
          </p:nvPr>
        </p:nvSpPr>
        <p:spPr/>
        <p:txBody>
          <a:bodyPr>
            <a:normAutofit fontScale="77500" lnSpcReduction="20000"/>
          </a:bodyPr>
          <a:lstStyle/>
          <a:p>
            <a:r>
              <a:rPr lang="en-US" dirty="0"/>
              <a:t>Compatibility and coexistence</a:t>
            </a:r>
          </a:p>
          <a:p>
            <a:r>
              <a:rPr lang="en-US" dirty="0"/>
              <a:t>Greater flexibility for performance trade-offs (range/</a:t>
            </a:r>
            <a:r>
              <a:rPr lang="en-US" dirty="0" err="1"/>
              <a:t>datarate</a:t>
            </a:r>
            <a:r>
              <a:rPr lang="en-US" dirty="0"/>
              <a:t>/device density/</a:t>
            </a:r>
            <a:r>
              <a:rPr lang="en-US" dirty="0" err="1"/>
              <a:t>etc</a:t>
            </a:r>
            <a:r>
              <a:rPr lang="en-US" dirty="0"/>
              <a:t>)</a:t>
            </a:r>
          </a:p>
          <a:p>
            <a:r>
              <a:rPr lang="en-US" dirty="0"/>
              <a:t>More channels</a:t>
            </a:r>
          </a:p>
          <a:p>
            <a:r>
              <a:rPr lang="en-US" dirty="0"/>
              <a:t>Improved accuracy and resolution</a:t>
            </a:r>
          </a:p>
          <a:p>
            <a:r>
              <a:rPr lang="en-US" dirty="0"/>
              <a:t>Further enhancements for low-energy consumption</a:t>
            </a:r>
          </a:p>
          <a:p>
            <a:r>
              <a:rPr lang="en-US" dirty="0"/>
              <a:t>Broader application space</a:t>
            </a:r>
          </a:p>
          <a:p>
            <a:pPr lvl="1"/>
            <a:r>
              <a:rPr lang="en-US" dirty="0"/>
              <a:t>Presence detection, motion tracking, environment detection, </a:t>
            </a:r>
            <a:r>
              <a:rPr lang="en-US" dirty="0" err="1"/>
              <a:t>etc</a:t>
            </a:r>
            <a:endParaRPr lang="en-US" dirty="0"/>
          </a:p>
          <a:p>
            <a:r>
              <a:rPr lang="en-US" dirty="0"/>
              <a:t>Retain or improve upon robustness, integrity</a:t>
            </a:r>
          </a:p>
          <a:p>
            <a:pPr lvl="1"/>
            <a:r>
              <a:rPr lang="en-US" dirty="0"/>
              <a:t>Ensure new features are robust</a:t>
            </a:r>
          </a:p>
          <a:p>
            <a:pPr lvl="1"/>
            <a:r>
              <a:rPr lang="en-US" dirty="0"/>
              <a:t>Ensure new features are not harmful</a:t>
            </a:r>
          </a:p>
          <a:p>
            <a:endParaRPr lang="en-US" dirty="0"/>
          </a:p>
        </p:txBody>
      </p:sp>
      <p:sp>
        <p:nvSpPr>
          <p:cNvPr id="4" name="Slide Number Placeholder 3">
            <a:extLst>
              <a:ext uri="{FF2B5EF4-FFF2-40B4-BE49-F238E27FC236}">
                <a16:creationId xmlns:a16="http://schemas.microsoft.com/office/drawing/2014/main" id="{5AD095F6-7F44-4AAC-8523-C0E806F5C1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2889372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3E96A-9DE1-4AF6-8F25-01B7A5FE4EE8}"/>
              </a:ext>
            </a:extLst>
          </p:cNvPr>
          <p:cNvSpPr>
            <a:spLocks noGrp="1"/>
          </p:cNvSpPr>
          <p:nvPr>
            <p:ph type="title"/>
          </p:nvPr>
        </p:nvSpPr>
        <p:spPr>
          <a:xfrm>
            <a:off x="671168" y="658713"/>
            <a:ext cx="7848872" cy="754063"/>
          </a:xfrm>
        </p:spPr>
        <p:txBody>
          <a:bodyPr>
            <a:normAutofit fontScale="90000"/>
          </a:bodyPr>
          <a:lstStyle/>
          <a:p>
            <a:r>
              <a:rPr lang="en-US" dirty="0"/>
              <a:t>Characteristics of Larger Industrial Scenarios </a:t>
            </a:r>
          </a:p>
        </p:txBody>
      </p:sp>
      <p:sp>
        <p:nvSpPr>
          <p:cNvPr id="3" name="Content Placeholder 2">
            <a:extLst>
              <a:ext uri="{FF2B5EF4-FFF2-40B4-BE49-F238E27FC236}">
                <a16:creationId xmlns:a16="http://schemas.microsoft.com/office/drawing/2014/main" id="{4D90462E-16B1-4426-89C6-F6B96AFA8C52}"/>
              </a:ext>
            </a:extLst>
          </p:cNvPr>
          <p:cNvSpPr>
            <a:spLocks noGrp="1"/>
          </p:cNvSpPr>
          <p:nvPr>
            <p:ph idx="1"/>
          </p:nvPr>
        </p:nvSpPr>
        <p:spPr>
          <a:xfrm>
            <a:off x="684213" y="1340768"/>
            <a:ext cx="7848600" cy="5184576"/>
          </a:xfrm>
        </p:spPr>
        <p:txBody>
          <a:bodyPr>
            <a:normAutofit fontScale="40000" lnSpcReduction="20000"/>
          </a:bodyPr>
          <a:lstStyle/>
          <a:p>
            <a:pPr lvl="0"/>
            <a:r>
              <a:rPr lang="en-US" noProof="0" dirty="0"/>
              <a:t>Scalability to a very large number of tags</a:t>
            </a:r>
          </a:p>
          <a:p>
            <a:pPr lvl="1"/>
            <a:r>
              <a:rPr lang="en-US" dirty="0"/>
              <a:t>Number of tags can exceed 5,000</a:t>
            </a:r>
          </a:p>
          <a:p>
            <a:pPr lvl="1"/>
            <a:r>
              <a:rPr lang="en-US" dirty="0"/>
              <a:t>Many anchors that may not be in radio SOI of each other</a:t>
            </a:r>
          </a:p>
          <a:p>
            <a:pPr lvl="1"/>
            <a:r>
              <a:rPr lang="en-US" dirty="0"/>
              <a:t>Minimizing spectrum usage per device </a:t>
            </a:r>
          </a:p>
          <a:p>
            <a:r>
              <a:rPr lang="en-US" noProof="0" dirty="0"/>
              <a:t>Efficient resource uses</a:t>
            </a:r>
          </a:p>
          <a:p>
            <a:pPr lvl="1"/>
            <a:r>
              <a:rPr lang="en-US" dirty="0"/>
              <a:t>Minimize transmissions</a:t>
            </a:r>
          </a:p>
          <a:p>
            <a:pPr lvl="1"/>
            <a:r>
              <a:rPr lang="en-US" noProof="0" dirty="0"/>
              <a:t>Leveraging multiple communication mechanisms (out of band / different band for command and control)</a:t>
            </a:r>
          </a:p>
          <a:p>
            <a:r>
              <a:rPr lang="en-US" dirty="0"/>
              <a:t>Flexibility to support transmission scenarios and performance trade-offs</a:t>
            </a:r>
          </a:p>
          <a:p>
            <a:pPr lvl="1"/>
            <a:r>
              <a:rPr lang="en-US" noProof="0" dirty="0"/>
              <a:t>Broadcast ranging (GPS like), </a:t>
            </a:r>
            <a:r>
              <a:rPr lang="en-US" dirty="0"/>
              <a:t>Blinks, Two-way ranging </a:t>
            </a:r>
          </a:p>
          <a:p>
            <a:pPr lvl="1"/>
            <a:r>
              <a:rPr lang="en-US" dirty="0"/>
              <a:t>Enable longer distance between devices or smaller interference footprint</a:t>
            </a:r>
          </a:p>
          <a:p>
            <a:r>
              <a:rPr lang="en-US" noProof="0" dirty="0"/>
              <a:t>Flexibility and adaptability </a:t>
            </a:r>
            <a:r>
              <a:rPr lang="en-US" dirty="0"/>
              <a:t>to environment and varying application needs </a:t>
            </a:r>
          </a:p>
          <a:p>
            <a:pPr lvl="1"/>
            <a:r>
              <a:rPr lang="en-US" noProof="0" dirty="0"/>
              <a:t>Scenario detection</a:t>
            </a:r>
          </a:p>
          <a:p>
            <a:pPr lvl="1"/>
            <a:r>
              <a:rPr lang="en-US" dirty="0"/>
              <a:t>Detecting other users</a:t>
            </a:r>
          </a:p>
          <a:p>
            <a:pPr lvl="1"/>
            <a:r>
              <a:rPr lang="en-US" noProof="0" dirty="0"/>
              <a:t>Rate and power adaptation</a:t>
            </a:r>
          </a:p>
          <a:p>
            <a:pPr lvl="1"/>
            <a:r>
              <a:rPr lang="en-US" dirty="0"/>
              <a:t>Multi-mode operation</a:t>
            </a:r>
            <a:endParaRPr lang="en-US" noProof="0" dirty="0"/>
          </a:p>
          <a:p>
            <a:r>
              <a:rPr lang="en-US" dirty="0"/>
              <a:t>Mobility support</a:t>
            </a:r>
          </a:p>
          <a:p>
            <a:pPr lvl="1"/>
            <a:r>
              <a:rPr lang="en-US" noProof="0" dirty="0"/>
              <a:t>Objects may move in large groups</a:t>
            </a:r>
          </a:p>
          <a:p>
            <a:pPr lvl="1"/>
            <a:r>
              <a:rPr lang="en-US" dirty="0"/>
              <a:t>Efficient handover, discovery, synchronization</a:t>
            </a:r>
            <a:endParaRPr lang="en-US" noProof="0" dirty="0"/>
          </a:p>
          <a:p>
            <a:r>
              <a:rPr lang="en-US" dirty="0"/>
              <a:t>Coexistence requirements</a:t>
            </a:r>
          </a:p>
          <a:p>
            <a:pPr lvl="1"/>
            <a:r>
              <a:rPr lang="en-US" noProof="0" dirty="0"/>
              <a:t>With potentially many UWB devices in the space and channel</a:t>
            </a:r>
          </a:p>
          <a:p>
            <a:pPr lvl="1"/>
            <a:r>
              <a:rPr lang="en-US" dirty="0"/>
              <a:t>With other than UWB systems in the same space and channel</a:t>
            </a:r>
          </a:p>
          <a:p>
            <a:pPr marL="45720" indent="0">
              <a:buNone/>
            </a:pPr>
            <a:endParaRPr lang="en-US" noProof="0" dirty="0"/>
          </a:p>
        </p:txBody>
      </p:sp>
      <p:sp>
        <p:nvSpPr>
          <p:cNvPr id="4" name="Slide Number Placeholder 3">
            <a:extLst>
              <a:ext uri="{FF2B5EF4-FFF2-40B4-BE49-F238E27FC236}">
                <a16:creationId xmlns:a16="http://schemas.microsoft.com/office/drawing/2014/main" id="{AE376CC8-E671-4E61-9BAC-4F8445116A3C}"/>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9</a:t>
            </a:fld>
            <a:endParaRPr lang="en-US" altLang="en-US"/>
          </a:p>
        </p:txBody>
      </p:sp>
      <p:sp>
        <p:nvSpPr>
          <p:cNvPr id="14" name="TextBox 13">
            <a:extLst>
              <a:ext uri="{FF2B5EF4-FFF2-40B4-BE49-F238E27FC236}">
                <a16:creationId xmlns:a16="http://schemas.microsoft.com/office/drawing/2014/main" id="{8F1A939E-7A5D-4408-B2F9-BBD96A6E50F5}"/>
              </a:ext>
            </a:extLst>
          </p:cNvPr>
          <p:cNvSpPr txBox="1"/>
          <p:nvPr/>
        </p:nvSpPr>
        <p:spPr>
          <a:xfrm>
            <a:off x="4114800" y="2971800"/>
            <a:ext cx="914400" cy="830997"/>
          </a:xfrm>
          <a:prstGeom prst="rect">
            <a:avLst/>
          </a:prstGeom>
          <a:noFill/>
        </p:spPr>
        <p:txBody>
          <a:bodyPr wrap="square" rtlCol="0">
            <a:spAutoFit/>
          </a:bodyPr>
          <a:lstStyle/>
          <a:p>
            <a:r>
              <a:rPr lang="en-US" dirty="0"/>
              <a:t>Reference: Document 15-21-0066</a:t>
            </a:r>
          </a:p>
          <a:p>
            <a:endParaRPr lang="en-US" dirty="0"/>
          </a:p>
        </p:txBody>
      </p:sp>
      <p:sp>
        <p:nvSpPr>
          <p:cNvPr id="15" name="TextBox 14">
            <a:extLst>
              <a:ext uri="{FF2B5EF4-FFF2-40B4-BE49-F238E27FC236}">
                <a16:creationId xmlns:a16="http://schemas.microsoft.com/office/drawing/2014/main" id="{8E66B3EE-5D6F-4339-B646-EFE4E7FFB8C0}"/>
              </a:ext>
            </a:extLst>
          </p:cNvPr>
          <p:cNvSpPr txBox="1"/>
          <p:nvPr/>
        </p:nvSpPr>
        <p:spPr>
          <a:xfrm>
            <a:off x="5940151" y="6076076"/>
            <a:ext cx="2579961" cy="246221"/>
          </a:xfrm>
          <a:prstGeom prst="rect">
            <a:avLst/>
          </a:prstGeom>
          <a:noFill/>
        </p:spPr>
        <p:txBody>
          <a:bodyPr wrap="square" rtlCol="0">
            <a:spAutoFit/>
          </a:bodyPr>
          <a:lstStyle/>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Reference: Document 15-21-0066</a:t>
            </a:r>
          </a:p>
        </p:txBody>
      </p:sp>
    </p:spTree>
    <p:extLst>
      <p:ext uri="{BB962C8B-B14F-4D97-AF65-F5344CB8AC3E}">
        <p14:creationId xmlns:p14="http://schemas.microsoft.com/office/powerpoint/2010/main" val="18964443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29662</TotalTime>
  <Words>1208</Words>
  <Application>Microsoft Office PowerPoint</Application>
  <PresentationFormat>On-screen Show (4:3)</PresentationFormat>
  <Paragraphs>158</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Courier New</vt:lpstr>
      <vt:lpstr>Times New Roman</vt:lpstr>
      <vt:lpstr>Wingdings</vt:lpstr>
      <vt:lpstr>Office Theme</vt:lpstr>
      <vt:lpstr>PowerPoint Presentation</vt:lpstr>
      <vt:lpstr>Purpose of Technical Guidance Document</vt:lpstr>
      <vt:lpstr>General Guidance for 15.4ab Proposals</vt:lpstr>
      <vt:lpstr>General Guidance for 15.4ab Proposals</vt:lpstr>
      <vt:lpstr>General Guidance for 15.4ab Proposals</vt:lpstr>
      <vt:lpstr>Coexistence and Compatibility </vt:lpstr>
      <vt:lpstr>Technical Characteristics Summary</vt:lpstr>
      <vt:lpstr>Collected Requirements</vt:lpstr>
      <vt:lpstr>Characteristics of Larger Industrial Scenarios </vt:lpstr>
      <vt:lpstr>Characteristics for Low Latency Communication</vt:lpstr>
      <vt:lpstr>Characteristics for Low Latency Communication (Table view)</vt:lpstr>
      <vt:lpstr>Example Table Form (15-21-0089)</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189</cp:revision>
  <cp:lastPrinted>2000-03-07T00:55:37Z</cp:lastPrinted>
  <dcterms:created xsi:type="dcterms:W3CDTF">2016-01-17T22:48:36Z</dcterms:created>
  <dcterms:modified xsi:type="dcterms:W3CDTF">2021-05-12T18:53:13Z</dcterms:modified>
  <cp:category/>
</cp:coreProperties>
</file>