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87" r:id="rId2"/>
    <p:sldId id="290" r:id="rId3"/>
    <p:sldId id="304" r:id="rId4"/>
    <p:sldId id="317" r:id="rId5"/>
    <p:sldId id="300" r:id="rId6"/>
    <p:sldId id="322" r:id="rId7"/>
    <p:sldId id="302" r:id="rId8"/>
    <p:sldId id="312" r:id="rId9"/>
    <p:sldId id="318" r:id="rId10"/>
    <p:sldId id="327" r:id="rId11"/>
    <p:sldId id="315" r:id="rId12"/>
    <p:sldId id="316" r:id="rId13"/>
    <p:sldId id="324" r:id="rId14"/>
    <p:sldId id="325" r:id="rId15"/>
    <p:sldId id="326" r:id="rId16"/>
    <p:sldId id="328" r:id="rId17"/>
    <p:sldId id="329" r:id="rId18"/>
    <p:sldId id="332" r:id="rId19"/>
    <p:sldId id="330" r:id="rId20"/>
    <p:sldId id="331" r:id="rId21"/>
    <p:sldId id="314" r:id="rId22"/>
    <p:sldId id="298" r:id="rId23"/>
    <p:sldId id="296" r:id="rId2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22" d="100"/>
          <a:sy n="122" d="100"/>
        </p:scale>
        <p:origin x="131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802.15-21-0266-02-04ab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5/dcn/21/15-21-0277-00-nuwb-uwb-for-data-streaming-use-cases-suitable-features-overview.pdf" TargetMode="External"/><Relationship Id="rId7" Type="http://schemas.openxmlformats.org/officeDocument/2006/relationships/hyperlink" Target="https://mentor.ieee.org/802.15/dcn/21/15-21-0289-00-04ab-coupling-between-nb-and-uwb.pptx" TargetMode="External"/><Relationship Id="rId2" Type="http://schemas.openxmlformats.org/officeDocument/2006/relationships/hyperlink" Target="https://mentor.ieee.org/802.15/dcn/21/15-21-0268-00-04ab-15-4ab-technical-guidance-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280-00-04ab-objectives-checklist-table.docx" TargetMode="External"/><Relationship Id="rId5" Type="http://schemas.openxmlformats.org/officeDocument/2006/relationships/hyperlink" Target="https://mentor.ieee.org/802.15/dcn/21/15-21-0276-00-04ab-receiver-requirements-for-realistic-interference-scenarios.pptx" TargetMode="External"/><Relationship Id="rId4" Type="http://schemas.openxmlformats.org/officeDocument/2006/relationships/hyperlink" Target="https://mentor.ieee.org/802.15/dcn/21/15-21-0272-00-04ab-some-uas-use-cases-for-uwb.ppt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754063"/>
          </a:xfrm>
        </p:spPr>
        <p:txBody>
          <a:bodyPr/>
          <a:lstStyle/>
          <a:p>
            <a:r>
              <a:rPr lang="en-US" dirty="0"/>
              <a:t>What we Accomplished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1587624"/>
            <a:ext cx="3805238"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PAR</a:t>
            </a:r>
          </a:p>
          <a:p>
            <a:pPr marL="457200" indent="-457200">
              <a:buFont typeface="Arial" panose="020B0604020202020204" pitchFamily="34" charset="0"/>
              <a:buChar char="•"/>
            </a:pPr>
            <a:r>
              <a:rPr lang="en-US" dirty="0"/>
              <a:t>Reached consensus on PAR Scope</a:t>
            </a:r>
          </a:p>
          <a:p>
            <a:pPr marL="457200" indent="-457200">
              <a:buFont typeface="Arial" panose="020B0604020202020204" pitchFamily="34" charset="0"/>
              <a:buChar char="•"/>
            </a:pPr>
            <a:r>
              <a:rPr lang="en-US" dirty="0"/>
              <a:t>Completed PAR Drafting</a:t>
            </a:r>
          </a:p>
          <a:p>
            <a:pPr marL="457200" indent="-457200">
              <a:buFont typeface="Arial" panose="020B0604020202020204" pitchFamily="34" charset="0"/>
              <a:buChar char="•"/>
            </a:pPr>
            <a:r>
              <a:rPr lang="en-US" dirty="0"/>
              <a:t>Approved draft PAR document in subgroup</a:t>
            </a:r>
          </a:p>
          <a:p>
            <a:pPr marL="457200" indent="-457200">
              <a:buFont typeface="Arial" panose="020B0604020202020204" pitchFamily="34" charset="0"/>
              <a:buChar char="•"/>
            </a:pPr>
            <a:r>
              <a:rPr lang="en-US" dirty="0"/>
              <a:t>Approved draft PAR at Working Group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hlinkClick r:id="rId2"/>
            </a:endParaRPr>
          </a:p>
          <a:p>
            <a:pPr marL="0" indent="0" algn="ctr"/>
            <a:r>
              <a:rPr lang="en-US" dirty="0">
                <a:hlinkClick r:id="rId2"/>
              </a:rPr>
              <a:t>Document: 15-21-0126-01</a:t>
            </a:r>
            <a:endParaRPr lang="en-US" dirty="0"/>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1587624"/>
            <a:ext cx="3806825"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CSD</a:t>
            </a:r>
          </a:p>
          <a:p>
            <a:pPr marL="457200" indent="-457200">
              <a:buFont typeface="Arial" panose="020B0604020202020204" pitchFamily="34" charset="0"/>
              <a:buChar char="•"/>
            </a:pPr>
            <a:r>
              <a:rPr lang="en-US" dirty="0"/>
              <a:t>Reached consensus on project definition, need for the project, benefits and goals statements</a:t>
            </a:r>
          </a:p>
          <a:p>
            <a:pPr marL="457200" indent="-457200">
              <a:buFont typeface="Arial" panose="020B0604020202020204" pitchFamily="34" charset="0"/>
              <a:buChar char="•"/>
            </a:pPr>
            <a:r>
              <a:rPr lang="en-US" dirty="0"/>
              <a:t>Completed CSD Drafting</a:t>
            </a:r>
          </a:p>
          <a:p>
            <a:pPr marL="457200" indent="-457200">
              <a:buFont typeface="Arial" panose="020B0604020202020204" pitchFamily="34" charset="0"/>
              <a:buChar char="•"/>
            </a:pPr>
            <a:r>
              <a:rPr lang="en-US" dirty="0"/>
              <a:t>Approved draft CSD document in subgroup</a:t>
            </a:r>
          </a:p>
          <a:p>
            <a:pPr marL="457200" indent="-457200">
              <a:buFont typeface="Arial" panose="020B0604020202020204" pitchFamily="34" charset="0"/>
              <a:buChar char="•"/>
            </a:pPr>
            <a:r>
              <a:rPr lang="en-US" dirty="0"/>
              <a:t>Approved draft CSD at Working Group</a:t>
            </a:r>
          </a:p>
          <a:p>
            <a:pPr marL="0" indent="0"/>
            <a:endParaRPr lang="en-US" dirty="0"/>
          </a:p>
          <a:p>
            <a:pPr marL="457200" indent="-457200">
              <a:buFont typeface="Arial" panose="020B0604020202020204" pitchFamily="34" charset="0"/>
              <a:buChar char="•"/>
            </a:pPr>
            <a:endParaRPr lang="en-US" dirty="0">
              <a:hlinkClick r:id="rId3"/>
            </a:endParaRPr>
          </a:p>
          <a:p>
            <a:pPr marL="0" indent="0" algn="ctr"/>
            <a:r>
              <a:rPr lang="en-US" dirty="0">
                <a:hlinkClick r:id="rId3"/>
              </a:rPr>
              <a:t>Document: 15-21-0047-05</a:t>
            </a:r>
            <a:endParaRPr lang="en-US" dirty="0"/>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PAR and CSD Review</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WG Chair requested Affirmation from SG</a:t>
            </a:r>
          </a:p>
          <a:p>
            <a:pPr marL="857250" lvl="1" indent="-457200">
              <a:buFont typeface="Arial" panose="020B0604020202020204" pitchFamily="34" charset="0"/>
              <a:buChar char="•"/>
            </a:pPr>
            <a:r>
              <a:rPr lang="en-US" dirty="0"/>
              <a:t>Work completed in IG (allowed per rule)</a:t>
            </a:r>
          </a:p>
          <a:p>
            <a:pPr marL="857250" lvl="1" indent="-457200">
              <a:buFont typeface="Arial" panose="020B0604020202020204" pitchFamily="34" charset="0"/>
              <a:buChar char="•"/>
            </a:pPr>
            <a:r>
              <a:rPr lang="en-US" dirty="0"/>
              <a:t>Approved by WG in March (also OK)</a:t>
            </a:r>
          </a:p>
          <a:p>
            <a:pPr marL="857250" lvl="1" indent="-457200">
              <a:buFont typeface="Arial" panose="020B0604020202020204" pitchFamily="34" charset="0"/>
              <a:buChar char="•"/>
            </a:pPr>
            <a:r>
              <a:rPr lang="en-US" dirty="0"/>
              <a:t>SG approved by EC in March (so here we are)</a:t>
            </a:r>
          </a:p>
          <a:p>
            <a:pPr marL="857250" lvl="1" indent="-457200">
              <a:buFont typeface="Arial" panose="020B0604020202020204" pitchFamily="34" charset="0"/>
              <a:buChar char="•"/>
            </a:pPr>
            <a:r>
              <a:rPr lang="en-US" dirty="0"/>
              <a:t>To avoid another thing to explain, have SG affirm and WG affirm prior to submitting to EC</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Review </a:t>
            </a:r>
          </a:p>
          <a:p>
            <a:pPr marL="857250" lvl="1" indent="-457200">
              <a:buFont typeface="Arial" panose="020B0604020202020204" pitchFamily="34" charset="0"/>
              <a:buChar char="•"/>
            </a:pPr>
            <a:r>
              <a:rPr lang="en-US" dirty="0">
                <a:hlinkClick r:id="rId2"/>
              </a:rPr>
              <a:t>Document: 15-21-0126-01</a:t>
            </a:r>
            <a:endParaRPr lang="en-US" dirty="0"/>
          </a:p>
          <a:p>
            <a:pPr marL="857250" lvl="1" indent="-457200">
              <a:buFont typeface="Arial" panose="020B0604020202020204" pitchFamily="34" charset="0"/>
              <a:buChar char="•"/>
            </a:pPr>
            <a:r>
              <a:rPr lang="en-US" dirty="0">
                <a:hlinkClick r:id="rId3"/>
              </a:rPr>
              <a:t>Document: 15-21-0047-05</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Motion to affirm</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44447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a:t>
            </a:r>
          </a:p>
          <a:p>
            <a:r>
              <a:rPr lang="en-US" sz="2200" dirty="0">
                <a:latin typeface="Calibri" panose="020F0502020204030204" pitchFamily="34" charset="0"/>
                <a:cs typeface="Calibri" panose="020F0502020204030204" pitchFamily="34" charset="0"/>
              </a:rPr>
              <a:t>Second:</a:t>
            </a:r>
          </a:p>
          <a:p>
            <a:r>
              <a:rPr lang="en-US" sz="2200" dirty="0">
                <a:latin typeface="Calibri" panose="020F0502020204030204" pitchFamily="34" charset="0"/>
                <a:cs typeface="Calibri" panose="020F0502020204030204" pitchFamily="34" charset="0"/>
              </a:rPr>
              <a:t>Discussion:</a:t>
            </a:r>
          </a:p>
          <a:p>
            <a:r>
              <a:rPr lang="en-US" sz="2200" dirty="0">
                <a:latin typeface="Calibri" panose="020F0502020204030204" pitchFamily="34" charset="0"/>
                <a:cs typeface="Calibri" panose="020F0502020204030204" pitchFamily="34" charset="0"/>
              </a:rPr>
              <a:t>Result: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[15-21-0126-01]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Moved:</a:t>
            </a:r>
            <a:r>
              <a:rPr lang="en-US" sz="2000" i="1" dirty="0">
                <a:effectLst/>
                <a:latin typeface="Arial" panose="020B0604020202020204" pitchFamily="34" charset="0"/>
                <a:ea typeface="Calibri" panose="020F0502020204030204" pitchFamily="34" charset="0"/>
              </a:rPr>
              <a:t> Benjamin Rolfe</a:t>
            </a:r>
            <a:endParaRPr lang="en-US" sz="2000" dirty="0">
              <a:effectLst/>
              <a:latin typeface="Calibri" panose="020F0502020204030204" pitchFamily="34" charset="0"/>
              <a:ea typeface="Calibri" panose="020F0502020204030204" pitchFamily="34"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Second:</a:t>
            </a:r>
            <a:r>
              <a:rPr lang="en-US" sz="2000" i="1" dirty="0">
                <a:effectLst/>
                <a:latin typeface="Arial" panose="020B0604020202020204" pitchFamily="34" charset="0"/>
                <a:ea typeface="Calibri" panose="020F0502020204030204" pitchFamily="34" charset="0"/>
              </a:rPr>
              <a:t> Clint Powell</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0535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graphicFrame>
        <p:nvGraphicFramePr>
          <p:cNvPr id="8" name="Content Placeholder 7">
            <a:extLst>
              <a:ext uri="{FF2B5EF4-FFF2-40B4-BE49-F238E27FC236}">
                <a16:creationId xmlns:a16="http://schemas.microsoft.com/office/drawing/2014/main" id="{AA9435F8-025C-441A-8989-E99FB9E336EC}"/>
              </a:ext>
            </a:extLst>
          </p:cNvPr>
          <p:cNvGraphicFramePr>
            <a:graphicFrameLocks noGrp="1"/>
          </p:cNvGraphicFramePr>
          <p:nvPr>
            <p:ph idx="1"/>
            <p:extLst>
              <p:ext uri="{D42A27DB-BD31-4B8C-83A1-F6EECF244321}">
                <p14:modId xmlns:p14="http://schemas.microsoft.com/office/powerpoint/2010/main" val="1744379668"/>
              </p:ext>
            </p:extLst>
          </p:nvPr>
        </p:nvGraphicFramePr>
        <p:xfrm>
          <a:off x="899592" y="2072481"/>
          <a:ext cx="7218089" cy="2200275"/>
        </p:xfrm>
        <a:graphic>
          <a:graphicData uri="http://schemas.openxmlformats.org/drawingml/2006/table">
            <a:tbl>
              <a:tblPr>
                <a:tableStyleId>{5C22544A-7EE6-4342-B048-85BDC9FD1C3A}</a:tableStyleId>
              </a:tblPr>
              <a:tblGrid>
                <a:gridCol w="3612867">
                  <a:extLst>
                    <a:ext uri="{9D8B030D-6E8A-4147-A177-3AD203B41FA5}">
                      <a16:colId xmlns:a16="http://schemas.microsoft.com/office/drawing/2014/main" val="149486899"/>
                    </a:ext>
                  </a:extLst>
                </a:gridCol>
                <a:gridCol w="3605222">
                  <a:extLst>
                    <a:ext uri="{9D8B030D-6E8A-4147-A177-3AD203B41FA5}">
                      <a16:colId xmlns:a16="http://schemas.microsoft.com/office/drawing/2014/main" val="2969233262"/>
                    </a:ext>
                  </a:extLst>
                </a:gridCol>
              </a:tblGrid>
              <a:tr h="161925">
                <a:tc>
                  <a:txBody>
                    <a:bodyPr/>
                    <a:lstStyle/>
                    <a:p>
                      <a:pPr algn="l" fontAlgn="b"/>
                      <a:r>
                        <a:rPr lang="en-US" sz="1000" u="none" strike="noStrike" dirty="0">
                          <a:effectLst/>
                        </a:rPr>
                        <a:t>15.4ab Technical Guidance Framework</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dirty="0">
                          <a:effectLst/>
                          <a:hlinkClick r:id="rId2"/>
                        </a:rPr>
                        <a:t>https://mentor.ieee.org/802.15/dcn/21/15-21-0268-00-04ab-15-4ab-technical-guidance-framework.pptx</a:t>
                      </a:r>
                      <a:endParaRPr lang="en-US" sz="1000" b="0" i="0" u="sng" strike="noStrike" dirty="0">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51609898"/>
                  </a:ext>
                </a:extLst>
              </a:tr>
              <a:tr h="161925">
                <a:tc>
                  <a:txBody>
                    <a:bodyPr/>
                    <a:lstStyle/>
                    <a:p>
                      <a:pPr algn="l" fontAlgn="b"/>
                      <a:r>
                        <a:rPr lang="en-US" sz="1000" u="none" strike="noStrike" dirty="0">
                          <a:effectLst/>
                        </a:rPr>
                        <a:t>UWB for data streaming use cases - suitable features overview</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3"/>
                        </a:rPr>
                        <a:t>https://mentor.ieee.org/802.15/dcn/21/15-21-0277-00-nuwb-uwb-for-data-streaming-use-cases-suitable-features-overview.pdf</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45516925"/>
                  </a:ext>
                </a:extLst>
              </a:tr>
              <a:tr h="161925">
                <a:tc>
                  <a:txBody>
                    <a:bodyPr/>
                    <a:lstStyle/>
                    <a:p>
                      <a:pPr algn="l" fontAlgn="b"/>
                      <a:r>
                        <a:rPr lang="en-US" sz="1000" u="none" strike="noStrike" dirty="0">
                          <a:effectLst/>
                        </a:rPr>
                        <a:t>Some UAS Use Cases for UWB</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4"/>
                        </a:rPr>
                        <a:t>https://mentor.ieee.org/802.15/dcn/21/15-21-0272-00-04ab-some-uas-use-cases-for-uwb.pptx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31794721"/>
                  </a:ext>
                </a:extLst>
              </a:tr>
              <a:tr h="161925">
                <a:tc>
                  <a:txBody>
                    <a:bodyPr/>
                    <a:lstStyle/>
                    <a:p>
                      <a:pPr algn="l" fontAlgn="b"/>
                      <a:r>
                        <a:rPr lang="en-US" sz="1000" u="none" strike="noStrike" dirty="0">
                          <a:effectLst/>
                        </a:rPr>
                        <a:t>Receiver Requirements for Realistic Interference Scenarios</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5"/>
                        </a:rPr>
                        <a:t>https://mentor.ieee.org/802.15/dcn/21/15-21-0276-00-04ab-receiver-requirements-for-realistic-interference-scenarios.pptx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42392197"/>
                  </a:ext>
                </a:extLst>
              </a:tr>
              <a:tr h="161925">
                <a:tc>
                  <a:txBody>
                    <a:bodyPr/>
                    <a:lstStyle/>
                    <a:p>
                      <a:pPr algn="l" fontAlgn="b"/>
                      <a:r>
                        <a:rPr lang="en-US" sz="1000" u="none" strike="noStrike" dirty="0">
                          <a:effectLst/>
                        </a:rPr>
                        <a:t>Objectives Checklist Table</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6"/>
                        </a:rPr>
                        <a:t>https://mentor.ieee.org/802.15/dcn/21/15-21-0280-00-04ab-objectives-checklist-table.docx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1481086"/>
                  </a:ext>
                </a:extLst>
              </a:tr>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l" fontAlgn="b"/>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32167841"/>
                  </a:ext>
                </a:extLst>
              </a:tr>
              <a:tr h="161925">
                <a:tc>
                  <a:txBody>
                    <a:bodyPr/>
                    <a:lstStyle/>
                    <a:p>
                      <a:pPr algn="l" fontAlgn="b"/>
                      <a:r>
                        <a:rPr lang="en-US" sz="1000" u="none" strike="noStrike" dirty="0">
                          <a:effectLst/>
                        </a:rPr>
                        <a:t>Coupling between NB and UWB</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dirty="0">
                          <a:effectLst/>
                          <a:hlinkClick r:id="rId7"/>
                        </a:rPr>
                        <a:t>https://mentor.ieee.org/802.15/dcn/21/15-21-0289-00-04ab-coupling-between-nb-and-uwb.pptx</a:t>
                      </a:r>
                      <a:endParaRPr lang="en-US" sz="1000" b="0" i="0" u="sng" strike="noStrike" dirty="0">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21449517"/>
                  </a:ext>
                </a:extLst>
              </a:tr>
            </a:tbl>
          </a:graphicData>
        </a:graphic>
      </p:graphicFrame>
    </p:spTree>
    <p:extLst>
      <p:ext uri="{BB962C8B-B14F-4D97-AF65-F5344CB8AC3E}">
        <p14:creationId xmlns:p14="http://schemas.microsoft.com/office/powerpoint/2010/main" val="88832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6C1B-228E-426D-A8A9-ADE07473197E}"/>
              </a:ext>
            </a:extLst>
          </p:cNvPr>
          <p:cNvSpPr>
            <a:spLocks noGrp="1"/>
          </p:cNvSpPr>
          <p:nvPr>
            <p:ph type="title"/>
          </p:nvPr>
        </p:nvSpPr>
        <p:spPr/>
        <p:txBody>
          <a:bodyPr/>
          <a:lstStyle/>
          <a:p>
            <a:r>
              <a:rPr lang="en-US" dirty="0"/>
              <a:t>Call for Contributions Work</a:t>
            </a:r>
          </a:p>
        </p:txBody>
      </p:sp>
      <p:sp>
        <p:nvSpPr>
          <p:cNvPr id="3" name="Content Placeholder 2">
            <a:extLst>
              <a:ext uri="{FF2B5EF4-FFF2-40B4-BE49-F238E27FC236}">
                <a16:creationId xmlns:a16="http://schemas.microsoft.com/office/drawing/2014/main" id="{397C1412-0D5D-46EE-AD2F-8F297F783C8B}"/>
              </a:ext>
            </a:extLst>
          </p:cNvPr>
          <p:cNvSpPr>
            <a:spLocks noGrp="1"/>
          </p:cNvSpPr>
          <p:nvPr>
            <p:ph idx="1"/>
          </p:nvPr>
        </p:nvSpPr>
        <p:spPr/>
        <p:txBody>
          <a:bodyPr/>
          <a:lstStyle/>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t>Contributions can include further technical considerations, requirements and other guidance to propose</a:t>
            </a:r>
          </a:p>
          <a:p>
            <a:pPr marL="457200" indent="-457200">
              <a:buFont typeface="Arial" panose="020B0604020202020204" pitchFamily="34" charset="0"/>
              <a:buChar char="•"/>
            </a:pPr>
            <a:r>
              <a:rPr lang="en-US" dirty="0"/>
              <a:t>General contribution guidelines</a:t>
            </a:r>
          </a:p>
          <a:p>
            <a:pPr marL="457200" indent="-457200">
              <a:buFont typeface="Arial" panose="020B0604020202020204" pitchFamily="34" charset="0"/>
              <a:buChar char="•"/>
            </a:pPr>
            <a:r>
              <a:rPr lang="en-US" dirty="0"/>
              <a:t>Contribution schedule</a:t>
            </a:r>
          </a:p>
          <a:p>
            <a:pPr marL="457200" indent="-457200">
              <a:buFont typeface="Arial" panose="020B0604020202020204" pitchFamily="34" charset="0"/>
              <a:buChar char="•"/>
            </a:pPr>
            <a:r>
              <a:rPr lang="en-US" dirty="0"/>
              <a:t>Other discussion on contributions</a:t>
            </a:r>
          </a:p>
          <a:p>
            <a:endParaRPr lang="en-US" dirty="0"/>
          </a:p>
        </p:txBody>
      </p:sp>
      <p:sp>
        <p:nvSpPr>
          <p:cNvPr id="4" name="Slide Number Placeholder 3">
            <a:extLst>
              <a:ext uri="{FF2B5EF4-FFF2-40B4-BE49-F238E27FC236}">
                <a16:creationId xmlns:a16="http://schemas.microsoft.com/office/drawing/2014/main" id="{3A0308AA-43E8-48AE-9B0F-C46A8F75A1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10301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625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Schedule: [see teleconference schedule, now through end of July meeting]</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73209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p:txBody>
          <a:bodyPr/>
          <a:lstStyle/>
          <a:p>
            <a:pPr marL="457200" indent="-457200">
              <a:buFont typeface="Arial" panose="020B0604020202020204" pitchFamily="34" charset="0"/>
              <a:buChar char="•"/>
            </a:pPr>
            <a:r>
              <a:rPr lang="en-US" dirty="0"/>
              <a:t>EC Process</a:t>
            </a:r>
          </a:p>
          <a:p>
            <a:pPr marL="857250" lvl="1" indent="-457200">
              <a:buFont typeface="Arial" panose="020B0604020202020204" pitchFamily="34" charset="0"/>
              <a:buChar char="•"/>
            </a:pPr>
            <a:r>
              <a:rPr lang="en-US" dirty="0"/>
              <a:t>Submit for review</a:t>
            </a:r>
          </a:p>
          <a:p>
            <a:pPr marL="857250" lvl="1" indent="-457200">
              <a:buFont typeface="Arial" panose="020B0604020202020204" pitchFamily="34" charset="0"/>
              <a:buChar char="•"/>
            </a:pPr>
            <a:r>
              <a:rPr lang="en-US" dirty="0"/>
              <a:t>Comments received and resolved in July</a:t>
            </a:r>
          </a:p>
          <a:p>
            <a:pPr marL="457200" indent="-457200">
              <a:buFont typeface="Arial" panose="020B0604020202020204" pitchFamily="34" charset="0"/>
              <a:buChar char="•"/>
            </a:pPr>
            <a:r>
              <a:rPr lang="en-US" dirty="0"/>
              <a:t>Call for Contributions</a:t>
            </a:r>
          </a:p>
          <a:p>
            <a:pPr marL="857250" lvl="1" indent="-457200">
              <a:buFont typeface="Arial" panose="020B0604020202020204" pitchFamily="34" charset="0"/>
              <a:buChar char="•"/>
            </a:pPr>
            <a:r>
              <a:rPr lang="en-US" dirty="0"/>
              <a:t>Post following this meeting</a:t>
            </a:r>
          </a:p>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t>Refine on teleconferences?</a:t>
            </a:r>
          </a:p>
          <a:p>
            <a:pPr marL="457200" indent="-457200">
              <a:buFont typeface="Arial" panose="020B0604020202020204" pitchFamily="34" charset="0"/>
              <a:buChar char="•"/>
            </a:pPr>
            <a:r>
              <a:rPr lang="en-US" dirty="0"/>
              <a:t>Plan teleconferences</a:t>
            </a:r>
          </a:p>
          <a:p>
            <a:pPr marL="457200" indent="-457200">
              <a:buFont typeface="Arial" panose="020B0604020202020204" pitchFamily="34" charset="0"/>
              <a:buChar char="•"/>
            </a:pPr>
            <a:r>
              <a:rPr lang="en-US" dirty="0"/>
              <a:t>Prepare for July meeting</a:t>
            </a:r>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260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3960440" cy="4721695"/>
          </a:xfrm>
        </p:spPr>
        <p:txBody>
          <a:bodyPr>
            <a:normAutofit fontScale="92500" lnSpcReduction="10000"/>
          </a:bodyPr>
          <a:lstStyle/>
          <a:p>
            <a:pPr marL="400050" lvl="1" indent="0">
              <a:defRPr/>
            </a:pPr>
            <a:r>
              <a:rPr lang="en-US" dirty="0"/>
              <a:t>Pick a frequency and phase (how often, </a:t>
            </a:r>
            <a:r>
              <a:rPr lang="en-US" dirty="0" err="1"/>
              <a:t>day+time</a:t>
            </a:r>
            <a:r>
              <a:rPr lang="en-US" dirty="0"/>
              <a:t>)</a:t>
            </a:r>
          </a:p>
          <a:p>
            <a:pPr marL="400050" lvl="1" indent="0">
              <a:defRPr/>
            </a:pPr>
            <a:endParaRPr lang="en-US" dirty="0"/>
          </a:p>
          <a:p>
            <a:pPr marL="400050" lvl="1" indent="0">
              <a:defRPr/>
            </a:pPr>
            <a:r>
              <a:rPr lang="en-US" dirty="0"/>
              <a:t>Previously: Bi-weekly on Tuesday  at 10:00 ET (07:00 PT)</a:t>
            </a:r>
          </a:p>
          <a:p>
            <a:pPr marL="400050" lvl="1" indent="0">
              <a:defRPr/>
            </a:pPr>
            <a:r>
              <a:rPr lang="en-US" dirty="0"/>
              <a:t>Duration 1 hour. </a:t>
            </a:r>
          </a:p>
          <a:p>
            <a:pPr marL="400050" lvl="1" indent="0">
              <a:defRPr/>
            </a:pPr>
            <a:r>
              <a:rPr lang="en-US" dirty="0"/>
              <a:t>Following this pattern Would look like:</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21</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087914827"/>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00206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1" y="2225290"/>
            <a:ext cx="939527" cy="871289"/>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latin typeface="Times New Roman" charset="0"/>
                <a:ea typeface="ＭＳ Ｐゴシック" charset="0"/>
                <a:cs typeface="ＭＳ Ｐゴシック" charset="0"/>
              </a:rPr>
              <a:t>We are Here</a:t>
            </a:r>
            <a:endParaRPr kumimoji="0" lang="en-US" sz="1200" b="1" i="0" u="none" strike="noStrike" cap="none" normalizeH="0" baseline="0" dirty="0">
              <a:ln>
                <a:noFill/>
              </a:ln>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22</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62000" y="685801"/>
            <a:ext cx="7764463" cy="726976"/>
          </a:xfrm>
        </p:spPr>
        <p:txBody>
          <a:bodyPr wrap="square" anchor="ctr">
            <a:noAutofit/>
          </a:bodyPr>
          <a:lstStyle/>
          <a:p>
            <a:pPr>
              <a:lnSpc>
                <a:spcPct val="90000"/>
              </a:lnSpc>
            </a:pPr>
            <a:r>
              <a:rPr lang="en-US" altLang="en-US" sz="2400" b="1" dirty="0"/>
              <a:t>Adjourned</a:t>
            </a:r>
            <a:br>
              <a:rPr lang="en-US" altLang="en-US" sz="2400" b="1" dirty="0"/>
            </a:br>
            <a:r>
              <a:rPr lang="en-US" altLang="en-US" sz="2400" b="1" dirty="0"/>
              <a:t>Thanks</a:t>
            </a:r>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532114" y="1371600"/>
            <a:ext cx="3919434" cy="4868863"/>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23</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12</a:t>
            </a:r>
            <a:r>
              <a:rPr lang="en-US" altLang="en-US" baseline="30000" dirty="0"/>
              <a:t>th</a:t>
            </a:r>
            <a:r>
              <a:rPr lang="en-US" altLang="en-US" dirty="0"/>
              <a:t> through 18</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15-21-0250</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graphicFrame>
        <p:nvGraphicFramePr>
          <p:cNvPr id="2" name="Table 1">
            <a:extLst>
              <a:ext uri="{FF2B5EF4-FFF2-40B4-BE49-F238E27FC236}">
                <a16:creationId xmlns:a16="http://schemas.microsoft.com/office/drawing/2014/main" id="{4AEDA41B-452A-4125-BA2E-834A69B684EB}"/>
              </a:ext>
            </a:extLst>
          </p:cNvPr>
          <p:cNvGraphicFramePr>
            <a:graphicFrameLocks noGrp="1"/>
          </p:cNvGraphicFramePr>
          <p:nvPr>
            <p:extLst>
              <p:ext uri="{D42A27DB-BD31-4B8C-83A1-F6EECF244321}">
                <p14:modId xmlns:p14="http://schemas.microsoft.com/office/powerpoint/2010/main" val="1014801371"/>
              </p:ext>
            </p:extLst>
          </p:nvPr>
        </p:nvGraphicFramePr>
        <p:xfrm>
          <a:off x="762000" y="2204864"/>
          <a:ext cx="7698431" cy="2954112"/>
        </p:xfrm>
        <a:graphic>
          <a:graphicData uri="http://schemas.openxmlformats.org/drawingml/2006/table">
            <a:tbl>
              <a:tblPr>
                <a:tableStyleId>{5C22544A-7EE6-4342-B048-85BDC9FD1C3A}</a:tableStyleId>
              </a:tblPr>
              <a:tblGrid>
                <a:gridCol w="1721768">
                  <a:extLst>
                    <a:ext uri="{9D8B030D-6E8A-4147-A177-3AD203B41FA5}">
                      <a16:colId xmlns:a16="http://schemas.microsoft.com/office/drawing/2014/main" val="952439371"/>
                    </a:ext>
                  </a:extLst>
                </a:gridCol>
                <a:gridCol w="4968552">
                  <a:extLst>
                    <a:ext uri="{9D8B030D-6E8A-4147-A177-3AD203B41FA5}">
                      <a16:colId xmlns:a16="http://schemas.microsoft.com/office/drawing/2014/main" val="314892362"/>
                    </a:ext>
                  </a:extLst>
                </a:gridCol>
                <a:gridCol w="1008111">
                  <a:extLst>
                    <a:ext uri="{9D8B030D-6E8A-4147-A177-3AD203B41FA5}">
                      <a16:colId xmlns:a16="http://schemas.microsoft.com/office/drawing/2014/main" val="2093006333"/>
                    </a:ext>
                  </a:extLst>
                </a:gridCol>
              </a:tblGrid>
              <a:tr h="1552809">
                <a:tc gridSpan="3">
                  <a:txBody>
                    <a:bodyPr/>
                    <a:lstStyle/>
                    <a:p>
                      <a:pPr algn="ctr" fontAlgn="ctr"/>
                      <a:r>
                        <a:rPr lang="en-US" sz="1600" u="none" strike="noStrike" dirty="0">
                          <a:effectLst/>
                        </a:rPr>
                        <a:t>131th IEEE 802.15 WSN MEETING VIA WEBEX</a:t>
                      </a:r>
                    </a:p>
                    <a:p>
                      <a:pPr algn="ctr" fontAlgn="ctr"/>
                      <a:r>
                        <a:rPr lang="en-US" sz="1600" u="none" strike="noStrike" dirty="0">
                          <a:effectLst/>
                        </a:rPr>
                        <a:t>Virtual</a:t>
                      </a:r>
                    </a:p>
                    <a:p>
                      <a:pPr algn="ctr" fontAlgn="b"/>
                      <a:r>
                        <a:rPr lang="en-US" sz="1600" b="1" u="none" strike="noStrike" dirty="0">
                          <a:effectLst/>
                        </a:rPr>
                        <a:t>Study Group 15.4ab - Next Generation UWB</a:t>
                      </a:r>
                    </a:p>
                    <a:p>
                      <a:pPr algn="ctr" fontAlgn="b"/>
                      <a:r>
                        <a:rPr lang="en-US" sz="1600" u="none" strike="noStrike" dirty="0">
                          <a:effectLst/>
                        </a:rPr>
                        <a:t>Summary of Schedule  / Session Focus - SG15.4ab (NG-UWB)</a:t>
                      </a:r>
                    </a:p>
                    <a:p>
                      <a:pPr algn="ctr" fontAlgn="b"/>
                      <a:r>
                        <a:rPr lang="en-US" sz="1600" u="none" strike="noStrike" dirty="0">
                          <a:effectLst/>
                        </a:rPr>
                        <a:t>Times in Eastern </a:t>
                      </a:r>
                      <a:r>
                        <a:rPr lang="en-US" sz="1600" u="none" strike="noStrike" dirty="0" err="1">
                          <a:effectLst/>
                        </a:rPr>
                        <a:t>Timezone</a:t>
                      </a:r>
                      <a:r>
                        <a:rPr lang="en-US" sz="1600" u="none" strike="noStrike" dirty="0">
                          <a:effectLst/>
                        </a:rPr>
                        <a:t> (ET)</a:t>
                      </a:r>
                      <a:endParaRPr lang="en-US" sz="1600" b="1" i="0" u="none" strike="noStrike" dirty="0">
                        <a:effectLst/>
                        <a:latin typeface="Times New Roman" panose="02020603050405020304" pitchFamily="18" charset="0"/>
                      </a:endParaRPr>
                    </a:p>
                  </a:txBody>
                  <a:tcPr marL="9525" marR="9525" marT="9525" marB="0" anchor="ctr"/>
                </a:tc>
                <a:tc hMerge="1">
                  <a:txBody>
                    <a:bodyPr/>
                    <a:lstStyle/>
                    <a:p>
                      <a:endParaRPr lang="en-US"/>
                    </a:p>
                  </a:txBody>
                  <a:tcPr/>
                </a:tc>
                <a:tc hMerge="1">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94004"/>
                  </a:ext>
                </a:extLst>
              </a:tr>
              <a:tr h="277871">
                <a:tc>
                  <a:txBody>
                    <a:bodyPr/>
                    <a:lstStyle/>
                    <a:p>
                      <a:pPr algn="l" fontAlgn="b"/>
                      <a:endParaRPr lang="en-US" sz="1600" b="1" i="0" u="none" strike="noStrike" dirty="0">
                        <a:effectLst/>
                        <a:latin typeface="Times New Roman" panose="02020603050405020304" pitchFamily="18" charset="0"/>
                      </a:endParaRPr>
                    </a:p>
                  </a:txBody>
                  <a:tcPr marL="9525" marR="9525" marT="9525" marB="0" anchor="b"/>
                </a:tc>
                <a:tc>
                  <a:txBody>
                    <a:bodyPr/>
                    <a:lstStyle/>
                    <a:p>
                      <a:endParaRPr lang="en-US" dirty="0"/>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04090184"/>
                  </a:ext>
                </a:extLst>
              </a:tr>
              <a:tr h="277871">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3:00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829277527"/>
                  </a:ext>
                </a:extLst>
              </a:tr>
              <a:tr h="277871">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1:00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77345976"/>
                  </a:ext>
                </a:extLst>
              </a:tr>
              <a:tr h="277871">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600" u="none" strike="noStrike" dirty="0">
                          <a:effectLst/>
                        </a:rPr>
                        <a:t>Coordination with SGs  (Joint w/15.14 &amp; 15.15)</a:t>
                      </a:r>
                      <a:endParaRPr lang="en-US" dirty="0"/>
                    </a:p>
                  </a:txBody>
                  <a:tcPr marL="9525" marR="9525" marT="9525" marB="0" anchor="b"/>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15594607"/>
                  </a:ext>
                </a:extLst>
              </a:tr>
              <a:tr h="277871">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800" u="none" strike="noStrike" dirty="0">
                          <a:effectLst/>
                        </a:rPr>
                        <a:t>Technical Presentations, next steps, wrap-up</a:t>
                      </a:r>
                      <a:endParaRPr lang="en-US" dirty="0"/>
                    </a:p>
                  </a:txBody>
                  <a:tcPr marL="9525" marR="9525" marT="9525" marB="0" anchor="b"/>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125489811"/>
                  </a:ext>
                </a:extLst>
              </a:tr>
            </a:tbl>
          </a:graphicData>
        </a:graphic>
      </p:graphicFrame>
      <p:sp>
        <p:nvSpPr>
          <p:cNvPr id="6" name="Content Placeholder 2">
            <a:extLst>
              <a:ext uri="{FF2B5EF4-FFF2-40B4-BE49-F238E27FC236}">
                <a16:creationId xmlns:a16="http://schemas.microsoft.com/office/drawing/2014/main" id="{9D0539F5-08DC-42EE-9CD9-B8E37E328D89}"/>
              </a:ext>
            </a:extLst>
          </p:cNvPr>
          <p:cNvSpPr txBox="1">
            <a:spLocks noChangeArrowheads="1"/>
          </p:cNvSpPr>
          <p:nvPr/>
        </p:nvSpPr>
        <p:spPr bwMode="auto">
          <a:xfrm>
            <a:off x="761999" y="5486399"/>
            <a:ext cx="7764463" cy="8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r>
              <a:rPr lang="en-US" altLang="en-US" kern="0" dirty="0"/>
              <a:t>Call for new items</a:t>
            </a:r>
          </a:p>
          <a:p>
            <a:pPr marL="0" indent="0"/>
            <a:endParaRPr lang="en-US" altLang="en-US" kern="0" dirty="0"/>
          </a:p>
        </p:txBody>
      </p:sp>
    </p:spTree>
    <p:extLst>
      <p:ext uri="{BB962C8B-B14F-4D97-AF65-F5344CB8AC3E}">
        <p14:creationId xmlns:p14="http://schemas.microsoft.com/office/powerpoint/2010/main" val="39280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Review and reaffirm the proposed PAR and CSD.</a:t>
            </a:r>
          </a:p>
          <a:p>
            <a:pPr marL="457200" indent="-457200">
              <a:buFont typeface="Arial" panose="020B0604020202020204" pitchFamily="34" charset="0"/>
              <a:buChar char="•"/>
            </a:pPr>
            <a:r>
              <a:rPr lang="en-US" altLang="en-US" dirty="0"/>
              <a:t>Further consideration of technical requirements and characteristics</a:t>
            </a:r>
          </a:p>
          <a:p>
            <a:pPr marL="457200" indent="-457200">
              <a:buFont typeface="Arial" panose="020B0604020202020204" pitchFamily="34" charset="0"/>
              <a:buChar char="•"/>
            </a:pPr>
            <a:r>
              <a:rPr lang="en-US" altLang="en-US" dirty="0"/>
              <a:t>Produce technical characteristics document</a:t>
            </a:r>
          </a:p>
          <a:p>
            <a:pPr marL="457200" indent="-457200">
              <a:buFont typeface="Arial" panose="020B0604020202020204" pitchFamily="34" charset="0"/>
              <a:buChar char="•"/>
            </a:pPr>
            <a:r>
              <a:rPr lang="en-US" altLang="en-US" dirty="0"/>
              <a:t>Produce a call for contributions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a:t>
            </a:fld>
            <a:endParaRPr lang="en-US"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spTree>
    <p:extLst>
      <p:ext uri="{BB962C8B-B14F-4D97-AF65-F5344CB8AC3E}">
        <p14:creationId xmlns:p14="http://schemas.microsoft.com/office/powerpoint/2010/main" val="32472492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29899</TotalTime>
  <Words>1473</Words>
  <Application>Microsoft Office PowerPoint</Application>
  <PresentationFormat>On-screen Show (4:3)</PresentationFormat>
  <Paragraphs>211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Verdana-Bold</vt:lpstr>
      <vt:lpstr>Office Theme</vt:lpstr>
      <vt:lpstr>PowerPoint Presentation</vt:lpstr>
      <vt:lpstr>802.15.4ab Study Group Meeting</vt:lpstr>
      <vt:lpstr>IEEE-SA Patent, Copyright, and Participation Policies</vt:lpstr>
      <vt:lpstr>IEEE 802 Ground Rules</vt:lpstr>
      <vt:lpstr>May 12th through 18th, 2021 </vt:lpstr>
      <vt:lpstr>Proposed Agenda</vt:lpstr>
      <vt:lpstr>Meeting Goals</vt:lpstr>
      <vt:lpstr>Recap</vt:lpstr>
      <vt:lpstr>Proposed PAR Scope</vt:lpstr>
      <vt:lpstr>What we Accomplished in March</vt:lpstr>
      <vt:lpstr>Next Steps from March</vt:lpstr>
      <vt:lpstr>PAR and CSD Review</vt:lpstr>
      <vt:lpstr>Study Group Motion</vt:lpstr>
      <vt:lpstr>Working Group Motion</vt:lpstr>
      <vt:lpstr>Technical Contributions</vt:lpstr>
      <vt:lpstr>Contributions</vt:lpstr>
      <vt:lpstr>Call for Contributions Work</vt:lpstr>
      <vt:lpstr>Call for Contributions</vt:lpstr>
      <vt:lpstr>Next Steps</vt:lpstr>
      <vt:lpstr>Next Steps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178</cp:revision>
  <cp:lastPrinted>2000-03-07T00:55:37Z</cp:lastPrinted>
  <dcterms:created xsi:type="dcterms:W3CDTF">2016-01-17T22:48:36Z</dcterms:created>
  <dcterms:modified xsi:type="dcterms:W3CDTF">2021-05-18T15:50:28Z</dcterms:modified>
  <cp:category/>
</cp:coreProperties>
</file>