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4"/>
  </p:notesMasterIdLst>
  <p:sldIdLst>
    <p:sldId id="287" r:id="rId2"/>
    <p:sldId id="290" r:id="rId3"/>
    <p:sldId id="304" r:id="rId4"/>
    <p:sldId id="317" r:id="rId5"/>
    <p:sldId id="300" r:id="rId6"/>
    <p:sldId id="322" r:id="rId7"/>
    <p:sldId id="302" r:id="rId8"/>
    <p:sldId id="312" r:id="rId9"/>
    <p:sldId id="318" r:id="rId10"/>
    <p:sldId id="327" r:id="rId11"/>
    <p:sldId id="315" r:id="rId12"/>
    <p:sldId id="316" r:id="rId13"/>
    <p:sldId id="324" r:id="rId14"/>
    <p:sldId id="325" r:id="rId15"/>
    <p:sldId id="326" r:id="rId16"/>
    <p:sldId id="328" r:id="rId17"/>
    <p:sldId id="329" r:id="rId18"/>
    <p:sldId id="330" r:id="rId19"/>
    <p:sldId id="331" r:id="rId20"/>
    <p:sldId id="314" r:id="rId21"/>
    <p:sldId id="298" r:id="rId22"/>
    <p:sldId id="296" r:id="rId23"/>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25" d="100"/>
          <a:sy n="125" d="100"/>
        </p:scale>
        <p:origin x="528"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802.15-21-0266-00-04ab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May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5/dcn/21/15-21-0047-05-nuwb-draft-csd-ng-uwb.docx" TargetMode="External"/><Relationship Id="rId2" Type="http://schemas.openxmlformats.org/officeDocument/2006/relationships/hyperlink" Target="https://mentor.ieee.org/802.15/dcn/21/15-21-0126-01-nuwb-p802-14-4ab-par-draft-from-myproject.pdf"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5/dcn/21/15-21-0047-05-nuwb-draft-csd-ng-uwb.docx" TargetMode="External"/><Relationship Id="rId2" Type="http://schemas.openxmlformats.org/officeDocument/2006/relationships/hyperlink" Target="https://mentor.ieee.org/802.15/dcn/21/15-21-0126-01-nuwb-p802-14-4ab-par-draft-from-myproject.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5/dcn/21/15-21-0277-00-nuwb-uwb-for-data-streaming-use-cases-suitable-features-overview.pdf" TargetMode="External"/><Relationship Id="rId7" Type="http://schemas.openxmlformats.org/officeDocument/2006/relationships/hyperlink" Target="https://mentor.ieee.org/802.15/dcn/21/15-21-0289-00-04ab-coupling-between-nb-and-uwb.pptx" TargetMode="External"/><Relationship Id="rId2" Type="http://schemas.openxmlformats.org/officeDocument/2006/relationships/hyperlink" Target="https://mentor.ieee.org/802.15/dcn/21/15-21-0268-00-04ab-15-4ab-technical-guidance-framework.pptx" TargetMode="External"/><Relationship Id="rId1" Type="http://schemas.openxmlformats.org/officeDocument/2006/relationships/slideLayout" Target="../slideLayouts/slideLayout2.xml"/><Relationship Id="rId6" Type="http://schemas.openxmlformats.org/officeDocument/2006/relationships/hyperlink" Target="https://mentor.ieee.org/802.15/dcn/21/15-21-0280-00-04ab-objectives-checklist-table.docx" TargetMode="External"/><Relationship Id="rId5" Type="http://schemas.openxmlformats.org/officeDocument/2006/relationships/hyperlink" Target="https://mentor.ieee.org/802.15/dcn/21/15-21-0276-00-04ab-receiver-requirements-for-realistic-interference-scenarios.pptx" TargetMode="External"/><Relationship Id="rId4" Type="http://schemas.openxmlformats.org/officeDocument/2006/relationships/hyperlink" Target="https://mentor.ieee.org/802.15/dcn/21/15-21-0272-00-04ab-some-uas-use-cases-for-uwb.ppt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velopment.standards.ieee.org/myproject/Public/mytools/mob/preparslides.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5" Type="http://schemas.openxmlformats.org/officeDocument/2006/relationships/hyperlink" Target="https://standards.ieee.org/content/dam/ieee-standards/standards/web/documents/other/ieee-sa-copyright-policy-2019.pdf" TargetMode="External"/><Relationship Id="rId4" Type="http://schemas.openxmlformats.org/officeDocument/2006/relationships/hyperlink" Target="https://standards.ieee.org/content/dam/ieee-standards/standards/web/documents/other/Participant-Behavior-Individual-Method.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SG4ab Meeting Slides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May 11,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May Interim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Achieve the illusion of organization and promote getting work done</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12149A0-7B32-4264-B944-85612E2372C8}"/>
              </a:ext>
            </a:extLst>
          </p:cNvPr>
          <p:cNvSpPr>
            <a:spLocks noGrp="1"/>
          </p:cNvSpPr>
          <p:nvPr>
            <p:ph type="title"/>
          </p:nvPr>
        </p:nvSpPr>
        <p:spPr>
          <a:xfrm>
            <a:off x="762000" y="685800"/>
            <a:ext cx="7764463" cy="754063"/>
          </a:xfrm>
        </p:spPr>
        <p:txBody>
          <a:bodyPr/>
          <a:lstStyle/>
          <a:p>
            <a:r>
              <a:rPr lang="en-US" dirty="0"/>
              <a:t>What we Accomplished in March</a:t>
            </a:r>
          </a:p>
        </p:txBody>
      </p:sp>
      <p:sp>
        <p:nvSpPr>
          <p:cNvPr id="13" name="Content Placeholder 2">
            <a:extLst>
              <a:ext uri="{FF2B5EF4-FFF2-40B4-BE49-F238E27FC236}">
                <a16:creationId xmlns:a16="http://schemas.microsoft.com/office/drawing/2014/main" id="{9106EA66-70D8-4AAD-8F0B-C6B3CDDFE913}"/>
              </a:ext>
            </a:extLst>
          </p:cNvPr>
          <p:cNvSpPr>
            <a:spLocks noGrp="1"/>
          </p:cNvSpPr>
          <p:nvPr>
            <p:ph sz="half" idx="1"/>
          </p:nvPr>
        </p:nvSpPr>
        <p:spPr>
          <a:xfrm>
            <a:off x="609600" y="1587624"/>
            <a:ext cx="3805238" cy="3785592"/>
          </a:xfrm>
        </p:spPr>
        <p:style>
          <a:lnRef idx="2">
            <a:schemeClr val="accent5"/>
          </a:lnRef>
          <a:fillRef idx="1">
            <a:schemeClr val="lt1"/>
          </a:fillRef>
          <a:effectRef idx="0">
            <a:schemeClr val="accent5"/>
          </a:effectRef>
          <a:fontRef idx="minor">
            <a:schemeClr val="dk1"/>
          </a:fontRef>
        </p:style>
        <p:txBody>
          <a:bodyPr>
            <a:normAutofit fontScale="62500" lnSpcReduction="20000"/>
          </a:bodyPr>
          <a:lstStyle/>
          <a:p>
            <a:pPr algn="ctr"/>
            <a:r>
              <a:rPr lang="en-US" b="1" dirty="0">
                <a:solidFill>
                  <a:schemeClr val="accent6">
                    <a:lumMod val="75000"/>
                  </a:schemeClr>
                </a:solidFill>
              </a:rPr>
              <a:t>PAR</a:t>
            </a:r>
          </a:p>
          <a:p>
            <a:pPr marL="457200" indent="-457200">
              <a:buFont typeface="Arial" panose="020B0604020202020204" pitchFamily="34" charset="0"/>
              <a:buChar char="•"/>
            </a:pPr>
            <a:r>
              <a:rPr lang="en-US" dirty="0"/>
              <a:t>Reached consensus on PAR Scope</a:t>
            </a:r>
          </a:p>
          <a:p>
            <a:pPr marL="457200" indent="-457200">
              <a:buFont typeface="Arial" panose="020B0604020202020204" pitchFamily="34" charset="0"/>
              <a:buChar char="•"/>
            </a:pPr>
            <a:r>
              <a:rPr lang="en-US" dirty="0"/>
              <a:t>Completed PAR Drafting</a:t>
            </a:r>
          </a:p>
          <a:p>
            <a:pPr marL="457200" indent="-457200">
              <a:buFont typeface="Arial" panose="020B0604020202020204" pitchFamily="34" charset="0"/>
              <a:buChar char="•"/>
            </a:pPr>
            <a:r>
              <a:rPr lang="en-US" dirty="0"/>
              <a:t>Approved draft PAR document in subgroup</a:t>
            </a:r>
          </a:p>
          <a:p>
            <a:pPr marL="457200" indent="-457200">
              <a:buFont typeface="Arial" panose="020B0604020202020204" pitchFamily="34" charset="0"/>
              <a:buChar char="•"/>
            </a:pPr>
            <a:r>
              <a:rPr lang="en-US" dirty="0"/>
              <a:t>Approved draft PAR at Working Group</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hlinkClick r:id="rId2"/>
            </a:endParaRPr>
          </a:p>
          <a:p>
            <a:pPr marL="0" indent="0" algn="ctr"/>
            <a:r>
              <a:rPr lang="en-US" dirty="0">
                <a:hlinkClick r:id="rId2"/>
              </a:rPr>
              <a:t>Document: 15-21-0126-01</a:t>
            </a:r>
            <a:endParaRPr lang="en-US" dirty="0"/>
          </a:p>
        </p:txBody>
      </p:sp>
      <p:sp>
        <p:nvSpPr>
          <p:cNvPr id="15" name="Content Placeholder 3">
            <a:extLst>
              <a:ext uri="{FF2B5EF4-FFF2-40B4-BE49-F238E27FC236}">
                <a16:creationId xmlns:a16="http://schemas.microsoft.com/office/drawing/2014/main" id="{198D7543-81E0-447F-A77B-042B42254601}"/>
              </a:ext>
            </a:extLst>
          </p:cNvPr>
          <p:cNvSpPr>
            <a:spLocks noGrp="1"/>
          </p:cNvSpPr>
          <p:nvPr>
            <p:ph sz="half" idx="2"/>
          </p:nvPr>
        </p:nvSpPr>
        <p:spPr>
          <a:xfrm>
            <a:off x="4567238" y="1587624"/>
            <a:ext cx="3806825" cy="3785592"/>
          </a:xfrm>
        </p:spPr>
        <p:style>
          <a:lnRef idx="2">
            <a:schemeClr val="accent5"/>
          </a:lnRef>
          <a:fillRef idx="1">
            <a:schemeClr val="lt1"/>
          </a:fillRef>
          <a:effectRef idx="0">
            <a:schemeClr val="accent5"/>
          </a:effectRef>
          <a:fontRef idx="minor">
            <a:schemeClr val="dk1"/>
          </a:fontRef>
        </p:style>
        <p:txBody>
          <a:bodyPr>
            <a:normAutofit fontScale="62500" lnSpcReduction="20000"/>
          </a:bodyPr>
          <a:lstStyle/>
          <a:p>
            <a:pPr algn="ctr"/>
            <a:r>
              <a:rPr lang="en-US" b="1" dirty="0">
                <a:solidFill>
                  <a:schemeClr val="accent6">
                    <a:lumMod val="75000"/>
                  </a:schemeClr>
                </a:solidFill>
              </a:rPr>
              <a:t>CSD</a:t>
            </a:r>
          </a:p>
          <a:p>
            <a:pPr marL="457200" indent="-457200">
              <a:buFont typeface="Arial" panose="020B0604020202020204" pitchFamily="34" charset="0"/>
              <a:buChar char="•"/>
            </a:pPr>
            <a:r>
              <a:rPr lang="en-US" dirty="0"/>
              <a:t>Reached consensus on project definition, need for the project, benefits and goals statements</a:t>
            </a:r>
          </a:p>
          <a:p>
            <a:pPr marL="457200" indent="-457200">
              <a:buFont typeface="Arial" panose="020B0604020202020204" pitchFamily="34" charset="0"/>
              <a:buChar char="•"/>
            </a:pPr>
            <a:r>
              <a:rPr lang="en-US" dirty="0"/>
              <a:t>Completed CSD Drafting</a:t>
            </a:r>
          </a:p>
          <a:p>
            <a:pPr marL="457200" indent="-457200">
              <a:buFont typeface="Arial" panose="020B0604020202020204" pitchFamily="34" charset="0"/>
              <a:buChar char="•"/>
            </a:pPr>
            <a:r>
              <a:rPr lang="en-US" dirty="0"/>
              <a:t>Approved draft CSD document in subgroup</a:t>
            </a:r>
          </a:p>
          <a:p>
            <a:pPr marL="457200" indent="-457200">
              <a:buFont typeface="Arial" panose="020B0604020202020204" pitchFamily="34" charset="0"/>
              <a:buChar char="•"/>
            </a:pPr>
            <a:r>
              <a:rPr lang="en-US" dirty="0"/>
              <a:t>Approved draft CSD at Working Group</a:t>
            </a:r>
          </a:p>
          <a:p>
            <a:pPr marL="0" indent="0"/>
            <a:endParaRPr lang="en-US" dirty="0"/>
          </a:p>
          <a:p>
            <a:pPr marL="457200" indent="-457200">
              <a:buFont typeface="Arial" panose="020B0604020202020204" pitchFamily="34" charset="0"/>
              <a:buChar char="•"/>
            </a:pPr>
            <a:endParaRPr lang="en-US" dirty="0">
              <a:hlinkClick r:id="rId3"/>
            </a:endParaRPr>
          </a:p>
          <a:p>
            <a:pPr marL="0" indent="0" algn="ctr"/>
            <a:r>
              <a:rPr lang="en-US" dirty="0">
                <a:hlinkClick r:id="rId3"/>
              </a:rPr>
              <a:t>Document: 15-21-0047-05</a:t>
            </a:r>
            <a:endParaRPr lang="en-US" dirty="0"/>
          </a:p>
          <a:p>
            <a:pPr algn="ctr"/>
            <a:endParaRPr lang="en-US" dirty="0"/>
          </a:p>
        </p:txBody>
      </p:sp>
      <p:sp>
        <p:nvSpPr>
          <p:cNvPr id="4" name="Slide Number Placeholder 3">
            <a:extLst>
              <a:ext uri="{FF2B5EF4-FFF2-40B4-BE49-F238E27FC236}">
                <a16:creationId xmlns:a16="http://schemas.microsoft.com/office/drawing/2014/main" id="{70652DD7-32C1-4D94-B44A-A800BC541337}"/>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3D266AC6-DD33-448D-B445-2628016ADA7D}" type="slidenum">
              <a:rPr lang="en-US" altLang="en-US" smtClean="0"/>
              <a:pPr>
                <a:spcAft>
                  <a:spcPts val="600"/>
                </a:spcAft>
                <a:defRPr/>
              </a:pPr>
              <a:t>10</a:t>
            </a:fld>
            <a:endParaRPr lang="en-US" altLang="en-US"/>
          </a:p>
        </p:txBody>
      </p:sp>
    </p:spTree>
    <p:extLst>
      <p:ext uri="{BB962C8B-B14F-4D97-AF65-F5344CB8AC3E}">
        <p14:creationId xmlns:p14="http://schemas.microsoft.com/office/powerpoint/2010/main" val="157199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 from March</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Continue work as Study Group</a:t>
            </a:r>
          </a:p>
          <a:p>
            <a:pPr marL="857250" lvl="1" indent="-457200">
              <a:buFont typeface="Arial" panose="020B0604020202020204" pitchFamily="34" charset="0"/>
              <a:buChar char="•"/>
            </a:pPr>
            <a:r>
              <a:rPr lang="en-US" dirty="0"/>
              <a:t>Continue to dig into use cases and technical requirements</a:t>
            </a:r>
          </a:p>
          <a:p>
            <a:pPr marL="857250" lvl="1" indent="-457200">
              <a:buFont typeface="Arial" panose="020B0604020202020204" pitchFamily="34" charset="0"/>
              <a:buChar char="•"/>
            </a:pPr>
            <a:r>
              <a:rPr lang="en-US" dirty="0"/>
              <a:t>Hear and discuss technical presentations</a:t>
            </a:r>
          </a:p>
          <a:p>
            <a:pPr marL="857250" lvl="1" indent="-457200">
              <a:buFont typeface="Arial" panose="020B0604020202020204" pitchFamily="34" charset="0"/>
              <a:buChar char="•"/>
            </a:pPr>
            <a:r>
              <a:rPr lang="en-US" dirty="0"/>
              <a:t>Consider technical contributions</a:t>
            </a:r>
          </a:p>
          <a:p>
            <a:pPr marL="857250" lvl="1" indent="-457200">
              <a:buFont typeface="Arial" panose="020B0604020202020204" pitchFamily="34" charset="0"/>
              <a:buChar char="•"/>
            </a:pPr>
            <a:r>
              <a:rPr lang="en-US" dirty="0"/>
              <a:t>Develop recommendations for technical framework </a:t>
            </a:r>
          </a:p>
          <a:p>
            <a:pPr marL="457200" indent="-457200">
              <a:buFont typeface="Arial" panose="020B0604020202020204" pitchFamily="34" charset="0"/>
              <a:buChar char="•"/>
            </a:pPr>
            <a:r>
              <a:rPr lang="en-US" dirty="0"/>
              <a:t>Move PAR and CSD through 802 and SA Processes</a:t>
            </a:r>
          </a:p>
          <a:p>
            <a:pPr marL="457200" indent="-457200">
              <a:buFont typeface="Arial" panose="020B0604020202020204" pitchFamily="34" charset="0"/>
              <a:buChar char="•"/>
            </a:pPr>
            <a:r>
              <a:rPr lang="en-US" dirty="0"/>
              <a:t>Work via Interim telecons and virtual interim/plenary meetings</a:t>
            </a:r>
          </a:p>
          <a:p>
            <a:pPr marL="1257300" lvl="2"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708329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A490-86DF-44CA-BEBA-4E6CE49C1A7C}"/>
              </a:ext>
            </a:extLst>
          </p:cNvPr>
          <p:cNvSpPr>
            <a:spLocks noGrp="1"/>
          </p:cNvSpPr>
          <p:nvPr>
            <p:ph type="title"/>
          </p:nvPr>
        </p:nvSpPr>
        <p:spPr/>
        <p:txBody>
          <a:bodyPr/>
          <a:lstStyle/>
          <a:p>
            <a:r>
              <a:rPr lang="en-US" dirty="0"/>
              <a:t>PAR and CSD Review</a:t>
            </a:r>
          </a:p>
        </p:txBody>
      </p:sp>
      <p:sp>
        <p:nvSpPr>
          <p:cNvPr id="3" name="Content Placeholder 2">
            <a:extLst>
              <a:ext uri="{FF2B5EF4-FFF2-40B4-BE49-F238E27FC236}">
                <a16:creationId xmlns:a16="http://schemas.microsoft.com/office/drawing/2014/main" id="{5F28AF5C-2502-4C67-98C9-F3DC535799D1}"/>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WG Chair requested Affirmation from SG</a:t>
            </a:r>
          </a:p>
          <a:p>
            <a:pPr marL="857250" lvl="1" indent="-457200">
              <a:buFont typeface="Arial" panose="020B0604020202020204" pitchFamily="34" charset="0"/>
              <a:buChar char="•"/>
            </a:pPr>
            <a:r>
              <a:rPr lang="en-US" dirty="0"/>
              <a:t>Work completed in IG (allowed per rule)</a:t>
            </a:r>
          </a:p>
          <a:p>
            <a:pPr marL="857250" lvl="1" indent="-457200">
              <a:buFont typeface="Arial" panose="020B0604020202020204" pitchFamily="34" charset="0"/>
              <a:buChar char="•"/>
            </a:pPr>
            <a:r>
              <a:rPr lang="en-US" dirty="0"/>
              <a:t>Approved by WG in March (also OK)</a:t>
            </a:r>
          </a:p>
          <a:p>
            <a:pPr marL="857250" lvl="1" indent="-457200">
              <a:buFont typeface="Arial" panose="020B0604020202020204" pitchFamily="34" charset="0"/>
              <a:buChar char="•"/>
            </a:pPr>
            <a:r>
              <a:rPr lang="en-US" dirty="0"/>
              <a:t>SG approved by EC in March (so here we are)</a:t>
            </a:r>
          </a:p>
          <a:p>
            <a:pPr marL="857250" lvl="1" indent="-457200">
              <a:buFont typeface="Arial" panose="020B0604020202020204" pitchFamily="34" charset="0"/>
              <a:buChar char="•"/>
            </a:pPr>
            <a:r>
              <a:rPr lang="en-US" dirty="0"/>
              <a:t>To avoid another thing to explain, have SG affirm and WG affirm prior to submitting to EC</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Review </a:t>
            </a:r>
          </a:p>
          <a:p>
            <a:pPr marL="857250" lvl="1" indent="-457200">
              <a:buFont typeface="Arial" panose="020B0604020202020204" pitchFamily="34" charset="0"/>
              <a:buChar char="•"/>
            </a:pPr>
            <a:r>
              <a:rPr lang="en-US" dirty="0">
                <a:hlinkClick r:id="rId2"/>
              </a:rPr>
              <a:t>Document: 15-21-0126-01</a:t>
            </a:r>
            <a:endParaRPr lang="en-US" dirty="0"/>
          </a:p>
          <a:p>
            <a:pPr marL="857250" lvl="1" indent="-457200">
              <a:buFont typeface="Arial" panose="020B0604020202020204" pitchFamily="34" charset="0"/>
              <a:buChar char="•"/>
            </a:pPr>
            <a:r>
              <a:rPr lang="en-US" dirty="0">
                <a:hlinkClick r:id="rId3"/>
              </a:rPr>
              <a:t>Document: 15-21-0047-05</a:t>
            </a: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Motion to affirm</a:t>
            </a:r>
          </a:p>
          <a:p>
            <a:pPr marL="857250" lvl="1"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C87C7943-5F85-4B19-AB4F-4AB36062698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144447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D88E5-884C-4A73-854B-97F230B7BCF2}"/>
              </a:ext>
            </a:extLst>
          </p:cNvPr>
          <p:cNvSpPr>
            <a:spLocks noGrp="1"/>
          </p:cNvSpPr>
          <p:nvPr>
            <p:ph type="title"/>
          </p:nvPr>
        </p:nvSpPr>
        <p:spPr/>
        <p:txBody>
          <a:bodyPr/>
          <a:lstStyle/>
          <a:p>
            <a:r>
              <a:rPr lang="en-US" dirty="0"/>
              <a:t>Study Group Motion</a:t>
            </a:r>
          </a:p>
        </p:txBody>
      </p:sp>
      <p:sp>
        <p:nvSpPr>
          <p:cNvPr id="3" name="Content Placeholder 2">
            <a:extLst>
              <a:ext uri="{FF2B5EF4-FFF2-40B4-BE49-F238E27FC236}">
                <a16:creationId xmlns:a16="http://schemas.microsoft.com/office/drawing/2014/main" id="{3F4B85DC-6EB6-4D3D-A4BD-DA105BEFE38D}"/>
              </a:ext>
            </a:extLst>
          </p:cNvPr>
          <p:cNvSpPr>
            <a:spLocks noGrp="1"/>
          </p:cNvSpPr>
          <p:nvPr>
            <p:ph idx="1"/>
          </p:nvPr>
        </p:nvSpPr>
        <p:spPr/>
        <p:txBody>
          <a:bodyPr>
            <a:normAutofit/>
          </a:bodyPr>
          <a:lstStyle/>
          <a:p>
            <a:endParaRPr lang="en-US" dirty="0"/>
          </a:p>
          <a:p>
            <a:r>
              <a:rPr lang="en-US" sz="2400" dirty="0">
                <a:latin typeface="Times New Roman" panose="02020603050405020304" pitchFamily="18" charset="0"/>
                <a:cs typeface="Times New Roman" panose="02020603050405020304" pitchFamily="18" charset="0"/>
              </a:rPr>
              <a:t>SG Motion: </a:t>
            </a:r>
            <a:r>
              <a:rPr lang="en-US" sz="2400" i="1" dirty="0">
                <a:latin typeface="Times New Roman" panose="02020603050405020304" pitchFamily="18" charset="0"/>
                <a:cs typeface="Times New Roman" panose="02020603050405020304" pitchFamily="18" charset="0"/>
              </a:rPr>
              <a:t>Request that the PAR and CSD contained in documents [15-21-0126-01] and [15-21-0047-05], respectively, be approved for submission to the WG for its approval and that the EC be requested to forward the PAR to </a:t>
            </a:r>
            <a:r>
              <a:rPr lang="en-US" sz="2400" i="1" dirty="0" err="1">
                <a:latin typeface="Times New Roman" panose="02020603050405020304" pitchFamily="18" charset="0"/>
                <a:cs typeface="Times New Roman" panose="02020603050405020304" pitchFamily="18" charset="0"/>
              </a:rPr>
              <a:t>NesCom</a:t>
            </a:r>
            <a:endParaRPr lang="en-US" sz="2400" i="1" dirty="0">
              <a:latin typeface="Times New Roman" panose="02020603050405020304" pitchFamily="18" charset="0"/>
              <a:cs typeface="Times New Roman" panose="02020603050405020304" pitchFamily="18" charset="0"/>
            </a:endParaRPr>
          </a:p>
          <a:p>
            <a:endParaRPr lang="en-US" dirty="0"/>
          </a:p>
          <a:p>
            <a:r>
              <a:rPr lang="en-US" sz="2200" dirty="0">
                <a:latin typeface="Calibri" panose="020F0502020204030204" pitchFamily="34" charset="0"/>
                <a:cs typeface="Calibri" panose="020F0502020204030204" pitchFamily="34" charset="0"/>
              </a:rPr>
              <a:t>Moved:</a:t>
            </a:r>
          </a:p>
          <a:p>
            <a:r>
              <a:rPr lang="en-US" sz="2200" dirty="0">
                <a:latin typeface="Calibri" panose="020F0502020204030204" pitchFamily="34" charset="0"/>
                <a:cs typeface="Calibri" panose="020F0502020204030204" pitchFamily="34" charset="0"/>
              </a:rPr>
              <a:t>Second:</a:t>
            </a:r>
          </a:p>
          <a:p>
            <a:r>
              <a:rPr lang="en-US" sz="2200" dirty="0">
                <a:latin typeface="Calibri" panose="020F0502020204030204" pitchFamily="34" charset="0"/>
                <a:cs typeface="Calibri" panose="020F0502020204030204" pitchFamily="34" charset="0"/>
              </a:rPr>
              <a:t>Discussion:</a:t>
            </a:r>
          </a:p>
          <a:p>
            <a:r>
              <a:rPr lang="en-US" sz="2200" dirty="0">
                <a:latin typeface="Calibri" panose="020F0502020204030204" pitchFamily="34" charset="0"/>
                <a:cs typeface="Calibri" panose="020F0502020204030204" pitchFamily="34" charset="0"/>
              </a:rPr>
              <a:t>Result:</a:t>
            </a:r>
          </a:p>
          <a:p>
            <a:endParaRPr lang="en-US" dirty="0"/>
          </a:p>
        </p:txBody>
      </p:sp>
      <p:sp>
        <p:nvSpPr>
          <p:cNvPr id="4" name="Slide Number Placeholder 3">
            <a:extLst>
              <a:ext uri="{FF2B5EF4-FFF2-40B4-BE49-F238E27FC236}">
                <a16:creationId xmlns:a16="http://schemas.microsoft.com/office/drawing/2014/main" id="{1ACC5FD2-7E8C-46E8-A93A-7296ED39B27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124374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0474-7CFC-47E3-A888-AFFD1ECCE70B}"/>
              </a:ext>
            </a:extLst>
          </p:cNvPr>
          <p:cNvSpPr>
            <a:spLocks noGrp="1"/>
          </p:cNvSpPr>
          <p:nvPr>
            <p:ph type="title"/>
          </p:nvPr>
        </p:nvSpPr>
        <p:spPr/>
        <p:txBody>
          <a:bodyPr/>
          <a:lstStyle/>
          <a:p>
            <a:r>
              <a:rPr lang="en-US" dirty="0"/>
              <a:t>Working Group Motion</a:t>
            </a:r>
          </a:p>
        </p:txBody>
      </p:sp>
      <p:sp>
        <p:nvSpPr>
          <p:cNvPr id="3" name="Content Placeholder 2">
            <a:extLst>
              <a:ext uri="{FF2B5EF4-FFF2-40B4-BE49-F238E27FC236}">
                <a16:creationId xmlns:a16="http://schemas.microsoft.com/office/drawing/2014/main" id="{4ED85202-D1B9-4E73-A015-C8F6651A5805}"/>
              </a:ext>
            </a:extLst>
          </p:cNvPr>
          <p:cNvSpPr>
            <a:spLocks noGrp="1"/>
          </p:cNvSpPr>
          <p:nvPr>
            <p:ph idx="1"/>
          </p:nvPr>
        </p:nvSpPr>
        <p:spPr>
          <a:xfrm>
            <a:off x="609600" y="1628800"/>
            <a:ext cx="7764463" cy="4611663"/>
          </a:xfrm>
        </p:spPr>
        <p:txBody>
          <a:bodyPr/>
          <a:lstStyle/>
          <a:p>
            <a:endParaRPr lang="en-US" sz="2000" dirty="0">
              <a:effectLst/>
              <a:latin typeface="Times New Roman" panose="02020603050405020304" pitchFamily="18" charset="0"/>
              <a:ea typeface="Calibri" panose="020F0502020204030204" pitchFamily="34" charset="0"/>
            </a:endParaRPr>
          </a:p>
          <a:p>
            <a:r>
              <a:rPr lang="en-US" sz="2000" dirty="0">
                <a:effectLst/>
                <a:latin typeface="Times New Roman" panose="02020603050405020304" pitchFamily="18" charset="0"/>
                <a:ea typeface="Calibri" panose="020F0502020204030204" pitchFamily="34" charset="0"/>
              </a:rPr>
              <a:t>WG Motion: </a:t>
            </a:r>
            <a:r>
              <a:rPr lang="en-US" sz="2000" i="1" dirty="0">
                <a:effectLst/>
                <a:latin typeface="Times New Roman" panose="02020603050405020304" pitchFamily="18" charset="0"/>
                <a:ea typeface="Calibri" panose="020F0502020204030204" pitchFamily="34" charset="0"/>
              </a:rPr>
              <a:t>Request that the PAR and CSD contained in documents [15-21-0126-01] and [15-21-0047-05], respectively, be approved for submission to the WG for its approval and that the EC be requested to forward the PAR to </a:t>
            </a:r>
            <a:r>
              <a:rPr lang="en-US" sz="2000" i="1" dirty="0" err="1">
                <a:effectLst/>
                <a:latin typeface="Times New Roman" panose="02020603050405020304" pitchFamily="18" charset="0"/>
                <a:ea typeface="Calibri" panose="020F0502020204030204" pitchFamily="34" charset="0"/>
              </a:rPr>
              <a:t>NesCom</a:t>
            </a:r>
            <a:r>
              <a:rPr lang="en-US" sz="2000" i="1" dirty="0">
                <a:effectLst/>
                <a:latin typeface="Times New Roman" panose="02020603050405020304" pitchFamily="18" charset="0"/>
                <a:ea typeface="Calibri" panose="020F0502020204030204" pitchFamily="34" charset="0"/>
              </a:rPr>
              <a:t>.  The 802.15 working group chair and technical editor are authorized to make additional modifications to the PAR and CSD as needed to reflect EC discussion at its closing meeting.</a:t>
            </a:r>
          </a:p>
          <a:p>
            <a:endParaRPr lang="en-US" sz="1800" dirty="0">
              <a:effectLst/>
              <a:latin typeface="Times New Roman" panose="02020603050405020304" pitchFamily="18" charset="0"/>
              <a:ea typeface="Times New Roman" panose="02020603050405020304" pitchFamily="18" charset="0"/>
            </a:endParaRPr>
          </a:p>
          <a:p>
            <a:pPr marL="685800" marR="0">
              <a:spcBef>
                <a:spcPts val="0"/>
              </a:spcBef>
              <a:spcAft>
                <a:spcPts val="0"/>
              </a:spcAft>
            </a:pPr>
            <a:r>
              <a:rPr lang="en-US" sz="2000" dirty="0">
                <a:effectLst/>
                <a:latin typeface="Calibri" panose="020F0502020204030204" pitchFamily="34" charset="0"/>
                <a:ea typeface="Calibri" panose="020F0502020204030204" pitchFamily="34" charset="0"/>
              </a:rPr>
              <a:t>Moved:</a:t>
            </a:r>
            <a:r>
              <a:rPr lang="en-US" sz="2000" i="1" dirty="0">
                <a:effectLst/>
                <a:latin typeface="Arial" panose="020B0604020202020204" pitchFamily="34" charset="0"/>
                <a:ea typeface="Calibri" panose="020F0502020204030204" pitchFamily="34" charset="0"/>
              </a:rPr>
              <a:t> Benjamin Rolfe</a:t>
            </a:r>
            <a:endParaRPr lang="en-US" sz="2000" dirty="0">
              <a:effectLst/>
              <a:latin typeface="Calibri" panose="020F0502020204030204" pitchFamily="34" charset="0"/>
              <a:ea typeface="Calibri" panose="020F0502020204030204" pitchFamily="34" charset="0"/>
            </a:endParaRPr>
          </a:p>
          <a:p>
            <a:pPr marL="685800" marR="0">
              <a:spcBef>
                <a:spcPts val="0"/>
              </a:spcBef>
              <a:spcAft>
                <a:spcPts val="0"/>
              </a:spcAft>
            </a:pPr>
            <a:r>
              <a:rPr lang="en-US" sz="2000" dirty="0">
                <a:effectLst/>
                <a:latin typeface="Calibri" panose="020F0502020204030204" pitchFamily="34" charset="0"/>
                <a:ea typeface="Calibri" panose="020F0502020204030204" pitchFamily="34" charset="0"/>
              </a:rPr>
              <a:t>Second:</a:t>
            </a:r>
            <a:r>
              <a:rPr lang="en-US" sz="2000" i="1" dirty="0">
                <a:effectLst/>
                <a:latin typeface="Arial" panose="020B0604020202020204" pitchFamily="34" charset="0"/>
                <a:ea typeface="Calibri" panose="020F0502020204030204" pitchFamily="34" charset="0"/>
              </a:rPr>
              <a:t> Clint Powell</a:t>
            </a:r>
            <a:endParaRPr lang="en-US" sz="20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187CDF26-0196-4A48-AAB8-8AFAFDE705F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3705357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26FA-860C-4123-9ABD-F5F0006F426A}"/>
              </a:ext>
            </a:extLst>
          </p:cNvPr>
          <p:cNvSpPr>
            <a:spLocks noGrp="1"/>
          </p:cNvSpPr>
          <p:nvPr>
            <p:ph type="title"/>
          </p:nvPr>
        </p:nvSpPr>
        <p:spPr/>
        <p:txBody>
          <a:bodyPr/>
          <a:lstStyle/>
          <a:p>
            <a:r>
              <a:rPr lang="en-US" dirty="0"/>
              <a:t>Contributions</a:t>
            </a:r>
          </a:p>
        </p:txBody>
      </p:sp>
      <p:sp>
        <p:nvSpPr>
          <p:cNvPr id="4" name="Slide Number Placeholder 3">
            <a:extLst>
              <a:ext uri="{FF2B5EF4-FFF2-40B4-BE49-F238E27FC236}">
                <a16:creationId xmlns:a16="http://schemas.microsoft.com/office/drawing/2014/main" id="{B34BAA0E-6B62-466D-9845-82C95920CCE9}"/>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graphicFrame>
        <p:nvGraphicFramePr>
          <p:cNvPr id="8" name="Content Placeholder 7">
            <a:extLst>
              <a:ext uri="{FF2B5EF4-FFF2-40B4-BE49-F238E27FC236}">
                <a16:creationId xmlns:a16="http://schemas.microsoft.com/office/drawing/2014/main" id="{AA9435F8-025C-441A-8989-E99FB9E336EC}"/>
              </a:ext>
            </a:extLst>
          </p:cNvPr>
          <p:cNvGraphicFramePr>
            <a:graphicFrameLocks noGrp="1"/>
          </p:cNvGraphicFramePr>
          <p:nvPr>
            <p:ph idx="1"/>
            <p:extLst>
              <p:ext uri="{D42A27DB-BD31-4B8C-83A1-F6EECF244321}">
                <p14:modId xmlns:p14="http://schemas.microsoft.com/office/powerpoint/2010/main" val="1744379668"/>
              </p:ext>
            </p:extLst>
          </p:nvPr>
        </p:nvGraphicFramePr>
        <p:xfrm>
          <a:off x="899592" y="2072481"/>
          <a:ext cx="7218089" cy="2200275"/>
        </p:xfrm>
        <a:graphic>
          <a:graphicData uri="http://schemas.openxmlformats.org/drawingml/2006/table">
            <a:tbl>
              <a:tblPr>
                <a:tableStyleId>{5C22544A-7EE6-4342-B048-85BDC9FD1C3A}</a:tableStyleId>
              </a:tblPr>
              <a:tblGrid>
                <a:gridCol w="3612867">
                  <a:extLst>
                    <a:ext uri="{9D8B030D-6E8A-4147-A177-3AD203B41FA5}">
                      <a16:colId xmlns:a16="http://schemas.microsoft.com/office/drawing/2014/main" val="149486899"/>
                    </a:ext>
                  </a:extLst>
                </a:gridCol>
                <a:gridCol w="3605222">
                  <a:extLst>
                    <a:ext uri="{9D8B030D-6E8A-4147-A177-3AD203B41FA5}">
                      <a16:colId xmlns:a16="http://schemas.microsoft.com/office/drawing/2014/main" val="2969233262"/>
                    </a:ext>
                  </a:extLst>
                </a:gridCol>
              </a:tblGrid>
              <a:tr h="161925">
                <a:tc>
                  <a:txBody>
                    <a:bodyPr/>
                    <a:lstStyle/>
                    <a:p>
                      <a:pPr algn="l" fontAlgn="b"/>
                      <a:r>
                        <a:rPr lang="en-US" sz="1000" u="none" strike="noStrike" dirty="0">
                          <a:effectLst/>
                        </a:rPr>
                        <a:t>15.4ab Technical Guidance Framework</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1000" u="sng" strike="noStrike" dirty="0">
                          <a:effectLst/>
                          <a:hlinkClick r:id="rId2"/>
                        </a:rPr>
                        <a:t>https://mentor.ieee.org/802.15/dcn/21/15-21-0268-00-04ab-15-4ab-technical-guidance-framework.pptx</a:t>
                      </a:r>
                      <a:endParaRPr lang="en-US" sz="1000" b="0" i="0" u="sng" strike="noStrike" dirty="0">
                        <a:solidFill>
                          <a:srgbClr val="0000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951609898"/>
                  </a:ext>
                </a:extLst>
              </a:tr>
              <a:tr h="161925">
                <a:tc>
                  <a:txBody>
                    <a:bodyPr/>
                    <a:lstStyle/>
                    <a:p>
                      <a:pPr algn="l" fontAlgn="b"/>
                      <a:r>
                        <a:rPr lang="en-US" sz="1000" u="none" strike="noStrike" dirty="0">
                          <a:effectLst/>
                        </a:rPr>
                        <a:t>UWB for data streaming use cases - suitable features overview</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1000" u="sng" strike="noStrike">
                          <a:effectLst/>
                          <a:hlinkClick r:id="rId3"/>
                        </a:rPr>
                        <a:t>https://mentor.ieee.org/802.15/dcn/21/15-21-0277-00-nuwb-uwb-for-data-streaming-use-cases-suitable-features-overview.pdf</a:t>
                      </a:r>
                      <a:endParaRPr lang="en-US" sz="1000" b="0" i="0" u="sng" strike="noStrike">
                        <a:solidFill>
                          <a:srgbClr val="0000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45516925"/>
                  </a:ext>
                </a:extLst>
              </a:tr>
              <a:tr h="161925">
                <a:tc>
                  <a:txBody>
                    <a:bodyPr/>
                    <a:lstStyle/>
                    <a:p>
                      <a:pPr algn="l" fontAlgn="b"/>
                      <a:r>
                        <a:rPr lang="en-US" sz="1000" u="none" strike="noStrike" dirty="0">
                          <a:effectLst/>
                        </a:rPr>
                        <a:t>Some UAS Use Cases for UWB</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1000" u="sng" strike="noStrike">
                          <a:effectLst/>
                          <a:hlinkClick r:id="rId4"/>
                        </a:rPr>
                        <a:t>https://mentor.ieee.org/802.15/dcn/21/15-21-0272-00-04ab-some-uas-use-cases-for-uwb.pptx</a:t>
                      </a:r>
                      <a:endParaRPr lang="en-US" sz="1000" b="0" i="0" u="sng" strike="noStrike">
                        <a:solidFill>
                          <a:srgbClr val="0000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031794721"/>
                  </a:ext>
                </a:extLst>
              </a:tr>
              <a:tr h="161925">
                <a:tc>
                  <a:txBody>
                    <a:bodyPr/>
                    <a:lstStyle/>
                    <a:p>
                      <a:pPr algn="l" fontAlgn="b"/>
                      <a:r>
                        <a:rPr lang="en-US" sz="1000" u="none" strike="noStrike" dirty="0">
                          <a:effectLst/>
                        </a:rPr>
                        <a:t>Receiver Requirements for Realistic Interference Scenarios</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1000" u="sng" strike="noStrike">
                          <a:effectLst/>
                          <a:hlinkClick r:id="rId5"/>
                        </a:rPr>
                        <a:t>https://mentor.ieee.org/802.15/dcn/21/15-21-0276-00-04ab-receiver-requirements-for-realistic-interference-scenarios.pptx</a:t>
                      </a:r>
                      <a:endParaRPr lang="en-US" sz="1000" b="0" i="0" u="sng" strike="noStrike">
                        <a:solidFill>
                          <a:srgbClr val="0000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642392197"/>
                  </a:ext>
                </a:extLst>
              </a:tr>
              <a:tr h="161925">
                <a:tc>
                  <a:txBody>
                    <a:bodyPr/>
                    <a:lstStyle/>
                    <a:p>
                      <a:pPr algn="l" fontAlgn="b"/>
                      <a:r>
                        <a:rPr lang="en-US" sz="1000" u="none" strike="noStrike" dirty="0">
                          <a:effectLst/>
                        </a:rPr>
                        <a:t>Objectives Checklist Table</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1000" u="sng" strike="noStrike">
                          <a:effectLst/>
                          <a:hlinkClick r:id="rId6"/>
                        </a:rPr>
                        <a:t>https://mentor.ieee.org/802.15/dcn/21/15-21-0280-00-04ab-objectives-checklist-table.docx</a:t>
                      </a:r>
                      <a:endParaRPr lang="en-US" sz="1000" b="0" i="0" u="sng" strike="noStrike">
                        <a:solidFill>
                          <a:srgbClr val="0000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41481086"/>
                  </a:ext>
                </a:extLst>
              </a:tr>
              <a:tr h="161925">
                <a:tc>
                  <a:txBody>
                    <a:bodyPr/>
                    <a:lstStyle/>
                    <a:p>
                      <a:pPr algn="l" fontAlgn="b"/>
                      <a:endParaRPr lang="en-US" sz="1000" b="0" i="0" u="none" strike="noStrike" dirty="0">
                        <a:effectLst/>
                        <a:latin typeface="Arial" panose="020B0604020202020204" pitchFamily="34" charset="0"/>
                      </a:endParaRPr>
                    </a:p>
                  </a:txBody>
                  <a:tcPr marL="9525" marR="9525" marT="9525" marB="0" anchor="b"/>
                </a:tc>
                <a:tc>
                  <a:txBody>
                    <a:bodyPr/>
                    <a:lstStyle/>
                    <a:p>
                      <a:pPr algn="l" fontAlgn="b"/>
                      <a:endParaRPr lang="en-US" sz="1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732167841"/>
                  </a:ext>
                </a:extLst>
              </a:tr>
              <a:tr h="161925">
                <a:tc>
                  <a:txBody>
                    <a:bodyPr/>
                    <a:lstStyle/>
                    <a:p>
                      <a:pPr algn="l" fontAlgn="b"/>
                      <a:r>
                        <a:rPr lang="en-US" sz="1000" u="none" strike="noStrike" dirty="0">
                          <a:effectLst/>
                        </a:rPr>
                        <a:t>Coupling between NB and UWB</a:t>
                      </a:r>
                      <a:endParaRPr lang="en-US" sz="1000" b="0" i="0" u="none" strike="noStrike" dirty="0">
                        <a:effectLst/>
                        <a:latin typeface="Arial" panose="020B0604020202020204" pitchFamily="34" charset="0"/>
                      </a:endParaRPr>
                    </a:p>
                  </a:txBody>
                  <a:tcPr marL="9525" marR="9525" marT="9525" marB="0" anchor="b"/>
                </a:tc>
                <a:tc>
                  <a:txBody>
                    <a:bodyPr/>
                    <a:lstStyle/>
                    <a:p>
                      <a:pPr algn="l" fontAlgn="b"/>
                      <a:r>
                        <a:rPr lang="en-US" sz="1000" u="sng" strike="noStrike" dirty="0">
                          <a:effectLst/>
                          <a:hlinkClick r:id="rId7"/>
                        </a:rPr>
                        <a:t>https://mentor.ieee.org/802.15/dcn/21/15-21-0289-00-04ab-coupling-between-nb-and-uwb.pptx</a:t>
                      </a:r>
                      <a:endParaRPr lang="en-US" sz="1000" b="0" i="0" u="sng" strike="noStrike" dirty="0">
                        <a:solidFill>
                          <a:srgbClr val="0000FF"/>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421449517"/>
                  </a:ext>
                </a:extLst>
              </a:tr>
            </a:tbl>
          </a:graphicData>
        </a:graphic>
      </p:graphicFrame>
    </p:spTree>
    <p:extLst>
      <p:ext uri="{BB962C8B-B14F-4D97-AF65-F5344CB8AC3E}">
        <p14:creationId xmlns:p14="http://schemas.microsoft.com/office/powerpoint/2010/main" val="888321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6C1B-228E-426D-A8A9-ADE07473197E}"/>
              </a:ext>
            </a:extLst>
          </p:cNvPr>
          <p:cNvSpPr>
            <a:spLocks noGrp="1"/>
          </p:cNvSpPr>
          <p:nvPr>
            <p:ph type="title"/>
          </p:nvPr>
        </p:nvSpPr>
        <p:spPr/>
        <p:txBody>
          <a:bodyPr/>
          <a:lstStyle/>
          <a:p>
            <a:r>
              <a:rPr lang="en-US" dirty="0"/>
              <a:t>Call for Contributions Work</a:t>
            </a:r>
          </a:p>
        </p:txBody>
      </p:sp>
      <p:sp>
        <p:nvSpPr>
          <p:cNvPr id="3" name="Content Placeholder 2">
            <a:extLst>
              <a:ext uri="{FF2B5EF4-FFF2-40B4-BE49-F238E27FC236}">
                <a16:creationId xmlns:a16="http://schemas.microsoft.com/office/drawing/2014/main" id="{397C1412-0D5D-46EE-AD2F-8F297F783C8B}"/>
              </a:ext>
            </a:extLst>
          </p:cNvPr>
          <p:cNvSpPr>
            <a:spLocks noGrp="1"/>
          </p:cNvSpPr>
          <p:nvPr>
            <p:ph idx="1"/>
          </p:nvPr>
        </p:nvSpPr>
        <p:spPr/>
        <p:txBody>
          <a:bodyPr/>
          <a:lstStyle/>
          <a:p>
            <a:pPr marL="457200" indent="-457200">
              <a:buFont typeface="Arial" panose="020B0604020202020204" pitchFamily="34" charset="0"/>
              <a:buChar char="•"/>
            </a:pPr>
            <a:r>
              <a:rPr lang="en-US" dirty="0"/>
              <a:t>Technical Guidance Document</a:t>
            </a:r>
          </a:p>
          <a:p>
            <a:pPr marL="857250" lvl="1" indent="-457200">
              <a:buFont typeface="Arial" panose="020B0604020202020204" pitchFamily="34" charset="0"/>
              <a:buChar char="•"/>
            </a:pPr>
            <a:r>
              <a:rPr lang="en-US" dirty="0"/>
              <a:t>Contributions can include further technical considerations, requirements and other guidance to </a:t>
            </a:r>
            <a:r>
              <a:rPr lang="en-US" dirty="0" err="1"/>
              <a:t>propse</a:t>
            </a:r>
            <a:endParaRPr lang="en-US" dirty="0"/>
          </a:p>
          <a:p>
            <a:pPr marL="457200" indent="-457200">
              <a:buFont typeface="Arial" panose="020B0604020202020204" pitchFamily="34" charset="0"/>
              <a:buChar char="•"/>
            </a:pPr>
            <a:r>
              <a:rPr lang="en-US" dirty="0"/>
              <a:t>General contribution guidelines</a:t>
            </a:r>
          </a:p>
          <a:p>
            <a:pPr marL="457200" indent="-457200">
              <a:buFont typeface="Arial" panose="020B0604020202020204" pitchFamily="34" charset="0"/>
              <a:buChar char="•"/>
            </a:pPr>
            <a:r>
              <a:rPr lang="en-US" dirty="0"/>
              <a:t>Contribution schedule</a:t>
            </a:r>
          </a:p>
          <a:p>
            <a:pPr marL="457200" indent="-457200">
              <a:buFont typeface="Arial" panose="020B0604020202020204" pitchFamily="34" charset="0"/>
              <a:buChar char="•"/>
            </a:pPr>
            <a:r>
              <a:rPr lang="en-US" dirty="0"/>
              <a:t>Other discussion on contributions</a:t>
            </a:r>
          </a:p>
          <a:p>
            <a:endParaRPr lang="en-US" dirty="0"/>
          </a:p>
        </p:txBody>
      </p:sp>
      <p:sp>
        <p:nvSpPr>
          <p:cNvPr id="4" name="Slide Number Placeholder 3">
            <a:extLst>
              <a:ext uri="{FF2B5EF4-FFF2-40B4-BE49-F238E27FC236}">
                <a16:creationId xmlns:a16="http://schemas.microsoft.com/office/drawing/2014/main" id="{3A0308AA-43E8-48AE-9B0F-C46A8F75A13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Tree>
    <p:extLst>
      <p:ext uri="{BB962C8B-B14F-4D97-AF65-F5344CB8AC3E}">
        <p14:creationId xmlns:p14="http://schemas.microsoft.com/office/powerpoint/2010/main" val="1030131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6219-448C-43EB-9D6B-E629CC2F8267}"/>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1698931C-24F8-4399-8F97-053854A5C3AF}"/>
              </a:ext>
            </a:extLst>
          </p:cNvPr>
          <p:cNvSpPr>
            <a:spLocks noGrp="1"/>
          </p:cNvSpPr>
          <p:nvPr>
            <p:ph idx="1"/>
          </p:nvPr>
        </p:nvSpPr>
        <p:spPr/>
        <p:txBody>
          <a:bodyPr/>
          <a:lstStyle/>
          <a:p>
            <a:pPr marL="457200" indent="-457200">
              <a:buFont typeface="Arial" panose="020B0604020202020204" pitchFamily="34" charset="0"/>
              <a:buChar char="•"/>
            </a:pPr>
            <a:r>
              <a:rPr lang="en-US" dirty="0"/>
              <a:t>EC Process</a:t>
            </a:r>
          </a:p>
          <a:p>
            <a:pPr marL="857250" lvl="1" indent="-457200">
              <a:buFont typeface="Arial" panose="020B0604020202020204" pitchFamily="34" charset="0"/>
              <a:buChar char="•"/>
            </a:pPr>
            <a:r>
              <a:rPr lang="en-US" dirty="0"/>
              <a:t>Submit for review</a:t>
            </a:r>
          </a:p>
          <a:p>
            <a:pPr marL="857250" lvl="1" indent="-457200">
              <a:buFont typeface="Arial" panose="020B0604020202020204" pitchFamily="34" charset="0"/>
              <a:buChar char="•"/>
            </a:pPr>
            <a:r>
              <a:rPr lang="en-US" dirty="0"/>
              <a:t>Comments received and resolved in July</a:t>
            </a:r>
          </a:p>
          <a:p>
            <a:pPr marL="457200" indent="-457200">
              <a:buFont typeface="Arial" panose="020B0604020202020204" pitchFamily="34" charset="0"/>
              <a:buChar char="•"/>
            </a:pPr>
            <a:r>
              <a:rPr lang="en-US" dirty="0"/>
              <a:t>Call for Contributions</a:t>
            </a:r>
          </a:p>
          <a:p>
            <a:pPr marL="857250" lvl="1" indent="-457200">
              <a:buFont typeface="Arial" panose="020B0604020202020204" pitchFamily="34" charset="0"/>
              <a:buChar char="•"/>
            </a:pPr>
            <a:r>
              <a:rPr lang="en-US" dirty="0"/>
              <a:t>Post following this meeting</a:t>
            </a:r>
          </a:p>
          <a:p>
            <a:pPr marL="457200" indent="-457200">
              <a:buFont typeface="Arial" panose="020B0604020202020204" pitchFamily="34" charset="0"/>
              <a:buChar char="•"/>
            </a:pPr>
            <a:r>
              <a:rPr lang="en-US" dirty="0"/>
              <a:t>Technical guidance document</a:t>
            </a:r>
          </a:p>
          <a:p>
            <a:pPr marL="857250" lvl="1" indent="-457200">
              <a:buFont typeface="Arial" panose="020B0604020202020204" pitchFamily="34" charset="0"/>
              <a:buChar char="•"/>
            </a:pPr>
            <a:r>
              <a:rPr lang="en-US" dirty="0"/>
              <a:t>Refine on teleconferences?</a:t>
            </a:r>
          </a:p>
          <a:p>
            <a:pPr marL="457200" indent="-457200">
              <a:buFont typeface="Arial" panose="020B0604020202020204" pitchFamily="34" charset="0"/>
              <a:buChar char="•"/>
            </a:pPr>
            <a:r>
              <a:rPr lang="en-US" dirty="0"/>
              <a:t>Plan teleconferences</a:t>
            </a:r>
          </a:p>
          <a:p>
            <a:pPr marL="457200" indent="-457200">
              <a:buFont typeface="Arial" panose="020B0604020202020204" pitchFamily="34" charset="0"/>
              <a:buChar char="•"/>
            </a:pPr>
            <a:r>
              <a:rPr lang="en-US" dirty="0"/>
              <a:t>Prepare for July meeting</a:t>
            </a:r>
          </a:p>
        </p:txBody>
      </p:sp>
      <p:sp>
        <p:nvSpPr>
          <p:cNvPr id="4" name="Slide Number Placeholder 3">
            <a:extLst>
              <a:ext uri="{FF2B5EF4-FFF2-40B4-BE49-F238E27FC236}">
                <a16:creationId xmlns:a16="http://schemas.microsoft.com/office/drawing/2014/main" id="{C330CF2E-8627-4440-A6AD-74A668DCBC9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45260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p:txBody>
          <a:bodyPr/>
          <a:lstStyle/>
          <a:p>
            <a:r>
              <a:rPr lang="en-US" altLang="en-US" dirty="0">
                <a:solidFill>
                  <a:schemeClr val="accent2"/>
                </a:solidFill>
              </a:rPr>
              <a:t>802.15.4ab Study Group Meeting</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611188" y="1557338"/>
            <a:ext cx="7993062" cy="4683125"/>
          </a:xfrm>
        </p:spPr>
        <p:txBody>
          <a:bodyPr>
            <a:normAutofit/>
          </a:bodyPr>
          <a:lstStyle/>
          <a:p>
            <a:pPr marL="457200" indent="-457200">
              <a:buFont typeface="Arial" panose="020B0604020202020204" pitchFamily="34" charset="0"/>
              <a:buChar char="•"/>
              <a:defRPr/>
            </a:pPr>
            <a:r>
              <a:rPr lang="en-US" dirty="0"/>
              <a:t>Pre-PAR Activity Rules</a:t>
            </a:r>
          </a:p>
          <a:p>
            <a:pPr marL="457200" indent="-457200">
              <a:buFont typeface="Arial" panose="020B0604020202020204" pitchFamily="34" charset="0"/>
              <a:buChar char="•"/>
              <a:defRPr/>
            </a:pPr>
            <a:r>
              <a:rPr lang="en-US" dirty="0"/>
              <a:t>Study Group voting: everyone present can vote</a:t>
            </a:r>
          </a:p>
          <a:p>
            <a:pPr marL="457200" indent="-457200">
              <a:buFont typeface="Arial" panose="020B0604020202020204" pitchFamily="34" charset="0"/>
              <a:buChar char="•"/>
              <a:defRPr/>
            </a:pPr>
            <a:r>
              <a:rPr lang="en-US" dirty="0"/>
              <a:t>Identify yourself and affiliation on first contact</a:t>
            </a:r>
          </a:p>
          <a:p>
            <a:pPr marL="457200" indent="-457200">
              <a:buFont typeface="Arial" panose="020B0604020202020204" pitchFamily="34" charset="0"/>
              <a:buChar char="•"/>
              <a:defRPr/>
            </a:pPr>
            <a:r>
              <a:rPr lang="en-US" dirty="0"/>
              <a:t>Reminder: Individual Participation</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0" indent="0">
              <a:defRPr/>
            </a:pPr>
            <a:endParaRPr lang="en-US"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5D0EC11A-229B-4CE4-93DF-3C02185F9A6A}"/>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8887CC0-1342-41C8-8706-B4801E242C15}" type="slidenum">
              <a:rPr lang="en-US" altLang="en-US" smtClean="0">
                <a:solidFill>
                  <a:schemeClr val="tx1"/>
                </a:solidFill>
              </a:rPr>
              <a:pPr/>
              <a:t>2</a:t>
            </a:fld>
            <a:endParaRPr lang="en-US" altLang="en-US">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611560" y="1567559"/>
            <a:ext cx="3960440" cy="4721695"/>
          </a:xfrm>
        </p:spPr>
        <p:txBody>
          <a:bodyPr>
            <a:normAutofit lnSpcReduction="10000"/>
          </a:bodyPr>
          <a:lstStyle/>
          <a:p>
            <a:pPr marL="400050" lvl="1" indent="0">
              <a:defRPr/>
            </a:pPr>
            <a:r>
              <a:rPr lang="en-US" dirty="0"/>
              <a:t>Pick a frequency and phase (how often, </a:t>
            </a:r>
            <a:r>
              <a:rPr lang="en-US" dirty="0" err="1"/>
              <a:t>day+time</a:t>
            </a:r>
            <a:r>
              <a:rPr lang="en-US" dirty="0"/>
              <a:t>)</a:t>
            </a:r>
          </a:p>
          <a:p>
            <a:pPr marL="400050" lvl="1" indent="0">
              <a:defRPr/>
            </a:pPr>
            <a:endParaRPr lang="en-US" dirty="0"/>
          </a:p>
          <a:p>
            <a:pPr marL="400050" lvl="1" indent="0">
              <a:defRPr/>
            </a:pPr>
            <a:r>
              <a:rPr lang="en-US" dirty="0"/>
              <a:t>Previously: Bi-weekly on Tuesday  at 10:00 ET (07:00 PT)</a:t>
            </a:r>
          </a:p>
          <a:p>
            <a:pPr marL="400050" lvl="1" indent="0">
              <a:defRPr/>
            </a:pPr>
            <a:r>
              <a:rPr lang="en-US" dirty="0"/>
              <a:t>Following this pattern Would look like:</a:t>
            </a:r>
          </a:p>
          <a:p>
            <a:pPr>
              <a:defRPr/>
            </a:pPr>
            <a:r>
              <a:rPr lang="en-US" dirty="0"/>
              <a:t>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20</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1176513935"/>
              </p:ext>
            </p:extLst>
          </p:nvPr>
        </p:nvGraphicFramePr>
        <p:xfrm>
          <a:off x="5508104" y="2125663"/>
          <a:ext cx="3133566" cy="370681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1549390">
                  <a:extLst>
                    <a:ext uri="{9D8B030D-6E8A-4147-A177-3AD203B41FA5}">
                      <a16:colId xmlns:a16="http://schemas.microsoft.com/office/drawing/2014/main" val="20001"/>
                    </a:ext>
                  </a:extLst>
                </a:gridCol>
              </a:tblGrid>
              <a:tr h="370681">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[May Interim]</a:t>
                      </a:r>
                    </a:p>
                  </a:txBody>
                  <a:tcPr marL="91420" marR="91420" marT="45700" marB="45700"/>
                </a:tc>
                <a:extLst>
                  <a:ext uri="{0D108BD9-81ED-4DB2-BD59-A6C34878D82A}">
                    <a16:rowId xmlns:a16="http://schemas.microsoft.com/office/drawing/2014/main" val="10001"/>
                  </a:ext>
                </a:extLst>
              </a:tr>
              <a:tr h="370681">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370681">
                <a:tc>
                  <a:txBody>
                    <a:bodyPr/>
                    <a:lstStyle/>
                    <a:p>
                      <a:r>
                        <a:rPr lang="en-US" sz="1800" dirty="0">
                          <a:solidFill>
                            <a:schemeClr val="bg1">
                              <a:lumMod val="75000"/>
                            </a:schemeClr>
                          </a:solidFill>
                        </a:rPr>
                        <a:t>June 1</a:t>
                      </a: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3"/>
                  </a:ext>
                </a:extLst>
              </a:tr>
              <a:tr h="370681">
                <a:tc>
                  <a:txBody>
                    <a:bodyPr/>
                    <a:lstStyle/>
                    <a:p>
                      <a:endParaRPr lang="en-US" sz="1800" dirty="0">
                        <a:solidFill>
                          <a:schemeClr val="bg1">
                            <a:lumMod val="75000"/>
                          </a:schemeClr>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370681">
                <a:tc>
                  <a:txBody>
                    <a:bodyPr/>
                    <a:lstStyle/>
                    <a:p>
                      <a:r>
                        <a:rPr lang="en-US" sz="1800" dirty="0">
                          <a:solidFill>
                            <a:schemeClr val="bg1">
                              <a:lumMod val="75000"/>
                            </a:schemeClr>
                          </a:solidFill>
                        </a:rPr>
                        <a:t>June 15</a:t>
                      </a: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7150580"/>
                  </a:ext>
                </a:extLst>
              </a:tr>
              <a:tr h="370681">
                <a:tc>
                  <a:txBody>
                    <a:bodyPr/>
                    <a:lstStyle/>
                    <a:p>
                      <a:endParaRPr lang="en-US" sz="1800" dirty="0">
                        <a:solidFill>
                          <a:schemeClr val="bg1">
                            <a:lumMod val="75000"/>
                          </a:schemeClr>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lumMod val="75000"/>
                            </a:schemeClr>
                          </a:solidFill>
                        </a:rPr>
                        <a:t>June 29</a:t>
                      </a: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886067334"/>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3706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July 13: </a:t>
                      </a:r>
                    </a:p>
                  </a:txBody>
                  <a:tcPr marL="91420" marR="91420" marT="45700" marB="45700"/>
                </a:tc>
                <a:tc>
                  <a:txBody>
                    <a:bodyPr/>
                    <a:lstStyle/>
                    <a:p>
                      <a:r>
                        <a:rPr lang="en-US" sz="1800" b="1" dirty="0">
                          <a:solidFill>
                            <a:srgbClr val="C00000"/>
                          </a:solidFill>
                        </a:rPr>
                        <a:t>July Plenary</a:t>
                      </a:r>
                    </a:p>
                  </a:txBody>
                  <a:tcPr marL="91420" marR="91420" marT="45700" marB="45700"/>
                </a:tc>
                <a:extLst>
                  <a:ext uri="{0D108BD9-81ED-4DB2-BD59-A6C34878D82A}">
                    <a16:rowId xmlns:a16="http://schemas.microsoft.com/office/drawing/2014/main" val="1644665315"/>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572000" y="3140968"/>
            <a:ext cx="864096" cy="57606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00206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499991" y="2225290"/>
            <a:ext cx="939527" cy="871289"/>
          </a:xfrm>
          <a:prstGeom prst="rightArrow">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latin typeface="Times New Roman" charset="0"/>
                <a:ea typeface="ＭＳ Ｐゴシック" charset="0"/>
                <a:cs typeface="ＭＳ Ｐゴシック" charset="0"/>
              </a:rPr>
              <a:t>We are Here</a:t>
            </a:r>
            <a:endParaRPr kumimoji="0" lang="en-US" sz="1200" b="1" i="0" u="none" strike="noStrike" cap="none" normalizeH="0" baseline="0" dirty="0">
              <a:ln>
                <a:noFill/>
              </a:ln>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62066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21</a:t>
            </a:fld>
            <a:endParaRPr lang="en-US" altLang="en-US">
              <a:solidFill>
                <a:schemeClr val="tx1"/>
              </a:solidFill>
            </a:endParaRPr>
          </a:p>
        </p:txBody>
      </p:sp>
      <p:pic>
        <p:nvPicPr>
          <p:cNvPr id="4" name="Content Placeholder 3" descr="A picture containing tree, outdoor, plant&#10;&#10;Description automatically generated">
            <a:extLst>
              <a:ext uri="{FF2B5EF4-FFF2-40B4-BE49-F238E27FC236}">
                <a16:creationId xmlns:a16="http://schemas.microsoft.com/office/drawing/2014/main" id="{CD1FD15F-7129-44A7-91F8-CE90A5DBC435}"/>
              </a:ext>
            </a:extLst>
          </p:cNvPr>
          <p:cNvPicPr>
            <a:picLocks noGrp="1" noChangeAspect="1"/>
          </p:cNvPicPr>
          <p:nvPr>
            <p:ph idx="1"/>
          </p:nvPr>
        </p:nvPicPr>
        <p:blipFill>
          <a:blip r:embed="rId2"/>
          <a:stretch>
            <a:fillRect/>
          </a:stretch>
        </p:blipFill>
        <p:spPr>
          <a:xfrm>
            <a:off x="609600" y="1617519"/>
            <a:ext cx="7764463" cy="437702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762000" y="685801"/>
            <a:ext cx="7764463" cy="726976"/>
          </a:xfrm>
        </p:spPr>
        <p:txBody>
          <a:bodyPr wrap="square" anchor="ctr">
            <a:noAutofit/>
          </a:bodyPr>
          <a:lstStyle/>
          <a:p>
            <a:pPr>
              <a:lnSpc>
                <a:spcPct val="90000"/>
              </a:lnSpc>
            </a:pPr>
            <a:r>
              <a:rPr lang="en-US" altLang="en-US" sz="2400" b="1" dirty="0"/>
              <a:t>Adjourned</a:t>
            </a:r>
            <a:br>
              <a:rPr lang="en-US" altLang="en-US" sz="2400" b="1" dirty="0"/>
            </a:br>
            <a:r>
              <a:rPr lang="en-US" altLang="en-US" sz="2400" b="1" dirty="0"/>
              <a:t>Thanks</a:t>
            </a:r>
          </a:p>
        </p:txBody>
      </p:sp>
      <p:pic>
        <p:nvPicPr>
          <p:cNvPr id="3" name="Picture 2">
            <a:extLst>
              <a:ext uri="{FF2B5EF4-FFF2-40B4-BE49-F238E27FC236}">
                <a16:creationId xmlns:a16="http://schemas.microsoft.com/office/drawing/2014/main" id="{C47E9EF4-3B1B-4596-A86D-8690011E11A1}"/>
              </a:ext>
            </a:extLst>
          </p:cNvPr>
          <p:cNvPicPr>
            <a:picLocks noChangeAspect="1"/>
          </p:cNvPicPr>
          <p:nvPr/>
        </p:nvPicPr>
        <p:blipFill>
          <a:blip r:embed="rId2"/>
          <a:stretch>
            <a:fillRect/>
          </a:stretch>
        </p:blipFill>
        <p:spPr>
          <a:xfrm>
            <a:off x="2532114" y="1371600"/>
            <a:ext cx="3919434" cy="4868863"/>
          </a:xfrm>
          <a:prstGeom prst="rect">
            <a:avLst/>
          </a:prstGeom>
          <a:no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22</a:t>
            </a:fld>
            <a:endParaRPr lang="en-US" altLang="en-US">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3</a:t>
            </a:fld>
            <a:endParaRPr lang="en-US" altLang="en-US">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341438"/>
            <a:ext cx="7764463" cy="4467225"/>
          </a:xfrm>
        </p:spPr>
        <p:txBody>
          <a:bodyPr>
            <a:normAutofit fontScale="550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Pre-PAR Meetings:</a:t>
            </a:r>
          </a:p>
          <a:p>
            <a:pPr>
              <a:defRPr/>
            </a:pPr>
            <a:r>
              <a:rPr lang="en-US" dirty="0">
                <a:hlinkClick r:id="rId3"/>
              </a:rPr>
              <a:t>https://development.standards.ieee.org/myproject/Public/mytools/mob/preparslides.pdf</a:t>
            </a:r>
            <a:endParaRPr lang="en-US" dirty="0"/>
          </a:p>
          <a:p>
            <a:pPr>
              <a:defRPr/>
            </a:pPr>
            <a:endParaRPr lang="en-US" dirty="0"/>
          </a:p>
          <a:p>
            <a:pPr>
              <a:defRPr/>
            </a:pPr>
            <a:r>
              <a:rPr lang="en-US" dirty="0"/>
              <a:t>IEEE-SA Participation Slides for Pre-PAR Meetings:</a:t>
            </a:r>
          </a:p>
          <a:p>
            <a:pPr>
              <a:defRPr/>
            </a:pPr>
            <a:r>
              <a:rPr lang="en-US" dirty="0">
                <a:hlinkClick r:id="rId4"/>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5"/>
              </a:rPr>
              <a:t>https://standards.ieee.org/content/dam/ieee-standards/standards/web/documents/other/ieee-sa-copyright-policy-2019.pdf</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4</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
        <p:nvSpPr>
          <p:cNvPr id="6" name="Date Placeholder 5"/>
          <p:cNvSpPr>
            <a:spLocks noGrp="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US"/>
              <a:t>January 2021</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7B96DCFD-B1FF-49D8-A110-511156B616DE}"/>
              </a:ext>
            </a:extLst>
          </p:cNvPr>
          <p:cNvSpPr>
            <a:spLocks noGrp="1" noChangeArrowheads="1"/>
          </p:cNvSpPr>
          <p:nvPr>
            <p:ph type="title"/>
          </p:nvPr>
        </p:nvSpPr>
        <p:spPr>
          <a:xfrm>
            <a:off x="689768" y="1988840"/>
            <a:ext cx="7764463" cy="3031232"/>
          </a:xfrm>
        </p:spPr>
        <p:txBody>
          <a:bodyPr/>
          <a:lstStyle/>
          <a:p>
            <a:r>
              <a:rPr lang="en-US" altLang="en-US" dirty="0"/>
              <a:t>May 12</a:t>
            </a:r>
            <a:r>
              <a:rPr lang="en-US" altLang="en-US" baseline="30000" dirty="0"/>
              <a:t>th</a:t>
            </a:r>
            <a:r>
              <a:rPr lang="en-US" altLang="en-US" dirty="0"/>
              <a:t> through 17</a:t>
            </a:r>
            <a:r>
              <a:rPr lang="en-US" altLang="en-US" baseline="30000" dirty="0"/>
              <a:t>th</a:t>
            </a:r>
            <a:r>
              <a:rPr lang="en-US" altLang="en-US" dirty="0"/>
              <a:t>, 2021 </a:t>
            </a:r>
          </a:p>
        </p:txBody>
      </p:sp>
      <p:sp>
        <p:nvSpPr>
          <p:cNvPr id="8195" name="Content Placeholder 2">
            <a:extLst>
              <a:ext uri="{FF2B5EF4-FFF2-40B4-BE49-F238E27FC236}">
                <a16:creationId xmlns:a16="http://schemas.microsoft.com/office/drawing/2014/main" id="{82E0BD1D-4462-4534-99A7-CE65BE406E1E}"/>
              </a:ext>
            </a:extLst>
          </p:cNvPr>
          <p:cNvSpPr>
            <a:spLocks noGrp="1" noChangeArrowheads="1"/>
          </p:cNvSpPr>
          <p:nvPr>
            <p:ph idx="1"/>
          </p:nvPr>
        </p:nvSpPr>
        <p:spPr>
          <a:xfrm>
            <a:off x="657224" y="897446"/>
            <a:ext cx="7764463" cy="864096"/>
          </a:xfrm>
        </p:spPr>
        <p:txBody>
          <a:bodyPr/>
          <a:lstStyle/>
          <a:p>
            <a:pPr algn="ctr"/>
            <a:r>
              <a:rPr lang="en-US" altLang="en-US" b="1" dirty="0"/>
              <a:t>Virtual Meeting</a:t>
            </a:r>
          </a:p>
          <a:p>
            <a:pPr algn="ctr"/>
            <a:endParaRPr lang="en-US" altLang="en-US" b="1" dirty="0"/>
          </a:p>
          <a:p>
            <a:endParaRPr lang="en-US" altLang="en-US" dirty="0"/>
          </a:p>
          <a:p>
            <a:endParaRPr lang="en-US" altLang="en-US" dirty="0"/>
          </a:p>
        </p:txBody>
      </p:sp>
      <p:sp>
        <p:nvSpPr>
          <p:cNvPr id="8196" name="Slide Number Placeholder 3">
            <a:extLst>
              <a:ext uri="{FF2B5EF4-FFF2-40B4-BE49-F238E27FC236}">
                <a16:creationId xmlns:a16="http://schemas.microsoft.com/office/drawing/2014/main" id="{B39A3454-C9BC-44DD-9818-B7A9134FECA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A04E97E-B7B8-4BB9-9C83-58D4B6E3E4CC}" type="slidenum">
              <a:rPr lang="en-US" altLang="en-US" smtClean="0">
                <a:solidFill>
                  <a:schemeClr val="tx1"/>
                </a:solidFill>
              </a:rPr>
              <a:pPr/>
              <a:t>5</a:t>
            </a:fld>
            <a:endParaRPr lang="en-US"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609600" y="1371601"/>
            <a:ext cx="7764463" cy="833263"/>
          </a:xfrm>
        </p:spPr>
        <p:txBody>
          <a:bodyPr/>
          <a:lstStyle/>
          <a:p>
            <a:pPr marL="0" indent="0" algn="ctr"/>
            <a:r>
              <a:rPr lang="en-US" altLang="en-US" dirty="0"/>
              <a:t>Agenda: Document 15-21-0250</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6</a:t>
            </a:fld>
            <a:endParaRPr lang="en-US" altLang="en-US">
              <a:solidFill>
                <a:schemeClr val="tx1"/>
              </a:solidFill>
            </a:endParaRPr>
          </a:p>
        </p:txBody>
      </p:sp>
      <p:graphicFrame>
        <p:nvGraphicFramePr>
          <p:cNvPr id="2" name="Table 1">
            <a:extLst>
              <a:ext uri="{FF2B5EF4-FFF2-40B4-BE49-F238E27FC236}">
                <a16:creationId xmlns:a16="http://schemas.microsoft.com/office/drawing/2014/main" id="{4AEDA41B-452A-4125-BA2E-834A69B684EB}"/>
              </a:ext>
            </a:extLst>
          </p:cNvPr>
          <p:cNvGraphicFramePr>
            <a:graphicFrameLocks noGrp="1"/>
          </p:cNvGraphicFramePr>
          <p:nvPr>
            <p:extLst>
              <p:ext uri="{D42A27DB-BD31-4B8C-83A1-F6EECF244321}">
                <p14:modId xmlns:p14="http://schemas.microsoft.com/office/powerpoint/2010/main" val="1014801371"/>
              </p:ext>
            </p:extLst>
          </p:nvPr>
        </p:nvGraphicFramePr>
        <p:xfrm>
          <a:off x="762000" y="2204864"/>
          <a:ext cx="7698431" cy="2954112"/>
        </p:xfrm>
        <a:graphic>
          <a:graphicData uri="http://schemas.openxmlformats.org/drawingml/2006/table">
            <a:tbl>
              <a:tblPr>
                <a:tableStyleId>{5C22544A-7EE6-4342-B048-85BDC9FD1C3A}</a:tableStyleId>
              </a:tblPr>
              <a:tblGrid>
                <a:gridCol w="1721768">
                  <a:extLst>
                    <a:ext uri="{9D8B030D-6E8A-4147-A177-3AD203B41FA5}">
                      <a16:colId xmlns:a16="http://schemas.microsoft.com/office/drawing/2014/main" val="952439371"/>
                    </a:ext>
                  </a:extLst>
                </a:gridCol>
                <a:gridCol w="4968552">
                  <a:extLst>
                    <a:ext uri="{9D8B030D-6E8A-4147-A177-3AD203B41FA5}">
                      <a16:colId xmlns:a16="http://schemas.microsoft.com/office/drawing/2014/main" val="314892362"/>
                    </a:ext>
                  </a:extLst>
                </a:gridCol>
                <a:gridCol w="1008111">
                  <a:extLst>
                    <a:ext uri="{9D8B030D-6E8A-4147-A177-3AD203B41FA5}">
                      <a16:colId xmlns:a16="http://schemas.microsoft.com/office/drawing/2014/main" val="2093006333"/>
                    </a:ext>
                  </a:extLst>
                </a:gridCol>
              </a:tblGrid>
              <a:tr h="1552809">
                <a:tc gridSpan="3">
                  <a:txBody>
                    <a:bodyPr/>
                    <a:lstStyle/>
                    <a:p>
                      <a:pPr algn="ctr" fontAlgn="ctr"/>
                      <a:r>
                        <a:rPr lang="en-US" sz="1600" u="none" strike="noStrike" dirty="0">
                          <a:effectLst/>
                        </a:rPr>
                        <a:t>131th IEEE 802.15 WSN MEETING VIA WEBEX</a:t>
                      </a:r>
                    </a:p>
                    <a:p>
                      <a:pPr algn="ctr" fontAlgn="ctr"/>
                      <a:r>
                        <a:rPr lang="en-US" sz="1600" u="none" strike="noStrike" dirty="0">
                          <a:effectLst/>
                        </a:rPr>
                        <a:t>Virtual</a:t>
                      </a:r>
                    </a:p>
                    <a:p>
                      <a:pPr algn="ctr" fontAlgn="b"/>
                      <a:r>
                        <a:rPr lang="en-US" sz="1600" b="1" u="none" strike="noStrike" dirty="0">
                          <a:effectLst/>
                        </a:rPr>
                        <a:t>Study Group 15.4ab - Next Generation UWB</a:t>
                      </a:r>
                    </a:p>
                    <a:p>
                      <a:pPr algn="ctr" fontAlgn="b"/>
                      <a:r>
                        <a:rPr lang="en-US" sz="1600" u="none" strike="noStrike" dirty="0">
                          <a:effectLst/>
                        </a:rPr>
                        <a:t>Summary of Schedule  / Session Focus - SG15.4ab (NG-UWB)</a:t>
                      </a:r>
                    </a:p>
                    <a:p>
                      <a:pPr algn="ctr" fontAlgn="b"/>
                      <a:r>
                        <a:rPr lang="en-US" sz="1600" u="none" strike="noStrike" dirty="0">
                          <a:effectLst/>
                        </a:rPr>
                        <a:t>Times in Eastern </a:t>
                      </a:r>
                      <a:r>
                        <a:rPr lang="en-US" sz="1600" u="none" strike="noStrike" dirty="0" err="1">
                          <a:effectLst/>
                        </a:rPr>
                        <a:t>Timezone</a:t>
                      </a:r>
                      <a:r>
                        <a:rPr lang="en-US" sz="1600" u="none" strike="noStrike" dirty="0">
                          <a:effectLst/>
                        </a:rPr>
                        <a:t> (ET)</a:t>
                      </a:r>
                      <a:endParaRPr lang="en-US" sz="1600" b="1" i="0" u="none" strike="noStrike" dirty="0">
                        <a:effectLst/>
                        <a:latin typeface="Times New Roman" panose="02020603050405020304" pitchFamily="18" charset="0"/>
                      </a:endParaRPr>
                    </a:p>
                  </a:txBody>
                  <a:tcPr marL="9525" marR="9525" marT="9525" marB="0" anchor="ctr"/>
                </a:tc>
                <a:tc hMerge="1">
                  <a:txBody>
                    <a:bodyPr/>
                    <a:lstStyle/>
                    <a:p>
                      <a:endParaRPr lang="en-US"/>
                    </a:p>
                  </a:txBody>
                  <a:tcPr/>
                </a:tc>
                <a:tc hMerge="1">
                  <a:txBody>
                    <a:bodyPr/>
                    <a:lstStyle/>
                    <a:p>
                      <a:pPr algn="l" fontAlgn="b"/>
                      <a:endParaRPr lang="en-US" sz="1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9794004"/>
                  </a:ext>
                </a:extLst>
              </a:tr>
              <a:tr h="277871">
                <a:tc>
                  <a:txBody>
                    <a:bodyPr/>
                    <a:lstStyle/>
                    <a:p>
                      <a:pPr algn="l" fontAlgn="b"/>
                      <a:endParaRPr lang="en-US" sz="1600" b="1" i="0" u="none" strike="noStrike" dirty="0">
                        <a:effectLst/>
                        <a:latin typeface="Times New Roman" panose="02020603050405020304" pitchFamily="18" charset="0"/>
                      </a:endParaRPr>
                    </a:p>
                  </a:txBody>
                  <a:tcPr marL="9525" marR="9525" marT="9525" marB="0" anchor="b"/>
                </a:tc>
                <a:tc>
                  <a:txBody>
                    <a:bodyPr/>
                    <a:lstStyle/>
                    <a:p>
                      <a:endParaRPr lang="en-US" dirty="0"/>
                    </a:p>
                  </a:txBody>
                  <a:tcPr marL="9525" marR="9525" marT="9525" marB="0" anchor="b"/>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600" u="none" strike="noStrike" dirty="0">
                          <a:effectLst/>
                        </a:rPr>
                        <a:t>EST</a:t>
                      </a:r>
                      <a:endParaRPr lang="en-US" sz="1600" b="1"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804090184"/>
                  </a:ext>
                </a:extLst>
              </a:tr>
              <a:tr h="277871">
                <a:tc>
                  <a:txBody>
                    <a:bodyPr/>
                    <a:lstStyle/>
                    <a:p>
                      <a:pPr algn="l" fontAlgn="b"/>
                      <a:r>
                        <a:rPr lang="en-US" sz="1600" u="none" strike="noStrike" dirty="0">
                          <a:effectLst/>
                        </a:rPr>
                        <a:t>Wednesday PM2:</a:t>
                      </a:r>
                      <a:endParaRPr lang="en-US" sz="1600" b="1" i="0" u="none" strike="noStrike" dirty="0">
                        <a:effectLst/>
                        <a:latin typeface="Times New Roman" panose="02020603050405020304" pitchFamily="18" charset="0"/>
                      </a:endParaRPr>
                    </a:p>
                  </a:txBody>
                  <a:tcPr marL="9525" marR="9525" marT="9525" marB="0" anchor="b"/>
                </a:tc>
                <a:tc>
                  <a:txBody>
                    <a:bodyPr/>
                    <a:lstStyle/>
                    <a:p>
                      <a:pPr algn="l" fontAlgn="b"/>
                      <a:r>
                        <a:rPr lang="en-US" sz="1600" u="none" strike="noStrike" dirty="0">
                          <a:effectLst/>
                        </a:rPr>
                        <a:t>Opening, Review, Technical Presentations</a:t>
                      </a:r>
                      <a:endParaRPr lang="en-US" sz="1600" b="1" i="0" u="none" strike="noStrike" dirty="0">
                        <a:effectLst/>
                        <a:latin typeface="Times New Roman" panose="02020603050405020304" pitchFamily="18" charset="0"/>
                      </a:endParaRPr>
                    </a:p>
                  </a:txBody>
                  <a:tcPr marL="9525" marR="9525" marT="9525" marB="0" anchor="b"/>
                </a:tc>
                <a:tc>
                  <a:txBody>
                    <a:bodyPr/>
                    <a:lstStyle/>
                    <a:p>
                      <a:pPr algn="r" fontAlgn="b"/>
                      <a:r>
                        <a:rPr lang="en-US" sz="1600" u="none" strike="noStrike">
                          <a:effectLst/>
                        </a:rPr>
                        <a:t>3:00 PM</a:t>
                      </a:r>
                      <a:endParaRPr lang="en-US" sz="1600" b="0"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3829277527"/>
                  </a:ext>
                </a:extLst>
              </a:tr>
              <a:tr h="277871">
                <a:tc>
                  <a:txBody>
                    <a:bodyPr/>
                    <a:lstStyle/>
                    <a:p>
                      <a:pPr algn="l" fontAlgn="b"/>
                      <a:r>
                        <a:rPr lang="en-US" sz="1600" u="none" strike="noStrike" dirty="0">
                          <a:effectLst/>
                        </a:rPr>
                        <a:t>Thursday PM1: </a:t>
                      </a:r>
                      <a:endParaRPr lang="en-US" sz="1600" b="1" i="0" u="none" strike="noStrike" dirty="0">
                        <a:effectLst/>
                        <a:latin typeface="Times New Roman" panose="02020603050405020304" pitchFamily="18" charset="0"/>
                      </a:endParaRPr>
                    </a:p>
                  </a:txBody>
                  <a:tcPr marL="9525" marR="9525" marT="952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u="none" strike="noStrike" dirty="0">
                          <a:effectLst/>
                        </a:rPr>
                        <a:t>Technical Presentations</a:t>
                      </a:r>
                      <a:endParaRPr lang="en-US" sz="1600" b="1" i="0" u="none" strike="noStrike" dirty="0">
                        <a:effectLst/>
                        <a:latin typeface="Times New Roman" panose="02020603050405020304" pitchFamily="18" charset="0"/>
                      </a:endParaRPr>
                    </a:p>
                  </a:txBody>
                  <a:tcPr marL="9525" marR="9525" marT="9525" marB="0" anchor="b"/>
                </a:tc>
                <a:tc>
                  <a:txBody>
                    <a:bodyPr/>
                    <a:lstStyle/>
                    <a:p>
                      <a:pPr algn="r" fontAlgn="b"/>
                      <a:r>
                        <a:rPr lang="en-US" sz="1600" u="none" strike="noStrike">
                          <a:effectLst/>
                        </a:rPr>
                        <a:t>1:00 PM</a:t>
                      </a:r>
                      <a:endParaRPr lang="en-US" sz="1600" b="0" i="0" u="none" strike="noStrike">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577345976"/>
                  </a:ext>
                </a:extLst>
              </a:tr>
              <a:tr h="277871">
                <a:tc>
                  <a:txBody>
                    <a:bodyPr/>
                    <a:lstStyle/>
                    <a:p>
                      <a:pPr algn="l" fontAlgn="b"/>
                      <a:r>
                        <a:rPr lang="en-US" sz="1600" u="none" strike="noStrike" dirty="0">
                          <a:effectLst/>
                        </a:rPr>
                        <a:t>Monday AM2</a:t>
                      </a:r>
                      <a:endParaRPr lang="en-US" sz="1600" b="1" i="0" u="none" strike="noStrike" dirty="0">
                        <a:effectLst/>
                        <a:latin typeface="Times New Roman" panose="02020603050405020304" pitchFamily="18" charset="0"/>
                      </a:endParaRPr>
                    </a:p>
                  </a:txBody>
                  <a:tcPr marL="9525" marR="9525" marT="9525" marB="0" anchor="b"/>
                </a:tc>
                <a:tc>
                  <a:txBody>
                    <a:bodyPr/>
                    <a:lstStyle/>
                    <a:p>
                      <a:r>
                        <a:rPr lang="en-US" sz="1600" u="none" strike="noStrike" dirty="0">
                          <a:effectLst/>
                        </a:rPr>
                        <a:t>Coordination with SGs  (Joint w/15.14 &amp; 15.15)</a:t>
                      </a:r>
                      <a:endParaRPr lang="en-US" dirty="0"/>
                    </a:p>
                  </a:txBody>
                  <a:tcPr marL="9525" marR="9525" marT="9525" marB="0" anchor="b"/>
                </a:tc>
                <a:tc>
                  <a:txBody>
                    <a:bodyPr/>
                    <a:lstStyle/>
                    <a:p>
                      <a:pPr algn="r" fontAlgn="b"/>
                      <a:r>
                        <a:rPr lang="en-US" sz="1600" u="none" strike="noStrike" dirty="0">
                          <a:effectLst/>
                        </a:rPr>
                        <a:t>11:00 AM</a:t>
                      </a:r>
                      <a:endParaRPr lang="en-US" sz="16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1015594607"/>
                  </a:ext>
                </a:extLst>
              </a:tr>
              <a:tr h="277871">
                <a:tc>
                  <a:txBody>
                    <a:bodyPr/>
                    <a:lstStyle/>
                    <a:p>
                      <a:pPr algn="l" fontAlgn="b"/>
                      <a:r>
                        <a:rPr lang="en-US" sz="1600" u="none" strike="noStrike" dirty="0">
                          <a:effectLst/>
                        </a:rPr>
                        <a:t>Monday PM2:</a:t>
                      </a:r>
                      <a:endParaRPr lang="en-US" sz="1600" b="1" i="0" u="none" strike="noStrike" dirty="0">
                        <a:effectLst/>
                        <a:latin typeface="Times New Roman" panose="02020603050405020304" pitchFamily="18" charset="0"/>
                      </a:endParaRPr>
                    </a:p>
                  </a:txBody>
                  <a:tcPr marL="9525" marR="9525" marT="9525" marB="0" anchor="b"/>
                </a:tc>
                <a:tc>
                  <a:txBody>
                    <a:bodyPr/>
                    <a:lstStyle/>
                    <a:p>
                      <a:r>
                        <a:rPr lang="en-US" sz="1800" u="none" strike="noStrike" dirty="0">
                          <a:effectLst/>
                        </a:rPr>
                        <a:t>Technical Presentations, next steps, wrap-up</a:t>
                      </a:r>
                      <a:endParaRPr lang="en-US" dirty="0"/>
                    </a:p>
                  </a:txBody>
                  <a:tcPr marL="9525" marR="9525" marT="9525" marB="0" anchor="b"/>
                </a:tc>
                <a:tc>
                  <a:txBody>
                    <a:bodyPr/>
                    <a:lstStyle/>
                    <a:p>
                      <a:pPr algn="r" fontAlgn="b"/>
                      <a:r>
                        <a:rPr lang="en-US" sz="1600" u="none" strike="noStrike" dirty="0">
                          <a:effectLst/>
                        </a:rPr>
                        <a:t>3:00 PM</a:t>
                      </a:r>
                      <a:endParaRPr lang="en-US" sz="1600" b="0" i="0" u="none" strike="noStrike" dirty="0">
                        <a:effectLst/>
                        <a:latin typeface="Times New Roman" panose="02020603050405020304" pitchFamily="18" charset="0"/>
                      </a:endParaRPr>
                    </a:p>
                  </a:txBody>
                  <a:tcPr marL="9525" marR="9525" marT="9525" marB="0" anchor="b"/>
                </a:tc>
                <a:extLst>
                  <a:ext uri="{0D108BD9-81ED-4DB2-BD59-A6C34878D82A}">
                    <a16:rowId xmlns:a16="http://schemas.microsoft.com/office/drawing/2014/main" val="4125489811"/>
                  </a:ext>
                </a:extLst>
              </a:tr>
            </a:tbl>
          </a:graphicData>
        </a:graphic>
      </p:graphicFrame>
      <p:sp>
        <p:nvSpPr>
          <p:cNvPr id="6" name="Content Placeholder 2">
            <a:extLst>
              <a:ext uri="{FF2B5EF4-FFF2-40B4-BE49-F238E27FC236}">
                <a16:creationId xmlns:a16="http://schemas.microsoft.com/office/drawing/2014/main" id="{9D0539F5-08DC-42EE-9CD9-B8E37E328D89}"/>
              </a:ext>
            </a:extLst>
          </p:cNvPr>
          <p:cNvSpPr txBox="1">
            <a:spLocks noChangeArrowheads="1"/>
          </p:cNvSpPr>
          <p:nvPr/>
        </p:nvSpPr>
        <p:spPr bwMode="auto">
          <a:xfrm>
            <a:off x="761999" y="5486399"/>
            <a:ext cx="7764463" cy="82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0" indent="0" algn="ctr"/>
            <a:r>
              <a:rPr lang="en-US" altLang="en-US" kern="0" dirty="0"/>
              <a:t>Call for new items</a:t>
            </a:r>
          </a:p>
          <a:p>
            <a:pPr marL="0" indent="0"/>
            <a:endParaRPr lang="en-US" altLang="en-US" kern="0" dirty="0"/>
          </a:p>
        </p:txBody>
      </p:sp>
    </p:spTree>
    <p:extLst>
      <p:ext uri="{BB962C8B-B14F-4D97-AF65-F5344CB8AC3E}">
        <p14:creationId xmlns:p14="http://schemas.microsoft.com/office/powerpoint/2010/main" val="3928087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Meeting Goals</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lstStyle/>
          <a:p>
            <a:pPr marL="457200" indent="-457200">
              <a:buFont typeface="Arial" panose="020B0604020202020204" pitchFamily="34" charset="0"/>
              <a:buChar char="•"/>
            </a:pPr>
            <a:r>
              <a:rPr lang="en-US" altLang="en-US" dirty="0"/>
              <a:t>Review and reaffirm the proposed PAR and CSD.</a:t>
            </a:r>
          </a:p>
          <a:p>
            <a:pPr marL="457200" indent="-457200">
              <a:buFont typeface="Arial" panose="020B0604020202020204" pitchFamily="34" charset="0"/>
              <a:buChar char="•"/>
            </a:pPr>
            <a:r>
              <a:rPr lang="en-US" altLang="en-US" dirty="0"/>
              <a:t>Further consideration of technical requirements and characteristics</a:t>
            </a:r>
          </a:p>
          <a:p>
            <a:pPr marL="457200" indent="-457200">
              <a:buFont typeface="Arial" panose="020B0604020202020204" pitchFamily="34" charset="0"/>
              <a:buChar char="•"/>
            </a:pPr>
            <a:r>
              <a:rPr lang="en-US" altLang="en-US" dirty="0"/>
              <a:t>Produce technical characteristics document</a:t>
            </a:r>
          </a:p>
          <a:p>
            <a:pPr marL="457200" indent="-457200">
              <a:buFont typeface="Arial" panose="020B0604020202020204" pitchFamily="34" charset="0"/>
              <a:buChar char="•"/>
            </a:pPr>
            <a:r>
              <a:rPr lang="en-US" altLang="en-US" dirty="0"/>
              <a:t>Produce a call for contributions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7</a:t>
            </a:fld>
            <a:endParaRPr lang="en-US" altLang="en-US">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lstStyle/>
          <a:p>
            <a:r>
              <a:rPr lang="en-US" dirty="0"/>
              <a:t>Proposed PAR Scope</a:t>
            </a:r>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92500" lnSpcReduction="20000"/>
          </a:bodyPr>
          <a:lstStyle/>
          <a:p>
            <a:pPr algn="l"/>
            <a:r>
              <a:rPr lang="en-US" sz="1800" b="1" i="0" u="none" strike="noStrike" baseline="0" dirty="0">
                <a:latin typeface="Verdana-Bold"/>
              </a:rPr>
              <a:t>5.2.b Scope of the project: </a:t>
            </a:r>
            <a:r>
              <a:rPr lang="en-US" sz="1800" b="0" i="0" u="none" strike="noStrike" baseline="0" dirty="0">
                <a:latin typeface="Verdana" panose="020B0604030504040204" pitchFamily="34" charset="0"/>
              </a:rPr>
              <a:t>This amendment enhances the Ultra Wideband (UWB) physical layers (PHYs,) medium access control (MAC), and associated ranging techniques while retaining backward compatibility with enhanced ranging capable devices (ERDEVs). Areas of enhancement include: additional coding, preamble and modulation schemes to support improved link budget and/or reduced air-time; additional channels and operating frequencies; interference mitigation techniques to support higher density and higher traffic use cases; improvements to accuracy / precision / reliability and interoperability for high-integrity ranging; schemes to reduce complexity and power consumption; definitions for tightly coupled hybrid operation with narrowband signaling to assist UWB; enhanced native discovery and connection setup mechanisms; sensing capabilities to support presence detection and environment mapping; and mechanisms supporting low-power low-latency streaming as well as high data-rate streaming allowing at least 50 Mbit/s of throughput. Support for peer-to-peer, peer-to-multi-peer, and station-to-infrastructure protocols are in scope, as are infrastructure synchronization mechanisms. This amendment includes safeguards so that the high throughput data use cases will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9</a:t>
            </a:fld>
            <a:endParaRPr lang="en-US" altLang="en-US"/>
          </a:p>
        </p:txBody>
      </p:sp>
    </p:spTree>
    <p:extLst>
      <p:ext uri="{BB962C8B-B14F-4D97-AF65-F5344CB8AC3E}">
        <p14:creationId xmlns:p14="http://schemas.microsoft.com/office/powerpoint/2010/main" val="324724929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28639</TotalTime>
  <Words>1332</Words>
  <Application>Microsoft Office PowerPoint</Application>
  <PresentationFormat>On-screen Show (4:3)</PresentationFormat>
  <Paragraphs>201</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Times New Roman</vt:lpstr>
      <vt:lpstr>Verdana</vt:lpstr>
      <vt:lpstr>Verdana-Bold</vt:lpstr>
      <vt:lpstr>Office Theme</vt:lpstr>
      <vt:lpstr>PowerPoint Presentation</vt:lpstr>
      <vt:lpstr>802.15.4ab Study Group Meeting</vt:lpstr>
      <vt:lpstr>IEEE-SA Patent, Copyright, and Participation Policies</vt:lpstr>
      <vt:lpstr>IEEE 802 Ground Rules</vt:lpstr>
      <vt:lpstr>May 12th through 17th, 2021 </vt:lpstr>
      <vt:lpstr>Proposed Agenda</vt:lpstr>
      <vt:lpstr>Meeting Goals</vt:lpstr>
      <vt:lpstr>Recap</vt:lpstr>
      <vt:lpstr>Proposed PAR Scope</vt:lpstr>
      <vt:lpstr>What we Accomplished in March</vt:lpstr>
      <vt:lpstr>Next Steps from March</vt:lpstr>
      <vt:lpstr>PAR and CSD Review</vt:lpstr>
      <vt:lpstr>Study Group Motion</vt:lpstr>
      <vt:lpstr>Working Group Motion</vt:lpstr>
      <vt:lpstr>Technical Contributions</vt:lpstr>
      <vt:lpstr>Contributions</vt:lpstr>
      <vt:lpstr>Call for Contributions Work</vt:lpstr>
      <vt:lpstr>Next Steps</vt:lpstr>
      <vt:lpstr>Next Steps</vt:lpstr>
      <vt:lpstr>Teleconference Schedule Discussion</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174</cp:revision>
  <cp:lastPrinted>2000-03-07T00:55:37Z</cp:lastPrinted>
  <dcterms:created xsi:type="dcterms:W3CDTF">2016-01-17T22:48:36Z</dcterms:created>
  <dcterms:modified xsi:type="dcterms:W3CDTF">2021-05-17T18:50:16Z</dcterms:modified>
  <cp:category/>
</cp:coreProperties>
</file>