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3" r:id="rId2"/>
    <p:sldId id="264" r:id="rId3"/>
    <p:sldId id="356" r:id="rId4"/>
    <p:sldId id="282" r:id="rId5"/>
    <p:sldId id="274" r:id="rId6"/>
    <p:sldId id="275" r:id="rId7"/>
    <p:sldId id="276" r:id="rId8"/>
    <p:sldId id="277" r:id="rId9"/>
    <p:sldId id="289" r:id="rId10"/>
    <p:sldId id="359" r:id="rId11"/>
    <p:sldId id="284" r:id="rId12"/>
    <p:sldId id="292" r:id="rId13"/>
    <p:sldId id="304" r:id="rId14"/>
    <p:sldId id="330" r:id="rId15"/>
    <p:sldId id="311" r:id="rId16"/>
    <p:sldId id="306" r:id="rId17"/>
    <p:sldId id="365" r:id="rId18"/>
    <p:sldId id="366" r:id="rId19"/>
    <p:sldId id="367" r:id="rId20"/>
    <p:sldId id="368" r:id="rId21"/>
    <p:sldId id="370" r:id="rId22"/>
    <p:sldId id="308" r:id="rId23"/>
    <p:sldId id="369" r:id="rId24"/>
    <p:sldId id="377" r:id="rId25"/>
    <p:sldId id="371" r:id="rId26"/>
    <p:sldId id="372" r:id="rId27"/>
    <p:sldId id="373" r:id="rId28"/>
    <p:sldId id="374" r:id="rId29"/>
    <p:sldId id="375" r:id="rId30"/>
    <p:sldId id="379" r:id="rId31"/>
    <p:sldId id="380" r:id="rId32"/>
    <p:sldId id="381" r:id="rId33"/>
    <p:sldId id="376" r:id="rId34"/>
    <p:sldId id="303" r:id="rId35"/>
    <p:sldId id="310" r:id="rId36"/>
    <p:sldId id="378" r:id="rId37"/>
    <p:sldId id="329" r:id="rId38"/>
    <p:sldId id="279" r:id="rId39"/>
    <p:sldId id="266" r:id="rId4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00FF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27</a:t>
            </a:fld>
            <a:endParaRPr kumimoji="1" lang="ja-JP" altLang="en-US" dirty="0"/>
          </a:p>
        </p:txBody>
      </p:sp>
    </p:spTree>
    <p:extLst>
      <p:ext uri="{BB962C8B-B14F-4D97-AF65-F5344CB8AC3E}">
        <p14:creationId xmlns:p14="http://schemas.microsoft.com/office/powerpoint/2010/main" val="1940325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28</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085532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33</a:t>
            </a:fld>
            <a:endParaRPr kumimoji="1" lang="ja-JP" altLang="en-US" dirty="0"/>
          </a:p>
        </p:txBody>
      </p:sp>
    </p:spTree>
    <p:extLst>
      <p:ext uri="{BB962C8B-B14F-4D97-AF65-F5344CB8AC3E}">
        <p14:creationId xmlns:p14="http://schemas.microsoft.com/office/powerpoint/2010/main" val="17096141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36</a:t>
            </a:fld>
            <a:endParaRPr kumimoji="1" lang="ja-JP" altLang="en-US" dirty="0"/>
          </a:p>
        </p:txBody>
      </p:sp>
    </p:spTree>
    <p:extLst>
      <p:ext uri="{BB962C8B-B14F-4D97-AF65-F5344CB8AC3E}">
        <p14:creationId xmlns:p14="http://schemas.microsoft.com/office/powerpoint/2010/main" val="3196777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15</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4041233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19</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783701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4034930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23</a:t>
            </a:fld>
            <a:endParaRPr kumimoji="1" lang="ja-JP" altLang="en-US" dirty="0"/>
          </a:p>
        </p:txBody>
      </p:sp>
    </p:spTree>
    <p:extLst>
      <p:ext uri="{BB962C8B-B14F-4D97-AF65-F5344CB8AC3E}">
        <p14:creationId xmlns:p14="http://schemas.microsoft.com/office/powerpoint/2010/main" val="607626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15-21-0264-02-04aa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1/15-21-0241-01-04aa-802-15-4aa-d06-letter-ballot-consolidated-comments.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275-00-04aa-tg4aa-jre-proposed-comment-resolution-for-cid-18.pptx" TargetMode="External"/><Relationship Id="rId2" Type="http://schemas.openxmlformats.org/officeDocument/2006/relationships/hyperlink" Target="https://mentor.ieee.org/802.15/dcn/21/15-21-0241-02-04aa-802-15-4aa-d06-letter-ballot-consolidated-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May Interim 2021 Virtual meeting Opening report]</a:t>
            </a:r>
            <a:r>
              <a:rPr lang="en-US" altLang="ja-JP" sz="1600" dirty="0">
                <a:ea typeface="ＭＳ Ｐゴシック" charset="-128"/>
              </a:rPr>
              <a:t>	</a:t>
            </a:r>
          </a:p>
          <a:p>
            <a:r>
              <a:rPr lang="en-US" altLang="ja-JP" sz="1600" b="1" dirty="0">
                <a:ea typeface="ＭＳ Ｐゴシック" charset="-128"/>
              </a:rPr>
              <a:t>Date Submitted: [17th  May,2021]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May Interim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May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2812580287"/>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13</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14</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980373028"/>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17</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18</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19</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21</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11</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and WG ballot for the draft at closing plenary on May 19th</a:t>
            </a:r>
          </a:p>
          <a:p>
            <a:pPr marL="0" indent="0">
              <a:buNone/>
            </a:pPr>
            <a:endParaRPr lang="en-US" altLang="ja-JP" dirty="0"/>
          </a:p>
          <a:p>
            <a:pPr>
              <a:buFont typeface="Wingdings" panose="05000000000000000000" pitchFamily="2" charset="2"/>
              <a:buChar char="q"/>
            </a:pPr>
            <a:r>
              <a:rPr lang="en-US" altLang="ja-JP" dirty="0"/>
              <a:t>Session1:</a:t>
            </a:r>
          </a:p>
          <a:p>
            <a:r>
              <a:rPr lang="en-US" altLang="ja-JP" dirty="0"/>
              <a:t>Review and resolve WG ballot comments</a:t>
            </a:r>
          </a:p>
          <a:p>
            <a:pPr>
              <a:buFont typeface="Wingdings" panose="05000000000000000000" pitchFamily="2" charset="2"/>
              <a:buChar char="q"/>
            </a:pPr>
            <a:r>
              <a:rPr lang="en-US" altLang="ja-JP" dirty="0"/>
              <a:t>Session2:</a:t>
            </a:r>
          </a:p>
          <a:p>
            <a:r>
              <a:rPr lang="en-US" altLang="ja-JP" dirty="0"/>
              <a:t>Continue session1</a:t>
            </a:r>
          </a:p>
          <a:p>
            <a:pPr>
              <a:buFont typeface="Wingdings" panose="05000000000000000000" pitchFamily="2" charset="2"/>
              <a:buChar char="q"/>
            </a:pPr>
            <a:r>
              <a:rPr lang="en-US" altLang="ja-JP" dirty="0"/>
              <a:t>Session3:</a:t>
            </a:r>
          </a:p>
          <a:p>
            <a:pPr>
              <a:buFont typeface="Arial" panose="020B0604020202020204" pitchFamily="34" charset="0"/>
              <a:buChar char="•"/>
            </a:pPr>
            <a:r>
              <a:rPr lang="en-US" altLang="ja-JP" dirty="0"/>
              <a:t>Continue session2</a:t>
            </a:r>
          </a:p>
          <a:p>
            <a:r>
              <a:rPr lang="en-US" altLang="ja-JP" dirty="0"/>
              <a:t>Next Steps</a:t>
            </a:r>
          </a:p>
          <a:p>
            <a:endParaRPr lang="en-US" altLang="ja-JP" dirty="0"/>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11th Tuesday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Review and resolve WG ballot comments</a:t>
            </a:r>
            <a:endParaRPr lang="en-US" sz="1200" dirty="0">
              <a:solidFill>
                <a:srgbClr val="0000FF"/>
              </a:solidFill>
            </a:endParaRP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p>
          <a:p>
            <a:pPr marL="800100" lvl="1" indent="-342900">
              <a:buFont typeface="+mj-lt"/>
              <a:buAutoNum type="arabicPeriod"/>
            </a:pPr>
            <a:endParaRPr lang="en-US" altLang="ja-JP" sz="1200" dirty="0"/>
          </a:p>
          <a:p>
            <a:r>
              <a:rPr lang="en-US" altLang="ja-JP" sz="1800" dirty="0"/>
              <a:t>13th Thursday EV1(17:00-19:00)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12</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17th Monday EV1(17:00-19:00)</a:t>
            </a:r>
          </a:p>
          <a:p>
            <a:pPr marL="800100" lvl="1" indent="-342900">
              <a:buFont typeface="+mj-lt"/>
              <a:buAutoNum type="arabicPeriod"/>
            </a:pPr>
            <a:r>
              <a:rPr lang="en-US" sz="1100" dirty="0"/>
              <a:t>OPEN</a:t>
            </a:r>
          </a:p>
          <a:p>
            <a:pPr marL="800100" lvl="1" indent="-342900">
              <a:buFont typeface="+mj-lt"/>
              <a:buAutoNum type="arabicPeriod"/>
            </a:pPr>
            <a:r>
              <a:rPr lang="en-US" sz="1100" dirty="0"/>
              <a:t>Attendance</a:t>
            </a:r>
          </a:p>
          <a:p>
            <a:pPr marL="800100" lvl="1" indent="-342900">
              <a:buFont typeface="+mj-lt"/>
              <a:buAutoNum type="arabicPeriod"/>
            </a:pPr>
            <a:r>
              <a:rPr lang="en-US" sz="1100" dirty="0"/>
              <a:t>Continue Session2</a:t>
            </a:r>
          </a:p>
          <a:p>
            <a:pPr marL="800100" lvl="1" indent="-342900">
              <a:buFont typeface="+mj-lt"/>
              <a:buAutoNum type="arabicPeriod"/>
            </a:pPr>
            <a:r>
              <a:rPr lang="en-US" sz="1100" kern="0" dirty="0"/>
              <a:t>Discuss next steps</a:t>
            </a:r>
          </a:p>
          <a:p>
            <a:pPr marL="800100" lvl="1" indent="-342900">
              <a:buFont typeface="+mj-lt"/>
              <a:buAutoNum type="arabicPeriod"/>
            </a:pPr>
            <a:r>
              <a:rPr lang="en-US" sz="1100" dirty="0"/>
              <a:t>Plan for July meeting (# of sessions)</a:t>
            </a:r>
            <a:endParaRPr lang="en-US" sz="1100" kern="0" dirty="0"/>
          </a:p>
          <a:p>
            <a:pPr marL="800100" lvl="1" indent="-342900">
              <a:buFont typeface="+mj-lt"/>
              <a:buAutoNum type="arabicPeriod"/>
            </a:pPr>
            <a:r>
              <a:rPr lang="en-US" sz="1100" kern="0" dirty="0"/>
              <a:t>Any other business</a:t>
            </a:r>
          </a:p>
          <a:p>
            <a:pPr marL="800100" lvl="1" indent="-342900">
              <a:buFont typeface="+mj-lt"/>
              <a:buAutoNum type="arabicPeriod"/>
            </a:pPr>
            <a:r>
              <a:rPr lang="en-US" sz="1100" dirty="0"/>
              <a:t>Attendance recap</a:t>
            </a:r>
            <a:endParaRPr lang="en-US" sz="1100" kern="0" dirty="0"/>
          </a:p>
          <a:p>
            <a:pPr marL="800100" lvl="1" indent="-342900">
              <a:buFont typeface="+mj-lt"/>
              <a:buAutoNum type="arabicPeriod"/>
            </a:pPr>
            <a:r>
              <a:rPr lang="en-US" sz="1100" kern="0" dirty="0"/>
              <a:t>Adjourn 4aa JRE</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875213" y="4365104"/>
            <a:ext cx="3238128" cy="1546577"/>
          </a:xfrm>
          <a:prstGeom prst="rect">
            <a:avLst/>
          </a:prstGeom>
          <a:noFill/>
        </p:spPr>
        <p:txBody>
          <a:bodyPr wrap="square" rtlCol="0">
            <a:spAutoFit/>
          </a:bodyPr>
          <a:lstStyle/>
          <a:p>
            <a:pPr marL="0" indent="0">
              <a:buNone/>
            </a:pPr>
            <a:r>
              <a:rPr lang="en-US" dirty="0"/>
              <a:t>Approval of the Agenda</a:t>
            </a:r>
          </a:p>
          <a:p>
            <a:pPr marL="0" indent="0">
              <a:buNone/>
            </a:pPr>
            <a:r>
              <a:rPr lang="en-US" dirty="0"/>
              <a:t>Moved: Kunal Shah(</a:t>
            </a:r>
            <a:r>
              <a:rPr lang="en-US" dirty="0" err="1"/>
              <a:t>Itron</a:t>
            </a:r>
            <a:r>
              <a:rPr lang="en-US" dirty="0"/>
              <a:t>)</a:t>
            </a:r>
          </a:p>
          <a:p>
            <a:pPr marL="0" indent="0">
              <a:buNone/>
            </a:pPr>
            <a:r>
              <a:rPr lang="en-US" dirty="0"/>
              <a:t>Second: Hiroshi Harada(Kyoto University)</a:t>
            </a:r>
            <a:endParaRPr lang="en-001" dirty="0"/>
          </a:p>
          <a:p>
            <a:pPr marL="0" indent="0">
              <a:buNone/>
            </a:pPr>
            <a:r>
              <a:rPr lang="en-US" dirty="0">
                <a:solidFill>
                  <a:schemeClr val="tx2"/>
                </a:solidFill>
              </a:rPr>
              <a:t>There is no discussion or objections.</a:t>
            </a:r>
          </a:p>
          <a:p>
            <a:pPr marL="0" indent="0">
              <a:buNone/>
            </a:pPr>
            <a:r>
              <a:rPr lang="en-US" dirty="0">
                <a:solidFill>
                  <a:schemeClr val="tx2"/>
                </a:solidFill>
              </a:rPr>
              <a:t>Agenda is approved  unanimous consent.</a:t>
            </a:r>
          </a:p>
          <a:p>
            <a:pPr marL="0" indent="0">
              <a:buNone/>
            </a:pPr>
            <a:endParaRPr lang="en-US" sz="1050" dirty="0"/>
          </a:p>
          <a:p>
            <a:endParaRPr lang="en-US" dirty="0"/>
          </a:p>
          <a:p>
            <a:endParaRPr lang="en-001"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[March Plenary]</a:t>
            </a:r>
            <a:br>
              <a:rPr lang="en-US" sz="2000" dirty="0"/>
            </a:br>
            <a:r>
              <a:rPr lang="en-US" sz="2000" dirty="0"/>
              <a:t>March 9-17</a:t>
            </a:r>
            <a:r>
              <a:rPr lang="en-US" sz="2000" baseline="30000" dirty="0"/>
              <a:t>th</a:t>
            </a:r>
            <a:r>
              <a:rPr lang="en-US" sz="2000" dirty="0"/>
              <a:t> : 15-21-0169-02-04aa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15A1A0EC-02BA-4BD9-9429-44B3AF249AA2}"/>
              </a:ext>
            </a:extLst>
          </p:cNvPr>
          <p:cNvSpPr txBox="1"/>
          <p:nvPr/>
        </p:nvSpPr>
        <p:spPr>
          <a:xfrm>
            <a:off x="653238" y="5241157"/>
            <a:ext cx="3414705" cy="938719"/>
          </a:xfrm>
          <a:prstGeom prst="rect">
            <a:avLst/>
          </a:prstGeom>
          <a:solidFill>
            <a:schemeClr val="bg1"/>
          </a:solidFill>
        </p:spPr>
        <p:txBody>
          <a:bodyPr wrap="square" rtlCol="0">
            <a:spAutoFit/>
          </a:bodyPr>
          <a:lstStyle/>
          <a:p>
            <a:pPr marL="0" indent="0">
              <a:buNone/>
            </a:pPr>
            <a:r>
              <a:rPr lang="en-US" sz="1100" dirty="0">
                <a:solidFill>
                  <a:schemeClr val="bg1"/>
                </a:solidFill>
              </a:rPr>
              <a:t>Agree to last meeting minutes</a:t>
            </a:r>
          </a:p>
          <a:p>
            <a:r>
              <a:rPr lang="en-US" sz="1100" dirty="0">
                <a:solidFill>
                  <a:schemeClr val="bg1"/>
                </a:solidFill>
              </a:rPr>
              <a:t>Moved :Clint Powell(Facebook)</a:t>
            </a:r>
          </a:p>
          <a:p>
            <a:r>
              <a:rPr lang="en-US" sz="1100" dirty="0">
                <a:solidFill>
                  <a:schemeClr val="bg1"/>
                </a:solidFill>
              </a:rPr>
              <a:t>Second : Ryota Okumura(Kyoto University)</a:t>
            </a:r>
          </a:p>
          <a:p>
            <a:pPr marL="0" indent="0">
              <a:buNone/>
            </a:pPr>
            <a:r>
              <a:rPr lang="en-US" sz="1100" dirty="0">
                <a:solidFill>
                  <a:schemeClr val="bg1"/>
                </a:solidFill>
              </a:rPr>
              <a:t>There is no discussion or objections.</a:t>
            </a:r>
          </a:p>
          <a:p>
            <a:pPr marL="0" indent="0">
              <a:buNone/>
            </a:pPr>
            <a:r>
              <a:rPr lang="en-US" sz="1100" dirty="0">
                <a:solidFill>
                  <a:schemeClr val="bg1"/>
                </a:solidFill>
              </a:rPr>
              <a:t>last meeting minutes are approved  unanimous consent.</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001" altLang="ja-JP"/>
              <a:t>&lt;May,2021&gt;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t>Approval of the last meeting minutes</a:t>
            </a:r>
          </a:p>
          <a:p>
            <a:r>
              <a:rPr lang="en-US" dirty="0"/>
              <a:t>Moved: Hiroshi Harada(Kyoto University)</a:t>
            </a:r>
            <a:endParaRPr lang="en-001" dirty="0"/>
          </a:p>
          <a:p>
            <a:r>
              <a:rPr lang="en-US" dirty="0"/>
              <a:t>Second: Kunal Shah(</a:t>
            </a:r>
            <a:r>
              <a:rPr lang="en-US" dirty="0" err="1"/>
              <a:t>Itron</a:t>
            </a:r>
            <a:r>
              <a:rPr lang="en-US" dirty="0"/>
              <a:t>)</a:t>
            </a:r>
          </a:p>
          <a:p>
            <a:pPr marL="0" indent="0">
              <a:buNone/>
            </a:pPr>
            <a:r>
              <a:rPr lang="en-US" dirty="0">
                <a:solidFill>
                  <a:schemeClr val="tx2"/>
                </a:solidFill>
              </a:rPr>
              <a:t>There is no discussion or objections.</a:t>
            </a:r>
          </a:p>
          <a:p>
            <a:pPr marL="0" indent="0">
              <a:buNone/>
            </a:pPr>
            <a:r>
              <a:rPr lang="en-US" dirty="0">
                <a:solidFill>
                  <a:schemeClr val="tx2"/>
                </a:solidFill>
              </a:rPr>
              <a:t>last meeting minutes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332562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Consolidated comments</a:t>
            </a:r>
          </a:p>
          <a:p>
            <a:pPr marL="0" indent="0">
              <a:buNone/>
            </a:pPr>
            <a:r>
              <a:rPr lang="en-US" dirty="0">
                <a:hlinkClick r:id="rId2"/>
              </a:rPr>
              <a:t>https://mentor.ieee.org/802.15/dcn/21/15-21-0241-01-04aa-802-15-4aa-d06-letter-ballot-consolidated-comments.xlsx</a:t>
            </a:r>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15</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88811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May plenary, Attendance will be counted session based. Each session gives you 6% of attendance.</a:t>
            </a:r>
          </a:p>
          <a:p>
            <a:r>
              <a:rPr lang="en-US" sz="1400" dirty="0">
                <a:solidFill>
                  <a:srgbClr val="FF0000"/>
                </a:solidFill>
              </a:rPr>
              <a:t>In order to get voting right, you need to get at least 12 sessions during May Interim.</a:t>
            </a:r>
            <a:endParaRPr lang="en-001" sz="1400" dirty="0">
              <a:solidFill>
                <a:srgbClr val="FF0000"/>
              </a:solidFill>
            </a:endParaRPr>
          </a:p>
        </p:txBody>
      </p:sp>
    </p:spTree>
    <p:extLst>
      <p:ext uri="{BB962C8B-B14F-4D97-AF65-F5344CB8AC3E}">
        <p14:creationId xmlns:p14="http://schemas.microsoft.com/office/powerpoint/2010/main" val="4055282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chemeClr val="tx1">
                    <a:lumMod val="65000"/>
                    <a:lumOff val="35000"/>
                  </a:schemeClr>
                </a:solidFill>
              </a:rPr>
              <a:t>11th Tuesday EV1(17:00-19:00)</a:t>
            </a:r>
          </a:p>
          <a:p>
            <a:pPr marL="800100" lvl="1" indent="-342900">
              <a:buFont typeface="+mj-lt"/>
              <a:buAutoNum type="arabicPeriod"/>
            </a:pPr>
            <a:r>
              <a:rPr lang="en-US" sz="1200" dirty="0">
                <a:solidFill>
                  <a:schemeClr val="tx1">
                    <a:lumMod val="65000"/>
                    <a:lumOff val="35000"/>
                  </a:schemeClr>
                </a:solidFill>
              </a:rPr>
              <a:t>OPEN/Patent Policy</a:t>
            </a:r>
          </a:p>
          <a:p>
            <a:pPr marL="800100" lvl="1" indent="-342900">
              <a:buFont typeface="+mj-lt"/>
              <a:buAutoNum type="arabicPeriod"/>
            </a:pPr>
            <a:r>
              <a:rPr lang="en-US" sz="1200" dirty="0">
                <a:solidFill>
                  <a:schemeClr val="tx1">
                    <a:lumMod val="65000"/>
                    <a:lumOff val="35000"/>
                  </a:schemeClr>
                </a:solidFill>
              </a:rPr>
              <a:t>Attendance</a:t>
            </a:r>
          </a:p>
          <a:p>
            <a:pPr marL="800100" lvl="1" indent="-342900">
              <a:buFont typeface="+mj-lt"/>
              <a:buAutoNum type="arabicPeriod"/>
            </a:pPr>
            <a:r>
              <a:rPr lang="en-US" sz="1200" dirty="0">
                <a:solidFill>
                  <a:schemeClr val="tx1">
                    <a:lumMod val="65000"/>
                    <a:lumOff val="35000"/>
                  </a:schemeClr>
                </a:solidFill>
              </a:rPr>
              <a:t>Approval of the Agenda</a:t>
            </a:r>
          </a:p>
          <a:p>
            <a:pPr marL="800100" lvl="1" indent="-342900">
              <a:buFont typeface="+mj-lt"/>
              <a:buAutoNum type="arabicPeriod"/>
            </a:pPr>
            <a:r>
              <a:rPr lang="en-US" sz="1200" dirty="0">
                <a:solidFill>
                  <a:schemeClr val="tx1">
                    <a:lumMod val="65000"/>
                    <a:lumOff val="35000"/>
                  </a:schemeClr>
                </a:solidFill>
              </a:rPr>
              <a:t>Approval of  the last meeting minutes</a:t>
            </a:r>
          </a:p>
          <a:p>
            <a:pPr marL="800100" lvl="1" indent="-342900">
              <a:buFont typeface="+mj-lt"/>
              <a:buAutoNum type="arabicPeriod"/>
            </a:pPr>
            <a:r>
              <a:rPr lang="en-US" altLang="ja-JP" sz="1200" dirty="0">
                <a:solidFill>
                  <a:schemeClr val="tx1">
                    <a:lumMod val="65000"/>
                    <a:lumOff val="35000"/>
                  </a:schemeClr>
                </a:solidFill>
              </a:rPr>
              <a:t>Review and resolve WG ballot comments</a:t>
            </a:r>
            <a:endParaRPr lang="en-US" sz="1200" dirty="0">
              <a:solidFill>
                <a:schemeClr val="tx1">
                  <a:lumMod val="65000"/>
                  <a:lumOff val="35000"/>
                </a:schemeClr>
              </a:solidFill>
            </a:endParaRPr>
          </a:p>
          <a:p>
            <a:pPr marL="800100" lvl="1" indent="-342900">
              <a:buFont typeface="+mj-lt"/>
              <a:buAutoNum type="arabicPeriod"/>
            </a:pPr>
            <a:r>
              <a:rPr lang="en-US" sz="1200" dirty="0">
                <a:solidFill>
                  <a:schemeClr val="tx1">
                    <a:lumMod val="65000"/>
                    <a:lumOff val="35000"/>
                  </a:schemeClr>
                </a:solidFill>
              </a:rPr>
              <a:t>Attendance recap</a:t>
            </a:r>
          </a:p>
          <a:p>
            <a:pPr marL="800100" lvl="1" indent="-342900">
              <a:buFont typeface="+mj-lt"/>
              <a:buAutoNum type="arabicPeriod"/>
            </a:pPr>
            <a:r>
              <a:rPr lang="en-US" sz="1200" dirty="0">
                <a:solidFill>
                  <a:schemeClr val="tx1">
                    <a:lumMod val="65000"/>
                    <a:lumOff val="35000"/>
                  </a:schemeClr>
                </a:solidFill>
              </a:rPr>
              <a:t>Recess</a:t>
            </a:r>
          </a:p>
          <a:p>
            <a:pPr marL="800100" lvl="1" indent="-342900">
              <a:buFont typeface="+mj-lt"/>
              <a:buAutoNum type="arabicPeriod"/>
            </a:pPr>
            <a:endParaRPr lang="en-US" altLang="ja-JP" sz="1200" dirty="0"/>
          </a:p>
          <a:p>
            <a:r>
              <a:rPr lang="en-US" altLang="ja-JP" sz="1800" dirty="0">
                <a:solidFill>
                  <a:srgbClr val="0000FF"/>
                </a:solidFill>
              </a:rPr>
              <a:t>13th Thursday EV1(17:00-19:00)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Continue Session1</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r>
              <a:rPr lang="en-US" altLang="ja-JP" sz="1200" dirty="0">
                <a:solidFill>
                  <a:srgbClr val="0000FF"/>
                </a:solidFill>
              </a:rPr>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19</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17th Monday EV1(17:00-19:00)</a:t>
            </a:r>
          </a:p>
          <a:p>
            <a:pPr marL="800100" lvl="1" indent="-342900">
              <a:buFont typeface="+mj-lt"/>
              <a:buAutoNum type="arabicPeriod"/>
            </a:pPr>
            <a:r>
              <a:rPr lang="en-US" sz="1100" dirty="0"/>
              <a:t>OPEN</a:t>
            </a:r>
          </a:p>
          <a:p>
            <a:pPr marL="800100" lvl="1" indent="-342900">
              <a:buFont typeface="+mj-lt"/>
              <a:buAutoNum type="arabicPeriod"/>
            </a:pPr>
            <a:r>
              <a:rPr lang="en-US" sz="1100" dirty="0"/>
              <a:t>Attendance</a:t>
            </a:r>
          </a:p>
          <a:p>
            <a:pPr marL="800100" lvl="1" indent="-342900">
              <a:buFont typeface="+mj-lt"/>
              <a:buAutoNum type="arabicPeriod"/>
            </a:pPr>
            <a:r>
              <a:rPr lang="en-US" sz="1100" dirty="0"/>
              <a:t>Continue Session2</a:t>
            </a:r>
          </a:p>
          <a:p>
            <a:pPr marL="800100" lvl="1" indent="-342900">
              <a:buFont typeface="+mj-lt"/>
              <a:buAutoNum type="arabicPeriod"/>
            </a:pPr>
            <a:r>
              <a:rPr lang="en-US" sz="1100" kern="0" dirty="0"/>
              <a:t>Discuss next steps</a:t>
            </a:r>
          </a:p>
          <a:p>
            <a:pPr marL="800100" lvl="1" indent="-342900">
              <a:buFont typeface="+mj-lt"/>
              <a:buAutoNum type="arabicPeriod"/>
            </a:pPr>
            <a:r>
              <a:rPr lang="en-US" sz="1100" dirty="0"/>
              <a:t>Plan for July meeting (# of sessions)</a:t>
            </a:r>
            <a:endParaRPr lang="en-US" sz="1100" kern="0" dirty="0"/>
          </a:p>
          <a:p>
            <a:pPr marL="800100" lvl="1" indent="-342900">
              <a:buFont typeface="+mj-lt"/>
              <a:buAutoNum type="arabicPeriod"/>
            </a:pPr>
            <a:r>
              <a:rPr lang="en-US" sz="1100" kern="0" dirty="0"/>
              <a:t>Any other business</a:t>
            </a:r>
          </a:p>
          <a:p>
            <a:pPr marL="800100" lvl="1" indent="-342900">
              <a:buFont typeface="+mj-lt"/>
              <a:buAutoNum type="arabicPeriod"/>
            </a:pPr>
            <a:r>
              <a:rPr lang="en-US" sz="1100" dirty="0"/>
              <a:t>Attendance recap</a:t>
            </a:r>
            <a:endParaRPr lang="en-US" sz="1100" kern="0" dirty="0"/>
          </a:p>
          <a:p>
            <a:pPr marL="800100" lvl="1" indent="-342900">
              <a:buFont typeface="+mj-lt"/>
              <a:buAutoNum type="arabicPeriod"/>
            </a:pPr>
            <a:r>
              <a:rPr lang="en-US" sz="1100" kern="0" dirty="0"/>
              <a:t>Adjourn 4aa JRE</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875213" y="4365104"/>
            <a:ext cx="3238128" cy="1546577"/>
          </a:xfrm>
          <a:prstGeom prst="rect">
            <a:avLst/>
          </a:prstGeom>
          <a:noFill/>
        </p:spPr>
        <p:txBody>
          <a:bodyPr wrap="square" rtlCol="0">
            <a:spAutoFit/>
          </a:bodyPr>
          <a:lstStyle/>
          <a:p>
            <a:pPr marL="0" indent="0">
              <a:buNone/>
            </a:pPr>
            <a:r>
              <a:rPr lang="en-US" dirty="0"/>
              <a:t>Approval of the Agenda</a:t>
            </a:r>
          </a:p>
          <a:p>
            <a:pPr marL="0" indent="0">
              <a:buNone/>
            </a:pPr>
            <a:r>
              <a:rPr lang="en-US" dirty="0"/>
              <a:t>Moved: Kunal Shah(</a:t>
            </a:r>
            <a:r>
              <a:rPr lang="en-US" dirty="0" err="1"/>
              <a:t>Itron</a:t>
            </a:r>
            <a:r>
              <a:rPr lang="en-US" dirty="0"/>
              <a:t>)</a:t>
            </a:r>
          </a:p>
          <a:p>
            <a:pPr marL="0" indent="0">
              <a:buNone/>
            </a:pPr>
            <a:r>
              <a:rPr lang="en-US" dirty="0"/>
              <a:t>Second: Hiroshi Harada(Kyoto University)</a:t>
            </a:r>
            <a:endParaRPr lang="en-001" dirty="0"/>
          </a:p>
          <a:p>
            <a:pPr marL="0" indent="0">
              <a:buNone/>
            </a:pPr>
            <a:r>
              <a:rPr lang="en-US" dirty="0">
                <a:solidFill>
                  <a:schemeClr val="tx2"/>
                </a:solidFill>
              </a:rPr>
              <a:t>There is no discussion or objections.</a:t>
            </a:r>
          </a:p>
          <a:p>
            <a:pPr marL="0" indent="0">
              <a:buNone/>
            </a:pPr>
            <a:r>
              <a:rPr lang="en-US" dirty="0">
                <a:solidFill>
                  <a:schemeClr val="tx2"/>
                </a:solidFill>
              </a:rPr>
              <a:t>Agenda is approved  unanimous consent.</a:t>
            </a:r>
          </a:p>
          <a:p>
            <a:pPr marL="0" indent="0">
              <a:buNone/>
            </a:pPr>
            <a:endParaRPr lang="en-US" sz="1050" dirty="0"/>
          </a:p>
          <a:p>
            <a:endParaRPr lang="en-US" dirty="0"/>
          </a:p>
          <a:p>
            <a:endParaRPr lang="en-001"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791814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May Interim</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May 11th/13th/17th,2021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Continue on Reviewing and resolving WG ballot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Consolidated comments was updated after Session1</a:t>
            </a:r>
          </a:p>
          <a:p>
            <a:pPr marL="0" indent="0">
              <a:buNone/>
            </a:pPr>
            <a:r>
              <a:rPr lang="en-US" dirty="0"/>
              <a:t>(15-21-0241-02-04aa)</a:t>
            </a:r>
          </a:p>
          <a:p>
            <a:pPr marL="0" indent="0">
              <a:buNone/>
            </a:pPr>
            <a:r>
              <a:rPr lang="en-US" dirty="0">
                <a:hlinkClick r:id="rId2"/>
              </a:rPr>
              <a:t>https://mentor.ieee.org/802.15/dcn/21/15-21-0241-02-04aa-802-15-4aa-d06-letter-ballot-consolidated-comments.xlsx</a:t>
            </a:r>
            <a:endParaRPr lang="en-US" dirty="0"/>
          </a:p>
          <a:p>
            <a:pPr marL="0" indent="0">
              <a:buNone/>
            </a:pPr>
            <a:endParaRPr lang="en-US" dirty="0"/>
          </a:p>
          <a:p>
            <a:r>
              <a:rPr lang="en-US" dirty="0"/>
              <a:t>Hear proposal</a:t>
            </a:r>
          </a:p>
          <a:p>
            <a:pPr marL="0" indent="0">
              <a:buNone/>
            </a:pPr>
            <a:r>
              <a:rPr lang="en-US" dirty="0"/>
              <a:t>(15-21-0275-00-04aa)</a:t>
            </a:r>
          </a:p>
          <a:p>
            <a:pPr marL="0" indent="0">
              <a:buNone/>
            </a:pPr>
            <a:r>
              <a:rPr lang="en-US" dirty="0">
                <a:hlinkClick r:id="rId3"/>
              </a:rPr>
              <a:t>https://mentor.ieee.org/802.15/dcn/21/15-21-0275-00-04aa-tg4aa-jre-proposed-comment-resolution-for-cid-18.pptx</a:t>
            </a:r>
            <a:endParaRPr lang="en-US" dirty="0"/>
          </a:p>
          <a:p>
            <a:pPr marL="0" indent="0">
              <a:buNone/>
            </a:pPr>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20</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927496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May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13</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14</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17</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18</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19</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21</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802586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session on 17</a:t>
            </a:r>
            <a:r>
              <a:rPr lang="en-US" baseline="30000" dirty="0"/>
              <a:t>th</a:t>
            </a:r>
            <a:r>
              <a:rPr lang="en-US" dirty="0"/>
              <a:t> May</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43508" y="1700809"/>
            <a:ext cx="8856984"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Hear Proposal for CID32</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updated draft and CAD</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943249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23</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720410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session on 17</a:t>
            </a:r>
            <a:r>
              <a:rPr lang="en-US" baseline="30000" dirty="0"/>
              <a:t>th</a:t>
            </a:r>
            <a:r>
              <a:rPr lang="en-US" dirty="0"/>
              <a:t> May</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24</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43508" y="1700809"/>
            <a:ext cx="8856984"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Hear Proposal for CID32</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updated draft and CAD</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656169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25</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6896503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26</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5523269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27</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May plenary, Attendance will be counted session based. Each session gives you 6% of attendance.</a:t>
            </a:r>
          </a:p>
          <a:p>
            <a:r>
              <a:rPr lang="en-US" sz="1400" dirty="0">
                <a:solidFill>
                  <a:srgbClr val="FF0000"/>
                </a:solidFill>
              </a:rPr>
              <a:t>In order to get voting right, you need to get at least 12 sessions during May Interim.</a:t>
            </a:r>
            <a:endParaRPr lang="en-001" sz="1400" dirty="0">
              <a:solidFill>
                <a:srgbClr val="FF0000"/>
              </a:solidFill>
            </a:endParaRPr>
          </a:p>
        </p:txBody>
      </p:sp>
    </p:spTree>
    <p:extLst>
      <p:ext uri="{BB962C8B-B14F-4D97-AF65-F5344CB8AC3E}">
        <p14:creationId xmlns:p14="http://schemas.microsoft.com/office/powerpoint/2010/main" val="37180134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chemeClr val="tx1">
                    <a:lumMod val="65000"/>
                    <a:lumOff val="35000"/>
                  </a:schemeClr>
                </a:solidFill>
              </a:rPr>
              <a:t>11th Tuesday EV1(17:00-19:00)</a:t>
            </a:r>
          </a:p>
          <a:p>
            <a:pPr marL="800100" lvl="1" indent="-342900">
              <a:buFont typeface="+mj-lt"/>
              <a:buAutoNum type="arabicPeriod"/>
            </a:pPr>
            <a:r>
              <a:rPr lang="en-US" sz="1200" dirty="0">
                <a:solidFill>
                  <a:schemeClr val="tx1">
                    <a:lumMod val="65000"/>
                    <a:lumOff val="35000"/>
                  </a:schemeClr>
                </a:solidFill>
              </a:rPr>
              <a:t>OPEN/Patent Policy</a:t>
            </a:r>
          </a:p>
          <a:p>
            <a:pPr marL="800100" lvl="1" indent="-342900">
              <a:buFont typeface="+mj-lt"/>
              <a:buAutoNum type="arabicPeriod"/>
            </a:pPr>
            <a:r>
              <a:rPr lang="en-US" sz="1200" dirty="0">
                <a:solidFill>
                  <a:schemeClr val="tx1">
                    <a:lumMod val="65000"/>
                    <a:lumOff val="35000"/>
                  </a:schemeClr>
                </a:solidFill>
              </a:rPr>
              <a:t>Attendance</a:t>
            </a:r>
          </a:p>
          <a:p>
            <a:pPr marL="800100" lvl="1" indent="-342900">
              <a:buFont typeface="+mj-lt"/>
              <a:buAutoNum type="arabicPeriod"/>
            </a:pPr>
            <a:r>
              <a:rPr lang="en-US" sz="1200" dirty="0">
                <a:solidFill>
                  <a:schemeClr val="tx1">
                    <a:lumMod val="65000"/>
                    <a:lumOff val="35000"/>
                  </a:schemeClr>
                </a:solidFill>
              </a:rPr>
              <a:t>Approval of the Agenda</a:t>
            </a:r>
          </a:p>
          <a:p>
            <a:pPr marL="800100" lvl="1" indent="-342900">
              <a:buFont typeface="+mj-lt"/>
              <a:buAutoNum type="arabicPeriod"/>
            </a:pPr>
            <a:r>
              <a:rPr lang="en-US" sz="1200" dirty="0">
                <a:solidFill>
                  <a:schemeClr val="tx1">
                    <a:lumMod val="65000"/>
                    <a:lumOff val="35000"/>
                  </a:schemeClr>
                </a:solidFill>
              </a:rPr>
              <a:t>Approval of  the last meeting minutes</a:t>
            </a:r>
          </a:p>
          <a:p>
            <a:pPr marL="800100" lvl="1" indent="-342900">
              <a:buFont typeface="+mj-lt"/>
              <a:buAutoNum type="arabicPeriod"/>
            </a:pPr>
            <a:r>
              <a:rPr lang="en-US" altLang="ja-JP" sz="1200" dirty="0">
                <a:solidFill>
                  <a:schemeClr val="tx1">
                    <a:lumMod val="65000"/>
                    <a:lumOff val="35000"/>
                  </a:schemeClr>
                </a:solidFill>
              </a:rPr>
              <a:t>Review and resolve WG ballot comments</a:t>
            </a:r>
            <a:endParaRPr lang="en-US" sz="1200" dirty="0">
              <a:solidFill>
                <a:schemeClr val="tx1">
                  <a:lumMod val="65000"/>
                  <a:lumOff val="35000"/>
                </a:schemeClr>
              </a:solidFill>
            </a:endParaRPr>
          </a:p>
          <a:p>
            <a:pPr marL="800100" lvl="1" indent="-342900">
              <a:buFont typeface="+mj-lt"/>
              <a:buAutoNum type="arabicPeriod"/>
            </a:pPr>
            <a:r>
              <a:rPr lang="en-US" sz="1200" dirty="0">
                <a:solidFill>
                  <a:schemeClr val="tx1">
                    <a:lumMod val="65000"/>
                    <a:lumOff val="35000"/>
                  </a:schemeClr>
                </a:solidFill>
              </a:rPr>
              <a:t>Attendance recap</a:t>
            </a:r>
          </a:p>
          <a:p>
            <a:pPr marL="800100" lvl="1" indent="-342900">
              <a:buFont typeface="+mj-lt"/>
              <a:buAutoNum type="arabicPeriod"/>
            </a:pPr>
            <a:r>
              <a:rPr lang="en-US" sz="1200" dirty="0">
                <a:solidFill>
                  <a:schemeClr val="tx1">
                    <a:lumMod val="65000"/>
                    <a:lumOff val="35000"/>
                  </a:schemeClr>
                </a:solidFill>
              </a:rPr>
              <a:t>Recess</a:t>
            </a:r>
          </a:p>
          <a:p>
            <a:pPr marL="800100" lvl="1" indent="-342900">
              <a:buFont typeface="+mj-lt"/>
              <a:buAutoNum type="arabicPeriod"/>
            </a:pPr>
            <a:endParaRPr lang="en-US" altLang="ja-JP" sz="1200" dirty="0"/>
          </a:p>
          <a:p>
            <a:r>
              <a:rPr lang="en-US" altLang="ja-JP" sz="1800" dirty="0"/>
              <a:t>13th Thursday EV1(17:00-19:00)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28</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solidFill>
                  <a:srgbClr val="0000FF"/>
                </a:solidFill>
              </a:rPr>
              <a:t>17th Monday EV1(17:00-19:00)</a:t>
            </a:r>
          </a:p>
          <a:p>
            <a:pPr marL="800100" lvl="1" indent="-342900">
              <a:buFont typeface="+mj-lt"/>
              <a:buAutoNum type="arabicPeriod"/>
            </a:pPr>
            <a:r>
              <a:rPr lang="en-US" sz="1100" dirty="0">
                <a:solidFill>
                  <a:srgbClr val="0000FF"/>
                </a:solidFill>
              </a:rPr>
              <a:t>OPEN</a:t>
            </a:r>
          </a:p>
          <a:p>
            <a:pPr marL="800100" lvl="1" indent="-342900">
              <a:buFont typeface="+mj-lt"/>
              <a:buAutoNum type="arabicPeriod"/>
            </a:pPr>
            <a:r>
              <a:rPr lang="en-US" sz="1100" dirty="0">
                <a:solidFill>
                  <a:srgbClr val="0000FF"/>
                </a:solidFill>
              </a:rPr>
              <a:t>Attendance</a:t>
            </a:r>
          </a:p>
          <a:p>
            <a:pPr marL="800100" lvl="1" indent="-342900">
              <a:buFont typeface="+mj-lt"/>
              <a:buAutoNum type="arabicPeriod"/>
            </a:pPr>
            <a:r>
              <a:rPr lang="en-US" sz="1100" dirty="0">
                <a:solidFill>
                  <a:srgbClr val="0000FF"/>
                </a:solidFill>
              </a:rPr>
              <a:t>Continue Session2</a:t>
            </a:r>
          </a:p>
          <a:p>
            <a:pPr marL="800100" lvl="1" indent="-342900">
              <a:buFont typeface="+mj-lt"/>
              <a:buAutoNum type="arabicPeriod"/>
            </a:pPr>
            <a:r>
              <a:rPr lang="en-US" sz="1100" kern="0" dirty="0">
                <a:solidFill>
                  <a:srgbClr val="0000FF"/>
                </a:solidFill>
              </a:rPr>
              <a:t>Discuss next steps</a:t>
            </a:r>
          </a:p>
          <a:p>
            <a:pPr marL="800100" lvl="1" indent="-342900">
              <a:buFont typeface="+mj-lt"/>
              <a:buAutoNum type="arabicPeriod"/>
            </a:pPr>
            <a:r>
              <a:rPr lang="en-US" sz="1100" dirty="0">
                <a:solidFill>
                  <a:srgbClr val="0000FF"/>
                </a:solidFill>
              </a:rPr>
              <a:t>Plan for July meeting (# of sessions)</a:t>
            </a:r>
            <a:endParaRPr lang="en-US" sz="1100" kern="0" dirty="0">
              <a:solidFill>
                <a:srgbClr val="0000FF"/>
              </a:solidFill>
            </a:endParaRPr>
          </a:p>
          <a:p>
            <a:pPr marL="800100" lvl="1" indent="-342900">
              <a:buFont typeface="+mj-lt"/>
              <a:buAutoNum type="arabicPeriod"/>
            </a:pPr>
            <a:r>
              <a:rPr lang="en-US" sz="1100" kern="0" dirty="0">
                <a:solidFill>
                  <a:srgbClr val="0000FF"/>
                </a:solidFill>
              </a:rPr>
              <a:t>Any other business</a:t>
            </a:r>
          </a:p>
          <a:p>
            <a:pPr marL="800100" lvl="1" indent="-342900">
              <a:buFont typeface="+mj-lt"/>
              <a:buAutoNum type="arabicPeriod"/>
            </a:pPr>
            <a:r>
              <a:rPr lang="en-US" sz="1100" dirty="0">
                <a:solidFill>
                  <a:srgbClr val="0000FF"/>
                </a:solidFill>
              </a:rPr>
              <a:t>Attendance recap</a:t>
            </a:r>
            <a:endParaRPr lang="en-US" sz="1100" kern="0" dirty="0">
              <a:solidFill>
                <a:srgbClr val="0000FF"/>
              </a:solidFill>
            </a:endParaRPr>
          </a:p>
          <a:p>
            <a:pPr marL="800100" lvl="1" indent="-342900">
              <a:buFont typeface="+mj-lt"/>
              <a:buAutoNum type="arabicPeriod"/>
            </a:pPr>
            <a:r>
              <a:rPr lang="en-US" sz="1100" kern="0" dirty="0">
                <a:solidFill>
                  <a:srgbClr val="0000FF"/>
                </a:solidFill>
              </a:rPr>
              <a:t>Adjourn 4aa JRE</a:t>
            </a:r>
            <a:endParaRPr lang="en-US" altLang="ja-JP" sz="1100" kern="0" dirty="0">
              <a:solidFill>
                <a:srgbClr val="0000FF"/>
              </a:solidFill>
            </a:endParaRPr>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875213" y="4365104"/>
            <a:ext cx="3238128" cy="1546577"/>
          </a:xfrm>
          <a:prstGeom prst="rect">
            <a:avLst/>
          </a:prstGeom>
          <a:noFill/>
        </p:spPr>
        <p:txBody>
          <a:bodyPr wrap="square" rtlCol="0">
            <a:spAutoFit/>
          </a:bodyPr>
          <a:lstStyle/>
          <a:p>
            <a:pPr marL="0" indent="0">
              <a:buNone/>
            </a:pPr>
            <a:r>
              <a:rPr lang="en-US" dirty="0"/>
              <a:t>Approval of the Agenda</a:t>
            </a:r>
          </a:p>
          <a:p>
            <a:pPr marL="0" indent="0">
              <a:buNone/>
            </a:pPr>
            <a:r>
              <a:rPr lang="en-US" dirty="0"/>
              <a:t>Moved: Kunal Shah(</a:t>
            </a:r>
            <a:r>
              <a:rPr lang="en-US" dirty="0" err="1"/>
              <a:t>Itron</a:t>
            </a:r>
            <a:r>
              <a:rPr lang="en-US" dirty="0"/>
              <a:t>)</a:t>
            </a:r>
          </a:p>
          <a:p>
            <a:pPr marL="0" indent="0">
              <a:buNone/>
            </a:pPr>
            <a:r>
              <a:rPr lang="en-US" dirty="0"/>
              <a:t>Second: Hiroshi Harada(Kyoto University)</a:t>
            </a:r>
            <a:endParaRPr lang="en-001" dirty="0"/>
          </a:p>
          <a:p>
            <a:pPr marL="0" indent="0">
              <a:buNone/>
            </a:pPr>
            <a:r>
              <a:rPr lang="en-US" dirty="0">
                <a:solidFill>
                  <a:schemeClr val="tx2"/>
                </a:solidFill>
              </a:rPr>
              <a:t>There is no discussion or objections.</a:t>
            </a:r>
          </a:p>
          <a:p>
            <a:pPr marL="0" indent="0">
              <a:buNone/>
            </a:pPr>
            <a:r>
              <a:rPr lang="en-US" dirty="0">
                <a:solidFill>
                  <a:schemeClr val="tx2"/>
                </a:solidFill>
              </a:rPr>
              <a:t>Agenda is approved  unanimous consent.</a:t>
            </a:r>
          </a:p>
          <a:p>
            <a:pPr marL="0" indent="0">
              <a:buNone/>
            </a:pPr>
            <a:endParaRPr lang="en-US" sz="1050" dirty="0"/>
          </a:p>
          <a:p>
            <a:endParaRPr lang="en-US" dirty="0"/>
          </a:p>
          <a:p>
            <a:endParaRPr lang="en-001"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482318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Continue on Reviewing and resolving WG ballot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a:xfrm>
            <a:off x="685800" y="1844675"/>
            <a:ext cx="7772400" cy="4494213"/>
          </a:xfrm>
        </p:spPr>
        <p:txBody>
          <a:bodyPr/>
          <a:lstStyle/>
          <a:p>
            <a:r>
              <a:rPr lang="en-US" dirty="0"/>
              <a:t>Consolidated comments was updated after Session3</a:t>
            </a:r>
          </a:p>
          <a:p>
            <a:pPr marL="0" indent="0">
              <a:buNone/>
            </a:pPr>
            <a:r>
              <a:rPr lang="en-US" dirty="0"/>
              <a:t>(15-21-0241-03-04aa)</a:t>
            </a:r>
          </a:p>
          <a:p>
            <a:pPr marL="0" indent="0">
              <a:buNone/>
            </a:pPr>
            <a:endParaRPr lang="en-US" dirty="0"/>
          </a:p>
          <a:p>
            <a:r>
              <a:rPr lang="en-US" dirty="0"/>
              <a:t>Hear proposal for CID32 of  the consolidated comments(15-21-0241-03-04aa)</a:t>
            </a:r>
          </a:p>
          <a:p>
            <a:r>
              <a:rPr lang="en-US" dirty="0"/>
              <a:t>Update comment resolutions</a:t>
            </a:r>
          </a:p>
          <a:p>
            <a:pPr marL="0" indent="0">
              <a:buNone/>
            </a:pPr>
            <a:r>
              <a:rPr lang="en-US" dirty="0"/>
              <a:t>(15-21-0241-</a:t>
            </a:r>
            <a:r>
              <a:rPr lang="en-US" dirty="0">
                <a:solidFill>
                  <a:srgbClr val="FF0000"/>
                </a:solidFill>
              </a:rPr>
              <a:t>04</a:t>
            </a:r>
            <a:r>
              <a:rPr lang="en-US" dirty="0"/>
              <a:t>-04aa)</a:t>
            </a:r>
          </a:p>
          <a:p>
            <a:r>
              <a:rPr lang="en-US" dirty="0"/>
              <a:t>Review CAD(15-21-0083-07-04aa) with revision note</a:t>
            </a:r>
          </a:p>
          <a:p>
            <a:r>
              <a:rPr lang="en-US" dirty="0"/>
              <a:t>Update CAD(15-21-0083-</a:t>
            </a:r>
            <a:r>
              <a:rPr lang="en-US" dirty="0">
                <a:solidFill>
                  <a:srgbClr val="FF0000"/>
                </a:solidFill>
              </a:rPr>
              <a:t>08</a:t>
            </a:r>
            <a:r>
              <a:rPr lang="en-US" dirty="0"/>
              <a:t>-04aa) without revision note</a:t>
            </a:r>
          </a:p>
          <a:p>
            <a:r>
              <a:rPr lang="en-US" dirty="0"/>
              <a:t>Approval of the comment resolutions.</a:t>
            </a:r>
          </a:p>
          <a:p>
            <a:r>
              <a:rPr lang="en-US" dirty="0"/>
              <a:t>Upload CAD.</a:t>
            </a:r>
          </a:p>
          <a:p>
            <a:r>
              <a:rPr lang="en-US" dirty="0"/>
              <a:t>Motion for recirculation and CRG formation.</a:t>
            </a:r>
          </a:p>
          <a:p>
            <a:r>
              <a:rPr lang="en-US" dirty="0"/>
              <a:t>Upload Motion document.</a:t>
            </a:r>
          </a:p>
          <a:p>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29</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548069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extLst>
              <p:ext uri="{D42A27DB-BD31-4B8C-83A1-F6EECF244321}">
                <p14:modId xmlns:p14="http://schemas.microsoft.com/office/powerpoint/2010/main" val="517362091"/>
              </p:ext>
            </p:extLst>
          </p:nvPr>
        </p:nvGraphicFramePr>
        <p:xfrm>
          <a:off x="107504" y="2132856"/>
          <a:ext cx="8928994" cy="2753594"/>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May 12th</a:t>
                      </a:r>
                      <a:r>
                        <a:rPr kumimoji="1" lang="en-US" altLang="ja-JP" sz="1400" baseline="30000" dirty="0"/>
                        <a:t> </a:t>
                      </a:r>
                      <a:endParaRPr kumimoji="1" lang="en-US" altLang="ja-JP" sz="1400" dirty="0"/>
                    </a:p>
                    <a:p>
                      <a:r>
                        <a:rPr kumimoji="1" lang="en-US" altLang="ja-JP" sz="1400" dirty="0"/>
                        <a:t>6:00-8:00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22:00-24:00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16:00-18:00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14:00-16:00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Friday</a:t>
                      </a:r>
                    </a:p>
                    <a:p>
                      <a:r>
                        <a:rPr kumimoji="1" lang="en-US" altLang="ja-JP" sz="1400" dirty="0"/>
                        <a:t>May 14th</a:t>
                      </a:r>
                      <a:r>
                        <a:rPr kumimoji="1" lang="en-US" altLang="ja-JP" sz="1400" baseline="30000" dirty="0"/>
                        <a:t> </a:t>
                      </a:r>
                      <a:endParaRPr kumimoji="1" lang="en-US" altLang="ja-JP" sz="1400" dirty="0"/>
                    </a:p>
                    <a:p>
                      <a:r>
                        <a:rPr kumimoji="1" lang="en-US" altLang="ja-JP" sz="1400" dirty="0"/>
                        <a:t>6:00-8:00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22:00-24:00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16:00-18:00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14:00-16:00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May 18th</a:t>
                      </a:r>
                      <a:r>
                        <a:rPr kumimoji="1" lang="en-US" altLang="ja-JP" sz="1400" baseline="30000" dirty="0"/>
                        <a:t> </a:t>
                      </a:r>
                      <a:endParaRPr kumimoji="1" lang="en-US" altLang="ja-JP" sz="1400" dirty="0"/>
                    </a:p>
                    <a:p>
                      <a:r>
                        <a:rPr kumimoji="1" lang="en-US" altLang="ja-JP" sz="1400" dirty="0"/>
                        <a:t>6:00-8:00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22:00-24:00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16:00-18:00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14:00-16:00</a:t>
                      </a:r>
                      <a:endParaRPr kumimoji="1" lang="en-US" altLang="ja-JP" sz="1400" dirty="0">
                        <a:latin typeface="+mn-ea"/>
                        <a:ea typeface="+mn-ea"/>
                      </a:endParaRPr>
                    </a:p>
                  </a:txBody>
                  <a:tcPr/>
                </a:tc>
                <a:extLst>
                  <a:ext uri="{0D108BD9-81ED-4DB2-BD59-A6C34878D82A}">
                    <a16:rowId xmlns:a16="http://schemas.microsoft.com/office/drawing/2014/main" val="2565902198"/>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539552" y="1340768"/>
            <a:ext cx="7776864"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May Interim2021</a:t>
            </a:r>
            <a:endParaRPr lang="en-001" sz="3200" dirty="0">
              <a:latin typeface="Meiryo UI" panose="020B0604030504040204" pitchFamily="50" charset="-128"/>
              <a:ea typeface="Meiryo UI" panose="020B0604030504040204" pitchFamily="50" charset="-128"/>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00388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C5E3CD-DEFB-4423-8A20-C2539945FA77}"/>
              </a:ext>
            </a:extLst>
          </p:cNvPr>
          <p:cNvSpPr>
            <a:spLocks noGrp="1"/>
          </p:cNvSpPr>
          <p:nvPr>
            <p:ph type="title"/>
          </p:nvPr>
        </p:nvSpPr>
        <p:spPr/>
        <p:txBody>
          <a:bodyPr/>
          <a:lstStyle/>
          <a:p>
            <a:r>
              <a:rPr lang="en-US" dirty="0"/>
              <a:t>Approval of the comment resolutions</a:t>
            </a:r>
            <a:endParaRPr lang="en-001" dirty="0"/>
          </a:p>
        </p:txBody>
      </p:sp>
      <p:sp>
        <p:nvSpPr>
          <p:cNvPr id="3" name="コンテンツ プレースホルダー 2">
            <a:extLst>
              <a:ext uri="{FF2B5EF4-FFF2-40B4-BE49-F238E27FC236}">
                <a16:creationId xmlns:a16="http://schemas.microsoft.com/office/drawing/2014/main" id="{98438FFF-1D69-4E6D-B194-56318E7F8BC4}"/>
              </a:ext>
            </a:extLst>
          </p:cNvPr>
          <p:cNvSpPr>
            <a:spLocks noGrp="1"/>
          </p:cNvSpPr>
          <p:nvPr>
            <p:ph idx="1"/>
          </p:nvPr>
        </p:nvSpPr>
        <p:spPr/>
        <p:txBody>
          <a:bodyPr/>
          <a:lstStyle/>
          <a:p>
            <a:r>
              <a:rPr lang="en-US" dirty="0"/>
              <a:t>Comment resolutions of the draft and CAD.</a:t>
            </a:r>
          </a:p>
          <a:p>
            <a:pPr marL="0" indent="0">
              <a:buNone/>
            </a:pPr>
            <a:r>
              <a:rPr lang="en-US" dirty="0"/>
              <a:t>(15-21-0241-</a:t>
            </a:r>
            <a:r>
              <a:rPr lang="en-US" dirty="0">
                <a:solidFill>
                  <a:srgbClr val="FF0000"/>
                </a:solidFill>
              </a:rPr>
              <a:t>04</a:t>
            </a:r>
            <a:r>
              <a:rPr lang="en-US" dirty="0"/>
              <a:t>-04aa)</a:t>
            </a:r>
          </a:p>
          <a:p>
            <a:pPr marL="0" indent="0">
              <a:buNone/>
            </a:pPr>
            <a:endParaRPr lang="en-001" dirty="0"/>
          </a:p>
        </p:txBody>
      </p:sp>
      <p:sp>
        <p:nvSpPr>
          <p:cNvPr id="4" name="スライド番号プレースホルダー 3">
            <a:extLst>
              <a:ext uri="{FF2B5EF4-FFF2-40B4-BE49-F238E27FC236}">
                <a16:creationId xmlns:a16="http://schemas.microsoft.com/office/drawing/2014/main" id="{5D9BFC1A-C6D6-41D3-9AA8-FEE80FC67C17}"/>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30</a:t>
            </a:fld>
            <a:endParaRPr lang="en-US" altLang="ja-JP"/>
          </a:p>
        </p:txBody>
      </p:sp>
      <p:sp>
        <p:nvSpPr>
          <p:cNvPr id="5" name="フッター プレースホルダー 4">
            <a:extLst>
              <a:ext uri="{FF2B5EF4-FFF2-40B4-BE49-F238E27FC236}">
                <a16:creationId xmlns:a16="http://schemas.microsoft.com/office/drawing/2014/main" id="{7D9B456C-CCFB-42CE-909C-AE4CE7FB66AE}"/>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F84496CD-362C-4907-838D-9D689A145D12}"/>
              </a:ext>
            </a:extLst>
          </p:cNvPr>
          <p:cNvSpPr>
            <a:spLocks noGrp="1"/>
          </p:cNvSpPr>
          <p:nvPr>
            <p:ph type="dt" sz="half" idx="2"/>
          </p:nvPr>
        </p:nvSpPr>
        <p:spPr/>
        <p:txBody>
          <a:bodyPr/>
          <a:lstStyle/>
          <a:p>
            <a:r>
              <a:rPr lang="en-001" altLang="ja-JP"/>
              <a:t>&lt;May,2021&gt;</a:t>
            </a:r>
            <a:endParaRPr lang="en-US" altLang="ja-JP" dirty="0"/>
          </a:p>
        </p:txBody>
      </p:sp>
      <p:sp>
        <p:nvSpPr>
          <p:cNvPr id="7" name="テキスト ボックス 6">
            <a:extLst>
              <a:ext uri="{FF2B5EF4-FFF2-40B4-BE49-F238E27FC236}">
                <a16:creationId xmlns:a16="http://schemas.microsoft.com/office/drawing/2014/main" id="{7BF9C3FA-BA3C-485F-B78C-0744705A6174}"/>
              </a:ext>
            </a:extLst>
          </p:cNvPr>
          <p:cNvSpPr txBox="1"/>
          <p:nvPr/>
        </p:nvSpPr>
        <p:spPr>
          <a:xfrm>
            <a:off x="685800" y="4149080"/>
            <a:ext cx="7924799" cy="2246769"/>
          </a:xfrm>
          <a:prstGeom prst="rect">
            <a:avLst/>
          </a:prstGeom>
          <a:noFill/>
        </p:spPr>
        <p:txBody>
          <a:bodyPr wrap="square" rtlCol="0">
            <a:spAutoFit/>
          </a:bodyPr>
          <a:lstStyle/>
          <a:p>
            <a:pPr marL="0" indent="0">
              <a:buNone/>
            </a:pPr>
            <a:r>
              <a:rPr lang="en-US" sz="1800" dirty="0"/>
              <a:t>Approval of the comment resolutions</a:t>
            </a:r>
          </a:p>
          <a:p>
            <a:r>
              <a:rPr lang="en-US" sz="1800" dirty="0"/>
              <a:t>Moved: ()</a:t>
            </a:r>
            <a:endParaRPr lang="en-001" sz="1800" dirty="0"/>
          </a:p>
          <a:p>
            <a:r>
              <a:rPr lang="en-US" sz="1800" dirty="0"/>
              <a:t>Second: ()</a:t>
            </a:r>
          </a:p>
          <a:p>
            <a:pPr marL="0" indent="0">
              <a:buNone/>
            </a:pPr>
            <a:r>
              <a:rPr lang="en-US" sz="1800" dirty="0">
                <a:solidFill>
                  <a:schemeClr val="bg1"/>
                </a:solidFill>
              </a:rPr>
              <a:t>There is no discussion or objections.</a:t>
            </a:r>
          </a:p>
          <a:p>
            <a:pPr marL="0" indent="0">
              <a:buNone/>
            </a:pPr>
            <a:r>
              <a:rPr lang="en-US" sz="1800" dirty="0">
                <a:solidFill>
                  <a:schemeClr val="bg1"/>
                </a:solidFill>
              </a:rPr>
              <a:t>The comment resolutions(15-21-0241-04-04aa) is approved  unanimous consent.</a:t>
            </a:r>
          </a:p>
          <a:p>
            <a:pPr marL="0" indent="0">
              <a:buNone/>
            </a:pPr>
            <a:endParaRPr lang="en-US" sz="1400" dirty="0"/>
          </a:p>
          <a:p>
            <a:endParaRPr lang="en-US" sz="1800" dirty="0"/>
          </a:p>
          <a:p>
            <a:endParaRPr lang="en-001" sz="1800" dirty="0"/>
          </a:p>
        </p:txBody>
      </p:sp>
    </p:spTree>
    <p:extLst>
      <p:ext uri="{BB962C8B-B14F-4D97-AF65-F5344CB8AC3E}">
        <p14:creationId xmlns:p14="http://schemas.microsoft.com/office/powerpoint/2010/main" val="14666131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31</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001" altLang="ja-JP"/>
              <a:t>&lt;May,2021&gt;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323528" y="2924944"/>
            <a:ext cx="7772400" cy="2308324"/>
          </a:xfrm>
          <a:prstGeom prst="rect">
            <a:avLst/>
          </a:prstGeom>
          <a:noFill/>
        </p:spPr>
        <p:txBody>
          <a:bodyPr wrap="square" rtlCol="0">
            <a:spAutoFit/>
          </a:bodyPr>
          <a:lstStyle/>
          <a:p>
            <a:r>
              <a:rPr lang="en-US" sz="3600" dirty="0"/>
              <a:t>There are two motions about Recirculation Letter Ballot and the formation of CRG.</a:t>
            </a:r>
          </a:p>
          <a:p>
            <a:r>
              <a:rPr lang="en-US" sz="3600" dirty="0"/>
              <a:t>DCN:15-21-0287-00-04aa</a:t>
            </a:r>
            <a:endParaRPr lang="en-001" sz="3600" dirty="0"/>
          </a:p>
        </p:txBody>
      </p:sp>
    </p:spTree>
    <p:extLst>
      <p:ext uri="{BB962C8B-B14F-4D97-AF65-F5344CB8AC3E}">
        <p14:creationId xmlns:p14="http://schemas.microsoft.com/office/powerpoint/2010/main" val="11889168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32</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79512" y="1700809"/>
            <a:ext cx="8856984"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WG ballot comments.</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8145272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33</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Plenary(Planned)</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4096440956"/>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3506314193"/>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1655641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July meeting</a:t>
            </a:r>
            <a:br>
              <a:rPr lang="en-US" dirty="0"/>
            </a:br>
            <a:r>
              <a:rPr lang="en-US" dirty="0"/>
              <a:t> (Three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34</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938992"/>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comments on the ballot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Amendment of the draft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TG motion for Recirculation ballot.</a:t>
            </a:r>
          </a:p>
          <a:p>
            <a:pPr marL="285750" indent="-285750">
              <a:buFont typeface="Wingdings" panose="05000000000000000000" pitchFamily="2" charset="2"/>
              <a:buChar char="q"/>
            </a:pPr>
            <a:endParaRPr lang="en-US" sz="2000" dirty="0">
              <a:latin typeface="Meiryo UI" panose="020B0604030504040204" pitchFamily="50" charset="-128"/>
              <a:ea typeface="Meiryo UI" panose="020B0604030504040204" pitchFamily="50" charset="-128"/>
            </a:endParaRPr>
          </a:p>
          <a:p>
            <a:endParaRPr lang="en-001" sz="20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F3FEF1DE-4F08-402B-8043-D485DF9DCAC2}"/>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80300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35</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7237242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36</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0561661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37</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76157" y="5013176"/>
            <a:ext cx="3827891" cy="1077218"/>
          </a:xfrm>
          <a:prstGeom prst="rect">
            <a:avLst/>
          </a:prstGeom>
          <a:solidFill>
            <a:schemeClr val="bg1"/>
          </a:solidFill>
        </p:spPr>
        <p:txBody>
          <a:bodyPr wrap="square" rtlCol="0">
            <a:spAutoFit/>
          </a:bodyPr>
          <a:lstStyle/>
          <a:p>
            <a:pPr marL="0" indent="0">
              <a:buNone/>
            </a:pPr>
            <a:r>
              <a:rPr lang="en-US" sz="1600" dirty="0"/>
              <a:t>Moved ()</a:t>
            </a:r>
          </a:p>
          <a:p>
            <a:pPr marL="0" indent="0">
              <a:buNone/>
            </a:pPr>
            <a:r>
              <a:rPr lang="en-US" sz="1600" dirty="0"/>
              <a:t>Second : ()</a:t>
            </a:r>
          </a:p>
          <a:p>
            <a:pPr marL="0" indent="0">
              <a:buNone/>
            </a:pPr>
            <a:r>
              <a:rPr lang="en-US" sz="1600" dirty="0">
                <a:solidFill>
                  <a:schemeClr val="bg1"/>
                </a:solidFill>
              </a:rPr>
              <a:t> There is no discussion or objections. Adjourn is approved  unanimous consent</a:t>
            </a:r>
            <a:r>
              <a:rPr lang="en-US" sz="1600" dirty="0"/>
              <a: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511600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38</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785230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39</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78437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May plenary, Attendance will be counted session based. Each session gives you 6% of attendance.</a:t>
            </a:r>
          </a:p>
          <a:p>
            <a:r>
              <a:rPr lang="en-US" sz="1400" dirty="0">
                <a:solidFill>
                  <a:srgbClr val="FF0000"/>
                </a:solidFill>
              </a:rPr>
              <a:t>In order to get voting right, you need to get at least 12 sessions during May Interim.</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4719</TotalTime>
  <Words>2486</Words>
  <Application>Microsoft Office PowerPoint</Application>
  <PresentationFormat>画面に合わせる (4:3)</PresentationFormat>
  <Paragraphs>613</Paragraphs>
  <Slides>39</Slides>
  <Notes>13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39</vt:i4>
      </vt:variant>
    </vt:vector>
  </HeadingPairs>
  <TitlesOfParts>
    <vt:vector size="46"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May Interim Virtual Meeting  Opening report  on May 11th/13th/17th,2021</vt:lpstr>
      <vt:lpstr>PowerPoint プレゼンテーション</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May Interim</vt:lpstr>
      <vt:lpstr>Proposed agenda for TG4aa meetings</vt:lpstr>
      <vt:lpstr>Agenda items for the weeks</vt:lpstr>
      <vt:lpstr>Approval of  the last meeting minutes [March Plenary] March 9-17th : 15-21-0169-02-04aa </vt:lpstr>
      <vt:lpstr>Review and resolve WG ballot comments</vt:lpstr>
      <vt:lpstr>Attendance recap</vt:lpstr>
      <vt:lpstr>Recess (End of session1)</vt:lpstr>
      <vt:lpstr>OPEN (Start of TG4aa session2)</vt:lpstr>
      <vt:lpstr>Attendance</vt:lpstr>
      <vt:lpstr>Agenda items for the weeks</vt:lpstr>
      <vt:lpstr>Continue on Reviewing and resolving WG ballot comments</vt:lpstr>
      <vt:lpstr>TG4aa JRE sessions in May Interim</vt:lpstr>
      <vt:lpstr>Next session on 17th May</vt:lpstr>
      <vt:lpstr>Attendance recap</vt:lpstr>
      <vt:lpstr>Next session on 17th May</vt:lpstr>
      <vt:lpstr>Recess (End of session2)</vt:lpstr>
      <vt:lpstr>OPEN (Start of TG4aa session3)</vt:lpstr>
      <vt:lpstr>Attendance</vt:lpstr>
      <vt:lpstr>Agenda items for the weeks</vt:lpstr>
      <vt:lpstr>Continue on Reviewing and resolving WG ballot comments</vt:lpstr>
      <vt:lpstr>Approval of the comment resolutions</vt:lpstr>
      <vt:lpstr>TG Motion</vt:lpstr>
      <vt:lpstr>Discuss next step</vt:lpstr>
      <vt:lpstr>TG4aa JRE sessions in July Plenary(Planned)</vt:lpstr>
      <vt:lpstr>Plan for July meeting  (Three of sessions)</vt:lpstr>
      <vt:lpstr>Any other business?</vt:lpstr>
      <vt:lpstr>Attendance recap</vt:lpstr>
      <vt:lpstr>Adjourn TG4aa (End of session3)</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355</cp:revision>
  <cp:lastPrinted>1998-02-10T13:28:06Z</cp:lastPrinted>
  <dcterms:created xsi:type="dcterms:W3CDTF">2020-02-10T05:27:43Z</dcterms:created>
  <dcterms:modified xsi:type="dcterms:W3CDTF">2021-05-17T14:36:28Z</dcterms:modified>
</cp:coreProperties>
</file>