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3" r:id="rId2"/>
    <p:sldId id="264" r:id="rId3"/>
    <p:sldId id="356" r:id="rId4"/>
    <p:sldId id="282" r:id="rId5"/>
    <p:sldId id="274" r:id="rId6"/>
    <p:sldId id="275" r:id="rId7"/>
    <p:sldId id="276" r:id="rId8"/>
    <p:sldId id="277" r:id="rId9"/>
    <p:sldId id="289" r:id="rId10"/>
    <p:sldId id="359" r:id="rId11"/>
    <p:sldId id="284" r:id="rId12"/>
    <p:sldId id="292" r:id="rId13"/>
    <p:sldId id="304" r:id="rId14"/>
    <p:sldId id="330" r:id="rId15"/>
    <p:sldId id="311" r:id="rId16"/>
    <p:sldId id="306" r:id="rId17"/>
    <p:sldId id="365" r:id="rId18"/>
    <p:sldId id="366" r:id="rId19"/>
    <p:sldId id="367" r:id="rId20"/>
    <p:sldId id="368" r:id="rId21"/>
    <p:sldId id="370" r:id="rId22"/>
    <p:sldId id="308" r:id="rId23"/>
    <p:sldId id="369" r:id="rId24"/>
    <p:sldId id="279" r:id="rId25"/>
    <p:sldId id="266"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00"/>
    <a:srgbClr val="00FFFF"/>
    <a:srgbClr val="FF00FF"/>
    <a:srgbClr val="00FF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170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lang="en-001" dirty="0"/>
          </a:p>
        </p:txBody>
      </p:sp>
      <p:sp>
        <p:nvSpPr>
          <p:cNvPr id="4" name="ヘッダー プレースホルダー 3"/>
          <p:cNvSpPr>
            <a:spLocks noGrp="1"/>
          </p:cNvSpPr>
          <p:nvPr>
            <p:ph type="hdr" sz="quarter"/>
          </p:nvPr>
        </p:nvSpPr>
        <p:spPr/>
        <p:txBody>
          <a:bodyPr/>
          <a:lstStyle/>
          <a:p>
            <a:r>
              <a:rPr lang="en-US" altLang="ja-JP"/>
              <a:t>doc.: IEEE 802.15-&lt;doc#&gt;</a:t>
            </a:r>
          </a:p>
        </p:txBody>
      </p:sp>
      <p:sp>
        <p:nvSpPr>
          <p:cNvPr id="5" name="日付プレースホルダー 4"/>
          <p:cNvSpPr>
            <a:spLocks noGrp="1"/>
          </p:cNvSpPr>
          <p:nvPr>
            <p:ph type="dt" idx="1"/>
          </p:nvPr>
        </p:nvSpPr>
        <p:spPr/>
        <p:txBody>
          <a:bodyPr/>
          <a:lstStyle/>
          <a:p>
            <a:r>
              <a:rPr lang="en-US" altLang="ja-JP"/>
              <a:t>&lt;month year&gt;</a:t>
            </a:r>
          </a:p>
        </p:txBody>
      </p:sp>
      <p:sp>
        <p:nvSpPr>
          <p:cNvPr id="6" name="フッター プレースホルダー 5"/>
          <p:cNvSpPr>
            <a:spLocks noGrp="1"/>
          </p:cNvSpPr>
          <p:nvPr>
            <p:ph type="ftr" sz="quarter" idx="4"/>
          </p:nvPr>
        </p:nvSpPr>
        <p:spPr/>
        <p:txBody>
          <a:bodyPr/>
          <a:lstStyle/>
          <a:p>
            <a:pPr lvl="4"/>
            <a:r>
              <a:rPr lang="en-US" altLang="ja-JP"/>
              <a:t>&lt;author&gt;, &lt;company&gt;</a:t>
            </a:r>
          </a:p>
        </p:txBody>
      </p:sp>
      <p:sp>
        <p:nvSpPr>
          <p:cNvPr id="7" name="スライド番号プレースホルダー 6"/>
          <p:cNvSpPr>
            <a:spLocks noGrp="1"/>
          </p:cNvSpPr>
          <p:nvPr>
            <p:ph type="sldNum" sz="quarter" idx="5"/>
          </p:nvPr>
        </p:nvSpPr>
        <p:spPr/>
        <p:txBody>
          <a:bodyPr/>
          <a:lstStyle/>
          <a:p>
            <a:r>
              <a:rPr lang="en-US" altLang="ja-JP"/>
              <a:t>Page </a:t>
            </a:r>
            <a:fld id="{8C5DB9EC-F8CF-4223-B88B-EAC89F4A2CEB}" type="slidenum">
              <a:rPr lang="en-US" altLang="ja-JP" smtClean="0"/>
              <a:pPr/>
              <a:t>1</a:t>
            </a:fld>
            <a:endParaRPr lang="en-US" altLang="ja-JP"/>
          </a:p>
        </p:txBody>
      </p:sp>
    </p:spTree>
    <p:extLst>
      <p:ext uri="{BB962C8B-B14F-4D97-AF65-F5344CB8AC3E}">
        <p14:creationId xmlns:p14="http://schemas.microsoft.com/office/powerpoint/2010/main" val="3266659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32708980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15</a:t>
            </a:fld>
            <a:endParaRPr kumimoji="1" lang="ja-JP" altLang="en-US" dirty="0"/>
          </a:p>
        </p:txBody>
      </p:sp>
    </p:spTree>
    <p:extLst>
      <p:ext uri="{BB962C8B-B14F-4D97-AF65-F5344CB8AC3E}">
        <p14:creationId xmlns:p14="http://schemas.microsoft.com/office/powerpoint/2010/main" val="2483042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18</a:t>
            </a:fld>
            <a:endParaRPr kumimoji="1" lang="ja-JP" altLang="en-US" dirty="0"/>
          </a:p>
        </p:txBody>
      </p:sp>
    </p:spTree>
    <p:extLst>
      <p:ext uri="{BB962C8B-B14F-4D97-AF65-F5344CB8AC3E}">
        <p14:creationId xmlns:p14="http://schemas.microsoft.com/office/powerpoint/2010/main" val="40412336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19</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extLst>
      <p:ext uri="{BB962C8B-B14F-4D97-AF65-F5344CB8AC3E}">
        <p14:creationId xmlns:p14="http://schemas.microsoft.com/office/powerpoint/2010/main" val="2783701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21</a:t>
            </a:fld>
            <a:endParaRPr kumimoji="1" lang="ja-JP" altLang="en-US" dirty="0"/>
          </a:p>
        </p:txBody>
      </p:sp>
    </p:spTree>
    <p:extLst>
      <p:ext uri="{BB962C8B-B14F-4D97-AF65-F5344CB8AC3E}">
        <p14:creationId xmlns:p14="http://schemas.microsoft.com/office/powerpoint/2010/main" val="4034930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23</a:t>
            </a:fld>
            <a:endParaRPr kumimoji="1" lang="ja-JP" altLang="en-US" dirty="0"/>
          </a:p>
        </p:txBody>
      </p:sp>
    </p:spTree>
    <p:extLst>
      <p:ext uri="{BB962C8B-B14F-4D97-AF65-F5344CB8AC3E}">
        <p14:creationId xmlns:p14="http://schemas.microsoft.com/office/powerpoint/2010/main" val="607626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9" name="Rectangle 5">
            <a:extLst>
              <a:ext uri="{FF2B5EF4-FFF2-40B4-BE49-F238E27FC236}">
                <a16:creationId xmlns:a16="http://schemas.microsoft.com/office/drawing/2014/main" id="{6DAB10A3-B74E-4009-8522-80EACBB6775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8033A20D-1248-41DF-B483-0490CDC4506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9" name="Rectangle 5">
            <a:extLst>
              <a:ext uri="{FF2B5EF4-FFF2-40B4-BE49-F238E27FC236}">
                <a16:creationId xmlns:a16="http://schemas.microsoft.com/office/drawing/2014/main" id="{77C473BD-E53A-457F-A92B-D8BDFF79E1F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6BEEBE43-5925-446F-B73C-934D857372A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8" name="Rectangle 5">
            <a:extLst>
              <a:ext uri="{FF2B5EF4-FFF2-40B4-BE49-F238E27FC236}">
                <a16:creationId xmlns:a16="http://schemas.microsoft.com/office/drawing/2014/main" id="{CDD64D37-4871-4F49-A15B-BF3D6ECC71AA}"/>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6" name="Rectangle 4">
            <a:extLst>
              <a:ext uri="{FF2B5EF4-FFF2-40B4-BE49-F238E27FC236}">
                <a16:creationId xmlns:a16="http://schemas.microsoft.com/office/drawing/2014/main" id="{294C06EF-5DBD-4A17-9274-F076832BDE3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6" name="Rectangle 4">
            <a:extLst>
              <a:ext uri="{FF2B5EF4-FFF2-40B4-BE49-F238E27FC236}">
                <a16:creationId xmlns:a16="http://schemas.microsoft.com/office/drawing/2014/main" id="{A6E3FB69-BB12-49B9-A697-710D607BDCD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
        <p:nvSpPr>
          <p:cNvPr id="7" name="Rectangle 5">
            <a:extLst>
              <a:ext uri="{FF2B5EF4-FFF2-40B4-BE49-F238E27FC236}">
                <a16:creationId xmlns:a16="http://schemas.microsoft.com/office/drawing/2014/main" id="{34BDF3CA-DAB7-414F-92BD-11A4C10454D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a:extLst>
              <a:ext uri="{FF2B5EF4-FFF2-40B4-BE49-F238E27FC236}">
                <a16:creationId xmlns:a16="http://schemas.microsoft.com/office/drawing/2014/main" id="{834B9F78-5E24-425A-B6CF-10143E73E189}"/>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7" name="Rectangle 4">
            <a:extLst>
              <a:ext uri="{FF2B5EF4-FFF2-40B4-BE49-F238E27FC236}">
                <a16:creationId xmlns:a16="http://schemas.microsoft.com/office/drawing/2014/main" id="{A6CDF412-73A7-41FA-BBB5-DB2C31CEA1F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Tree>
    <p:extLst>
      <p:ext uri="{BB962C8B-B14F-4D97-AF65-F5344CB8AC3E}">
        <p14:creationId xmlns:p14="http://schemas.microsoft.com/office/powerpoint/2010/main" val="915885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001" altLang="ja-JP"/>
              <a:t>&lt;May,2021&gt;</a:t>
            </a:r>
            <a:endParaRPr lang="en-US" altLang="ja-JP" dirty="0"/>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15-21-0264-00-04aa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241-01-04aa-802-15-4aa-d06-letter-ballot-consolidated-comments.xls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21/15-21-0275-00-04aa-tg4aa-jre-proposed-comment-resolution-for-cid-18.pptx" TargetMode="External"/><Relationship Id="rId2" Type="http://schemas.openxmlformats.org/officeDocument/2006/relationships/hyperlink" Target="https://mentor.ieee.org/802.15/dcn/21/15-21-0241-02-04aa-802-15-4aa-d06-letter-ballot-consolidated-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May Interim 2021 Virtual meeting Opening report]</a:t>
            </a:r>
            <a:r>
              <a:rPr lang="en-US" altLang="ja-JP" sz="1600" dirty="0">
                <a:ea typeface="ＭＳ Ｐゴシック" charset="-128"/>
              </a:rPr>
              <a:t>	</a:t>
            </a:r>
          </a:p>
          <a:p>
            <a:r>
              <a:rPr lang="en-US" altLang="ja-JP" sz="1600" b="1" dirty="0">
                <a:ea typeface="ＭＳ Ｐゴシック" charset="-128"/>
              </a:rPr>
              <a:t>Date Submitted: [11th  May,2021]</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TECHNOLOGY</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kuramochi722@lapis-tech.com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May Interim Teleconference,2021]</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11" name="Rectangle 5">
            <a:extLst>
              <a:ext uri="{FF2B5EF4-FFF2-40B4-BE49-F238E27FC236}">
                <a16:creationId xmlns:a16="http://schemas.microsoft.com/office/drawing/2014/main" id="{80794F71-E34B-403A-8FCA-E9651C1F57B5}"/>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B41BDADF-65D9-4184-8398-C4755796770A}"/>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May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extLst>
              <p:ext uri="{D42A27DB-BD31-4B8C-83A1-F6EECF244321}">
                <p14:modId xmlns:p14="http://schemas.microsoft.com/office/powerpoint/2010/main" val="2812580287"/>
              </p:ext>
            </p:extLst>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13</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14</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extLst>
              <p:ext uri="{D42A27DB-BD31-4B8C-83A1-F6EECF244321}">
                <p14:modId xmlns:p14="http://schemas.microsoft.com/office/powerpoint/2010/main" val="980373028"/>
              </p:ext>
            </p:extLst>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17</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18</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19</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21</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557356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685800"/>
            <a:ext cx="8208912" cy="654968"/>
          </a:xfrm>
        </p:spPr>
        <p:txBody>
          <a:bodyPr/>
          <a:lstStyle/>
          <a:p>
            <a:r>
              <a:rPr lang="en-US" altLang="ja-JP" dirty="0"/>
              <a:t>Proposed agenda</a:t>
            </a:r>
            <a:r>
              <a:rPr kumimoji="1" lang="en-US" altLang="ja-JP" dirty="0"/>
              <a:t> for TG4aa meetings</a:t>
            </a:r>
            <a:endParaRPr kumimoji="1" lang="ja-JP" altLang="en-US" dirty="0"/>
          </a:p>
        </p:txBody>
      </p:sp>
      <p:sp>
        <p:nvSpPr>
          <p:cNvPr id="5" name="フッター プレースホルダー 4"/>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6" name="スライド番号プレースホルダー 5"/>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11</a:t>
            </a:fld>
            <a:endParaRPr lang="en-US" altLang="ja-JP"/>
          </a:p>
        </p:txBody>
      </p:sp>
      <p:sp>
        <p:nvSpPr>
          <p:cNvPr id="9" name="コンテンツ プレースホルダー 6">
            <a:extLst>
              <a:ext uri="{FF2B5EF4-FFF2-40B4-BE49-F238E27FC236}">
                <a16:creationId xmlns:a16="http://schemas.microsoft.com/office/drawing/2014/main" id="{8170BE1C-D48D-4E18-B0E0-1F055BE4BFB4}"/>
              </a:ext>
            </a:extLst>
          </p:cNvPr>
          <p:cNvSpPr>
            <a:spLocks noGrp="1"/>
          </p:cNvSpPr>
          <p:nvPr>
            <p:ph idx="1"/>
          </p:nvPr>
        </p:nvSpPr>
        <p:spPr>
          <a:xfrm>
            <a:off x="179512" y="1483432"/>
            <a:ext cx="8784976" cy="3891136"/>
          </a:xfrm>
        </p:spPr>
        <p:txBody>
          <a:bodyPr/>
          <a:lstStyle/>
          <a:p>
            <a:pPr marL="0" indent="0">
              <a:buNone/>
            </a:pPr>
            <a:r>
              <a:rPr lang="en-US" altLang="ja-JP" dirty="0"/>
              <a:t>Target: TG and WG ballot for the draft at closing plenary on May 19th</a:t>
            </a:r>
          </a:p>
          <a:p>
            <a:pPr marL="0" indent="0">
              <a:buNone/>
            </a:pPr>
            <a:endParaRPr lang="en-US" altLang="ja-JP" dirty="0"/>
          </a:p>
          <a:p>
            <a:pPr>
              <a:buFont typeface="Wingdings" panose="05000000000000000000" pitchFamily="2" charset="2"/>
              <a:buChar char="q"/>
            </a:pPr>
            <a:r>
              <a:rPr lang="en-US" altLang="ja-JP" dirty="0"/>
              <a:t>Session1:</a:t>
            </a:r>
          </a:p>
          <a:p>
            <a:r>
              <a:rPr lang="en-US" altLang="ja-JP" dirty="0"/>
              <a:t>Review and resolve WG ballot comments</a:t>
            </a:r>
          </a:p>
          <a:p>
            <a:pPr>
              <a:buFont typeface="Wingdings" panose="05000000000000000000" pitchFamily="2" charset="2"/>
              <a:buChar char="q"/>
            </a:pPr>
            <a:r>
              <a:rPr lang="en-US" altLang="ja-JP" dirty="0"/>
              <a:t>Session2:</a:t>
            </a:r>
          </a:p>
          <a:p>
            <a:r>
              <a:rPr lang="en-US" altLang="ja-JP" dirty="0"/>
              <a:t>Continue session1</a:t>
            </a:r>
          </a:p>
          <a:p>
            <a:pPr>
              <a:buFont typeface="Wingdings" panose="05000000000000000000" pitchFamily="2" charset="2"/>
              <a:buChar char="q"/>
            </a:pPr>
            <a:r>
              <a:rPr lang="en-US" altLang="ja-JP" dirty="0"/>
              <a:t>Session3:</a:t>
            </a:r>
          </a:p>
          <a:p>
            <a:pPr>
              <a:buFont typeface="Arial" panose="020B0604020202020204" pitchFamily="34" charset="0"/>
              <a:buChar char="•"/>
            </a:pPr>
            <a:r>
              <a:rPr lang="en-US" altLang="ja-JP" dirty="0"/>
              <a:t>Continue session2</a:t>
            </a:r>
          </a:p>
          <a:p>
            <a:r>
              <a:rPr lang="en-US" altLang="ja-JP" dirty="0"/>
              <a:t>Next Steps</a:t>
            </a:r>
          </a:p>
          <a:p>
            <a:endParaRPr lang="en-US" altLang="ja-JP" dirty="0"/>
          </a:p>
          <a:p>
            <a:endParaRPr lang="en-US" altLang="ja-JP" dirty="0"/>
          </a:p>
          <a:p>
            <a:pPr marL="0" indent="0">
              <a:buNone/>
            </a:pPr>
            <a:endParaRPr lang="en-US" altLang="ja-JP" dirty="0"/>
          </a:p>
        </p:txBody>
      </p:sp>
      <p:sp>
        <p:nvSpPr>
          <p:cNvPr id="3" name="日付プレースホルダー 2">
            <a:extLst>
              <a:ext uri="{FF2B5EF4-FFF2-40B4-BE49-F238E27FC236}">
                <a16:creationId xmlns:a16="http://schemas.microsoft.com/office/drawing/2014/main" id="{28954104-9CAB-4AF3-9CB6-65A1B998E9B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569724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rgbClr val="0000FF"/>
                </a:solidFill>
              </a:rPr>
              <a:t>11th Tuesday EV1(17:00-19:00)</a:t>
            </a:r>
          </a:p>
          <a:p>
            <a:pPr marL="800100" lvl="1" indent="-342900">
              <a:buFont typeface="+mj-lt"/>
              <a:buAutoNum type="arabicPeriod"/>
            </a:pPr>
            <a:r>
              <a:rPr lang="en-US" sz="1200" dirty="0">
                <a:solidFill>
                  <a:srgbClr val="0000FF"/>
                </a:solidFill>
              </a:rPr>
              <a:t>OPEN/Patent Policy</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Approval of the Agenda</a:t>
            </a:r>
          </a:p>
          <a:p>
            <a:pPr marL="800100" lvl="1" indent="-342900">
              <a:buFont typeface="+mj-lt"/>
              <a:buAutoNum type="arabicPeriod"/>
            </a:pPr>
            <a:r>
              <a:rPr lang="en-US" sz="1200" dirty="0">
                <a:solidFill>
                  <a:srgbClr val="0000FF"/>
                </a:solidFill>
              </a:rPr>
              <a:t>Approval of  the last meeting minutes</a:t>
            </a:r>
          </a:p>
          <a:p>
            <a:pPr marL="800100" lvl="1" indent="-342900">
              <a:buFont typeface="+mj-lt"/>
              <a:buAutoNum type="arabicPeriod"/>
            </a:pPr>
            <a:r>
              <a:rPr lang="en-US" altLang="ja-JP" sz="1200" dirty="0">
                <a:solidFill>
                  <a:srgbClr val="0000FF"/>
                </a:solidFill>
              </a:rPr>
              <a:t>Review and resolve WG ballot comments</a:t>
            </a:r>
            <a:endParaRPr lang="en-US" sz="1200" dirty="0">
              <a:solidFill>
                <a:srgbClr val="0000FF"/>
              </a:solidFill>
            </a:endParaRP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p>
          <a:p>
            <a:pPr marL="800100" lvl="1" indent="-342900">
              <a:buFont typeface="+mj-lt"/>
              <a:buAutoNum type="arabicPeriod"/>
            </a:pPr>
            <a:endParaRPr lang="en-US" altLang="ja-JP" sz="1200" dirty="0"/>
          </a:p>
          <a:p>
            <a:r>
              <a:rPr lang="en-US" altLang="ja-JP" sz="1800" dirty="0"/>
              <a:t>13th Thursday EV1(17:00-19:00)</a:t>
            </a:r>
          </a:p>
          <a:p>
            <a:pPr marL="800100" lvl="1" indent="-342900">
              <a:buFont typeface="+mj-lt"/>
              <a:buAutoNum type="arabicPeriod"/>
            </a:pPr>
            <a:r>
              <a:rPr lang="en-US" sz="1200" dirty="0"/>
              <a:t>OPEN</a:t>
            </a:r>
          </a:p>
          <a:p>
            <a:pPr marL="800100" lvl="1" indent="-342900">
              <a:buFont typeface="+mj-lt"/>
              <a:buAutoNum type="arabicPeriod"/>
            </a:pPr>
            <a:r>
              <a:rPr lang="en-US" sz="1200" dirty="0"/>
              <a:t>Attendance</a:t>
            </a:r>
          </a:p>
          <a:p>
            <a:pPr marL="800100" lvl="1" indent="-342900">
              <a:buFont typeface="+mj-lt"/>
              <a:buAutoNum type="arabicPeriod"/>
            </a:pPr>
            <a:r>
              <a:rPr lang="en-US" sz="1200" dirty="0"/>
              <a:t>Continue Session1</a:t>
            </a:r>
          </a:p>
          <a:p>
            <a:pPr marL="800100" lvl="1" indent="-342900">
              <a:buFont typeface="+mj-lt"/>
              <a:buAutoNum type="arabicPeriod"/>
            </a:pPr>
            <a:r>
              <a:rPr lang="en-US" sz="1200" dirty="0"/>
              <a:t>Attendance recap</a:t>
            </a:r>
          </a:p>
          <a:p>
            <a:pPr marL="800100" lvl="1" indent="-342900">
              <a:buFont typeface="+mj-lt"/>
              <a:buAutoNum type="arabicPeriod"/>
            </a:pPr>
            <a:r>
              <a:rPr lang="en-US" sz="1200" dirty="0"/>
              <a:t>Recess</a:t>
            </a:r>
            <a:r>
              <a:rPr lang="en-US" altLang="ja-JP" sz="1200" dirty="0"/>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17th Monday EV1(17:00-19:00)</a:t>
            </a:r>
          </a:p>
          <a:p>
            <a:pPr marL="800100" lvl="1" indent="-342900">
              <a:buFont typeface="+mj-lt"/>
              <a:buAutoNum type="arabicPeriod"/>
            </a:pPr>
            <a:r>
              <a:rPr lang="en-US" sz="1100" dirty="0"/>
              <a:t>OPEN</a:t>
            </a:r>
          </a:p>
          <a:p>
            <a:pPr marL="800100" lvl="1" indent="-342900">
              <a:buFont typeface="+mj-lt"/>
              <a:buAutoNum type="arabicPeriod"/>
            </a:pPr>
            <a:r>
              <a:rPr lang="en-US" sz="1100" dirty="0"/>
              <a:t>Attendance</a:t>
            </a:r>
          </a:p>
          <a:p>
            <a:pPr marL="800100" lvl="1" indent="-342900">
              <a:buFont typeface="+mj-lt"/>
              <a:buAutoNum type="arabicPeriod"/>
            </a:pPr>
            <a:r>
              <a:rPr lang="en-US" sz="1100" dirty="0"/>
              <a:t>Continue Session2</a:t>
            </a:r>
          </a:p>
          <a:p>
            <a:pPr marL="800100" lvl="1" indent="-342900">
              <a:buFont typeface="+mj-lt"/>
              <a:buAutoNum type="arabicPeriod"/>
            </a:pPr>
            <a:r>
              <a:rPr lang="en-US" sz="1100" kern="0" dirty="0"/>
              <a:t>Discuss next steps</a:t>
            </a:r>
          </a:p>
          <a:p>
            <a:pPr marL="800100" lvl="1" indent="-342900">
              <a:buFont typeface="+mj-lt"/>
              <a:buAutoNum type="arabicPeriod"/>
            </a:pPr>
            <a:r>
              <a:rPr lang="en-US" sz="1100" dirty="0"/>
              <a:t>Plan for July meeting (# of sessions)</a:t>
            </a:r>
            <a:endParaRPr lang="en-US" sz="1100" kern="0" dirty="0"/>
          </a:p>
          <a:p>
            <a:pPr marL="800100" lvl="1" indent="-342900">
              <a:buFont typeface="+mj-lt"/>
              <a:buAutoNum type="arabicPeriod"/>
            </a:pPr>
            <a:r>
              <a:rPr lang="en-US" sz="1100" kern="0" dirty="0"/>
              <a:t>Any other business</a:t>
            </a:r>
          </a:p>
          <a:p>
            <a:pPr marL="800100" lvl="1" indent="-342900">
              <a:buFont typeface="+mj-lt"/>
              <a:buAutoNum type="arabicPeriod"/>
            </a:pPr>
            <a:r>
              <a:rPr lang="en-US" sz="1100" dirty="0"/>
              <a:t>Attendance recap</a:t>
            </a:r>
            <a:endParaRPr lang="en-US" sz="1100" kern="0" dirty="0"/>
          </a:p>
          <a:p>
            <a:pPr marL="800100" lvl="1" indent="-342900">
              <a:buFont typeface="+mj-lt"/>
              <a:buAutoNum type="arabicPeriod"/>
            </a:pPr>
            <a:r>
              <a:rPr lang="en-US" sz="1100" kern="0" dirty="0"/>
              <a:t>Adjourn 4aa JRE</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875213" y="4365104"/>
            <a:ext cx="3238128" cy="1546577"/>
          </a:xfrm>
          <a:prstGeom prst="rect">
            <a:avLst/>
          </a:prstGeom>
          <a:noFill/>
        </p:spPr>
        <p:txBody>
          <a:bodyPr wrap="square" rtlCol="0">
            <a:spAutoFit/>
          </a:bodyPr>
          <a:lstStyle/>
          <a:p>
            <a:pPr marL="0" indent="0">
              <a:buNone/>
            </a:pPr>
            <a:r>
              <a:rPr lang="en-US" dirty="0"/>
              <a:t>Approval of the Agenda</a:t>
            </a:r>
          </a:p>
          <a:p>
            <a:pPr marL="0" indent="0">
              <a:buNone/>
            </a:pPr>
            <a:r>
              <a:rPr lang="en-US" dirty="0"/>
              <a:t>Moved: Kunal Shah(</a:t>
            </a:r>
            <a:r>
              <a:rPr lang="en-US" dirty="0" err="1"/>
              <a:t>Itron</a:t>
            </a:r>
            <a:r>
              <a:rPr lang="en-US" dirty="0"/>
              <a:t>)</a:t>
            </a:r>
          </a:p>
          <a:p>
            <a:pPr marL="0" indent="0">
              <a:buNone/>
            </a:pPr>
            <a:r>
              <a:rPr lang="en-US" dirty="0"/>
              <a:t>Second: Hiroshi Harada(Kyoto University)</a:t>
            </a:r>
            <a:endParaRPr lang="en-001" dirty="0"/>
          </a:p>
          <a:p>
            <a:pPr marL="0" indent="0">
              <a:buNone/>
            </a:pPr>
            <a:r>
              <a:rPr lang="en-US" dirty="0">
                <a:solidFill>
                  <a:schemeClr val="tx2"/>
                </a:solidFill>
              </a:rPr>
              <a:t>There is no discussion or objections.</a:t>
            </a:r>
          </a:p>
          <a:p>
            <a:pPr marL="0" indent="0">
              <a:buNone/>
            </a:pPr>
            <a:r>
              <a:rPr lang="en-US" dirty="0">
                <a:solidFill>
                  <a:schemeClr val="tx2"/>
                </a:solidFill>
              </a:rPr>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2130425"/>
            <a:ext cx="7772400" cy="2810743"/>
          </a:xfrm>
        </p:spPr>
        <p:txBody>
          <a:bodyPr/>
          <a:lstStyle/>
          <a:p>
            <a:pPr algn="l"/>
            <a:r>
              <a:rPr lang="en-US" dirty="0"/>
              <a:t>Approval of  the last meeting minutes</a:t>
            </a:r>
            <a:br>
              <a:rPr lang="en-US" dirty="0"/>
            </a:br>
            <a:r>
              <a:rPr lang="en-US" sz="2000" dirty="0"/>
              <a:t>[March Plenary]</a:t>
            </a:r>
            <a:br>
              <a:rPr lang="en-US" sz="2000" dirty="0"/>
            </a:br>
            <a:r>
              <a:rPr lang="en-US" sz="2000" dirty="0"/>
              <a:t>March 9-17</a:t>
            </a:r>
            <a:r>
              <a:rPr lang="en-US" sz="2000" baseline="30000" dirty="0"/>
              <a:t>th</a:t>
            </a:r>
            <a:r>
              <a:rPr lang="en-US" sz="2000" dirty="0"/>
              <a:t> : 15-21-0169-02-04aa</a:t>
            </a:r>
            <a:br>
              <a:rPr lang="en-US" sz="2000" dirty="0"/>
            </a:br>
            <a:endParaRPr lang="en-US" sz="2000"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9" name="Rectangle 5">
            <a:extLst>
              <a:ext uri="{FF2B5EF4-FFF2-40B4-BE49-F238E27FC236}">
                <a16:creationId xmlns:a16="http://schemas.microsoft.com/office/drawing/2014/main" id="{A30E47B8-45D3-462C-BD4F-E76682CCF52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0" name="テキスト ボックス 9">
            <a:extLst>
              <a:ext uri="{FF2B5EF4-FFF2-40B4-BE49-F238E27FC236}">
                <a16:creationId xmlns:a16="http://schemas.microsoft.com/office/drawing/2014/main" id="{15A1A0EC-02BA-4BD9-9429-44B3AF249AA2}"/>
              </a:ext>
            </a:extLst>
          </p:cNvPr>
          <p:cNvSpPr txBox="1"/>
          <p:nvPr/>
        </p:nvSpPr>
        <p:spPr>
          <a:xfrm>
            <a:off x="653238" y="5241157"/>
            <a:ext cx="3414705" cy="938719"/>
          </a:xfrm>
          <a:prstGeom prst="rect">
            <a:avLst/>
          </a:prstGeom>
          <a:solidFill>
            <a:schemeClr val="bg1"/>
          </a:solidFill>
        </p:spPr>
        <p:txBody>
          <a:bodyPr wrap="square" rtlCol="0">
            <a:spAutoFit/>
          </a:bodyPr>
          <a:lstStyle/>
          <a:p>
            <a:pPr marL="0" indent="0">
              <a:buNone/>
            </a:pPr>
            <a:r>
              <a:rPr lang="en-US" sz="1100" dirty="0">
                <a:solidFill>
                  <a:schemeClr val="bg1"/>
                </a:solidFill>
              </a:rPr>
              <a:t>Agree to last meeting minutes</a:t>
            </a:r>
          </a:p>
          <a:p>
            <a:r>
              <a:rPr lang="en-US" sz="1100" dirty="0">
                <a:solidFill>
                  <a:schemeClr val="bg1"/>
                </a:solidFill>
              </a:rPr>
              <a:t>Moved :Clint Powell(Facebook)</a:t>
            </a:r>
          </a:p>
          <a:p>
            <a:r>
              <a:rPr lang="en-US" sz="1100" dirty="0">
                <a:solidFill>
                  <a:schemeClr val="bg1"/>
                </a:solidFill>
              </a:rPr>
              <a:t>Second : Ryota Okumura(Kyoto University)</a:t>
            </a:r>
          </a:p>
          <a:p>
            <a:pPr marL="0" indent="0">
              <a:buNone/>
            </a:pPr>
            <a:r>
              <a:rPr lang="en-US" sz="1100" dirty="0">
                <a:solidFill>
                  <a:schemeClr val="bg1"/>
                </a:solidFill>
              </a:rPr>
              <a:t>There is no discussion or objections.</a:t>
            </a:r>
          </a:p>
          <a:p>
            <a:pPr marL="0" indent="0">
              <a:buNone/>
            </a:pPr>
            <a:r>
              <a:rPr lang="en-US" sz="1100" dirty="0">
                <a:solidFill>
                  <a:schemeClr val="bg1"/>
                </a:solidFill>
              </a:rPr>
              <a:t>last meeting minutes are approved  unanimous consent.</a:t>
            </a:r>
          </a:p>
        </p:txBody>
      </p:sp>
      <p:sp>
        <p:nvSpPr>
          <p:cNvPr id="3" name="日付プレースホルダー 2">
            <a:extLst>
              <a:ext uri="{FF2B5EF4-FFF2-40B4-BE49-F238E27FC236}">
                <a16:creationId xmlns:a16="http://schemas.microsoft.com/office/drawing/2014/main" id="{855E7CB1-D065-4202-9C9D-28155DEA52BD}"/>
              </a:ext>
            </a:extLst>
          </p:cNvPr>
          <p:cNvSpPr>
            <a:spLocks noGrp="1"/>
          </p:cNvSpPr>
          <p:nvPr>
            <p:ph type="dt" sz="half" idx="2"/>
          </p:nvPr>
        </p:nvSpPr>
        <p:spPr/>
        <p:txBody>
          <a:bodyPr/>
          <a:lstStyle/>
          <a:p>
            <a:r>
              <a:rPr lang="en-001" altLang="ja-JP"/>
              <a:t>&lt;May,2021&gt;</a:t>
            </a:r>
            <a:endParaRPr lang="en-US" altLang="ja-JP" dirty="0"/>
          </a:p>
        </p:txBody>
      </p:sp>
      <p:sp>
        <p:nvSpPr>
          <p:cNvPr id="8" name="テキスト ボックス 7">
            <a:extLst>
              <a:ext uri="{FF2B5EF4-FFF2-40B4-BE49-F238E27FC236}">
                <a16:creationId xmlns:a16="http://schemas.microsoft.com/office/drawing/2014/main" id="{A863C9C3-C14C-434E-91E8-3A6A2225FC25}"/>
              </a:ext>
            </a:extLst>
          </p:cNvPr>
          <p:cNvSpPr txBox="1"/>
          <p:nvPr/>
        </p:nvSpPr>
        <p:spPr>
          <a:xfrm>
            <a:off x="4875212" y="4365104"/>
            <a:ext cx="3735387" cy="1546577"/>
          </a:xfrm>
          <a:prstGeom prst="rect">
            <a:avLst/>
          </a:prstGeom>
          <a:noFill/>
        </p:spPr>
        <p:txBody>
          <a:bodyPr wrap="square" rtlCol="0">
            <a:spAutoFit/>
          </a:bodyPr>
          <a:lstStyle/>
          <a:p>
            <a:pPr marL="0" indent="0">
              <a:buNone/>
            </a:pPr>
            <a:r>
              <a:rPr lang="en-US" dirty="0"/>
              <a:t>Approval of the last meeting minutes</a:t>
            </a:r>
          </a:p>
          <a:p>
            <a:r>
              <a:rPr lang="en-US" dirty="0"/>
              <a:t>Moved: Hiroshi Harada(Kyoto University)</a:t>
            </a:r>
            <a:endParaRPr lang="en-001" dirty="0"/>
          </a:p>
          <a:p>
            <a:r>
              <a:rPr lang="en-US" dirty="0"/>
              <a:t>Second: Kunal Shah(</a:t>
            </a:r>
            <a:r>
              <a:rPr lang="en-US" dirty="0" err="1"/>
              <a:t>Itron</a:t>
            </a:r>
            <a:r>
              <a:rPr lang="en-US" dirty="0"/>
              <a:t>)</a:t>
            </a:r>
          </a:p>
          <a:p>
            <a:pPr marL="0" indent="0">
              <a:buNone/>
            </a:pPr>
            <a:r>
              <a:rPr lang="en-US" dirty="0">
                <a:solidFill>
                  <a:schemeClr val="tx2"/>
                </a:solidFill>
              </a:rPr>
              <a:t>There is no discussion or objections.</a:t>
            </a:r>
          </a:p>
          <a:p>
            <a:pPr marL="0" indent="0">
              <a:buNone/>
            </a:pPr>
            <a:r>
              <a:rPr lang="en-US" dirty="0">
                <a:solidFill>
                  <a:schemeClr val="tx2"/>
                </a:solidFill>
              </a:rPr>
              <a:t>last meeting minutes is approved  unanimous consent.</a:t>
            </a:r>
          </a:p>
          <a:p>
            <a:pPr marL="0" indent="0">
              <a:buNone/>
            </a:pPr>
            <a:endParaRPr lang="en-US" sz="1050" dirty="0"/>
          </a:p>
          <a:p>
            <a:endParaRPr lang="en-US" dirty="0"/>
          </a:p>
          <a:p>
            <a:endParaRPr lang="en-001"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Review and resolve WG ballot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a:t>
            </a:r>
          </a:p>
          <a:p>
            <a:pPr marL="0" indent="0">
              <a:buNone/>
            </a:pPr>
            <a:r>
              <a:rPr lang="en-US" dirty="0">
                <a:hlinkClick r:id="rId2"/>
              </a:rPr>
              <a:t>https://mentor.ieee.org/802.15/dcn/21/15-21-0241-01-04aa-802-15-4aa-d06-letter-ballot-consolidated-comments.xlsx</a:t>
            </a: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14</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955274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15</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37994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Recess</a:t>
            </a:r>
            <a:br>
              <a:rPr lang="en-US" dirty="0"/>
            </a:br>
            <a:r>
              <a:rPr lang="en-US" dirty="0"/>
              <a:t>(End of session1)</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CB8F5B8-7346-43AB-9A67-3F03A4B65535}"/>
              </a:ext>
            </a:extLst>
          </p:cNvPr>
          <p:cNvSpPr>
            <a:spLocks noGrp="1"/>
          </p:cNvSpPr>
          <p:nvPr>
            <p:ph type="dt" sz="half" idx="2"/>
          </p:nvPr>
        </p:nvSpPr>
        <p:spPr/>
        <p:txBody>
          <a:bodyPr/>
          <a:lstStyle/>
          <a:p>
            <a:r>
              <a:rPr lang="en-001" altLang="ja-JP" dirty="0"/>
              <a:t>&lt;Ma</a:t>
            </a:r>
            <a:r>
              <a:rPr lang="en-US" altLang="ja-JP" dirty="0"/>
              <a:t>y</a:t>
            </a:r>
            <a:r>
              <a:rPr lang="en-001" altLang="ja-JP" dirty="0"/>
              <a:t>,2021&gt;</a:t>
            </a:r>
            <a:endParaRPr lang="en-US" altLang="ja-JP" dirty="0"/>
          </a:p>
        </p:txBody>
      </p:sp>
    </p:spTree>
    <p:extLst>
      <p:ext uri="{BB962C8B-B14F-4D97-AF65-F5344CB8AC3E}">
        <p14:creationId xmlns:p14="http://schemas.microsoft.com/office/powerpoint/2010/main" val="88811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OPEN</a:t>
            </a:r>
            <a:br>
              <a:rPr lang="en-US" dirty="0"/>
            </a:br>
            <a:r>
              <a:rPr lang="en-US" dirty="0"/>
              <a:t>(Start of TG4aa session2)</a:t>
            </a:r>
            <a:endParaRPr lang="en-001"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9" name="Rectangle 5">
            <a:extLst>
              <a:ext uri="{FF2B5EF4-FFF2-40B4-BE49-F238E27FC236}">
                <a16:creationId xmlns:a16="http://schemas.microsoft.com/office/drawing/2014/main" id="{4D4BB1FD-0CED-468A-A97F-A3579FE8B496}"/>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日付プレースホルダー 1">
            <a:extLst>
              <a:ext uri="{FF2B5EF4-FFF2-40B4-BE49-F238E27FC236}">
                <a16:creationId xmlns:a16="http://schemas.microsoft.com/office/drawing/2014/main" id="{16922FB0-C8B7-47CA-BEB8-2CEF3031F516}"/>
              </a:ext>
            </a:extLst>
          </p:cNvPr>
          <p:cNvSpPr>
            <a:spLocks noGrp="1"/>
          </p:cNvSpPr>
          <p:nvPr>
            <p:ph type="dt" sz="half" idx="2"/>
          </p:nvPr>
        </p:nvSpPr>
        <p:spPr/>
        <p:txBody>
          <a:bodyPr/>
          <a:lstStyle/>
          <a:p>
            <a:r>
              <a:rPr lang="en-001" altLang="ja-JP" dirty="0"/>
              <a:t>&lt;Ma</a:t>
            </a:r>
            <a:r>
              <a:rPr lang="en-US" altLang="ja-JP" dirty="0"/>
              <a:t>y</a:t>
            </a:r>
            <a:r>
              <a:rPr lang="en-001" altLang="ja-JP" dirty="0"/>
              <a:t>,2021&gt;</a:t>
            </a:r>
            <a:endParaRPr lang="en-US" altLang="ja-JP" dirty="0"/>
          </a:p>
        </p:txBody>
      </p:sp>
    </p:spTree>
    <p:extLst>
      <p:ext uri="{BB962C8B-B14F-4D97-AF65-F5344CB8AC3E}">
        <p14:creationId xmlns:p14="http://schemas.microsoft.com/office/powerpoint/2010/main" val="794531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18</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May plenary, Attendance will be counted session based. Each session gives you 6% of attendance.</a:t>
            </a:r>
          </a:p>
          <a:p>
            <a:r>
              <a:rPr lang="en-US" sz="1400" dirty="0">
                <a:solidFill>
                  <a:srgbClr val="FF0000"/>
                </a:solidFill>
              </a:rPr>
              <a:t>In order to get voting right, you need to get at least 12 sessions during May Interim.</a:t>
            </a:r>
            <a:endParaRPr lang="en-001" sz="1400" dirty="0">
              <a:solidFill>
                <a:srgbClr val="FF0000"/>
              </a:solidFill>
            </a:endParaRPr>
          </a:p>
        </p:txBody>
      </p:sp>
    </p:spTree>
    <p:extLst>
      <p:ext uri="{BB962C8B-B14F-4D97-AF65-F5344CB8AC3E}">
        <p14:creationId xmlns:p14="http://schemas.microsoft.com/office/powerpoint/2010/main" val="4055282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4508" y="1782543"/>
            <a:ext cx="8640960" cy="4328120"/>
          </a:xfrm>
          <a:ln/>
        </p:spPr>
        <p:txBody>
          <a:bodyPr>
            <a:noAutofit/>
          </a:bodyPr>
          <a:lstStyle/>
          <a:p>
            <a:r>
              <a:rPr lang="en-US" altLang="ja-JP" sz="1800" dirty="0">
                <a:solidFill>
                  <a:schemeClr val="tx1">
                    <a:lumMod val="65000"/>
                    <a:lumOff val="35000"/>
                  </a:schemeClr>
                </a:solidFill>
              </a:rPr>
              <a:t>11th Tuesday EV1(17:00-19:00)</a:t>
            </a:r>
          </a:p>
          <a:p>
            <a:pPr marL="800100" lvl="1" indent="-342900">
              <a:buFont typeface="+mj-lt"/>
              <a:buAutoNum type="arabicPeriod"/>
            </a:pPr>
            <a:r>
              <a:rPr lang="en-US" sz="1200" dirty="0">
                <a:solidFill>
                  <a:schemeClr val="tx1">
                    <a:lumMod val="65000"/>
                    <a:lumOff val="35000"/>
                  </a:schemeClr>
                </a:solidFill>
              </a:rPr>
              <a:t>OPEN/Patent Policy</a:t>
            </a:r>
          </a:p>
          <a:p>
            <a:pPr marL="800100" lvl="1" indent="-342900">
              <a:buFont typeface="+mj-lt"/>
              <a:buAutoNum type="arabicPeriod"/>
            </a:pPr>
            <a:r>
              <a:rPr lang="en-US" sz="1200" dirty="0">
                <a:solidFill>
                  <a:schemeClr val="tx1">
                    <a:lumMod val="65000"/>
                    <a:lumOff val="35000"/>
                  </a:schemeClr>
                </a:solidFill>
              </a:rPr>
              <a:t>Attendance</a:t>
            </a:r>
          </a:p>
          <a:p>
            <a:pPr marL="800100" lvl="1" indent="-342900">
              <a:buFont typeface="+mj-lt"/>
              <a:buAutoNum type="arabicPeriod"/>
            </a:pPr>
            <a:r>
              <a:rPr lang="en-US" sz="1200" dirty="0">
                <a:solidFill>
                  <a:schemeClr val="tx1">
                    <a:lumMod val="65000"/>
                    <a:lumOff val="35000"/>
                  </a:schemeClr>
                </a:solidFill>
              </a:rPr>
              <a:t>Approval of the Agenda</a:t>
            </a:r>
          </a:p>
          <a:p>
            <a:pPr marL="800100" lvl="1" indent="-342900">
              <a:buFont typeface="+mj-lt"/>
              <a:buAutoNum type="arabicPeriod"/>
            </a:pPr>
            <a:r>
              <a:rPr lang="en-US" sz="1200" dirty="0">
                <a:solidFill>
                  <a:schemeClr val="tx1">
                    <a:lumMod val="65000"/>
                    <a:lumOff val="35000"/>
                  </a:schemeClr>
                </a:solidFill>
              </a:rPr>
              <a:t>Approval of  the last meeting minutes</a:t>
            </a:r>
          </a:p>
          <a:p>
            <a:pPr marL="800100" lvl="1" indent="-342900">
              <a:buFont typeface="+mj-lt"/>
              <a:buAutoNum type="arabicPeriod"/>
            </a:pPr>
            <a:r>
              <a:rPr lang="en-US" altLang="ja-JP" sz="1200" dirty="0">
                <a:solidFill>
                  <a:schemeClr val="tx1">
                    <a:lumMod val="65000"/>
                    <a:lumOff val="35000"/>
                  </a:schemeClr>
                </a:solidFill>
              </a:rPr>
              <a:t>Review and resolve WG ballot comments</a:t>
            </a:r>
            <a:endParaRPr lang="en-US" sz="1200" dirty="0">
              <a:solidFill>
                <a:schemeClr val="tx1">
                  <a:lumMod val="65000"/>
                  <a:lumOff val="35000"/>
                </a:schemeClr>
              </a:solidFill>
            </a:endParaRPr>
          </a:p>
          <a:p>
            <a:pPr marL="800100" lvl="1" indent="-342900">
              <a:buFont typeface="+mj-lt"/>
              <a:buAutoNum type="arabicPeriod"/>
            </a:pPr>
            <a:r>
              <a:rPr lang="en-US" sz="1200" dirty="0">
                <a:solidFill>
                  <a:schemeClr val="tx1">
                    <a:lumMod val="65000"/>
                    <a:lumOff val="35000"/>
                  </a:schemeClr>
                </a:solidFill>
              </a:rPr>
              <a:t>Attendance recap</a:t>
            </a:r>
          </a:p>
          <a:p>
            <a:pPr marL="800100" lvl="1" indent="-342900">
              <a:buFont typeface="+mj-lt"/>
              <a:buAutoNum type="arabicPeriod"/>
            </a:pPr>
            <a:r>
              <a:rPr lang="en-US" sz="1200" dirty="0">
                <a:solidFill>
                  <a:schemeClr val="tx1">
                    <a:lumMod val="65000"/>
                    <a:lumOff val="35000"/>
                  </a:schemeClr>
                </a:solidFill>
              </a:rPr>
              <a:t>Recess</a:t>
            </a:r>
          </a:p>
          <a:p>
            <a:pPr marL="800100" lvl="1" indent="-342900">
              <a:buFont typeface="+mj-lt"/>
              <a:buAutoNum type="arabicPeriod"/>
            </a:pPr>
            <a:endParaRPr lang="en-US" altLang="ja-JP" sz="1200" dirty="0"/>
          </a:p>
          <a:p>
            <a:r>
              <a:rPr lang="en-US" altLang="ja-JP" sz="1800" dirty="0">
                <a:solidFill>
                  <a:srgbClr val="0000FF"/>
                </a:solidFill>
              </a:rPr>
              <a:t>13th Thursday EV1(17:00-19:00)</a:t>
            </a:r>
          </a:p>
          <a:p>
            <a:pPr marL="800100" lvl="1" indent="-342900">
              <a:buFont typeface="+mj-lt"/>
              <a:buAutoNum type="arabicPeriod"/>
            </a:pPr>
            <a:r>
              <a:rPr lang="en-US" sz="1200" dirty="0">
                <a:solidFill>
                  <a:srgbClr val="0000FF"/>
                </a:solidFill>
              </a:rPr>
              <a:t>OPEN</a:t>
            </a:r>
          </a:p>
          <a:p>
            <a:pPr marL="800100" lvl="1" indent="-342900">
              <a:buFont typeface="+mj-lt"/>
              <a:buAutoNum type="arabicPeriod"/>
            </a:pPr>
            <a:r>
              <a:rPr lang="en-US" sz="1200" dirty="0">
                <a:solidFill>
                  <a:srgbClr val="0000FF"/>
                </a:solidFill>
              </a:rPr>
              <a:t>Attendance</a:t>
            </a:r>
          </a:p>
          <a:p>
            <a:pPr marL="800100" lvl="1" indent="-342900">
              <a:buFont typeface="+mj-lt"/>
              <a:buAutoNum type="arabicPeriod"/>
            </a:pPr>
            <a:r>
              <a:rPr lang="en-US" sz="1200" dirty="0">
                <a:solidFill>
                  <a:srgbClr val="0000FF"/>
                </a:solidFill>
              </a:rPr>
              <a:t>Continue Session1</a:t>
            </a:r>
          </a:p>
          <a:p>
            <a:pPr marL="800100" lvl="1" indent="-342900">
              <a:buFont typeface="+mj-lt"/>
              <a:buAutoNum type="arabicPeriod"/>
            </a:pPr>
            <a:r>
              <a:rPr lang="en-US" sz="1200" dirty="0">
                <a:solidFill>
                  <a:srgbClr val="0000FF"/>
                </a:solidFill>
              </a:rPr>
              <a:t>Attendance recap</a:t>
            </a:r>
          </a:p>
          <a:p>
            <a:pPr marL="800100" lvl="1" indent="-342900">
              <a:buFont typeface="+mj-lt"/>
              <a:buAutoNum type="arabicPeriod"/>
            </a:pPr>
            <a:r>
              <a:rPr lang="en-US" sz="1200" dirty="0">
                <a:solidFill>
                  <a:srgbClr val="0000FF"/>
                </a:solidFill>
              </a:rPr>
              <a:t>Recess</a:t>
            </a:r>
            <a:r>
              <a:rPr lang="en-US" altLang="ja-JP" sz="1200" dirty="0">
                <a:solidFill>
                  <a:srgbClr val="0000FF"/>
                </a:solidFill>
              </a:rPr>
              <a:t>            </a:t>
            </a:r>
          </a:p>
        </p:txBody>
      </p:sp>
      <p:sp>
        <p:nvSpPr>
          <p:cNvPr id="4098" name="Rectangle 2"/>
          <p:cNvSpPr>
            <a:spLocks noGrp="1" noChangeArrowheads="1"/>
          </p:cNvSpPr>
          <p:nvPr>
            <p:ph type="title"/>
          </p:nvPr>
        </p:nvSpPr>
        <p:spPr>
          <a:ln/>
        </p:spPr>
        <p:txBody>
          <a:bodyPr/>
          <a:lstStyle/>
          <a:p>
            <a:r>
              <a:rPr lang="en-US" altLang="ja-JP" b="1" dirty="0"/>
              <a:t>Agenda items for the weeks</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19</a:t>
            </a:fld>
            <a:endParaRPr lang="en-US" altLang="ja-JP" dirty="0"/>
          </a:p>
        </p:txBody>
      </p:sp>
      <p:sp>
        <p:nvSpPr>
          <p:cNvPr id="10" name="Rectangle 5">
            <a:extLst>
              <a:ext uri="{FF2B5EF4-FFF2-40B4-BE49-F238E27FC236}">
                <a16:creationId xmlns:a16="http://schemas.microsoft.com/office/drawing/2014/main" id="{7B4B1F01-18F7-4465-A216-8319312E9D7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11" name="Rectangle 3">
            <a:extLst>
              <a:ext uri="{FF2B5EF4-FFF2-40B4-BE49-F238E27FC236}">
                <a16:creationId xmlns:a16="http://schemas.microsoft.com/office/drawing/2014/main" id="{A1667441-02C6-4610-93E9-122F1CA3BDF6}"/>
              </a:ext>
            </a:extLst>
          </p:cNvPr>
          <p:cNvSpPr txBox="1">
            <a:spLocks noChangeArrowheads="1"/>
          </p:cNvSpPr>
          <p:nvPr/>
        </p:nvSpPr>
        <p:spPr bwMode="auto">
          <a:xfrm>
            <a:off x="4253686" y="1484784"/>
            <a:ext cx="4411782" cy="16464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endParaRPr lang="en-US" altLang="ja-JP" sz="1800" kern="0" dirty="0"/>
          </a:p>
          <a:p>
            <a:r>
              <a:rPr lang="en-US" altLang="ja-JP" sz="1800" kern="0" dirty="0"/>
              <a:t>17th Monday EV1(17:00-19:00)</a:t>
            </a:r>
          </a:p>
          <a:p>
            <a:pPr marL="800100" lvl="1" indent="-342900">
              <a:buFont typeface="+mj-lt"/>
              <a:buAutoNum type="arabicPeriod"/>
            </a:pPr>
            <a:r>
              <a:rPr lang="en-US" sz="1100" dirty="0"/>
              <a:t>OPEN</a:t>
            </a:r>
          </a:p>
          <a:p>
            <a:pPr marL="800100" lvl="1" indent="-342900">
              <a:buFont typeface="+mj-lt"/>
              <a:buAutoNum type="arabicPeriod"/>
            </a:pPr>
            <a:r>
              <a:rPr lang="en-US" sz="1100" dirty="0"/>
              <a:t>Attendance</a:t>
            </a:r>
          </a:p>
          <a:p>
            <a:pPr marL="800100" lvl="1" indent="-342900">
              <a:buFont typeface="+mj-lt"/>
              <a:buAutoNum type="arabicPeriod"/>
            </a:pPr>
            <a:r>
              <a:rPr lang="en-US" sz="1100" dirty="0"/>
              <a:t>Continue Session2</a:t>
            </a:r>
          </a:p>
          <a:p>
            <a:pPr marL="800100" lvl="1" indent="-342900">
              <a:buFont typeface="+mj-lt"/>
              <a:buAutoNum type="arabicPeriod"/>
            </a:pPr>
            <a:r>
              <a:rPr lang="en-US" sz="1100" kern="0" dirty="0"/>
              <a:t>Discuss next steps</a:t>
            </a:r>
          </a:p>
          <a:p>
            <a:pPr marL="800100" lvl="1" indent="-342900">
              <a:buFont typeface="+mj-lt"/>
              <a:buAutoNum type="arabicPeriod"/>
            </a:pPr>
            <a:r>
              <a:rPr lang="en-US" sz="1100" dirty="0"/>
              <a:t>Plan for July meeting (# of sessions)</a:t>
            </a:r>
            <a:endParaRPr lang="en-US" sz="1100" kern="0" dirty="0"/>
          </a:p>
          <a:p>
            <a:pPr marL="800100" lvl="1" indent="-342900">
              <a:buFont typeface="+mj-lt"/>
              <a:buAutoNum type="arabicPeriod"/>
            </a:pPr>
            <a:r>
              <a:rPr lang="en-US" sz="1100" kern="0" dirty="0"/>
              <a:t>Any other business</a:t>
            </a:r>
          </a:p>
          <a:p>
            <a:pPr marL="800100" lvl="1" indent="-342900">
              <a:buFont typeface="+mj-lt"/>
              <a:buAutoNum type="arabicPeriod"/>
            </a:pPr>
            <a:r>
              <a:rPr lang="en-US" sz="1100" dirty="0"/>
              <a:t>Attendance recap</a:t>
            </a:r>
            <a:endParaRPr lang="en-US" sz="1100" kern="0" dirty="0"/>
          </a:p>
          <a:p>
            <a:pPr marL="800100" lvl="1" indent="-342900">
              <a:buFont typeface="+mj-lt"/>
              <a:buAutoNum type="arabicPeriod"/>
            </a:pPr>
            <a:r>
              <a:rPr lang="en-US" sz="1100" kern="0" dirty="0"/>
              <a:t>Adjourn 4aa JRE</a:t>
            </a:r>
            <a:endParaRPr lang="en-US" altLang="ja-JP" sz="1100" kern="0" dirty="0"/>
          </a:p>
        </p:txBody>
      </p:sp>
      <p:sp>
        <p:nvSpPr>
          <p:cNvPr id="9" name="テキスト ボックス 8">
            <a:extLst>
              <a:ext uri="{FF2B5EF4-FFF2-40B4-BE49-F238E27FC236}">
                <a16:creationId xmlns:a16="http://schemas.microsoft.com/office/drawing/2014/main" id="{92DE0A7C-5C17-4E61-AC2C-06AFAD656F82}"/>
              </a:ext>
            </a:extLst>
          </p:cNvPr>
          <p:cNvSpPr txBox="1"/>
          <p:nvPr/>
        </p:nvSpPr>
        <p:spPr>
          <a:xfrm>
            <a:off x="4875213" y="4365104"/>
            <a:ext cx="3238128" cy="1546577"/>
          </a:xfrm>
          <a:prstGeom prst="rect">
            <a:avLst/>
          </a:prstGeom>
          <a:noFill/>
        </p:spPr>
        <p:txBody>
          <a:bodyPr wrap="square" rtlCol="0">
            <a:spAutoFit/>
          </a:bodyPr>
          <a:lstStyle/>
          <a:p>
            <a:pPr marL="0" indent="0">
              <a:buNone/>
            </a:pPr>
            <a:r>
              <a:rPr lang="en-US" dirty="0"/>
              <a:t>Approval of the Agenda</a:t>
            </a:r>
          </a:p>
          <a:p>
            <a:pPr marL="0" indent="0">
              <a:buNone/>
            </a:pPr>
            <a:r>
              <a:rPr lang="en-US" dirty="0"/>
              <a:t>Moved: Kunal Shah(</a:t>
            </a:r>
            <a:r>
              <a:rPr lang="en-US" dirty="0" err="1"/>
              <a:t>Itron</a:t>
            </a:r>
            <a:r>
              <a:rPr lang="en-US" dirty="0"/>
              <a:t>)</a:t>
            </a:r>
          </a:p>
          <a:p>
            <a:pPr marL="0" indent="0">
              <a:buNone/>
            </a:pPr>
            <a:r>
              <a:rPr lang="en-US" dirty="0"/>
              <a:t>Second: Hiroshi Harada(Kyoto University)</a:t>
            </a:r>
            <a:endParaRPr lang="en-001" dirty="0"/>
          </a:p>
          <a:p>
            <a:pPr marL="0" indent="0">
              <a:buNone/>
            </a:pPr>
            <a:r>
              <a:rPr lang="en-US" dirty="0">
                <a:solidFill>
                  <a:schemeClr val="tx2"/>
                </a:solidFill>
              </a:rPr>
              <a:t>There is no discussion or objections.</a:t>
            </a:r>
          </a:p>
          <a:p>
            <a:pPr marL="0" indent="0">
              <a:buNone/>
            </a:pPr>
            <a:r>
              <a:rPr lang="en-US" dirty="0">
                <a:solidFill>
                  <a:schemeClr val="tx2"/>
                </a:solidFill>
              </a:rPr>
              <a:t>Agenda is approved  unanimous consent.</a:t>
            </a:r>
          </a:p>
          <a:p>
            <a:pPr marL="0" indent="0">
              <a:buNone/>
            </a:pPr>
            <a:endParaRPr lang="en-US" sz="1050" dirty="0"/>
          </a:p>
          <a:p>
            <a:endParaRPr lang="en-US" dirty="0"/>
          </a:p>
          <a:p>
            <a:endParaRPr lang="en-001" dirty="0"/>
          </a:p>
        </p:txBody>
      </p:sp>
      <p:sp>
        <p:nvSpPr>
          <p:cNvPr id="2" name="日付プレースホルダー 1">
            <a:extLst>
              <a:ext uri="{FF2B5EF4-FFF2-40B4-BE49-F238E27FC236}">
                <a16:creationId xmlns:a16="http://schemas.microsoft.com/office/drawing/2014/main" id="{F924522B-12D9-419A-ACA8-7567751DBD2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7918146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107504" y="1484784"/>
            <a:ext cx="8712968" cy="3888431"/>
          </a:xfrm>
        </p:spPr>
        <p:txBody>
          <a:bodyPr/>
          <a:lstStyle/>
          <a:p>
            <a:r>
              <a:rPr lang="en-US" altLang="ja-JP" dirty="0"/>
              <a:t>IEEE 802.15 TG4aa JRE</a:t>
            </a:r>
            <a:br>
              <a:rPr lang="en-US" altLang="ja-JP" dirty="0"/>
            </a:br>
            <a:r>
              <a:rPr lang="en-US" altLang="ja-JP" dirty="0"/>
              <a:t>May Interim</a:t>
            </a:r>
            <a:br>
              <a:rPr lang="en-US" altLang="ja-JP" dirty="0"/>
            </a:br>
            <a:r>
              <a:rPr lang="en-US" altLang="ja-JP" dirty="0"/>
              <a:t>Virtual Meeting </a:t>
            </a:r>
            <a:br>
              <a:rPr lang="en-US" altLang="ja-JP" dirty="0"/>
            </a:br>
            <a:r>
              <a:rPr lang="en-US" altLang="ja-JP" dirty="0"/>
              <a:t>Opening report </a:t>
            </a:r>
            <a:br>
              <a:rPr lang="en-US" altLang="ja-JP" dirty="0"/>
            </a:br>
            <a:r>
              <a:rPr lang="en-US" altLang="ja-JP" dirty="0"/>
              <a:t>on</a:t>
            </a:r>
            <a:br>
              <a:rPr lang="en-US" altLang="ja-JP" dirty="0"/>
            </a:br>
            <a:r>
              <a:rPr lang="en-US" altLang="ja-JP" dirty="0"/>
              <a:t>May 11th/13th/17th,2021</a:t>
            </a:r>
            <a:endParaRPr kumimoji="1" lang="ja-JP" altLang="en-US"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8" name="Rectangle 5">
            <a:extLst>
              <a:ext uri="{FF2B5EF4-FFF2-40B4-BE49-F238E27FC236}">
                <a16:creationId xmlns:a16="http://schemas.microsoft.com/office/drawing/2014/main" id="{CE1B4015-108B-49CD-AEA6-B8AA00FAE5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7AC8F4A8-3A62-4BC3-A65D-7FE5903D45F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8E26F4-552E-45F7-B65E-F4B362A576F6}"/>
              </a:ext>
            </a:extLst>
          </p:cNvPr>
          <p:cNvSpPr>
            <a:spLocks noGrp="1"/>
          </p:cNvSpPr>
          <p:nvPr>
            <p:ph type="title"/>
          </p:nvPr>
        </p:nvSpPr>
        <p:spPr/>
        <p:txBody>
          <a:bodyPr/>
          <a:lstStyle/>
          <a:p>
            <a:r>
              <a:rPr lang="en-US" u="sng" dirty="0"/>
              <a:t>Continue on Reviewing and resolving WG ballot comments</a:t>
            </a:r>
          </a:p>
        </p:txBody>
      </p:sp>
      <p:sp>
        <p:nvSpPr>
          <p:cNvPr id="3" name="コンテンツ プレースホルダー 2">
            <a:extLst>
              <a:ext uri="{FF2B5EF4-FFF2-40B4-BE49-F238E27FC236}">
                <a16:creationId xmlns:a16="http://schemas.microsoft.com/office/drawing/2014/main" id="{E9902EB2-D119-471A-B6EE-03A7A548E9EF}"/>
              </a:ext>
            </a:extLst>
          </p:cNvPr>
          <p:cNvSpPr>
            <a:spLocks noGrp="1"/>
          </p:cNvSpPr>
          <p:nvPr>
            <p:ph idx="1"/>
          </p:nvPr>
        </p:nvSpPr>
        <p:spPr/>
        <p:txBody>
          <a:bodyPr/>
          <a:lstStyle/>
          <a:p>
            <a:r>
              <a:rPr lang="en-US" dirty="0"/>
              <a:t>Consolidated comments was updated after Session1</a:t>
            </a:r>
          </a:p>
          <a:p>
            <a:pPr marL="0" indent="0">
              <a:buNone/>
            </a:pPr>
            <a:r>
              <a:rPr lang="en-US" dirty="0"/>
              <a:t>(15-21-0241-02-04aa)</a:t>
            </a:r>
          </a:p>
          <a:p>
            <a:pPr marL="0" indent="0">
              <a:buNone/>
            </a:pPr>
            <a:r>
              <a:rPr lang="en-US" dirty="0">
                <a:hlinkClick r:id="rId2"/>
              </a:rPr>
              <a:t>https://mentor.ieee.org/802.15/dcn/21/15-21-0241-02-04aa-802-15-4aa-d06-letter-ballot-consolidated-comments.xlsx</a:t>
            </a:r>
            <a:endParaRPr lang="en-US" dirty="0"/>
          </a:p>
          <a:p>
            <a:pPr marL="0" indent="0">
              <a:buNone/>
            </a:pPr>
            <a:endParaRPr lang="en-US" dirty="0"/>
          </a:p>
          <a:p>
            <a:r>
              <a:rPr lang="en-US" dirty="0"/>
              <a:t>Hear proposal</a:t>
            </a:r>
          </a:p>
          <a:p>
            <a:pPr marL="0" indent="0">
              <a:buNone/>
            </a:pPr>
            <a:r>
              <a:rPr lang="en-US" dirty="0"/>
              <a:t>(15-21-0275-00-04aa)</a:t>
            </a:r>
          </a:p>
          <a:p>
            <a:pPr marL="0" indent="0">
              <a:buNone/>
            </a:pPr>
            <a:r>
              <a:rPr lang="en-US" dirty="0">
                <a:hlinkClick r:id="rId3"/>
              </a:rPr>
              <a:t>https://mentor.ieee.org/802.15/dcn/21/15-21-0275-00-04aa-tg4aa-jre-proposed-comment-resolution-for-cid-18.pptx</a:t>
            </a:r>
            <a:endParaRPr lang="en-US" dirty="0"/>
          </a:p>
          <a:p>
            <a:pPr marL="0" indent="0">
              <a:buNone/>
            </a:pPr>
            <a:endParaRPr lang="en-US" dirty="0"/>
          </a:p>
          <a:p>
            <a:pPr marL="0" indent="0">
              <a:buNone/>
            </a:pPr>
            <a:endParaRPr lang="en-001" dirty="0"/>
          </a:p>
        </p:txBody>
      </p:sp>
      <p:sp>
        <p:nvSpPr>
          <p:cNvPr id="4" name="スライド番号プレースホルダー 3">
            <a:extLst>
              <a:ext uri="{FF2B5EF4-FFF2-40B4-BE49-F238E27FC236}">
                <a16:creationId xmlns:a16="http://schemas.microsoft.com/office/drawing/2014/main" id="{9BF624BE-1F1C-4CF7-A7B6-C3B4735FA40B}"/>
              </a:ext>
            </a:extLst>
          </p:cNvPr>
          <p:cNvSpPr>
            <a:spLocks noGrp="1"/>
          </p:cNvSpPr>
          <p:nvPr>
            <p:ph type="sldNum" sz="quarter" idx="12"/>
          </p:nvPr>
        </p:nvSpPr>
        <p:spPr/>
        <p:txBody>
          <a:bodyPr/>
          <a:lstStyle/>
          <a:p>
            <a:r>
              <a:rPr lang="en-US" altLang="ja-JP"/>
              <a:t>Slide </a:t>
            </a:r>
            <a:fld id="{A6DDE607-0C69-4706-A6D7-4AC89CFAEDDB}" type="slidenum">
              <a:rPr lang="en-US" altLang="ja-JP" smtClean="0"/>
              <a:pPr/>
              <a:t>20</a:t>
            </a:fld>
            <a:endParaRPr lang="en-US" altLang="ja-JP"/>
          </a:p>
        </p:txBody>
      </p:sp>
      <p:sp>
        <p:nvSpPr>
          <p:cNvPr id="5" name="フッター プレースホルダー 4">
            <a:extLst>
              <a:ext uri="{FF2B5EF4-FFF2-40B4-BE49-F238E27FC236}">
                <a16:creationId xmlns:a16="http://schemas.microsoft.com/office/drawing/2014/main" id="{5FDA448D-BB98-4659-8647-1D04331DB35D}"/>
              </a:ext>
            </a:extLst>
          </p:cNvPr>
          <p:cNvSpPr>
            <a:spLocks noGrp="1"/>
          </p:cNvSpPr>
          <p:nvPr>
            <p:ph type="ftr" sz="quarter" idx="3"/>
          </p:nvPr>
        </p:nvSpPr>
        <p:spPr/>
        <p:txBody>
          <a:bodyPr/>
          <a:lstStyle/>
          <a:p>
            <a:r>
              <a:rPr lang="en-US" altLang="ja-JP"/>
              <a:t>Takashi Kuramochi, LAPIS TECHNOLOGY</a:t>
            </a:r>
            <a:endParaRPr lang="en-US" altLang="ja-JP" dirty="0"/>
          </a:p>
        </p:txBody>
      </p:sp>
      <p:sp>
        <p:nvSpPr>
          <p:cNvPr id="7" name="日付プレースホルダー 6">
            <a:extLst>
              <a:ext uri="{FF2B5EF4-FFF2-40B4-BE49-F238E27FC236}">
                <a16:creationId xmlns:a16="http://schemas.microsoft.com/office/drawing/2014/main" id="{0F1AB2FA-221A-46FE-B764-93124F4B9F9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927496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21</a:t>
            </a:fld>
            <a:endParaRPr lang="en-US" altLang="ja-JP" dirty="0"/>
          </a:p>
        </p:txBody>
      </p:sp>
      <p:sp>
        <p:nvSpPr>
          <p:cNvPr id="11" name="Rectangle 5">
            <a:extLst>
              <a:ext uri="{FF2B5EF4-FFF2-40B4-BE49-F238E27FC236}">
                <a16:creationId xmlns:a16="http://schemas.microsoft.com/office/drawing/2014/main" id="{CB809136-5CD7-4FBB-B531-30D007FDA688}"/>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8" name="タイトル 2">
            <a:extLst>
              <a:ext uri="{FF2B5EF4-FFF2-40B4-BE49-F238E27FC236}">
                <a16:creationId xmlns:a16="http://schemas.microsoft.com/office/drawing/2014/main" id="{C35CE260-D263-46A7-ACD3-1289CA452CB1}"/>
              </a:ext>
            </a:extLst>
          </p:cNvPr>
          <p:cNvSpPr>
            <a:spLocks noGrp="1"/>
          </p:cNvSpPr>
          <p:nvPr>
            <p:ph type="title"/>
          </p:nvPr>
        </p:nvSpPr>
        <p:spPr>
          <a:xfrm>
            <a:off x="685800" y="685800"/>
            <a:ext cx="7772400" cy="1066800"/>
          </a:xfrm>
        </p:spPr>
        <p:txBody>
          <a:bodyPr/>
          <a:lstStyle/>
          <a:p>
            <a:r>
              <a:rPr lang="en-US" altLang="ja-JP" b="1" dirty="0"/>
              <a:t>TG4aa JRE sessions in May Interim</a:t>
            </a:r>
            <a:endParaRPr kumimoji="1" lang="ja-JP" altLang="en-US" b="1" dirty="0"/>
          </a:p>
        </p:txBody>
      </p:sp>
      <p:graphicFrame>
        <p:nvGraphicFramePr>
          <p:cNvPr id="10" name="コンテンツ プレースホルダー 8">
            <a:extLst>
              <a:ext uri="{FF2B5EF4-FFF2-40B4-BE49-F238E27FC236}">
                <a16:creationId xmlns:a16="http://schemas.microsoft.com/office/drawing/2014/main" id="{625F8362-BE8C-4729-A3D5-224D8CF3A429}"/>
              </a:ext>
            </a:extLst>
          </p:cNvPr>
          <p:cNvGraphicFramePr>
            <a:graphicFrameLocks noGrp="1"/>
          </p:cNvGraphicFramePr>
          <p:nvPr>
            <p:ph idx="1"/>
          </p:nvPr>
        </p:nvGraphicFramePr>
        <p:xfrm>
          <a:off x="395537" y="1762706"/>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11</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12</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13</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14</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Opening</a:t>
                      </a:r>
                      <a:endParaRPr kumimoji="1" lang="en-US" altLang="ja-JP"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en-US" altLang="ja-JP" sz="1600"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graphicFrame>
        <p:nvGraphicFramePr>
          <p:cNvPr id="12" name="コンテンツ プレースホルダー 8">
            <a:extLst>
              <a:ext uri="{FF2B5EF4-FFF2-40B4-BE49-F238E27FC236}">
                <a16:creationId xmlns:a16="http://schemas.microsoft.com/office/drawing/2014/main" id="{A6C94A47-ECF6-4841-B19A-C51307BF3F90}"/>
              </a:ext>
            </a:extLst>
          </p:cNvPr>
          <p:cNvGraphicFramePr>
            <a:graphicFrameLocks/>
          </p:cNvGraphicFramePr>
          <p:nvPr/>
        </p:nvGraphicFramePr>
        <p:xfrm>
          <a:off x="395537" y="4122758"/>
          <a:ext cx="8352926" cy="2255520"/>
        </p:xfrm>
        <a:graphic>
          <a:graphicData uri="http://schemas.openxmlformats.org/drawingml/2006/table">
            <a:tbl>
              <a:tblPr firstRow="1" bandRow="1">
                <a:tableStyleId>{21E4AEA4-8DFA-4A89-87EB-49C32662AFE0}</a:tableStyleId>
              </a:tblPr>
              <a:tblGrid>
                <a:gridCol w="1044116">
                  <a:extLst>
                    <a:ext uri="{9D8B030D-6E8A-4147-A177-3AD203B41FA5}">
                      <a16:colId xmlns:a16="http://schemas.microsoft.com/office/drawing/2014/main" val="20000"/>
                    </a:ext>
                  </a:extLst>
                </a:gridCol>
                <a:gridCol w="1476163">
                  <a:extLst>
                    <a:ext uri="{9D8B030D-6E8A-4147-A177-3AD203B41FA5}">
                      <a16:colId xmlns:a16="http://schemas.microsoft.com/office/drawing/2014/main" val="20001"/>
                    </a:ext>
                  </a:extLst>
                </a:gridCol>
                <a:gridCol w="1447361">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02434">
                <a:tc>
                  <a:txBody>
                    <a:bodyPr/>
                    <a:lstStyle/>
                    <a:p>
                      <a:endParaRPr kumimoji="1" lang="ja-JP" altLang="en-US" sz="1600" dirty="0"/>
                    </a:p>
                  </a:txBody>
                  <a:tcPr/>
                </a:tc>
                <a:tc>
                  <a:txBody>
                    <a:bodyPr/>
                    <a:lstStyle/>
                    <a:p>
                      <a:pPr algn="ctr"/>
                      <a:r>
                        <a:rPr kumimoji="1" lang="en-US" altLang="ja-JP" sz="1600" dirty="0"/>
                        <a:t>Monday</a:t>
                      </a:r>
                    </a:p>
                    <a:p>
                      <a:pPr algn="ctr"/>
                      <a:r>
                        <a:rPr kumimoji="1" lang="en-US" altLang="ja-JP" sz="1600" dirty="0"/>
                        <a:t>17</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Tuesday</a:t>
                      </a:r>
                    </a:p>
                    <a:p>
                      <a:pPr algn="ctr"/>
                      <a:r>
                        <a:rPr kumimoji="1" lang="en-US" altLang="ja-JP" sz="1600" dirty="0"/>
                        <a:t>18</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Wednesday</a:t>
                      </a:r>
                    </a:p>
                    <a:p>
                      <a:pPr algn="ctr"/>
                      <a:r>
                        <a:rPr kumimoji="1" lang="en-US" altLang="ja-JP" sz="1600" dirty="0"/>
                        <a:t>19</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Thursday</a:t>
                      </a:r>
                    </a:p>
                    <a:p>
                      <a:pPr algn="ctr"/>
                      <a:r>
                        <a:rPr kumimoji="1" lang="en-US" altLang="ja-JP" sz="1600" dirty="0"/>
                        <a:t>20</a:t>
                      </a:r>
                      <a:r>
                        <a:rPr kumimoji="1" lang="en-US" altLang="ja-JP" sz="1600" baseline="30000" dirty="0"/>
                        <a:t>th</a:t>
                      </a:r>
                      <a:r>
                        <a:rPr kumimoji="1" lang="en-US" altLang="ja-JP" sz="1600" dirty="0"/>
                        <a:t> May</a:t>
                      </a:r>
                      <a:endParaRPr kumimoji="1" lang="ja-JP" altLang="en-US" sz="1600" dirty="0"/>
                    </a:p>
                  </a:txBody>
                  <a:tcPr anchor="ctr"/>
                </a:tc>
                <a:tc>
                  <a:txBody>
                    <a:bodyPr/>
                    <a:lstStyle/>
                    <a:p>
                      <a:pPr algn="ctr"/>
                      <a:r>
                        <a:rPr kumimoji="1" lang="en-US" altLang="ja-JP" sz="1600" dirty="0"/>
                        <a:t>Friday</a:t>
                      </a:r>
                    </a:p>
                    <a:p>
                      <a:pPr algn="ctr"/>
                      <a:r>
                        <a:rPr kumimoji="1" lang="en-US" altLang="ja-JP" sz="1600" dirty="0"/>
                        <a:t>21</a:t>
                      </a:r>
                      <a:r>
                        <a:rPr kumimoji="1" lang="en-US" altLang="ja-JP" sz="1600" baseline="30000" dirty="0"/>
                        <a:t>th</a:t>
                      </a:r>
                      <a:r>
                        <a:rPr kumimoji="1" lang="en-US" altLang="ja-JP" sz="1600" dirty="0"/>
                        <a:t> May</a:t>
                      </a:r>
                      <a:endParaRPr kumimoji="1" lang="ja-JP" altLang="en-US" sz="1600" dirty="0"/>
                    </a:p>
                  </a:txBody>
                  <a:tcPr anchor="ctr"/>
                </a:tc>
                <a:extLst>
                  <a:ext uri="{0D108BD9-81ED-4DB2-BD59-A6C34878D82A}">
                    <a16:rowId xmlns:a16="http://schemas.microsoft.com/office/drawing/2014/main" val="10000"/>
                  </a:ext>
                </a:extLst>
              </a:tr>
              <a:tr h="172819">
                <a:tc>
                  <a:txBody>
                    <a:bodyPr/>
                    <a:lstStyle/>
                    <a:p>
                      <a:pPr algn="ctr"/>
                      <a:r>
                        <a:rPr kumimoji="1" lang="en-US" altLang="ja-JP" sz="1600" dirty="0"/>
                        <a:t>AM1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en-US" altLang="ja-JP"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extLst>
                  <a:ext uri="{0D108BD9-81ED-4DB2-BD59-A6C34878D82A}">
                    <a16:rowId xmlns:a16="http://schemas.microsoft.com/office/drawing/2014/main" val="10001"/>
                  </a:ext>
                </a:extLst>
              </a:tr>
              <a:tr h="172819">
                <a:tc>
                  <a:txBody>
                    <a:bodyPr/>
                    <a:lstStyle/>
                    <a:p>
                      <a:pPr algn="ctr"/>
                      <a:r>
                        <a:rPr kumimoji="1" lang="en-US" altLang="ja-JP" sz="1600" dirty="0"/>
                        <a:t>AM2</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dirty="0"/>
                        <a:t>Closing</a:t>
                      </a: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dirty="0">
                        <a:solidFill>
                          <a:schemeClr val="tx1"/>
                        </a:solidFill>
                      </a:endParaRPr>
                    </a:p>
                  </a:txBody>
                  <a:tcPr anchor="ctr"/>
                </a:tc>
                <a:extLst>
                  <a:ext uri="{0D108BD9-81ED-4DB2-BD59-A6C34878D82A}">
                    <a16:rowId xmlns:a16="http://schemas.microsoft.com/office/drawing/2014/main" val="10002"/>
                  </a:ext>
                </a:extLst>
              </a:tr>
              <a:tr h="172819">
                <a:tc>
                  <a:txBody>
                    <a:bodyPr/>
                    <a:lstStyle/>
                    <a:p>
                      <a:pPr algn="ctr"/>
                      <a:r>
                        <a:rPr kumimoji="1" lang="en-US" altLang="ja-JP" sz="1600" dirty="0"/>
                        <a:t>PM1</a:t>
                      </a:r>
                      <a:endParaRPr kumimoji="1" lang="ja-JP" altLang="en-US" sz="1600" dirty="0"/>
                    </a:p>
                  </a:txBody>
                  <a:tcPr anchor="ctr"/>
                </a:tc>
                <a:tc>
                  <a:txBody>
                    <a:bodyPr/>
                    <a:lstStyle/>
                    <a:p>
                      <a:pPr algn="ct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3"/>
                  </a:ext>
                </a:extLst>
              </a:tr>
              <a:tr h="0">
                <a:tc>
                  <a:txBody>
                    <a:bodyPr/>
                    <a:lstStyle/>
                    <a:p>
                      <a:pPr algn="ctr"/>
                      <a:r>
                        <a:rPr kumimoji="1" lang="en-US" altLang="ja-JP" sz="1600" dirty="0"/>
                        <a:t>PM2</a:t>
                      </a:r>
                      <a:endParaRPr kumimoji="1" lang="ja-JP" altLang="en-US" sz="1600" dirty="0"/>
                    </a:p>
                  </a:txBody>
                  <a:tcPr anchor="ctr"/>
                </a:tc>
                <a:tc>
                  <a:txBody>
                    <a:bodyPr/>
                    <a:lstStyle/>
                    <a:p>
                      <a:pPr algn="ctr"/>
                      <a:endParaRPr kumimoji="1" lang="en-US" altLang="ja-JP" sz="1600"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4"/>
                  </a:ext>
                </a:extLst>
              </a:tr>
              <a:tr h="172819">
                <a:tc>
                  <a:txBody>
                    <a:bodyPr/>
                    <a:lstStyle/>
                    <a:p>
                      <a:pPr algn="ctr"/>
                      <a:r>
                        <a:rPr kumimoji="1" lang="en-US" altLang="ja-JP" sz="1600" dirty="0"/>
                        <a:t>EV1</a:t>
                      </a:r>
                      <a:endParaRPr kumimoji="1" lang="ja-JP" altLang="en-US" sz="16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600" u="none" dirty="0"/>
                        <a:t>TG4aa-JRE</a:t>
                      </a:r>
                      <a:endParaRPr kumimoji="1" lang="en-US" altLang="ja-JP" sz="1600" u="none" dirty="0">
                        <a:solidFill>
                          <a:schemeClr val="tx1"/>
                        </a:solidFill>
                      </a:endParaRPr>
                    </a:p>
                  </a:txBody>
                  <a:tcPr anchor="ct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600" u="none" dirty="0">
                        <a:solidFill>
                          <a:schemeClr val="tx1"/>
                        </a:solidFill>
                      </a:endParaRPr>
                    </a:p>
                  </a:txBody>
                  <a:tcPr anchor="ctr"/>
                </a:tc>
                <a:tc>
                  <a:txBody>
                    <a:bodyPr/>
                    <a:lstStyle/>
                    <a:p>
                      <a:pPr algn="ctr"/>
                      <a:endParaRPr kumimoji="1" lang="ja-JP" altLang="en-US" sz="1600" dirty="0">
                        <a:solidFill>
                          <a:schemeClr val="tx1"/>
                        </a:solidFill>
                      </a:endParaRPr>
                    </a:p>
                  </a:txBody>
                  <a:tcPr anchor="ctr"/>
                </a:tc>
                <a:extLst>
                  <a:ext uri="{0D108BD9-81ED-4DB2-BD59-A6C34878D82A}">
                    <a16:rowId xmlns:a16="http://schemas.microsoft.com/office/drawing/2014/main" val="10005"/>
                  </a:ext>
                </a:extLst>
              </a:tr>
            </a:tbl>
          </a:graphicData>
        </a:graphic>
      </p:graphicFrame>
      <p:sp>
        <p:nvSpPr>
          <p:cNvPr id="2" name="日付プレースホルダー 1">
            <a:extLst>
              <a:ext uri="{FF2B5EF4-FFF2-40B4-BE49-F238E27FC236}">
                <a16:creationId xmlns:a16="http://schemas.microsoft.com/office/drawing/2014/main" id="{43FDCC57-436B-46C3-8A62-94BAEBC71BE5}"/>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02586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a:xfrm>
            <a:off x="685800" y="908721"/>
            <a:ext cx="7772400" cy="792088"/>
          </a:xfrm>
        </p:spPr>
        <p:txBody>
          <a:bodyPr/>
          <a:lstStyle/>
          <a:p>
            <a:r>
              <a:rPr lang="en-US" dirty="0"/>
              <a:t>Next session on 17</a:t>
            </a:r>
            <a:r>
              <a:rPr lang="en-US" baseline="30000" dirty="0"/>
              <a:t>th</a:t>
            </a:r>
            <a:r>
              <a:rPr lang="en-US" dirty="0"/>
              <a:t> May</a:t>
            </a:r>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22</a:t>
            </a:fld>
            <a:endParaRPr lang="en-US" altLang="ja-JP" dirty="0"/>
          </a:p>
        </p:txBody>
      </p:sp>
      <p:sp>
        <p:nvSpPr>
          <p:cNvPr id="9" name="Rectangle 5">
            <a:extLst>
              <a:ext uri="{FF2B5EF4-FFF2-40B4-BE49-F238E27FC236}">
                <a16:creationId xmlns:a16="http://schemas.microsoft.com/office/drawing/2014/main" id="{219CD9C3-0573-4C61-B10F-609A84DD6AC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2" name="テキスト ボックス 1">
            <a:extLst>
              <a:ext uri="{FF2B5EF4-FFF2-40B4-BE49-F238E27FC236}">
                <a16:creationId xmlns:a16="http://schemas.microsoft.com/office/drawing/2014/main" id="{EAD6F246-F26A-46E3-85FD-5C80EC428C9D}"/>
              </a:ext>
            </a:extLst>
          </p:cNvPr>
          <p:cNvSpPr txBox="1"/>
          <p:nvPr/>
        </p:nvSpPr>
        <p:spPr>
          <a:xfrm>
            <a:off x="143508" y="1700809"/>
            <a:ext cx="8856984"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Hear Proposal for CID32</a:t>
            </a:r>
          </a:p>
          <a:p>
            <a:pPr marL="285750" indent="-285750">
              <a:buFont typeface="Arial" panose="020B0604020202020204" pitchFamily="34" charset="0"/>
              <a:buChar char="•"/>
            </a:pPr>
            <a:r>
              <a:rPr lang="en-US" sz="2800" dirty="0">
                <a:latin typeface="Meiryo UI" panose="020B0604030504040204" pitchFamily="50" charset="-128"/>
                <a:ea typeface="Meiryo UI" panose="020B0604030504040204" pitchFamily="50" charset="-128"/>
              </a:rPr>
              <a:t>Review updated draft and CAD</a:t>
            </a:r>
          </a:p>
          <a:p>
            <a:endParaRPr lang="en-US" sz="2800" dirty="0">
              <a:latin typeface="Meiryo UI" panose="020B0604030504040204" pitchFamily="50" charset="-128"/>
              <a:ea typeface="Meiryo UI" panose="020B0604030504040204" pitchFamily="50" charset="-128"/>
            </a:endParaRPr>
          </a:p>
        </p:txBody>
      </p:sp>
      <p:sp>
        <p:nvSpPr>
          <p:cNvPr id="3" name="日付プレースホルダー 2">
            <a:extLst>
              <a:ext uri="{FF2B5EF4-FFF2-40B4-BE49-F238E27FC236}">
                <a16:creationId xmlns:a16="http://schemas.microsoft.com/office/drawing/2014/main" id="{9F9CFA6B-C8D5-45F5-8B2E-4C96A8676011}"/>
              </a:ext>
            </a:extLst>
          </p:cNvPr>
          <p:cNvSpPr>
            <a:spLocks noGrp="1"/>
          </p:cNvSpPr>
          <p:nvPr>
            <p:ph type="dt" sz="half" idx="2"/>
          </p:nvPr>
        </p:nvSpPr>
        <p:spPr/>
        <p:txBody>
          <a:bodyPr/>
          <a:lstStyle/>
          <a:p>
            <a:r>
              <a:rPr lang="en-001" altLang="ja-JP" dirty="0"/>
              <a:t>&lt;Ma</a:t>
            </a:r>
            <a:r>
              <a:rPr lang="en-US" altLang="ja-JP" dirty="0"/>
              <a:t>y</a:t>
            </a:r>
            <a:r>
              <a:rPr lang="en-001" altLang="ja-JP" dirty="0"/>
              <a:t>,2021&gt;</a:t>
            </a:r>
            <a:endParaRPr lang="en-US" altLang="ja-JP" dirty="0"/>
          </a:p>
        </p:txBody>
      </p:sp>
    </p:spTree>
    <p:extLst>
      <p:ext uri="{BB962C8B-B14F-4D97-AF65-F5344CB8AC3E}">
        <p14:creationId xmlns:p14="http://schemas.microsoft.com/office/powerpoint/2010/main" val="1943249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sz="4000" b="1" dirty="0"/>
              <a:t>Attendance recap</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23</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19349C54-6297-42F2-A64D-429B487722F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720410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Technology</a:t>
            </a:r>
            <a:r>
              <a:rPr lang="en-US" altLang="ja-JP" sz="2800" dirty="0"/>
              <a:t> </a:t>
            </a:r>
          </a:p>
          <a:p>
            <a:pPr marL="0" indent="0">
              <a:buNone/>
            </a:pPr>
            <a:r>
              <a:rPr kumimoji="1" lang="en-US" altLang="ja-JP" sz="2800" u="sng" dirty="0"/>
              <a:t>kuramochi722@lapis-tech.com</a:t>
            </a:r>
            <a:endParaRPr kumimoji="1" lang="ja-JP" altLang="en-US" sz="2800" u="sng"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24</a:t>
            </a:fld>
            <a:endParaRPr lang="en-US" altLang="ja-JP"/>
          </a:p>
        </p:txBody>
      </p:sp>
      <p:sp>
        <p:nvSpPr>
          <p:cNvPr id="9" name="Rectangle 5">
            <a:extLst>
              <a:ext uri="{FF2B5EF4-FFF2-40B4-BE49-F238E27FC236}">
                <a16:creationId xmlns:a16="http://schemas.microsoft.com/office/drawing/2014/main" id="{C1DD57A4-25AB-45CE-8626-E566A55A9934}"/>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4" name="日付プレースホルダー 3">
            <a:extLst>
              <a:ext uri="{FF2B5EF4-FFF2-40B4-BE49-F238E27FC236}">
                <a16:creationId xmlns:a16="http://schemas.microsoft.com/office/drawing/2014/main" id="{DE8F25E8-FC7F-4455-A704-50CE6A2D4C28}"/>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785230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25</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kuramochi722@lapis-tech.com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10" name="Rectangle 5">
            <a:extLst>
              <a:ext uri="{FF2B5EF4-FFF2-40B4-BE49-F238E27FC236}">
                <a16:creationId xmlns:a16="http://schemas.microsoft.com/office/drawing/2014/main" id="{E58B2CCE-8C0E-4E38-83FB-F4C6FF7D50AD}"/>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3" name="日付プレースホルダー 2">
            <a:extLst>
              <a:ext uri="{FF2B5EF4-FFF2-40B4-BE49-F238E27FC236}">
                <a16:creationId xmlns:a16="http://schemas.microsoft.com/office/drawing/2014/main" id="{C010855C-4B0E-4576-ADE2-276AB985845C}"/>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78437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2E817893-5E1E-4B0E-A7C2-5919D4CCB77D}"/>
              </a:ext>
            </a:extLst>
          </p:cNvPr>
          <p:cNvSpPr>
            <a:spLocks noGrp="1"/>
          </p:cNvSpPr>
          <p:nvPr>
            <p:ph type="ftr" sz="quarter" idx="11"/>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Takashi Kuramochi, LAPIS TECHNOLOGY</a:t>
            </a:r>
            <a:endParaRPr lang="en-US" altLang="ja-JP" dirty="0"/>
          </a:p>
        </p:txBody>
      </p:sp>
      <p:sp>
        <p:nvSpPr>
          <p:cNvPr id="5" name="スライド番号プレースホルダー 4">
            <a:extLst>
              <a:ext uri="{FF2B5EF4-FFF2-40B4-BE49-F238E27FC236}">
                <a16:creationId xmlns:a16="http://schemas.microsoft.com/office/drawing/2014/main" id="{07B6584B-182F-4352-A1D0-401D08772EFA}"/>
              </a:ext>
            </a:extLst>
          </p:cNvPr>
          <p:cNvSpPr>
            <a:spLocks noGrp="1"/>
          </p:cNvSpPr>
          <p:nvPr>
            <p:ph type="sldNum" sz="quarter" idx="12"/>
          </p:nvPr>
        </p:nvSpPr>
        <p:spPr>
          <a:xfrm>
            <a:off x="4324766" y="6475413"/>
            <a:ext cx="570670" cy="184666"/>
          </a:xfrm>
        </p:spPr>
        <p:txBody>
          <a:bodyPr/>
          <a:lstStyle/>
          <a:p>
            <a:r>
              <a:rPr lang="en-US" altLang="ja-JP"/>
              <a:t>Slide </a:t>
            </a:r>
            <a:fld id="{A6DDE607-0C69-4706-A6D7-4AC89CFAEDDB}" type="slidenum">
              <a:rPr lang="en-US" altLang="ja-JP" smtClean="0"/>
              <a:pPr/>
              <a:t>3</a:t>
            </a:fld>
            <a:endParaRPr lang="en-US" altLang="ja-JP"/>
          </a:p>
        </p:txBody>
      </p:sp>
      <p:graphicFrame>
        <p:nvGraphicFramePr>
          <p:cNvPr id="8" name="表 7">
            <a:extLst>
              <a:ext uri="{FF2B5EF4-FFF2-40B4-BE49-F238E27FC236}">
                <a16:creationId xmlns:a16="http://schemas.microsoft.com/office/drawing/2014/main" id="{2FC9475F-C31C-476E-9D68-5910B7EDB382}"/>
              </a:ext>
            </a:extLst>
          </p:cNvPr>
          <p:cNvGraphicFramePr>
            <a:graphicFrameLocks noGrp="1"/>
          </p:cNvGraphicFramePr>
          <p:nvPr>
            <p:extLst>
              <p:ext uri="{D42A27DB-BD31-4B8C-83A1-F6EECF244321}">
                <p14:modId xmlns:p14="http://schemas.microsoft.com/office/powerpoint/2010/main" val="517362091"/>
              </p:ext>
            </p:extLst>
          </p:nvPr>
        </p:nvGraphicFramePr>
        <p:xfrm>
          <a:off x="107504" y="2132856"/>
          <a:ext cx="8928994" cy="2753594"/>
        </p:xfrm>
        <a:graphic>
          <a:graphicData uri="http://schemas.openxmlformats.org/drawingml/2006/table">
            <a:tbl>
              <a:tblPr firstRow="1" bandRow="1">
                <a:tableStyleId>{93296810-A885-4BE3-A3E7-6D5BEEA58F35}</a:tableStyleId>
              </a:tblPr>
              <a:tblGrid>
                <a:gridCol w="1488164">
                  <a:extLst>
                    <a:ext uri="{9D8B030D-6E8A-4147-A177-3AD203B41FA5}">
                      <a16:colId xmlns:a16="http://schemas.microsoft.com/office/drawing/2014/main" val="128069908"/>
                    </a:ext>
                  </a:extLst>
                </a:gridCol>
                <a:gridCol w="1488166">
                  <a:extLst>
                    <a:ext uri="{9D8B030D-6E8A-4147-A177-3AD203B41FA5}">
                      <a16:colId xmlns:a16="http://schemas.microsoft.com/office/drawing/2014/main" val="20000"/>
                    </a:ext>
                  </a:extLst>
                </a:gridCol>
                <a:gridCol w="1488166">
                  <a:extLst>
                    <a:ext uri="{9D8B030D-6E8A-4147-A177-3AD203B41FA5}">
                      <a16:colId xmlns:a16="http://schemas.microsoft.com/office/drawing/2014/main" val="20001"/>
                    </a:ext>
                  </a:extLst>
                </a:gridCol>
                <a:gridCol w="1488166">
                  <a:extLst>
                    <a:ext uri="{9D8B030D-6E8A-4147-A177-3AD203B41FA5}">
                      <a16:colId xmlns:a16="http://schemas.microsoft.com/office/drawing/2014/main" val="20002"/>
                    </a:ext>
                  </a:extLst>
                </a:gridCol>
                <a:gridCol w="1488166">
                  <a:extLst>
                    <a:ext uri="{9D8B030D-6E8A-4147-A177-3AD203B41FA5}">
                      <a16:colId xmlns:a16="http://schemas.microsoft.com/office/drawing/2014/main" val="20003"/>
                    </a:ext>
                  </a:extLst>
                </a:gridCol>
                <a:gridCol w="1488166">
                  <a:extLst>
                    <a:ext uri="{9D8B030D-6E8A-4147-A177-3AD203B41FA5}">
                      <a16:colId xmlns:a16="http://schemas.microsoft.com/office/drawing/2014/main" val="20004"/>
                    </a:ext>
                  </a:extLst>
                </a:gridCol>
              </a:tblGrid>
              <a:tr h="550454">
                <a:tc>
                  <a:txBody>
                    <a:bodyPr/>
                    <a:lstStyle/>
                    <a:p>
                      <a:r>
                        <a:rPr kumimoji="1" lang="en-US" altLang="ja-JP" sz="1400" dirty="0"/>
                        <a:t>Sessions</a:t>
                      </a:r>
                    </a:p>
                  </a:txBody>
                  <a:tcPr/>
                </a:tc>
                <a:tc>
                  <a:txBody>
                    <a:bodyPr/>
                    <a:lstStyle/>
                    <a:p>
                      <a:r>
                        <a:rPr kumimoji="1" lang="en-US" altLang="ja-JP" sz="1400" dirty="0"/>
                        <a:t>Japan</a:t>
                      </a:r>
                    </a:p>
                    <a:p>
                      <a:r>
                        <a:rPr kumimoji="1" lang="en-US" altLang="ja-JP" sz="1400" dirty="0"/>
                        <a:t>(JST)</a:t>
                      </a:r>
                    </a:p>
                  </a:txBody>
                  <a:tcPr/>
                </a:tc>
                <a:tc>
                  <a:txBody>
                    <a:bodyPr/>
                    <a:lstStyle/>
                    <a:p>
                      <a:r>
                        <a:rPr kumimoji="1" lang="en-US" altLang="ja-JP" sz="1400" dirty="0"/>
                        <a:t>London</a:t>
                      </a:r>
                    </a:p>
                    <a:p>
                      <a:r>
                        <a:rPr kumimoji="1" lang="en-US" altLang="ja-JP" sz="1400" dirty="0"/>
                        <a:t>(GMT)</a:t>
                      </a:r>
                      <a:endParaRPr kumimoji="1" lang="ja-JP" altLang="en-US" sz="1400" dirty="0"/>
                    </a:p>
                  </a:txBody>
                  <a:tcPr/>
                </a:tc>
                <a:tc>
                  <a:txBody>
                    <a:bodyPr/>
                    <a:lstStyle/>
                    <a:p>
                      <a:r>
                        <a:rPr kumimoji="1" lang="en-US" altLang="ja-JP" sz="1400" dirty="0"/>
                        <a:t>Atlanta</a:t>
                      </a:r>
                    </a:p>
                    <a:p>
                      <a:r>
                        <a:rPr kumimoji="1" lang="en-US" altLang="ja-JP" sz="1400" dirty="0"/>
                        <a:t>(EST)</a:t>
                      </a:r>
                      <a:endParaRPr kumimoji="1" lang="ja-JP" altLang="en-US" sz="1400" dirty="0"/>
                    </a:p>
                  </a:txBody>
                  <a:tcPr/>
                </a:tc>
                <a:tc>
                  <a:txBody>
                    <a:bodyPr/>
                    <a:lstStyle/>
                    <a:p>
                      <a:r>
                        <a:rPr kumimoji="1" lang="en-US" altLang="ja-JP" sz="1400" dirty="0"/>
                        <a:t>Austin</a:t>
                      </a:r>
                    </a:p>
                    <a:p>
                      <a:r>
                        <a:rPr kumimoji="1" lang="en-US" altLang="ja-JP" sz="1400" dirty="0"/>
                        <a:t>(CST)</a:t>
                      </a:r>
                      <a:endParaRPr kumimoji="1" lang="ja-JP" altLang="en-US" sz="1400" dirty="0"/>
                    </a:p>
                  </a:txBody>
                  <a:tcPr/>
                </a:tc>
                <a:tc>
                  <a:txBody>
                    <a:bodyPr/>
                    <a:lstStyle/>
                    <a:p>
                      <a:r>
                        <a:rPr kumimoji="1" lang="en-US" altLang="ja-JP" sz="1400" dirty="0"/>
                        <a:t>San Diego</a:t>
                      </a:r>
                    </a:p>
                    <a:p>
                      <a:r>
                        <a:rPr kumimoji="1" lang="en-US" altLang="ja-JP" sz="1400" dirty="0"/>
                        <a:t>(PST)</a:t>
                      </a:r>
                      <a:endParaRPr kumimoji="1" lang="ja-JP" altLang="en-US" sz="1400" dirty="0"/>
                    </a:p>
                  </a:txBody>
                  <a:tcPr/>
                </a:tc>
                <a:extLst>
                  <a:ext uri="{0D108BD9-81ED-4DB2-BD59-A6C34878D82A}">
                    <a16:rowId xmlns:a16="http://schemas.microsoft.com/office/drawing/2014/main" val="10000"/>
                  </a:ext>
                </a:extLst>
              </a:tr>
              <a:tr h="734380">
                <a:tc>
                  <a:txBody>
                    <a:bodyPr/>
                    <a:lstStyle/>
                    <a:p>
                      <a:r>
                        <a:rPr kumimoji="1" lang="en-US" altLang="ja-JP" sz="1400" dirty="0">
                          <a:latin typeface="+mn-ea"/>
                          <a:ea typeface="+mn-ea"/>
                        </a:rPr>
                        <a:t>1</a:t>
                      </a:r>
                    </a:p>
                  </a:txBody>
                  <a:tcPr/>
                </a:tc>
                <a:tc>
                  <a:txBody>
                    <a:bodyPr/>
                    <a:lstStyle/>
                    <a:p>
                      <a:r>
                        <a:rPr kumimoji="1" lang="en-US" altLang="ja-JP" sz="1400" dirty="0"/>
                        <a:t>Wednesday</a:t>
                      </a:r>
                    </a:p>
                    <a:p>
                      <a:r>
                        <a:rPr kumimoji="1" lang="en-US" altLang="ja-JP" sz="1400" dirty="0"/>
                        <a:t>May 12th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Tuesday</a:t>
                      </a:r>
                    </a:p>
                    <a:p>
                      <a:r>
                        <a:rPr kumimoji="1" lang="en-US" altLang="ja-JP" sz="1400" dirty="0"/>
                        <a:t>May 11th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10001"/>
                  </a:ext>
                </a:extLst>
              </a:tr>
              <a:tr h="734380">
                <a:tc>
                  <a:txBody>
                    <a:bodyPr/>
                    <a:lstStyle/>
                    <a:p>
                      <a:r>
                        <a:rPr kumimoji="1" lang="en-US" altLang="ja-JP" sz="1400" dirty="0">
                          <a:latin typeface="+mn-ea"/>
                          <a:ea typeface="+mn-ea"/>
                        </a:rPr>
                        <a:t>2</a:t>
                      </a:r>
                    </a:p>
                  </a:txBody>
                  <a:tcPr/>
                </a:tc>
                <a:tc>
                  <a:txBody>
                    <a:bodyPr/>
                    <a:lstStyle/>
                    <a:p>
                      <a:r>
                        <a:rPr kumimoji="1" lang="en-US" altLang="ja-JP" sz="1400" dirty="0"/>
                        <a:t>Friday</a:t>
                      </a:r>
                    </a:p>
                    <a:p>
                      <a:r>
                        <a:rPr kumimoji="1" lang="en-US" altLang="ja-JP" sz="1400" dirty="0"/>
                        <a:t>May 14th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Thursday</a:t>
                      </a:r>
                    </a:p>
                    <a:p>
                      <a:r>
                        <a:rPr kumimoji="1" lang="en-US" altLang="ja-JP" sz="1400" dirty="0"/>
                        <a:t>May 13th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2547241148"/>
                  </a:ext>
                </a:extLst>
              </a:tr>
              <a:tr h="734380">
                <a:tc>
                  <a:txBody>
                    <a:bodyPr/>
                    <a:lstStyle/>
                    <a:p>
                      <a:r>
                        <a:rPr kumimoji="1" lang="en-US" altLang="ja-JP" sz="1400" dirty="0">
                          <a:latin typeface="+mn-ea"/>
                          <a:ea typeface="+mn-ea"/>
                        </a:rPr>
                        <a:t>3</a:t>
                      </a:r>
                    </a:p>
                  </a:txBody>
                  <a:tcPr/>
                </a:tc>
                <a:tc>
                  <a:txBody>
                    <a:bodyPr/>
                    <a:lstStyle/>
                    <a:p>
                      <a:r>
                        <a:rPr kumimoji="1" lang="en-US" altLang="ja-JP" sz="1400" dirty="0"/>
                        <a:t>Tuesday</a:t>
                      </a:r>
                    </a:p>
                    <a:p>
                      <a:r>
                        <a:rPr kumimoji="1" lang="en-US" altLang="ja-JP" sz="1400" dirty="0"/>
                        <a:t>May 18th</a:t>
                      </a:r>
                      <a:r>
                        <a:rPr kumimoji="1" lang="en-US" altLang="ja-JP" sz="1400" baseline="30000" dirty="0"/>
                        <a:t> </a:t>
                      </a:r>
                      <a:endParaRPr kumimoji="1" lang="en-US" altLang="ja-JP" sz="1400" dirty="0"/>
                    </a:p>
                    <a:p>
                      <a:r>
                        <a:rPr kumimoji="1" lang="en-US" altLang="ja-JP" sz="1400" dirty="0"/>
                        <a:t>6:00-8:00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22:00-24:00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17:00-19:00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16:00-18:00</a:t>
                      </a:r>
                      <a:endParaRPr kumimoji="1" lang="en-US" altLang="ja-JP" sz="1400" dirty="0">
                        <a:latin typeface="+mn-ea"/>
                        <a:ea typeface="+mn-ea"/>
                      </a:endParaRPr>
                    </a:p>
                  </a:txBody>
                  <a:tcPr/>
                </a:tc>
                <a:tc>
                  <a:txBody>
                    <a:bodyPr/>
                    <a:lstStyle/>
                    <a:p>
                      <a:r>
                        <a:rPr kumimoji="1" lang="en-US" altLang="ja-JP" sz="1400" dirty="0"/>
                        <a:t>Monday</a:t>
                      </a:r>
                    </a:p>
                    <a:p>
                      <a:r>
                        <a:rPr kumimoji="1" lang="en-US" altLang="ja-JP" sz="1400" dirty="0"/>
                        <a:t>May 17th</a:t>
                      </a:r>
                      <a:r>
                        <a:rPr kumimoji="1" lang="en-US" altLang="ja-JP" sz="1400" baseline="30000" dirty="0"/>
                        <a:t> </a:t>
                      </a:r>
                      <a:endParaRPr kumimoji="1" lang="en-US" altLang="ja-JP" sz="1400" dirty="0"/>
                    </a:p>
                    <a:p>
                      <a:r>
                        <a:rPr kumimoji="1" lang="en-US" altLang="ja-JP" sz="1400" dirty="0"/>
                        <a:t>14:00-16:00</a:t>
                      </a:r>
                      <a:endParaRPr kumimoji="1" lang="en-US" altLang="ja-JP" sz="1400" dirty="0">
                        <a:latin typeface="+mn-ea"/>
                        <a:ea typeface="+mn-ea"/>
                      </a:endParaRPr>
                    </a:p>
                  </a:txBody>
                  <a:tcPr/>
                </a:tc>
                <a:extLst>
                  <a:ext uri="{0D108BD9-81ED-4DB2-BD59-A6C34878D82A}">
                    <a16:rowId xmlns:a16="http://schemas.microsoft.com/office/drawing/2014/main" val="2565902198"/>
                  </a:ext>
                </a:extLst>
              </a:tr>
            </a:tbl>
          </a:graphicData>
        </a:graphic>
      </p:graphicFrame>
      <p:sp>
        <p:nvSpPr>
          <p:cNvPr id="3" name="テキスト ボックス 2">
            <a:extLst>
              <a:ext uri="{FF2B5EF4-FFF2-40B4-BE49-F238E27FC236}">
                <a16:creationId xmlns:a16="http://schemas.microsoft.com/office/drawing/2014/main" id="{A63AC6D6-4DC1-4463-9155-51E756BA21EE}"/>
              </a:ext>
            </a:extLst>
          </p:cNvPr>
          <p:cNvSpPr txBox="1"/>
          <p:nvPr/>
        </p:nvSpPr>
        <p:spPr>
          <a:xfrm>
            <a:off x="539552" y="1340768"/>
            <a:ext cx="7776864" cy="584775"/>
          </a:xfrm>
          <a:prstGeom prst="rect">
            <a:avLst/>
          </a:prstGeom>
          <a:noFill/>
        </p:spPr>
        <p:txBody>
          <a:bodyPr wrap="square" rtlCol="0">
            <a:spAutoFit/>
          </a:bodyPr>
          <a:lstStyle/>
          <a:p>
            <a:r>
              <a:rPr lang="en-US" sz="3200" dirty="0">
                <a:latin typeface="Meiryo UI" panose="020B0604030504040204" pitchFamily="50" charset="-128"/>
                <a:ea typeface="Meiryo UI" panose="020B0604030504040204" pitchFamily="50" charset="-128"/>
              </a:rPr>
              <a:t>TG4aa time slots in May Interim2021</a:t>
            </a:r>
            <a:endParaRPr lang="en-001" sz="3200" dirty="0">
              <a:latin typeface="Meiryo UI" panose="020B0604030504040204" pitchFamily="50" charset="-128"/>
              <a:ea typeface="Meiryo UI" panose="020B0604030504040204" pitchFamily="50" charset="-128"/>
            </a:endParaRPr>
          </a:p>
        </p:txBody>
      </p:sp>
      <p:sp>
        <p:nvSpPr>
          <p:cNvPr id="9" name="日付プレースホルダー 8">
            <a:extLst>
              <a:ext uri="{FF2B5EF4-FFF2-40B4-BE49-F238E27FC236}">
                <a16:creationId xmlns:a16="http://schemas.microsoft.com/office/drawing/2014/main" id="{C744888E-A570-4C2C-AB14-44F777191C03}"/>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300388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Chair/Vice-Chair/Secretary/Technical Editor</a:t>
            </a:r>
          </a:p>
          <a:p>
            <a:pPr lvl="1"/>
            <a:r>
              <a:rPr lang="en-US" altLang="ja-JP" dirty="0"/>
              <a:t>Chair :Takashi </a:t>
            </a:r>
            <a:r>
              <a:rPr lang="en-US" altLang="ja-JP" dirty="0" err="1"/>
              <a:t>Kuramochi</a:t>
            </a:r>
            <a:r>
              <a:rPr lang="en-US" altLang="ja-JP" dirty="0"/>
              <a:t>(LAPIS)</a:t>
            </a:r>
          </a:p>
          <a:p>
            <a:pPr lvl="1"/>
            <a:r>
              <a:rPr lang="en-US" altLang="ja-JP" dirty="0"/>
              <a:t>Vice-Chair : Hiroshi Harada(Kyoto University)</a:t>
            </a:r>
          </a:p>
          <a:p>
            <a:pPr lvl="1"/>
            <a:r>
              <a:rPr lang="en-US" altLang="ja-JP" dirty="0"/>
              <a:t>Vice-Chair: Kunal Shah(ITRON) </a:t>
            </a:r>
          </a:p>
          <a:p>
            <a:pPr lvl="1"/>
            <a:r>
              <a:rPr lang="en-US" altLang="ja-JP" dirty="0"/>
              <a:t>Secretary : Kiyoshi Fukui(OKI)</a:t>
            </a:r>
          </a:p>
          <a:p>
            <a:pPr lvl="1"/>
            <a:r>
              <a:rPr lang="en-US" altLang="ja-JP" dirty="0"/>
              <a:t>Technical Editor : Kiyoshi Fukui(OKI)</a:t>
            </a:r>
          </a:p>
          <a:p>
            <a:pPr marL="457200" lvl="1" indent="0">
              <a:buNone/>
            </a:pPr>
            <a:endParaRPr lang="en-US" altLang="ja-JP" dirty="0"/>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9" name="Rectangle 5">
            <a:extLst>
              <a:ext uri="{FF2B5EF4-FFF2-40B4-BE49-F238E27FC236}">
                <a16:creationId xmlns:a16="http://schemas.microsoft.com/office/drawing/2014/main" id="{38AA7486-189A-4A42-9E10-5C3C953C463E}"/>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BA475B7F-A95F-43B1-AD81-324B4ACFD34E}"/>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19718024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9" name="Rectangle 5">
            <a:extLst>
              <a:ext uri="{FF2B5EF4-FFF2-40B4-BE49-F238E27FC236}">
                <a16:creationId xmlns:a16="http://schemas.microsoft.com/office/drawing/2014/main" id="{10BB7F6C-A7A9-4335-A48B-7737F289EEE3}"/>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FDC0766-37C4-42DD-AD80-083BD286E906}"/>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109540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9" name="Rectangle 5">
            <a:extLst>
              <a:ext uri="{FF2B5EF4-FFF2-40B4-BE49-F238E27FC236}">
                <a16:creationId xmlns:a16="http://schemas.microsoft.com/office/drawing/2014/main" id="{EC46D809-1E04-44E8-B192-F5CCAA6E76CB}"/>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F5026647-2AEC-4630-AAF5-7EB14CDBB8CA}"/>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85418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9" name="Rectangle 5">
            <a:extLst>
              <a:ext uri="{FF2B5EF4-FFF2-40B4-BE49-F238E27FC236}">
                <a16:creationId xmlns:a16="http://schemas.microsoft.com/office/drawing/2014/main" id="{7C733AEE-29E7-473A-ADAE-CF5A1A9B0531}"/>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32DAFAC8-95FE-4B67-933E-4C76D4C7C654}"/>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520594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8</a:t>
            </a:fld>
            <a:endParaRPr lang="en-US" altLang="ja-JP"/>
          </a:p>
        </p:txBody>
      </p:sp>
      <p:sp>
        <p:nvSpPr>
          <p:cNvPr id="9" name="Rectangle 5">
            <a:extLst>
              <a:ext uri="{FF2B5EF4-FFF2-40B4-BE49-F238E27FC236}">
                <a16:creationId xmlns:a16="http://schemas.microsoft.com/office/drawing/2014/main" id="{BE2C1B0B-989C-408D-8412-0DB9E00A8A82}"/>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sp>
        <p:nvSpPr>
          <p:cNvPr id="5" name="日付プレースホルダー 4">
            <a:extLst>
              <a:ext uri="{FF2B5EF4-FFF2-40B4-BE49-F238E27FC236}">
                <a16:creationId xmlns:a16="http://schemas.microsoft.com/office/drawing/2014/main" id="{D7A1184B-3F3C-487B-9507-9AA2C90AC924}"/>
              </a:ext>
            </a:extLst>
          </p:cNvPr>
          <p:cNvSpPr>
            <a:spLocks noGrp="1"/>
          </p:cNvSpPr>
          <p:nvPr>
            <p:ph type="dt" sz="half" idx="2"/>
          </p:nvPr>
        </p:nvSpPr>
        <p:spPr/>
        <p:txBody>
          <a:bodyPr/>
          <a:lstStyle/>
          <a:p>
            <a:r>
              <a:rPr lang="en-001" altLang="ja-JP"/>
              <a:t>&lt;May,2021&gt;</a:t>
            </a:r>
            <a:endParaRPr lang="en-US" altLang="ja-JP" dirty="0"/>
          </a:p>
        </p:txBody>
      </p:sp>
    </p:spTree>
    <p:extLst>
      <p:ext uri="{BB962C8B-B14F-4D97-AF65-F5344CB8AC3E}">
        <p14:creationId xmlns:p14="http://schemas.microsoft.com/office/powerpoint/2010/main" val="2827263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28111" y="1844675"/>
            <a:ext cx="8458200" cy="4114800"/>
          </a:xfrm>
        </p:spPr>
        <p:txBody>
          <a:bodyPr/>
          <a:lstStyle/>
          <a:p>
            <a:pPr marL="457200" indent="-457200"/>
            <a:r>
              <a:rPr lang="en-US" altLang="ja-JP" sz="2000" dirty="0"/>
              <a:t>Visit “https://imat.ieee.org” and click “802 Plenary Session” and click “C/LM/WG802.15 Attendance” shown below.</a:t>
            </a:r>
          </a:p>
          <a:p>
            <a:pPr marL="457200" indent="-457200"/>
            <a:endParaRPr lang="en-US" altLang="ja-JP" sz="2000" dirty="0"/>
          </a:p>
          <a:p>
            <a:pPr marL="457200" indent="-457200">
              <a:buNone/>
            </a:pPr>
            <a:endParaRPr lang="en-US" altLang="ja-JP" dirty="0"/>
          </a:p>
          <a:p>
            <a:pPr marL="457200" indent="-457200">
              <a:buNone/>
            </a:pPr>
            <a:endParaRPr lang="en-US" altLang="ja-JP" dirty="0"/>
          </a:p>
          <a:p>
            <a:pPr marL="457200" indent="-457200">
              <a:buFontTx/>
              <a:buAutoNum type="arabicPeriod"/>
            </a:pPr>
            <a:r>
              <a:rPr lang="en-US" altLang="ja-JP" sz="2000" dirty="0"/>
              <a:t>Register</a:t>
            </a:r>
          </a:p>
          <a:p>
            <a:pPr marL="457200" indent="-457200">
              <a:buFontTx/>
              <a:buAutoNum type="arabicPeriod"/>
            </a:pPr>
            <a:r>
              <a:rPr lang="en-US" altLang="ja-JP" sz="2000" dirty="0"/>
              <a:t>Indicate attendance</a:t>
            </a:r>
          </a:p>
          <a:p>
            <a:pPr marL="457200" indent="-457200">
              <a:buFontTx/>
              <a:buAutoNum type="arabicPeriod"/>
            </a:pPr>
            <a:r>
              <a:rPr lang="en-US" altLang="ja-JP" sz="2000" dirty="0"/>
              <a:t>Please click yellow bar on the  attendance sheet.</a:t>
            </a:r>
          </a:p>
          <a:p>
            <a:pPr marL="457200" indent="-457200">
              <a:buFontTx/>
              <a:buAutoNum type="arabicPeriod"/>
            </a:pPr>
            <a:r>
              <a:rPr lang="en-US" altLang="ja-JP" sz="2000" dirty="0"/>
              <a:t>the collar bar will be changed to green.</a:t>
            </a:r>
          </a:p>
          <a:p>
            <a:endParaRPr kumimoji="1" lang="ja-JP" altLang="en-US" sz="2000" dirty="0"/>
          </a:p>
        </p:txBody>
      </p:sp>
      <p:sp>
        <p:nvSpPr>
          <p:cNvPr id="3" name="タイトル 2"/>
          <p:cNvSpPr>
            <a:spLocks noGrp="1"/>
          </p:cNvSpPr>
          <p:nvPr>
            <p:ph type="title"/>
          </p:nvPr>
        </p:nvSpPr>
        <p:spPr>
          <a:xfrm>
            <a:off x="685800" y="685800"/>
            <a:ext cx="7772400" cy="639762"/>
          </a:xfrm>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sp>
        <p:nvSpPr>
          <p:cNvPr id="9" name="Rectangle 5">
            <a:extLst>
              <a:ext uri="{FF2B5EF4-FFF2-40B4-BE49-F238E27FC236}">
                <a16:creationId xmlns:a16="http://schemas.microsoft.com/office/drawing/2014/main" id="{B7F3B5C1-D0B4-4F85-BA00-4B5623E5D6EC}"/>
              </a:ext>
            </a:extLst>
          </p:cNvPr>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TECHNOLOGY</a:t>
            </a:r>
          </a:p>
        </p:txBody>
      </p:sp>
      <p:pic>
        <p:nvPicPr>
          <p:cNvPr id="6" name="図 5">
            <a:extLst>
              <a:ext uri="{FF2B5EF4-FFF2-40B4-BE49-F238E27FC236}">
                <a16:creationId xmlns:a16="http://schemas.microsoft.com/office/drawing/2014/main" id="{A0278787-49E9-49EF-8C04-FCBC78D49145}"/>
              </a:ext>
            </a:extLst>
          </p:cNvPr>
          <p:cNvPicPr>
            <a:picLocks noChangeAspect="1"/>
          </p:cNvPicPr>
          <p:nvPr/>
        </p:nvPicPr>
        <p:blipFill>
          <a:blip r:embed="rId3"/>
          <a:stretch>
            <a:fillRect/>
          </a:stretch>
        </p:blipFill>
        <p:spPr>
          <a:xfrm>
            <a:off x="467545" y="2564904"/>
            <a:ext cx="4752528" cy="1524000"/>
          </a:xfrm>
          <a:prstGeom prst="rect">
            <a:avLst/>
          </a:prstGeom>
        </p:spPr>
      </p:pic>
      <p:sp>
        <p:nvSpPr>
          <p:cNvPr id="8" name="正方形/長方形 7">
            <a:extLst>
              <a:ext uri="{FF2B5EF4-FFF2-40B4-BE49-F238E27FC236}">
                <a16:creationId xmlns:a16="http://schemas.microsoft.com/office/drawing/2014/main" id="{5D957850-A4D6-4EA6-AB9A-99DE7B874EF5}"/>
              </a:ext>
            </a:extLst>
          </p:cNvPr>
          <p:cNvSpPr/>
          <p:nvPr/>
        </p:nvSpPr>
        <p:spPr bwMode="auto">
          <a:xfrm>
            <a:off x="539552" y="3212976"/>
            <a:ext cx="2448272" cy="216024"/>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pic>
        <p:nvPicPr>
          <p:cNvPr id="10" name="図 9">
            <a:extLst>
              <a:ext uri="{FF2B5EF4-FFF2-40B4-BE49-F238E27FC236}">
                <a16:creationId xmlns:a16="http://schemas.microsoft.com/office/drawing/2014/main" id="{B8E30FFE-5D27-49E5-90AA-BA7082BE5200}"/>
              </a:ext>
            </a:extLst>
          </p:cNvPr>
          <p:cNvPicPr>
            <a:picLocks noChangeAspect="1"/>
          </p:cNvPicPr>
          <p:nvPr/>
        </p:nvPicPr>
        <p:blipFill>
          <a:blip r:embed="rId4"/>
          <a:stretch>
            <a:fillRect/>
          </a:stretch>
        </p:blipFill>
        <p:spPr>
          <a:xfrm>
            <a:off x="4146028" y="2576512"/>
            <a:ext cx="2724150" cy="1704975"/>
          </a:xfrm>
          <a:prstGeom prst="rect">
            <a:avLst/>
          </a:prstGeom>
        </p:spPr>
      </p:pic>
      <p:sp>
        <p:nvSpPr>
          <p:cNvPr id="11" name="正方形/長方形 10">
            <a:extLst>
              <a:ext uri="{FF2B5EF4-FFF2-40B4-BE49-F238E27FC236}">
                <a16:creationId xmlns:a16="http://schemas.microsoft.com/office/drawing/2014/main" id="{8DB9029F-1A51-4D20-A632-3C399F52A1A9}"/>
              </a:ext>
            </a:extLst>
          </p:cNvPr>
          <p:cNvSpPr/>
          <p:nvPr/>
        </p:nvSpPr>
        <p:spPr bwMode="auto">
          <a:xfrm>
            <a:off x="4215805" y="3701988"/>
            <a:ext cx="2162472" cy="303076"/>
          </a:xfrm>
          <a:prstGeom prst="rect">
            <a:avLst/>
          </a:prstGeom>
          <a:noFill/>
          <a:ln w="57150" cap="flat" cmpd="sng" algn="ctr">
            <a:solidFill>
              <a:srgbClr val="FF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cxnSp>
        <p:nvCxnSpPr>
          <p:cNvPr id="13" name="直線矢印コネクタ 12">
            <a:extLst>
              <a:ext uri="{FF2B5EF4-FFF2-40B4-BE49-F238E27FC236}">
                <a16:creationId xmlns:a16="http://schemas.microsoft.com/office/drawing/2014/main" id="{66FE313F-7F15-4608-AFFA-EC0903FA69E6}"/>
              </a:ext>
            </a:extLst>
          </p:cNvPr>
          <p:cNvCxnSpPr>
            <a:stCxn id="8" idx="3"/>
          </p:cNvCxnSpPr>
          <p:nvPr/>
        </p:nvCxnSpPr>
        <p:spPr bwMode="auto">
          <a:xfrm>
            <a:off x="2987824" y="3320988"/>
            <a:ext cx="1158204"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日付プレースホルダー 15">
            <a:extLst>
              <a:ext uri="{FF2B5EF4-FFF2-40B4-BE49-F238E27FC236}">
                <a16:creationId xmlns:a16="http://schemas.microsoft.com/office/drawing/2014/main" id="{C9C05346-D96D-485A-A321-9F6374E596F5}"/>
              </a:ext>
            </a:extLst>
          </p:cNvPr>
          <p:cNvSpPr>
            <a:spLocks noGrp="1"/>
          </p:cNvSpPr>
          <p:nvPr>
            <p:ph type="dt" sz="half" idx="2"/>
          </p:nvPr>
        </p:nvSpPr>
        <p:spPr/>
        <p:txBody>
          <a:bodyPr/>
          <a:lstStyle/>
          <a:p>
            <a:r>
              <a:rPr lang="en-001" altLang="ja-JP"/>
              <a:t>&lt;May,2021&gt;</a:t>
            </a:r>
            <a:endParaRPr lang="en-US" altLang="ja-JP" dirty="0"/>
          </a:p>
        </p:txBody>
      </p:sp>
      <p:sp>
        <p:nvSpPr>
          <p:cNvPr id="4" name="テキスト ボックス 3">
            <a:extLst>
              <a:ext uri="{FF2B5EF4-FFF2-40B4-BE49-F238E27FC236}">
                <a16:creationId xmlns:a16="http://schemas.microsoft.com/office/drawing/2014/main" id="{C10ECEAD-76BA-4B88-8FF6-4A0186138B80}"/>
              </a:ext>
            </a:extLst>
          </p:cNvPr>
          <p:cNvSpPr txBox="1"/>
          <p:nvPr/>
        </p:nvSpPr>
        <p:spPr>
          <a:xfrm>
            <a:off x="441907" y="5641481"/>
            <a:ext cx="8594589" cy="523220"/>
          </a:xfrm>
          <a:prstGeom prst="rect">
            <a:avLst/>
          </a:prstGeom>
          <a:solidFill>
            <a:srgbClr val="FFFF00"/>
          </a:solidFill>
        </p:spPr>
        <p:txBody>
          <a:bodyPr wrap="square" rtlCol="0">
            <a:spAutoFit/>
          </a:bodyPr>
          <a:lstStyle/>
          <a:p>
            <a:r>
              <a:rPr lang="en-US" sz="1400" dirty="0">
                <a:solidFill>
                  <a:srgbClr val="FF0000"/>
                </a:solidFill>
              </a:rPr>
              <a:t>Important Note: In May plenary, Attendance will be counted session based. Each session gives you 6% of attendance.</a:t>
            </a:r>
          </a:p>
          <a:p>
            <a:r>
              <a:rPr lang="en-US" sz="1400" dirty="0">
                <a:solidFill>
                  <a:srgbClr val="FF0000"/>
                </a:solidFill>
              </a:rPr>
              <a:t>In order to get voting right, you need to get at least 12 sessions during May Interim.</a:t>
            </a:r>
            <a:endParaRPr lang="en-001" sz="1400" dirty="0">
              <a:solidFill>
                <a:srgbClr val="FF0000"/>
              </a:solidFill>
            </a:endParaRPr>
          </a:p>
        </p:txBody>
      </p:sp>
    </p:spTree>
    <p:extLst>
      <p:ext uri="{BB962C8B-B14F-4D97-AF65-F5344CB8AC3E}">
        <p14:creationId xmlns:p14="http://schemas.microsoft.com/office/powerpoint/2010/main" val="308675635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4685</TotalTime>
  <Words>1810</Words>
  <Application>Microsoft Office PowerPoint</Application>
  <PresentationFormat>画面に合わせる (4:3)</PresentationFormat>
  <Paragraphs>436</Paragraphs>
  <Slides>25</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25</vt:i4>
      </vt:variant>
    </vt:vector>
  </HeadingPairs>
  <TitlesOfParts>
    <vt:vector size="32" baseType="lpstr">
      <vt:lpstr>Meiryo UI</vt:lpstr>
      <vt:lpstr>Monotype Sorts</vt:lpstr>
      <vt:lpstr>Arial</vt:lpstr>
      <vt:lpstr>Calibri</vt:lpstr>
      <vt:lpstr>Times New Roman</vt:lpstr>
      <vt:lpstr>Wingdings</vt:lpstr>
      <vt:lpstr>15-20-xxxx-00-jre0-ig-jre-call-for-contributions</vt:lpstr>
      <vt:lpstr>PowerPoint プレゼンテーション</vt:lpstr>
      <vt:lpstr>IEEE 802.15 TG4aa JRE May Interim Virtual Meeting  Opening report  on May 11th/13th/17th,2021</vt:lpstr>
      <vt:lpstr>PowerPoint プレゼンテーション</vt:lpstr>
      <vt:lpstr>Administrative Items</vt:lpstr>
      <vt:lpstr>Participants have a duty to inform the IEEE</vt:lpstr>
      <vt:lpstr>Ways to inform IEEE</vt:lpstr>
      <vt:lpstr>Other guidelines for IEEE WG meetings</vt:lpstr>
      <vt:lpstr>Patent-related information</vt:lpstr>
      <vt:lpstr>Attendance</vt:lpstr>
      <vt:lpstr>TG4aa JRE sessions in May Interim</vt:lpstr>
      <vt:lpstr>Proposed agenda for TG4aa meetings</vt:lpstr>
      <vt:lpstr>Agenda items for the weeks</vt:lpstr>
      <vt:lpstr>Approval of  the last meeting minutes [March Plenary] March 9-17th : 15-21-0169-02-04aa </vt:lpstr>
      <vt:lpstr>Review and resolve WG ballot comments</vt:lpstr>
      <vt:lpstr>Attendance recap</vt:lpstr>
      <vt:lpstr>Recess (End of session1)</vt:lpstr>
      <vt:lpstr>OPEN (Start of TG4aa session2)</vt:lpstr>
      <vt:lpstr>Attendance</vt:lpstr>
      <vt:lpstr>Agenda items for the weeks</vt:lpstr>
      <vt:lpstr>Continue on Reviewing and resolving WG ballot comments</vt:lpstr>
      <vt:lpstr>TG4aa JRE sessions in May Interim</vt:lpstr>
      <vt:lpstr>Next session on 17th May</vt:lpstr>
      <vt:lpstr>Attendance recap</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350</cp:revision>
  <cp:lastPrinted>1998-02-10T13:28:06Z</cp:lastPrinted>
  <dcterms:created xsi:type="dcterms:W3CDTF">2020-02-10T05:27:43Z</dcterms:created>
  <dcterms:modified xsi:type="dcterms:W3CDTF">2021-05-13T20:52:38Z</dcterms:modified>
</cp:coreProperties>
</file>