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3" r:id="rId2"/>
    <p:sldId id="264" r:id="rId3"/>
    <p:sldId id="356" r:id="rId4"/>
    <p:sldId id="282" r:id="rId5"/>
    <p:sldId id="274" r:id="rId6"/>
    <p:sldId id="275" r:id="rId7"/>
    <p:sldId id="276" r:id="rId8"/>
    <p:sldId id="277" r:id="rId9"/>
    <p:sldId id="289" r:id="rId10"/>
    <p:sldId id="359" r:id="rId11"/>
    <p:sldId id="284" r:id="rId12"/>
    <p:sldId id="292" r:id="rId13"/>
    <p:sldId id="304" r:id="rId14"/>
    <p:sldId id="330" r:id="rId15"/>
    <p:sldId id="311" r:id="rId16"/>
    <p:sldId id="306" r:id="rId17"/>
    <p:sldId id="365" r:id="rId18"/>
    <p:sldId id="366" r:id="rId19"/>
    <p:sldId id="367" r:id="rId20"/>
    <p:sldId id="368" r:id="rId21"/>
    <p:sldId id="370" r:id="rId22"/>
    <p:sldId id="308" r:id="rId23"/>
    <p:sldId id="369" r:id="rId24"/>
    <p:sldId id="279" r:id="rId25"/>
    <p:sldId id="266"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a:srgbClr val="00FFFF"/>
    <a:srgbClr val="FF00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12</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15</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18</a:t>
            </a:fld>
            <a:endParaRPr kumimoji="1" lang="ja-JP" altLang="en-US" dirty="0"/>
          </a:p>
        </p:txBody>
      </p:sp>
    </p:spTree>
    <p:extLst>
      <p:ext uri="{BB962C8B-B14F-4D97-AF65-F5344CB8AC3E}">
        <p14:creationId xmlns:p14="http://schemas.microsoft.com/office/powerpoint/2010/main" val="4041233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19</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783701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21</a:t>
            </a:fld>
            <a:endParaRPr kumimoji="1" lang="ja-JP" altLang="en-US" dirty="0"/>
          </a:p>
        </p:txBody>
      </p:sp>
    </p:spTree>
    <p:extLst>
      <p:ext uri="{BB962C8B-B14F-4D97-AF65-F5344CB8AC3E}">
        <p14:creationId xmlns:p14="http://schemas.microsoft.com/office/powerpoint/2010/main" val="4034930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23</a:t>
            </a:fld>
            <a:endParaRPr kumimoji="1" lang="ja-JP" altLang="en-US" dirty="0"/>
          </a:p>
        </p:txBody>
      </p:sp>
    </p:spTree>
    <p:extLst>
      <p:ext uri="{BB962C8B-B14F-4D97-AF65-F5344CB8AC3E}">
        <p14:creationId xmlns:p14="http://schemas.microsoft.com/office/powerpoint/2010/main" val="607626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15-21-0264-00-04aa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21/15-21-0241-01-04aa-802-15-4aa-d06-letter-ballot-consolidated-comments.xls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1/15-21-0275-00-04aa-tg4aa-jre-proposed-comment-resolution-for-cid-18.pptx" TargetMode="External"/><Relationship Id="rId2" Type="http://schemas.openxmlformats.org/officeDocument/2006/relationships/hyperlink" Target="https://mentor.ieee.org/802.15/dcn/21/15-21-0241-02-04aa-802-15-4aa-d06-letter-ballot-consolidated-comments.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May Interim 2021 Virtual meeting Opening report]</a:t>
            </a:r>
            <a:r>
              <a:rPr lang="en-US" altLang="ja-JP" sz="1600" dirty="0">
                <a:ea typeface="ＭＳ Ｐゴシック" charset="-128"/>
              </a:rPr>
              <a:t>	</a:t>
            </a:r>
          </a:p>
          <a:p>
            <a:r>
              <a:rPr lang="en-US" altLang="ja-JP" sz="1600" b="1" dirty="0">
                <a:ea typeface="ＭＳ Ｐゴシック" charset="-128"/>
              </a:rPr>
              <a:t>Date Submitted: [11th  May,2021]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May Interim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May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2812580287"/>
              </p:ext>
            </p:extLst>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10</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11</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12</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13</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14</a:t>
                      </a:r>
                      <a:r>
                        <a:rPr kumimoji="1" lang="en-US" altLang="ja-JP" sz="1600" baseline="30000" dirty="0"/>
                        <a:t>th</a:t>
                      </a:r>
                      <a:r>
                        <a:rPr kumimoji="1" lang="en-US" altLang="ja-JP" sz="1600" dirty="0"/>
                        <a:t> May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980373028"/>
              </p:ext>
            </p:extLst>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17</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18</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19</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20</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21</a:t>
                      </a:r>
                      <a:r>
                        <a:rPr kumimoji="1" lang="en-US" altLang="ja-JP" sz="1600" baseline="30000" dirty="0"/>
                        <a:t>th</a:t>
                      </a:r>
                      <a:r>
                        <a:rPr kumimoji="1" lang="en-US" altLang="ja-JP" sz="1600" dirty="0"/>
                        <a:t> May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208912" cy="654968"/>
          </a:xfrm>
        </p:spPr>
        <p:txBody>
          <a:bodyPr/>
          <a:lstStyle/>
          <a:p>
            <a:r>
              <a:rPr lang="en-US" altLang="ja-JP" dirty="0"/>
              <a:t>Proposed agenda</a:t>
            </a:r>
            <a:r>
              <a:rPr kumimoji="1" lang="en-US" altLang="ja-JP" dirty="0"/>
              <a:t> 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11</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and WG ballot for the draft at closing plenary on May 19th</a:t>
            </a:r>
          </a:p>
          <a:p>
            <a:pPr marL="0" indent="0">
              <a:buNone/>
            </a:pPr>
            <a:endParaRPr lang="en-US" altLang="ja-JP" dirty="0"/>
          </a:p>
          <a:p>
            <a:pPr>
              <a:buFont typeface="Wingdings" panose="05000000000000000000" pitchFamily="2" charset="2"/>
              <a:buChar char="q"/>
            </a:pPr>
            <a:r>
              <a:rPr lang="en-US" altLang="ja-JP" dirty="0"/>
              <a:t>Session1:</a:t>
            </a:r>
          </a:p>
          <a:p>
            <a:r>
              <a:rPr lang="en-US" altLang="ja-JP" dirty="0"/>
              <a:t>Review and resolve WG ballot comments</a:t>
            </a:r>
          </a:p>
          <a:p>
            <a:pPr>
              <a:buFont typeface="Wingdings" panose="05000000000000000000" pitchFamily="2" charset="2"/>
              <a:buChar char="q"/>
            </a:pPr>
            <a:r>
              <a:rPr lang="en-US" altLang="ja-JP" dirty="0"/>
              <a:t>Session2:</a:t>
            </a:r>
          </a:p>
          <a:p>
            <a:r>
              <a:rPr lang="en-US" altLang="ja-JP" dirty="0"/>
              <a:t>Continue session1</a:t>
            </a:r>
          </a:p>
          <a:p>
            <a:pPr>
              <a:buFont typeface="Wingdings" panose="05000000000000000000" pitchFamily="2" charset="2"/>
              <a:buChar char="q"/>
            </a:pPr>
            <a:r>
              <a:rPr lang="en-US" altLang="ja-JP" dirty="0"/>
              <a:t>Session3:</a:t>
            </a:r>
          </a:p>
          <a:p>
            <a:pPr>
              <a:buFont typeface="Arial" panose="020B0604020202020204" pitchFamily="34" charset="0"/>
              <a:buChar char="•"/>
            </a:pPr>
            <a:r>
              <a:rPr lang="en-US" altLang="ja-JP" dirty="0"/>
              <a:t>Continue session2</a:t>
            </a:r>
          </a:p>
          <a:p>
            <a:r>
              <a:rPr lang="en-US" altLang="ja-JP" dirty="0"/>
              <a:t>Next Steps</a:t>
            </a:r>
          </a:p>
          <a:p>
            <a:endParaRPr lang="en-US" altLang="ja-JP" dirty="0"/>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rgbClr val="0000FF"/>
                </a:solidFill>
              </a:rPr>
              <a:t>11th Tuesday EV1(17:00-19:00)</a:t>
            </a:r>
          </a:p>
          <a:p>
            <a:pPr marL="800100" lvl="1" indent="-342900">
              <a:buFont typeface="+mj-lt"/>
              <a:buAutoNum type="arabicPeriod"/>
            </a:pPr>
            <a:r>
              <a:rPr lang="en-US" sz="1200" dirty="0">
                <a:solidFill>
                  <a:srgbClr val="0000FF"/>
                </a:solidFill>
              </a:rPr>
              <a:t>OPEN/Patent Policy</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Approval of the Agenda</a:t>
            </a:r>
          </a:p>
          <a:p>
            <a:pPr marL="800100" lvl="1" indent="-342900">
              <a:buFont typeface="+mj-lt"/>
              <a:buAutoNum type="arabicPeriod"/>
            </a:pPr>
            <a:r>
              <a:rPr lang="en-US" sz="1200" dirty="0">
                <a:solidFill>
                  <a:srgbClr val="0000FF"/>
                </a:solidFill>
              </a:rPr>
              <a:t>Approval of  the last meeting minutes</a:t>
            </a:r>
          </a:p>
          <a:p>
            <a:pPr marL="800100" lvl="1" indent="-342900">
              <a:buFont typeface="+mj-lt"/>
              <a:buAutoNum type="arabicPeriod"/>
            </a:pPr>
            <a:r>
              <a:rPr lang="en-US" altLang="ja-JP" sz="1200" dirty="0">
                <a:solidFill>
                  <a:srgbClr val="0000FF"/>
                </a:solidFill>
              </a:rPr>
              <a:t>Review and resolve WG ballot comments</a:t>
            </a:r>
            <a:endParaRPr lang="en-US" sz="1200" dirty="0">
              <a:solidFill>
                <a:srgbClr val="0000FF"/>
              </a:solidFill>
            </a:endParaRP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Recess</a:t>
            </a:r>
          </a:p>
          <a:p>
            <a:pPr marL="800100" lvl="1" indent="-342900">
              <a:buFont typeface="+mj-lt"/>
              <a:buAutoNum type="arabicPeriod"/>
            </a:pPr>
            <a:endParaRPr lang="en-US" altLang="ja-JP" sz="1200" dirty="0"/>
          </a:p>
          <a:p>
            <a:r>
              <a:rPr lang="en-US" altLang="ja-JP" sz="1800" dirty="0"/>
              <a:t>13th Thursday EV1(17:00-19:00)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Session1</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12</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17th Monday EV1(17:00-19:00)</a:t>
            </a:r>
          </a:p>
          <a:p>
            <a:pPr marL="800100" lvl="1" indent="-342900">
              <a:buFont typeface="+mj-lt"/>
              <a:buAutoNum type="arabicPeriod"/>
            </a:pPr>
            <a:r>
              <a:rPr lang="en-US" sz="1100" dirty="0"/>
              <a:t>OPEN</a:t>
            </a:r>
          </a:p>
          <a:p>
            <a:pPr marL="800100" lvl="1" indent="-342900">
              <a:buFont typeface="+mj-lt"/>
              <a:buAutoNum type="arabicPeriod"/>
            </a:pPr>
            <a:r>
              <a:rPr lang="en-US" sz="1100" dirty="0"/>
              <a:t>Attendance</a:t>
            </a:r>
          </a:p>
          <a:p>
            <a:pPr marL="800100" lvl="1" indent="-342900">
              <a:buFont typeface="+mj-lt"/>
              <a:buAutoNum type="arabicPeriod"/>
            </a:pPr>
            <a:r>
              <a:rPr lang="en-US" sz="1100" dirty="0"/>
              <a:t>Continue Session2</a:t>
            </a:r>
          </a:p>
          <a:p>
            <a:pPr marL="800100" lvl="1" indent="-342900">
              <a:buFont typeface="+mj-lt"/>
              <a:buAutoNum type="arabicPeriod"/>
            </a:pPr>
            <a:r>
              <a:rPr lang="en-US" sz="1100" kern="0" dirty="0"/>
              <a:t>Discuss next steps</a:t>
            </a:r>
          </a:p>
          <a:p>
            <a:pPr marL="800100" lvl="1" indent="-342900">
              <a:buFont typeface="+mj-lt"/>
              <a:buAutoNum type="arabicPeriod"/>
            </a:pPr>
            <a:r>
              <a:rPr lang="en-US" sz="1100" dirty="0"/>
              <a:t>Plan for July meeting (# of sessions)</a:t>
            </a:r>
            <a:endParaRPr lang="en-US" sz="1100" kern="0" dirty="0"/>
          </a:p>
          <a:p>
            <a:pPr marL="800100" lvl="1" indent="-342900">
              <a:buFont typeface="+mj-lt"/>
              <a:buAutoNum type="arabicPeriod"/>
            </a:pPr>
            <a:r>
              <a:rPr lang="en-US" sz="1100" kern="0" dirty="0"/>
              <a:t>Any other business</a:t>
            </a:r>
          </a:p>
          <a:p>
            <a:pPr marL="800100" lvl="1" indent="-342900">
              <a:buFont typeface="+mj-lt"/>
              <a:buAutoNum type="arabicPeriod"/>
            </a:pPr>
            <a:r>
              <a:rPr lang="en-US" sz="1100" dirty="0"/>
              <a:t>Attendance recap</a:t>
            </a:r>
            <a:endParaRPr lang="en-US" sz="1100" kern="0" dirty="0"/>
          </a:p>
          <a:p>
            <a:pPr marL="800100" lvl="1" indent="-342900">
              <a:buFont typeface="+mj-lt"/>
              <a:buAutoNum type="arabicPeriod"/>
            </a:pPr>
            <a:r>
              <a:rPr lang="en-US" sz="1100" kern="0" dirty="0"/>
              <a:t>Adjourn 4aa JRE</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875213" y="4365104"/>
            <a:ext cx="3238128" cy="1546577"/>
          </a:xfrm>
          <a:prstGeom prst="rect">
            <a:avLst/>
          </a:prstGeom>
          <a:noFill/>
        </p:spPr>
        <p:txBody>
          <a:bodyPr wrap="square" rtlCol="0">
            <a:spAutoFit/>
          </a:bodyPr>
          <a:lstStyle/>
          <a:p>
            <a:pPr marL="0" indent="0">
              <a:buNone/>
            </a:pPr>
            <a:r>
              <a:rPr lang="en-US" dirty="0"/>
              <a:t>Approval of the Agenda</a:t>
            </a:r>
          </a:p>
          <a:p>
            <a:pPr marL="0" indent="0">
              <a:buNone/>
            </a:pPr>
            <a:r>
              <a:rPr lang="en-US" dirty="0"/>
              <a:t>Moved: Kunal Shah(</a:t>
            </a:r>
            <a:r>
              <a:rPr lang="en-US" dirty="0" err="1"/>
              <a:t>Itron</a:t>
            </a:r>
            <a:r>
              <a:rPr lang="en-US" dirty="0"/>
              <a:t>)</a:t>
            </a:r>
          </a:p>
          <a:p>
            <a:pPr marL="0" indent="0">
              <a:buNone/>
            </a:pPr>
            <a:r>
              <a:rPr lang="en-US" dirty="0"/>
              <a:t>Second: Hiroshi Harada(Kyoto University)</a:t>
            </a:r>
            <a:endParaRPr lang="en-001" dirty="0"/>
          </a:p>
          <a:p>
            <a:pPr marL="0" indent="0">
              <a:buNone/>
            </a:pPr>
            <a:r>
              <a:rPr lang="en-US" dirty="0">
                <a:solidFill>
                  <a:schemeClr val="tx2"/>
                </a:solidFill>
              </a:rPr>
              <a:t>There is no discussion or objections.</a:t>
            </a:r>
          </a:p>
          <a:p>
            <a:pPr marL="0" indent="0">
              <a:buNone/>
            </a:pPr>
            <a:r>
              <a:rPr lang="en-US" dirty="0">
                <a:solidFill>
                  <a:schemeClr val="tx2"/>
                </a:solidFill>
              </a:rPr>
              <a:t>Agenda is approved  unanimous consent.</a:t>
            </a:r>
          </a:p>
          <a:p>
            <a:pPr marL="0" indent="0">
              <a:buNone/>
            </a:pPr>
            <a:endParaRPr lang="en-US" sz="1050" dirty="0"/>
          </a:p>
          <a:p>
            <a:endParaRPr lang="en-US" dirty="0"/>
          </a:p>
          <a:p>
            <a:endParaRPr lang="en-001" dirty="0"/>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pPr algn="l"/>
            <a:r>
              <a:rPr lang="en-US" dirty="0"/>
              <a:t>Approval of  the last meeting minutes</a:t>
            </a:r>
            <a:br>
              <a:rPr lang="en-US" dirty="0"/>
            </a:br>
            <a:r>
              <a:rPr lang="en-US" sz="2000" dirty="0"/>
              <a:t>[March Plenary]</a:t>
            </a:r>
            <a:br>
              <a:rPr lang="en-US" sz="2000" dirty="0"/>
            </a:br>
            <a:r>
              <a:rPr lang="en-US" sz="2000" dirty="0"/>
              <a:t>March 9-17</a:t>
            </a:r>
            <a:r>
              <a:rPr lang="en-US" sz="2000" baseline="30000" dirty="0"/>
              <a:t>th</a:t>
            </a:r>
            <a:r>
              <a:rPr lang="en-US" sz="2000" dirty="0"/>
              <a:t> : 15-21-0169-02-04aa</a:t>
            </a: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 name="テキスト ボックス 9">
            <a:extLst>
              <a:ext uri="{FF2B5EF4-FFF2-40B4-BE49-F238E27FC236}">
                <a16:creationId xmlns:a16="http://schemas.microsoft.com/office/drawing/2014/main" id="{15A1A0EC-02BA-4BD9-9429-44B3AF249AA2}"/>
              </a:ext>
            </a:extLst>
          </p:cNvPr>
          <p:cNvSpPr txBox="1"/>
          <p:nvPr/>
        </p:nvSpPr>
        <p:spPr>
          <a:xfrm>
            <a:off x="653238" y="5241157"/>
            <a:ext cx="3414705" cy="938719"/>
          </a:xfrm>
          <a:prstGeom prst="rect">
            <a:avLst/>
          </a:prstGeom>
          <a:solidFill>
            <a:schemeClr val="bg1"/>
          </a:solidFill>
        </p:spPr>
        <p:txBody>
          <a:bodyPr wrap="square" rtlCol="0">
            <a:spAutoFit/>
          </a:bodyPr>
          <a:lstStyle/>
          <a:p>
            <a:pPr marL="0" indent="0">
              <a:buNone/>
            </a:pPr>
            <a:r>
              <a:rPr lang="en-US" sz="1100" dirty="0">
                <a:solidFill>
                  <a:schemeClr val="bg1"/>
                </a:solidFill>
              </a:rPr>
              <a:t>Agree to last meeting minutes</a:t>
            </a:r>
          </a:p>
          <a:p>
            <a:r>
              <a:rPr lang="en-US" sz="1100" dirty="0">
                <a:solidFill>
                  <a:schemeClr val="bg1"/>
                </a:solidFill>
              </a:rPr>
              <a:t>Moved :Clint Powell(Facebook)</a:t>
            </a:r>
          </a:p>
          <a:p>
            <a:r>
              <a:rPr lang="en-US" sz="1100" dirty="0">
                <a:solidFill>
                  <a:schemeClr val="bg1"/>
                </a:solidFill>
              </a:rPr>
              <a:t>Second : Ryota Okumura(Kyoto University)</a:t>
            </a:r>
          </a:p>
          <a:p>
            <a:pPr marL="0" indent="0">
              <a:buNone/>
            </a:pPr>
            <a:r>
              <a:rPr lang="en-US" sz="1100" dirty="0">
                <a:solidFill>
                  <a:schemeClr val="bg1"/>
                </a:solidFill>
              </a:rPr>
              <a:t>There is no discussion or objections.</a:t>
            </a:r>
          </a:p>
          <a:p>
            <a:pPr marL="0" indent="0">
              <a:buNone/>
            </a:pPr>
            <a:r>
              <a:rPr lang="en-US" sz="1100" dirty="0">
                <a:solidFill>
                  <a:schemeClr val="bg1"/>
                </a:solidFill>
              </a:rPr>
              <a:t>last meeting minutes are approved  unanimous consent.</a:t>
            </a:r>
          </a:p>
        </p:txBody>
      </p:sp>
      <p:sp>
        <p:nvSpPr>
          <p:cNvPr id="3" name="日付プレースホルダー 2">
            <a:extLst>
              <a:ext uri="{FF2B5EF4-FFF2-40B4-BE49-F238E27FC236}">
                <a16:creationId xmlns:a16="http://schemas.microsoft.com/office/drawing/2014/main" id="{855E7CB1-D065-4202-9C9D-28155DEA52BD}"/>
              </a:ext>
            </a:extLst>
          </p:cNvPr>
          <p:cNvSpPr>
            <a:spLocks noGrp="1"/>
          </p:cNvSpPr>
          <p:nvPr>
            <p:ph type="dt" sz="half" idx="2"/>
          </p:nvPr>
        </p:nvSpPr>
        <p:spPr/>
        <p:txBody>
          <a:bodyPr/>
          <a:lstStyle/>
          <a:p>
            <a:r>
              <a:rPr lang="en-001" altLang="ja-JP"/>
              <a:t>&lt;May,2021&gt;</a:t>
            </a:r>
            <a:endParaRPr lang="en-US" altLang="ja-JP" dirty="0"/>
          </a:p>
        </p:txBody>
      </p:sp>
      <p:sp>
        <p:nvSpPr>
          <p:cNvPr id="8" name="テキスト ボックス 7">
            <a:extLst>
              <a:ext uri="{FF2B5EF4-FFF2-40B4-BE49-F238E27FC236}">
                <a16:creationId xmlns:a16="http://schemas.microsoft.com/office/drawing/2014/main" id="{A863C9C3-C14C-434E-91E8-3A6A2225FC25}"/>
              </a:ext>
            </a:extLst>
          </p:cNvPr>
          <p:cNvSpPr txBox="1"/>
          <p:nvPr/>
        </p:nvSpPr>
        <p:spPr>
          <a:xfrm>
            <a:off x="4875212" y="4365104"/>
            <a:ext cx="3735387" cy="1546577"/>
          </a:xfrm>
          <a:prstGeom prst="rect">
            <a:avLst/>
          </a:prstGeom>
          <a:noFill/>
        </p:spPr>
        <p:txBody>
          <a:bodyPr wrap="square" rtlCol="0">
            <a:spAutoFit/>
          </a:bodyPr>
          <a:lstStyle/>
          <a:p>
            <a:pPr marL="0" indent="0">
              <a:buNone/>
            </a:pPr>
            <a:r>
              <a:rPr lang="en-US" dirty="0"/>
              <a:t>Approval of the last meeting minutes</a:t>
            </a:r>
          </a:p>
          <a:p>
            <a:r>
              <a:rPr lang="en-US" dirty="0"/>
              <a:t>Moved: Hiroshi Harada(Kyoto University)</a:t>
            </a:r>
            <a:endParaRPr lang="en-001" dirty="0"/>
          </a:p>
          <a:p>
            <a:r>
              <a:rPr lang="en-US" dirty="0"/>
              <a:t>Second: Kunal Shah(</a:t>
            </a:r>
            <a:r>
              <a:rPr lang="en-US" dirty="0" err="1"/>
              <a:t>Itron</a:t>
            </a:r>
            <a:r>
              <a:rPr lang="en-US" dirty="0"/>
              <a:t>)</a:t>
            </a:r>
          </a:p>
          <a:p>
            <a:pPr marL="0" indent="0">
              <a:buNone/>
            </a:pPr>
            <a:r>
              <a:rPr lang="en-US" dirty="0">
                <a:solidFill>
                  <a:schemeClr val="tx2"/>
                </a:solidFill>
              </a:rPr>
              <a:t>There is no discussion or objections.</a:t>
            </a:r>
          </a:p>
          <a:p>
            <a:pPr marL="0" indent="0">
              <a:buNone/>
            </a:pPr>
            <a:r>
              <a:rPr lang="en-US" dirty="0">
                <a:solidFill>
                  <a:schemeClr val="tx2"/>
                </a:solidFill>
              </a:rPr>
              <a:t>last meeting minutes is approved  unanimous consent.</a:t>
            </a:r>
          </a:p>
          <a:p>
            <a:pPr marL="0" indent="0">
              <a:buNone/>
            </a:pPr>
            <a:endParaRPr lang="en-US" sz="1050" dirty="0"/>
          </a:p>
          <a:p>
            <a:endParaRPr lang="en-US" dirty="0"/>
          </a:p>
          <a:p>
            <a:endParaRPr lang="en-001" dirty="0"/>
          </a:p>
        </p:txBody>
      </p:sp>
    </p:spTree>
    <p:extLst>
      <p:ext uri="{BB962C8B-B14F-4D97-AF65-F5344CB8AC3E}">
        <p14:creationId xmlns:p14="http://schemas.microsoft.com/office/powerpoint/2010/main" val="3325626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Review and resolve WG ballot comments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Consolidated comments</a:t>
            </a:r>
          </a:p>
          <a:p>
            <a:pPr marL="0" indent="0">
              <a:buNone/>
            </a:pPr>
            <a:r>
              <a:rPr lang="en-US" dirty="0">
                <a:hlinkClick r:id="rId2"/>
              </a:rPr>
              <a:t>https://mentor.ieee.org/802.15/dcn/21/15-21-0241-01-04aa-802-15-4aa-d06-letter-ballot-consolidated-comments.xlsx</a:t>
            </a:r>
            <a:endParaRPr lang="en-US" dirty="0"/>
          </a:p>
          <a:p>
            <a:pPr marL="0" indent="0">
              <a:buNone/>
            </a:pP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15</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a:t>
            </a:r>
            <a:br>
              <a:rPr lang="en-US" dirty="0"/>
            </a:br>
            <a:r>
              <a:rPr lang="en-US" dirty="0"/>
              <a:t>(End of session1)</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16</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CB8F5B8-7346-43AB-9A67-3F03A4B65535}"/>
              </a:ext>
            </a:extLst>
          </p:cNvPr>
          <p:cNvSpPr>
            <a:spLocks noGrp="1"/>
          </p:cNvSpPr>
          <p:nvPr>
            <p:ph type="dt" sz="half" idx="2"/>
          </p:nvPr>
        </p:nvSpPr>
        <p:spPr/>
        <p:txBody>
          <a:bodyPr/>
          <a:lstStyle/>
          <a:p>
            <a:r>
              <a:rPr lang="en-001" altLang="ja-JP" dirty="0"/>
              <a:t>&lt;Ma</a:t>
            </a:r>
            <a:r>
              <a:rPr lang="en-US" altLang="ja-JP" dirty="0"/>
              <a:t>y</a:t>
            </a:r>
            <a:r>
              <a:rPr lang="en-001" altLang="ja-JP" dirty="0"/>
              <a:t>,2021&gt;</a:t>
            </a:r>
            <a:endParaRPr lang="en-US" altLang="ja-JP" dirty="0"/>
          </a:p>
        </p:txBody>
      </p:sp>
    </p:spTree>
    <p:extLst>
      <p:ext uri="{BB962C8B-B14F-4D97-AF65-F5344CB8AC3E}">
        <p14:creationId xmlns:p14="http://schemas.microsoft.com/office/powerpoint/2010/main" val="88811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17</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922FB0-C8B7-47CA-BEB8-2CEF3031F516}"/>
              </a:ext>
            </a:extLst>
          </p:cNvPr>
          <p:cNvSpPr>
            <a:spLocks noGrp="1"/>
          </p:cNvSpPr>
          <p:nvPr>
            <p:ph type="dt" sz="half" idx="2"/>
          </p:nvPr>
        </p:nvSpPr>
        <p:spPr/>
        <p:txBody>
          <a:bodyPr/>
          <a:lstStyle/>
          <a:p>
            <a:r>
              <a:rPr lang="en-001" altLang="ja-JP" dirty="0"/>
              <a:t>&lt;Ma</a:t>
            </a:r>
            <a:r>
              <a:rPr lang="en-US" altLang="ja-JP" dirty="0"/>
              <a:t>y</a:t>
            </a:r>
            <a:r>
              <a:rPr lang="en-001" altLang="ja-JP" dirty="0"/>
              <a:t>,2021&gt;</a:t>
            </a:r>
            <a:endParaRPr lang="en-US" altLang="ja-JP" dirty="0"/>
          </a:p>
        </p:txBody>
      </p:sp>
    </p:spTree>
    <p:extLst>
      <p:ext uri="{BB962C8B-B14F-4D97-AF65-F5344CB8AC3E}">
        <p14:creationId xmlns:p14="http://schemas.microsoft.com/office/powerpoint/2010/main" val="794531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001" altLang="ja-JP"/>
              <a:t>&lt;May,2021&gt;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May plenary, Attendance will be counted session based. Each session gives you 6% of attendance.</a:t>
            </a:r>
          </a:p>
          <a:p>
            <a:r>
              <a:rPr lang="en-US" sz="1400" dirty="0">
                <a:solidFill>
                  <a:srgbClr val="FF0000"/>
                </a:solidFill>
              </a:rPr>
              <a:t>In order to get voting right, you need to get at least 12 sessions during May Interim.</a:t>
            </a:r>
            <a:endParaRPr lang="en-001" sz="1400" dirty="0">
              <a:solidFill>
                <a:srgbClr val="FF0000"/>
              </a:solidFill>
            </a:endParaRPr>
          </a:p>
        </p:txBody>
      </p:sp>
    </p:spTree>
    <p:extLst>
      <p:ext uri="{BB962C8B-B14F-4D97-AF65-F5344CB8AC3E}">
        <p14:creationId xmlns:p14="http://schemas.microsoft.com/office/powerpoint/2010/main" val="4055282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chemeClr val="tx1">
                    <a:lumMod val="65000"/>
                    <a:lumOff val="35000"/>
                  </a:schemeClr>
                </a:solidFill>
              </a:rPr>
              <a:t>11th Tuesday EV1(17:00-19:00)</a:t>
            </a:r>
          </a:p>
          <a:p>
            <a:pPr marL="800100" lvl="1" indent="-342900">
              <a:buFont typeface="+mj-lt"/>
              <a:buAutoNum type="arabicPeriod"/>
            </a:pPr>
            <a:r>
              <a:rPr lang="en-US" sz="1200" dirty="0">
                <a:solidFill>
                  <a:schemeClr val="tx1">
                    <a:lumMod val="65000"/>
                    <a:lumOff val="35000"/>
                  </a:schemeClr>
                </a:solidFill>
              </a:rPr>
              <a:t>OPEN/Patent Policy</a:t>
            </a:r>
          </a:p>
          <a:p>
            <a:pPr marL="800100" lvl="1" indent="-342900">
              <a:buFont typeface="+mj-lt"/>
              <a:buAutoNum type="arabicPeriod"/>
            </a:pPr>
            <a:r>
              <a:rPr lang="en-US" sz="1200" dirty="0">
                <a:solidFill>
                  <a:schemeClr val="tx1">
                    <a:lumMod val="65000"/>
                    <a:lumOff val="35000"/>
                  </a:schemeClr>
                </a:solidFill>
              </a:rPr>
              <a:t>Attendance</a:t>
            </a:r>
          </a:p>
          <a:p>
            <a:pPr marL="800100" lvl="1" indent="-342900">
              <a:buFont typeface="+mj-lt"/>
              <a:buAutoNum type="arabicPeriod"/>
            </a:pPr>
            <a:r>
              <a:rPr lang="en-US" sz="1200" dirty="0">
                <a:solidFill>
                  <a:schemeClr val="tx1">
                    <a:lumMod val="65000"/>
                    <a:lumOff val="35000"/>
                  </a:schemeClr>
                </a:solidFill>
              </a:rPr>
              <a:t>Approval of the Agenda</a:t>
            </a:r>
          </a:p>
          <a:p>
            <a:pPr marL="800100" lvl="1" indent="-342900">
              <a:buFont typeface="+mj-lt"/>
              <a:buAutoNum type="arabicPeriod"/>
            </a:pPr>
            <a:r>
              <a:rPr lang="en-US" sz="1200" dirty="0">
                <a:solidFill>
                  <a:schemeClr val="tx1">
                    <a:lumMod val="65000"/>
                    <a:lumOff val="35000"/>
                  </a:schemeClr>
                </a:solidFill>
              </a:rPr>
              <a:t>Approval of  the last meeting minutes</a:t>
            </a:r>
          </a:p>
          <a:p>
            <a:pPr marL="800100" lvl="1" indent="-342900">
              <a:buFont typeface="+mj-lt"/>
              <a:buAutoNum type="arabicPeriod"/>
            </a:pPr>
            <a:r>
              <a:rPr lang="en-US" altLang="ja-JP" sz="1200" dirty="0">
                <a:solidFill>
                  <a:schemeClr val="tx1">
                    <a:lumMod val="65000"/>
                    <a:lumOff val="35000"/>
                  </a:schemeClr>
                </a:solidFill>
              </a:rPr>
              <a:t>Review and resolve WG ballot comments</a:t>
            </a:r>
            <a:endParaRPr lang="en-US" sz="1200" dirty="0">
              <a:solidFill>
                <a:schemeClr val="tx1">
                  <a:lumMod val="65000"/>
                  <a:lumOff val="35000"/>
                </a:schemeClr>
              </a:solidFill>
            </a:endParaRPr>
          </a:p>
          <a:p>
            <a:pPr marL="800100" lvl="1" indent="-342900">
              <a:buFont typeface="+mj-lt"/>
              <a:buAutoNum type="arabicPeriod"/>
            </a:pPr>
            <a:r>
              <a:rPr lang="en-US" sz="1200" dirty="0">
                <a:solidFill>
                  <a:schemeClr val="tx1">
                    <a:lumMod val="65000"/>
                    <a:lumOff val="35000"/>
                  </a:schemeClr>
                </a:solidFill>
              </a:rPr>
              <a:t>Attendance recap</a:t>
            </a:r>
          </a:p>
          <a:p>
            <a:pPr marL="800100" lvl="1" indent="-342900">
              <a:buFont typeface="+mj-lt"/>
              <a:buAutoNum type="arabicPeriod"/>
            </a:pPr>
            <a:r>
              <a:rPr lang="en-US" sz="1200" dirty="0">
                <a:solidFill>
                  <a:schemeClr val="tx1">
                    <a:lumMod val="65000"/>
                    <a:lumOff val="35000"/>
                  </a:schemeClr>
                </a:solidFill>
              </a:rPr>
              <a:t>Recess</a:t>
            </a:r>
          </a:p>
          <a:p>
            <a:pPr marL="800100" lvl="1" indent="-342900">
              <a:buFont typeface="+mj-lt"/>
              <a:buAutoNum type="arabicPeriod"/>
            </a:pPr>
            <a:endParaRPr lang="en-US" altLang="ja-JP" sz="1200" dirty="0"/>
          </a:p>
          <a:p>
            <a:r>
              <a:rPr lang="en-US" altLang="ja-JP" sz="1800" dirty="0">
                <a:solidFill>
                  <a:srgbClr val="0000FF"/>
                </a:solidFill>
              </a:rPr>
              <a:t>13th Thursday EV1(17:00-19:00)</a:t>
            </a:r>
          </a:p>
          <a:p>
            <a:pPr marL="800100" lvl="1" indent="-342900">
              <a:buFont typeface="+mj-lt"/>
              <a:buAutoNum type="arabicPeriod"/>
            </a:pPr>
            <a:r>
              <a:rPr lang="en-US" sz="1200" dirty="0">
                <a:solidFill>
                  <a:srgbClr val="0000FF"/>
                </a:solidFill>
              </a:rPr>
              <a:t>OPEN</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Continue Session1</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Recess</a:t>
            </a:r>
            <a:r>
              <a:rPr lang="en-US" altLang="ja-JP" sz="1200" dirty="0">
                <a:solidFill>
                  <a:srgbClr val="0000FF"/>
                </a:solidFill>
              </a:rPr>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19</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17th Monday EV1(17:00-19:00)</a:t>
            </a:r>
          </a:p>
          <a:p>
            <a:pPr marL="800100" lvl="1" indent="-342900">
              <a:buFont typeface="+mj-lt"/>
              <a:buAutoNum type="arabicPeriod"/>
            </a:pPr>
            <a:r>
              <a:rPr lang="en-US" sz="1100" dirty="0"/>
              <a:t>OPEN</a:t>
            </a:r>
          </a:p>
          <a:p>
            <a:pPr marL="800100" lvl="1" indent="-342900">
              <a:buFont typeface="+mj-lt"/>
              <a:buAutoNum type="arabicPeriod"/>
            </a:pPr>
            <a:r>
              <a:rPr lang="en-US" sz="1100" dirty="0"/>
              <a:t>Attendance</a:t>
            </a:r>
          </a:p>
          <a:p>
            <a:pPr marL="800100" lvl="1" indent="-342900">
              <a:buFont typeface="+mj-lt"/>
              <a:buAutoNum type="arabicPeriod"/>
            </a:pPr>
            <a:r>
              <a:rPr lang="en-US" sz="1100" dirty="0"/>
              <a:t>Continue Session2</a:t>
            </a:r>
          </a:p>
          <a:p>
            <a:pPr marL="800100" lvl="1" indent="-342900">
              <a:buFont typeface="+mj-lt"/>
              <a:buAutoNum type="arabicPeriod"/>
            </a:pPr>
            <a:r>
              <a:rPr lang="en-US" sz="1100" kern="0" dirty="0"/>
              <a:t>Discuss next steps</a:t>
            </a:r>
          </a:p>
          <a:p>
            <a:pPr marL="800100" lvl="1" indent="-342900">
              <a:buFont typeface="+mj-lt"/>
              <a:buAutoNum type="arabicPeriod"/>
            </a:pPr>
            <a:r>
              <a:rPr lang="en-US" sz="1100" dirty="0"/>
              <a:t>Plan for July meeting (# of sessions)</a:t>
            </a:r>
            <a:endParaRPr lang="en-US" sz="1100" kern="0" dirty="0"/>
          </a:p>
          <a:p>
            <a:pPr marL="800100" lvl="1" indent="-342900">
              <a:buFont typeface="+mj-lt"/>
              <a:buAutoNum type="arabicPeriod"/>
            </a:pPr>
            <a:r>
              <a:rPr lang="en-US" sz="1100" kern="0" dirty="0"/>
              <a:t>Any other business</a:t>
            </a:r>
          </a:p>
          <a:p>
            <a:pPr marL="800100" lvl="1" indent="-342900">
              <a:buFont typeface="+mj-lt"/>
              <a:buAutoNum type="arabicPeriod"/>
            </a:pPr>
            <a:r>
              <a:rPr lang="en-US" sz="1100" dirty="0"/>
              <a:t>Attendance recap</a:t>
            </a:r>
            <a:endParaRPr lang="en-US" sz="1100" kern="0" dirty="0"/>
          </a:p>
          <a:p>
            <a:pPr marL="800100" lvl="1" indent="-342900">
              <a:buFont typeface="+mj-lt"/>
              <a:buAutoNum type="arabicPeriod"/>
            </a:pPr>
            <a:r>
              <a:rPr lang="en-US" sz="1100" kern="0" dirty="0"/>
              <a:t>Adjourn 4aa JRE</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875213" y="4365104"/>
            <a:ext cx="3238128" cy="1546577"/>
          </a:xfrm>
          <a:prstGeom prst="rect">
            <a:avLst/>
          </a:prstGeom>
          <a:noFill/>
        </p:spPr>
        <p:txBody>
          <a:bodyPr wrap="square" rtlCol="0">
            <a:spAutoFit/>
          </a:bodyPr>
          <a:lstStyle/>
          <a:p>
            <a:pPr marL="0" indent="0">
              <a:buNone/>
            </a:pPr>
            <a:r>
              <a:rPr lang="en-US" dirty="0"/>
              <a:t>Approval of the Agenda</a:t>
            </a:r>
          </a:p>
          <a:p>
            <a:pPr marL="0" indent="0">
              <a:buNone/>
            </a:pPr>
            <a:r>
              <a:rPr lang="en-US" dirty="0"/>
              <a:t>Moved: Kunal Shah(</a:t>
            </a:r>
            <a:r>
              <a:rPr lang="en-US" dirty="0" err="1"/>
              <a:t>Itron</a:t>
            </a:r>
            <a:r>
              <a:rPr lang="en-US" dirty="0"/>
              <a:t>)</a:t>
            </a:r>
          </a:p>
          <a:p>
            <a:pPr marL="0" indent="0">
              <a:buNone/>
            </a:pPr>
            <a:r>
              <a:rPr lang="en-US" dirty="0"/>
              <a:t>Second: Hiroshi Harada(Kyoto University)</a:t>
            </a:r>
            <a:endParaRPr lang="en-001" dirty="0"/>
          </a:p>
          <a:p>
            <a:pPr marL="0" indent="0">
              <a:buNone/>
            </a:pPr>
            <a:r>
              <a:rPr lang="en-US" dirty="0">
                <a:solidFill>
                  <a:schemeClr val="tx2"/>
                </a:solidFill>
              </a:rPr>
              <a:t>There is no discussion or objections.</a:t>
            </a:r>
          </a:p>
          <a:p>
            <a:pPr marL="0" indent="0">
              <a:buNone/>
            </a:pPr>
            <a:r>
              <a:rPr lang="en-US" dirty="0">
                <a:solidFill>
                  <a:schemeClr val="tx2"/>
                </a:solidFill>
              </a:rPr>
              <a:t>Agenda is approved  unanimous consent.</a:t>
            </a:r>
          </a:p>
          <a:p>
            <a:pPr marL="0" indent="0">
              <a:buNone/>
            </a:pPr>
            <a:endParaRPr lang="en-US" sz="1050" dirty="0"/>
          </a:p>
          <a:p>
            <a:endParaRPr lang="en-US" dirty="0"/>
          </a:p>
          <a:p>
            <a:endParaRPr lang="en-001" dirty="0"/>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791814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May Interim</a:t>
            </a:r>
            <a:br>
              <a:rPr lang="en-US" altLang="ja-JP" dirty="0"/>
            </a:br>
            <a:r>
              <a:rPr lang="en-US" altLang="ja-JP" dirty="0"/>
              <a:t>Virtual Meeting </a:t>
            </a:r>
            <a:br>
              <a:rPr lang="en-US" altLang="ja-JP" dirty="0"/>
            </a:br>
            <a:r>
              <a:rPr lang="en-US" altLang="ja-JP" dirty="0"/>
              <a:t>Opening report </a:t>
            </a:r>
            <a:br>
              <a:rPr lang="en-US" altLang="ja-JP" dirty="0"/>
            </a:br>
            <a:r>
              <a:rPr lang="en-US" altLang="ja-JP" dirty="0"/>
              <a:t>on</a:t>
            </a:r>
            <a:br>
              <a:rPr lang="en-US" altLang="ja-JP" dirty="0"/>
            </a:br>
            <a:r>
              <a:rPr lang="en-US" altLang="ja-JP" dirty="0"/>
              <a:t>May 11th/13th/17th,2021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Continue on Reviewing and resolving WG ballot comments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Consolidated comments was updated after Session1</a:t>
            </a:r>
          </a:p>
          <a:p>
            <a:pPr marL="0" indent="0">
              <a:buNone/>
            </a:pPr>
            <a:r>
              <a:rPr lang="en-US" dirty="0"/>
              <a:t>(15-21-0241-02-04aa)</a:t>
            </a:r>
          </a:p>
          <a:p>
            <a:pPr marL="0" indent="0">
              <a:buNone/>
            </a:pPr>
            <a:r>
              <a:rPr lang="en-US" dirty="0">
                <a:hlinkClick r:id="rId2"/>
              </a:rPr>
              <a:t>https://mentor.ieee.org/802.15/dcn/21/15-21-0241-02-04aa-802-15-4aa-d06-letter-ballot-consolidated-comments.xlsx</a:t>
            </a:r>
            <a:endParaRPr lang="en-US" dirty="0"/>
          </a:p>
          <a:p>
            <a:pPr marL="0" indent="0">
              <a:buNone/>
            </a:pPr>
            <a:endParaRPr lang="en-US" dirty="0"/>
          </a:p>
          <a:p>
            <a:r>
              <a:rPr lang="en-US" dirty="0"/>
              <a:t>Hear proposal</a:t>
            </a:r>
          </a:p>
          <a:p>
            <a:pPr marL="0" indent="0">
              <a:buNone/>
            </a:pPr>
            <a:r>
              <a:rPr lang="en-US" dirty="0"/>
              <a:t>(15-21-0275-00-04aa)</a:t>
            </a:r>
          </a:p>
          <a:p>
            <a:pPr marL="0" indent="0">
              <a:buNone/>
            </a:pPr>
            <a:r>
              <a:rPr lang="en-US" dirty="0">
                <a:hlinkClick r:id="rId3"/>
              </a:rPr>
              <a:t>https://mentor.ieee.org/802.15/dcn/21/15-21-0275-00-04aa-tg4aa-jre-proposed-comment-resolution-for-cid-18.pptx</a:t>
            </a:r>
            <a:endParaRPr lang="en-US" dirty="0"/>
          </a:p>
          <a:p>
            <a:pPr marL="0" indent="0">
              <a:buNone/>
            </a:pPr>
            <a:endParaRPr lang="en-US" dirty="0"/>
          </a:p>
          <a:p>
            <a:pPr marL="0" indent="0">
              <a:buNone/>
            </a:pP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20</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927496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May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10</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11</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12</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13</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14</a:t>
                      </a:r>
                      <a:r>
                        <a:rPr kumimoji="1" lang="en-US" altLang="ja-JP" sz="1600" baseline="30000" dirty="0"/>
                        <a:t>th</a:t>
                      </a:r>
                      <a:r>
                        <a:rPr kumimoji="1" lang="en-US" altLang="ja-JP" sz="1600" dirty="0"/>
                        <a:t> May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17</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18</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19</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20</a:t>
                      </a:r>
                      <a:r>
                        <a:rPr kumimoji="1" lang="en-US" altLang="ja-JP" sz="1600" baseline="30000" dirty="0"/>
                        <a:t>th</a:t>
                      </a:r>
                      <a:r>
                        <a:rPr kumimoji="1" lang="en-US" altLang="ja-JP" sz="1600" dirty="0"/>
                        <a:t> May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21</a:t>
                      </a:r>
                      <a:r>
                        <a:rPr kumimoji="1" lang="en-US" altLang="ja-JP" sz="1600" baseline="30000" dirty="0"/>
                        <a:t>th</a:t>
                      </a:r>
                      <a:r>
                        <a:rPr kumimoji="1" lang="en-US" altLang="ja-JP" sz="1600" dirty="0"/>
                        <a:t> May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8025861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Next session on 17</a:t>
            </a:r>
            <a:r>
              <a:rPr lang="en-US" baseline="30000" dirty="0"/>
              <a:t>th</a:t>
            </a:r>
            <a:r>
              <a:rPr lang="en-US" dirty="0"/>
              <a:t> May</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22</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143508" y="1700809"/>
            <a:ext cx="8856984" cy="1384995"/>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Hear Proposal for CID32</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Review updated draft and CAD</a:t>
            </a:r>
          </a:p>
          <a:p>
            <a:endParaRPr lang="en-US" sz="28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001" altLang="ja-JP" dirty="0"/>
              <a:t>&lt;Ma</a:t>
            </a:r>
            <a:r>
              <a:rPr lang="en-US" altLang="ja-JP" dirty="0"/>
              <a:t>y</a:t>
            </a:r>
            <a:r>
              <a:rPr lang="en-001" altLang="ja-JP" dirty="0"/>
              <a:t>,2021&gt;</a:t>
            </a:r>
            <a:endParaRPr lang="en-US" altLang="ja-JP" dirty="0"/>
          </a:p>
        </p:txBody>
      </p:sp>
    </p:spTree>
    <p:extLst>
      <p:ext uri="{BB962C8B-B14F-4D97-AF65-F5344CB8AC3E}">
        <p14:creationId xmlns:p14="http://schemas.microsoft.com/office/powerpoint/2010/main" val="1943249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23</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720410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24</a:t>
            </a:fld>
            <a:endParaRPr lang="en-US" altLang="ja-JP"/>
          </a:p>
        </p:txBody>
      </p:sp>
      <p:sp>
        <p:nvSpPr>
          <p:cNvPr id="9" name="Rectangle 5">
            <a:extLst>
              <a:ext uri="{FF2B5EF4-FFF2-40B4-BE49-F238E27FC236}">
                <a16:creationId xmlns:a16="http://schemas.microsoft.com/office/drawing/2014/main" id="{C1DD57A4-25AB-45CE-8626-E566A55A993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DE8F25E8-FC7F-4455-A704-50CE6A2D4C28}"/>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785230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25</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C010855C-4B0E-4576-ADE2-276AB985845C}"/>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1784376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3</a:t>
            </a:fld>
            <a:endParaRPr lang="en-US" altLang="ja-JP"/>
          </a:p>
        </p:txBody>
      </p:sp>
      <p:graphicFrame>
        <p:nvGraphicFramePr>
          <p:cNvPr id="8" name="表 7">
            <a:extLst>
              <a:ext uri="{FF2B5EF4-FFF2-40B4-BE49-F238E27FC236}">
                <a16:creationId xmlns:a16="http://schemas.microsoft.com/office/drawing/2014/main" id="{2FC9475F-C31C-476E-9D68-5910B7EDB382}"/>
              </a:ext>
            </a:extLst>
          </p:cNvPr>
          <p:cNvGraphicFramePr>
            <a:graphicFrameLocks noGrp="1"/>
          </p:cNvGraphicFramePr>
          <p:nvPr>
            <p:extLst>
              <p:ext uri="{D42A27DB-BD31-4B8C-83A1-F6EECF244321}">
                <p14:modId xmlns:p14="http://schemas.microsoft.com/office/powerpoint/2010/main" val="517362091"/>
              </p:ext>
            </p:extLst>
          </p:nvPr>
        </p:nvGraphicFramePr>
        <p:xfrm>
          <a:off x="107504" y="2132856"/>
          <a:ext cx="8928994" cy="2753594"/>
        </p:xfrm>
        <a:graphic>
          <a:graphicData uri="http://schemas.openxmlformats.org/drawingml/2006/table">
            <a:tbl>
              <a:tblPr firstRow="1" bandRow="1">
                <a:tableStyleId>{93296810-A885-4BE3-A3E7-6D5BEEA58F35}</a:tableStyleId>
              </a:tblPr>
              <a:tblGrid>
                <a:gridCol w="1488164">
                  <a:extLst>
                    <a:ext uri="{9D8B030D-6E8A-4147-A177-3AD203B41FA5}">
                      <a16:colId xmlns:a16="http://schemas.microsoft.com/office/drawing/2014/main" val="128069908"/>
                    </a:ext>
                  </a:extLst>
                </a:gridCol>
                <a:gridCol w="1488166">
                  <a:extLst>
                    <a:ext uri="{9D8B030D-6E8A-4147-A177-3AD203B41FA5}">
                      <a16:colId xmlns:a16="http://schemas.microsoft.com/office/drawing/2014/main" val="20000"/>
                    </a:ext>
                  </a:extLst>
                </a:gridCol>
                <a:gridCol w="1488166">
                  <a:extLst>
                    <a:ext uri="{9D8B030D-6E8A-4147-A177-3AD203B41FA5}">
                      <a16:colId xmlns:a16="http://schemas.microsoft.com/office/drawing/2014/main" val="20001"/>
                    </a:ext>
                  </a:extLst>
                </a:gridCol>
                <a:gridCol w="1488166">
                  <a:extLst>
                    <a:ext uri="{9D8B030D-6E8A-4147-A177-3AD203B41FA5}">
                      <a16:colId xmlns:a16="http://schemas.microsoft.com/office/drawing/2014/main" val="20002"/>
                    </a:ext>
                  </a:extLst>
                </a:gridCol>
                <a:gridCol w="1488166">
                  <a:extLst>
                    <a:ext uri="{9D8B030D-6E8A-4147-A177-3AD203B41FA5}">
                      <a16:colId xmlns:a16="http://schemas.microsoft.com/office/drawing/2014/main" val="20003"/>
                    </a:ext>
                  </a:extLst>
                </a:gridCol>
                <a:gridCol w="1488166">
                  <a:extLst>
                    <a:ext uri="{9D8B030D-6E8A-4147-A177-3AD203B41FA5}">
                      <a16:colId xmlns:a16="http://schemas.microsoft.com/office/drawing/2014/main" val="20004"/>
                    </a:ext>
                  </a:extLst>
                </a:gridCol>
              </a:tblGrid>
              <a:tr h="550454">
                <a:tc>
                  <a:txBody>
                    <a:bodyPr/>
                    <a:lstStyle/>
                    <a:p>
                      <a:r>
                        <a:rPr kumimoji="1" lang="en-US" altLang="ja-JP" sz="1400" dirty="0"/>
                        <a:t>Sessions</a:t>
                      </a:r>
                    </a:p>
                  </a:txBody>
                  <a:tcPr/>
                </a:tc>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latin typeface="+mn-ea"/>
                          <a:ea typeface="+mn-ea"/>
                        </a:rPr>
                        <a:t>1</a:t>
                      </a:r>
                    </a:p>
                  </a:txBody>
                  <a:tcPr/>
                </a:tc>
                <a:tc>
                  <a:txBody>
                    <a:bodyPr/>
                    <a:lstStyle/>
                    <a:p>
                      <a:r>
                        <a:rPr kumimoji="1" lang="en-US" altLang="ja-JP" sz="1400" dirty="0"/>
                        <a:t>Wednesday</a:t>
                      </a:r>
                    </a:p>
                    <a:p>
                      <a:r>
                        <a:rPr kumimoji="1" lang="en-US" altLang="ja-JP" sz="1400" dirty="0"/>
                        <a:t>May 12th</a:t>
                      </a:r>
                      <a:r>
                        <a:rPr kumimoji="1" lang="en-US" altLang="ja-JP" sz="1400" baseline="30000" dirty="0"/>
                        <a:t> </a:t>
                      </a:r>
                      <a:endParaRPr kumimoji="1" lang="en-US" altLang="ja-JP" sz="1400" dirty="0"/>
                    </a:p>
                    <a:p>
                      <a:r>
                        <a:rPr kumimoji="1" lang="en-US" altLang="ja-JP" sz="1400" dirty="0"/>
                        <a:t>6:00-8:00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May 11th</a:t>
                      </a:r>
                      <a:r>
                        <a:rPr kumimoji="1" lang="en-US" altLang="ja-JP" sz="1400" baseline="30000" dirty="0"/>
                        <a:t> </a:t>
                      </a:r>
                      <a:endParaRPr kumimoji="1" lang="en-US" altLang="ja-JP" sz="1400" dirty="0"/>
                    </a:p>
                    <a:p>
                      <a:r>
                        <a:rPr kumimoji="1" lang="en-US" altLang="ja-JP" sz="1400" dirty="0"/>
                        <a:t>22:00-24:00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May 11th</a:t>
                      </a:r>
                      <a:r>
                        <a:rPr kumimoji="1" lang="en-US" altLang="ja-JP" sz="1400" baseline="30000" dirty="0"/>
                        <a:t> </a:t>
                      </a:r>
                      <a:endParaRPr kumimoji="1" lang="en-US" altLang="ja-JP" sz="1400" dirty="0"/>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May 11th</a:t>
                      </a:r>
                      <a:r>
                        <a:rPr kumimoji="1" lang="en-US" altLang="ja-JP" sz="1400" baseline="30000" dirty="0"/>
                        <a:t> </a:t>
                      </a:r>
                      <a:endParaRPr kumimoji="1" lang="en-US" altLang="ja-JP" sz="1400" dirty="0"/>
                    </a:p>
                    <a:p>
                      <a:r>
                        <a:rPr kumimoji="1" lang="en-US" altLang="ja-JP" sz="1400" dirty="0"/>
                        <a:t>16:00-18:00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May 11th</a:t>
                      </a:r>
                      <a:r>
                        <a:rPr kumimoji="1" lang="en-US" altLang="ja-JP" sz="1400" baseline="30000" dirty="0"/>
                        <a:t> </a:t>
                      </a:r>
                      <a:endParaRPr kumimoji="1" lang="en-US" altLang="ja-JP" sz="1400" dirty="0"/>
                    </a:p>
                    <a:p>
                      <a:r>
                        <a:rPr kumimoji="1" lang="en-US" altLang="ja-JP" sz="1400" dirty="0"/>
                        <a:t>14:00-16:00</a:t>
                      </a:r>
                      <a:endParaRPr kumimoji="1" lang="en-US" altLang="ja-JP" sz="1400" dirty="0">
                        <a:latin typeface="+mn-ea"/>
                        <a:ea typeface="+mn-ea"/>
                      </a:endParaRPr>
                    </a:p>
                  </a:txBody>
                  <a:tcPr/>
                </a:tc>
                <a:extLst>
                  <a:ext uri="{0D108BD9-81ED-4DB2-BD59-A6C34878D82A}">
                    <a16:rowId xmlns:a16="http://schemas.microsoft.com/office/drawing/2014/main" val="10001"/>
                  </a:ext>
                </a:extLst>
              </a:tr>
              <a:tr h="734380">
                <a:tc>
                  <a:txBody>
                    <a:bodyPr/>
                    <a:lstStyle/>
                    <a:p>
                      <a:r>
                        <a:rPr kumimoji="1" lang="en-US" altLang="ja-JP" sz="1400" dirty="0">
                          <a:latin typeface="+mn-ea"/>
                          <a:ea typeface="+mn-ea"/>
                        </a:rPr>
                        <a:t>2</a:t>
                      </a:r>
                    </a:p>
                  </a:txBody>
                  <a:tcPr/>
                </a:tc>
                <a:tc>
                  <a:txBody>
                    <a:bodyPr/>
                    <a:lstStyle/>
                    <a:p>
                      <a:r>
                        <a:rPr kumimoji="1" lang="en-US" altLang="ja-JP" sz="1400" dirty="0"/>
                        <a:t>Friday</a:t>
                      </a:r>
                    </a:p>
                    <a:p>
                      <a:r>
                        <a:rPr kumimoji="1" lang="en-US" altLang="ja-JP" sz="1400" dirty="0"/>
                        <a:t>May 14th</a:t>
                      </a:r>
                      <a:r>
                        <a:rPr kumimoji="1" lang="en-US" altLang="ja-JP" sz="1400" baseline="30000" dirty="0"/>
                        <a:t> </a:t>
                      </a:r>
                      <a:endParaRPr kumimoji="1" lang="en-US" altLang="ja-JP" sz="1400" dirty="0"/>
                    </a:p>
                    <a:p>
                      <a:r>
                        <a:rPr kumimoji="1" lang="en-US" altLang="ja-JP" sz="1400" dirty="0"/>
                        <a:t>6:00-8:00</a:t>
                      </a:r>
                      <a:endParaRPr kumimoji="1" lang="en-US" altLang="ja-JP" sz="1400" dirty="0">
                        <a:latin typeface="+mn-ea"/>
                        <a:ea typeface="+mn-ea"/>
                      </a:endParaRPr>
                    </a:p>
                  </a:txBody>
                  <a:tcPr/>
                </a:tc>
                <a:tc>
                  <a:txBody>
                    <a:bodyPr/>
                    <a:lstStyle/>
                    <a:p>
                      <a:r>
                        <a:rPr kumimoji="1" lang="en-US" altLang="ja-JP" sz="1400" dirty="0"/>
                        <a:t>Thursday</a:t>
                      </a:r>
                    </a:p>
                    <a:p>
                      <a:r>
                        <a:rPr kumimoji="1" lang="en-US" altLang="ja-JP" sz="1400" dirty="0"/>
                        <a:t>May 13th</a:t>
                      </a:r>
                      <a:r>
                        <a:rPr kumimoji="1" lang="en-US" altLang="ja-JP" sz="1400" baseline="30000" dirty="0"/>
                        <a:t> </a:t>
                      </a:r>
                      <a:endParaRPr kumimoji="1" lang="en-US" altLang="ja-JP" sz="1400" dirty="0"/>
                    </a:p>
                    <a:p>
                      <a:r>
                        <a:rPr kumimoji="1" lang="en-US" altLang="ja-JP" sz="1400" dirty="0"/>
                        <a:t>22:00-24:00</a:t>
                      </a:r>
                      <a:endParaRPr kumimoji="1" lang="en-US" altLang="ja-JP" sz="1400" dirty="0">
                        <a:latin typeface="+mn-ea"/>
                        <a:ea typeface="+mn-ea"/>
                      </a:endParaRPr>
                    </a:p>
                  </a:txBody>
                  <a:tcPr/>
                </a:tc>
                <a:tc>
                  <a:txBody>
                    <a:bodyPr/>
                    <a:lstStyle/>
                    <a:p>
                      <a:r>
                        <a:rPr kumimoji="1" lang="en-US" altLang="ja-JP" sz="1400" dirty="0"/>
                        <a:t>Thursday</a:t>
                      </a:r>
                    </a:p>
                    <a:p>
                      <a:r>
                        <a:rPr kumimoji="1" lang="en-US" altLang="ja-JP" sz="1400" dirty="0"/>
                        <a:t>May 13th</a:t>
                      </a:r>
                      <a:r>
                        <a:rPr kumimoji="1" lang="en-US" altLang="ja-JP" sz="1400" baseline="30000" dirty="0"/>
                        <a:t> </a:t>
                      </a:r>
                      <a:endParaRPr kumimoji="1" lang="en-US" altLang="ja-JP" sz="1400" dirty="0"/>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Thursday</a:t>
                      </a:r>
                    </a:p>
                    <a:p>
                      <a:r>
                        <a:rPr kumimoji="1" lang="en-US" altLang="ja-JP" sz="1400" dirty="0"/>
                        <a:t>May 13th</a:t>
                      </a:r>
                      <a:r>
                        <a:rPr kumimoji="1" lang="en-US" altLang="ja-JP" sz="1400" baseline="30000" dirty="0"/>
                        <a:t> </a:t>
                      </a:r>
                      <a:endParaRPr kumimoji="1" lang="en-US" altLang="ja-JP" sz="1400" dirty="0"/>
                    </a:p>
                    <a:p>
                      <a:r>
                        <a:rPr kumimoji="1" lang="en-US" altLang="ja-JP" sz="1400" dirty="0"/>
                        <a:t>16:00-18:00</a:t>
                      </a:r>
                      <a:endParaRPr kumimoji="1" lang="en-US" altLang="ja-JP" sz="1400" dirty="0">
                        <a:latin typeface="+mn-ea"/>
                        <a:ea typeface="+mn-ea"/>
                      </a:endParaRPr>
                    </a:p>
                  </a:txBody>
                  <a:tcPr/>
                </a:tc>
                <a:tc>
                  <a:txBody>
                    <a:bodyPr/>
                    <a:lstStyle/>
                    <a:p>
                      <a:r>
                        <a:rPr kumimoji="1" lang="en-US" altLang="ja-JP" sz="1400" dirty="0"/>
                        <a:t>Thursday</a:t>
                      </a:r>
                    </a:p>
                    <a:p>
                      <a:r>
                        <a:rPr kumimoji="1" lang="en-US" altLang="ja-JP" sz="1400" dirty="0"/>
                        <a:t>May 13th</a:t>
                      </a:r>
                      <a:r>
                        <a:rPr kumimoji="1" lang="en-US" altLang="ja-JP" sz="1400" baseline="30000" dirty="0"/>
                        <a:t> </a:t>
                      </a:r>
                      <a:endParaRPr kumimoji="1" lang="en-US" altLang="ja-JP" sz="1400" dirty="0"/>
                    </a:p>
                    <a:p>
                      <a:r>
                        <a:rPr kumimoji="1" lang="en-US" altLang="ja-JP" sz="1400" dirty="0"/>
                        <a:t>14:00-16:00</a:t>
                      </a:r>
                      <a:endParaRPr kumimoji="1" lang="en-US" altLang="ja-JP" sz="1400" dirty="0">
                        <a:latin typeface="+mn-ea"/>
                        <a:ea typeface="+mn-ea"/>
                      </a:endParaRPr>
                    </a:p>
                  </a:txBody>
                  <a:tcPr/>
                </a:tc>
                <a:extLst>
                  <a:ext uri="{0D108BD9-81ED-4DB2-BD59-A6C34878D82A}">
                    <a16:rowId xmlns:a16="http://schemas.microsoft.com/office/drawing/2014/main" val="2547241148"/>
                  </a:ext>
                </a:extLst>
              </a:tr>
              <a:tr h="734380">
                <a:tc>
                  <a:txBody>
                    <a:bodyPr/>
                    <a:lstStyle/>
                    <a:p>
                      <a:r>
                        <a:rPr kumimoji="1" lang="en-US" altLang="ja-JP" sz="1400" dirty="0">
                          <a:latin typeface="+mn-ea"/>
                          <a:ea typeface="+mn-ea"/>
                        </a:rPr>
                        <a:t>3</a:t>
                      </a:r>
                    </a:p>
                  </a:txBody>
                  <a:tcPr/>
                </a:tc>
                <a:tc>
                  <a:txBody>
                    <a:bodyPr/>
                    <a:lstStyle/>
                    <a:p>
                      <a:r>
                        <a:rPr kumimoji="1" lang="en-US" altLang="ja-JP" sz="1400" dirty="0"/>
                        <a:t>Tuesday</a:t>
                      </a:r>
                    </a:p>
                    <a:p>
                      <a:r>
                        <a:rPr kumimoji="1" lang="en-US" altLang="ja-JP" sz="1400" dirty="0"/>
                        <a:t>May 18th</a:t>
                      </a:r>
                      <a:r>
                        <a:rPr kumimoji="1" lang="en-US" altLang="ja-JP" sz="1400" baseline="30000" dirty="0"/>
                        <a:t> </a:t>
                      </a:r>
                      <a:endParaRPr kumimoji="1" lang="en-US" altLang="ja-JP" sz="1400" dirty="0"/>
                    </a:p>
                    <a:p>
                      <a:r>
                        <a:rPr kumimoji="1" lang="en-US" altLang="ja-JP" sz="1400" dirty="0"/>
                        <a:t>6:00-8:00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May 17th</a:t>
                      </a:r>
                      <a:r>
                        <a:rPr kumimoji="1" lang="en-US" altLang="ja-JP" sz="1400" baseline="30000" dirty="0"/>
                        <a:t> </a:t>
                      </a:r>
                      <a:endParaRPr kumimoji="1" lang="en-US" altLang="ja-JP" sz="1400" dirty="0"/>
                    </a:p>
                    <a:p>
                      <a:r>
                        <a:rPr kumimoji="1" lang="en-US" altLang="ja-JP" sz="1400" dirty="0"/>
                        <a:t>22:00-24:00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May 17th</a:t>
                      </a:r>
                      <a:r>
                        <a:rPr kumimoji="1" lang="en-US" altLang="ja-JP" sz="1400" baseline="30000" dirty="0"/>
                        <a:t> </a:t>
                      </a:r>
                      <a:endParaRPr kumimoji="1" lang="en-US" altLang="ja-JP" sz="1400" dirty="0"/>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May 17th</a:t>
                      </a:r>
                      <a:r>
                        <a:rPr kumimoji="1" lang="en-US" altLang="ja-JP" sz="1400" baseline="30000" dirty="0"/>
                        <a:t> </a:t>
                      </a:r>
                      <a:endParaRPr kumimoji="1" lang="en-US" altLang="ja-JP" sz="1400" dirty="0"/>
                    </a:p>
                    <a:p>
                      <a:r>
                        <a:rPr kumimoji="1" lang="en-US" altLang="ja-JP" sz="1400" dirty="0"/>
                        <a:t>16:00-18:00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May 17th</a:t>
                      </a:r>
                      <a:r>
                        <a:rPr kumimoji="1" lang="en-US" altLang="ja-JP" sz="1400" baseline="30000" dirty="0"/>
                        <a:t> </a:t>
                      </a:r>
                      <a:endParaRPr kumimoji="1" lang="en-US" altLang="ja-JP" sz="1400" dirty="0"/>
                    </a:p>
                    <a:p>
                      <a:r>
                        <a:rPr kumimoji="1" lang="en-US" altLang="ja-JP" sz="1400" dirty="0"/>
                        <a:t>14:00-16:00</a:t>
                      </a:r>
                      <a:endParaRPr kumimoji="1" lang="en-US" altLang="ja-JP" sz="1400" dirty="0">
                        <a:latin typeface="+mn-ea"/>
                        <a:ea typeface="+mn-ea"/>
                      </a:endParaRPr>
                    </a:p>
                  </a:txBody>
                  <a:tcPr/>
                </a:tc>
                <a:extLst>
                  <a:ext uri="{0D108BD9-81ED-4DB2-BD59-A6C34878D82A}">
                    <a16:rowId xmlns:a16="http://schemas.microsoft.com/office/drawing/2014/main" val="2565902198"/>
                  </a:ext>
                </a:extLst>
              </a:tr>
            </a:tbl>
          </a:graphicData>
        </a:graphic>
      </p:graphicFrame>
      <p:sp>
        <p:nvSpPr>
          <p:cNvPr id="3" name="テキスト ボックス 2">
            <a:extLst>
              <a:ext uri="{FF2B5EF4-FFF2-40B4-BE49-F238E27FC236}">
                <a16:creationId xmlns:a16="http://schemas.microsoft.com/office/drawing/2014/main" id="{A63AC6D6-4DC1-4463-9155-51E756BA21EE}"/>
              </a:ext>
            </a:extLst>
          </p:cNvPr>
          <p:cNvSpPr txBox="1"/>
          <p:nvPr/>
        </p:nvSpPr>
        <p:spPr>
          <a:xfrm>
            <a:off x="539552" y="1340768"/>
            <a:ext cx="7776864" cy="584775"/>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time slots in May Interim2021</a:t>
            </a:r>
            <a:endParaRPr lang="en-001" sz="3200" dirty="0">
              <a:latin typeface="Meiryo UI" panose="020B0604030504040204" pitchFamily="50" charset="-128"/>
              <a:ea typeface="Meiryo UI" panose="020B0604030504040204" pitchFamily="50" charset="-128"/>
            </a:endParaRPr>
          </a:p>
        </p:txBody>
      </p:sp>
      <p:sp>
        <p:nvSpPr>
          <p:cNvPr id="9" name="日付プレースホルダー 8">
            <a:extLst>
              <a:ext uri="{FF2B5EF4-FFF2-40B4-BE49-F238E27FC236}">
                <a16:creationId xmlns:a16="http://schemas.microsoft.com/office/drawing/2014/main" id="{C744888E-A570-4C2C-AB14-44F777191C03}"/>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300388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8</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001" altLang="ja-JP"/>
              <a:t>&lt;May,2021&gt;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001" altLang="ja-JP"/>
              <a:t>&lt;May,2021&gt;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May plenary, Attendance will be counted session based. Each session gives you 6% of attendance.</a:t>
            </a:r>
          </a:p>
          <a:p>
            <a:r>
              <a:rPr lang="en-US" sz="1400" dirty="0">
                <a:solidFill>
                  <a:srgbClr val="FF0000"/>
                </a:solidFill>
              </a:rPr>
              <a:t>In order to get voting right, you need to get at least 12 sessions during May Interim.</a:t>
            </a:r>
            <a:endParaRPr lang="en-001" sz="1400" dirty="0">
              <a:solidFill>
                <a:srgbClr val="FF0000"/>
              </a:solidFill>
            </a:endParaRPr>
          </a:p>
        </p:txBody>
      </p:sp>
    </p:spTree>
    <p:extLst>
      <p:ext uri="{BB962C8B-B14F-4D97-AF65-F5344CB8AC3E}">
        <p14:creationId xmlns:p14="http://schemas.microsoft.com/office/powerpoint/2010/main" val="308675635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4685</TotalTime>
  <Words>1810</Words>
  <Application>Microsoft Office PowerPoint</Application>
  <PresentationFormat>画面に合わせる (4:3)</PresentationFormat>
  <Paragraphs>436</Paragraphs>
  <Slides>25</Slides>
  <Notes>9</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25</vt:i4>
      </vt:variant>
    </vt:vector>
  </HeadingPairs>
  <TitlesOfParts>
    <vt:vector size="32"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May Interim Virtual Meeting  Opening report  on May 11th/13th/17th,2021</vt:lpstr>
      <vt:lpstr>PowerPoint プレゼンテーション</vt:lpstr>
      <vt:lpstr>Administrative Items</vt:lpstr>
      <vt:lpstr>Participants have a duty to inform the IEEE</vt:lpstr>
      <vt:lpstr>Ways to inform IEEE</vt:lpstr>
      <vt:lpstr>Other guidelines for IEEE WG meetings</vt:lpstr>
      <vt:lpstr>Patent-related information</vt:lpstr>
      <vt:lpstr>Attendance</vt:lpstr>
      <vt:lpstr>TG4aa JRE sessions in May Interim</vt:lpstr>
      <vt:lpstr>Proposed agenda for TG4aa meetings</vt:lpstr>
      <vt:lpstr>Agenda items for the weeks</vt:lpstr>
      <vt:lpstr>Approval of  the last meeting minutes [March Plenary] March 9-17th : 15-21-0169-02-04aa </vt:lpstr>
      <vt:lpstr>Review and resolve WG ballot comments</vt:lpstr>
      <vt:lpstr>Attendance recap</vt:lpstr>
      <vt:lpstr>Recess (End of session1)</vt:lpstr>
      <vt:lpstr>OPEN (Start of TG4aa session2)</vt:lpstr>
      <vt:lpstr>Attendance</vt:lpstr>
      <vt:lpstr>Agenda items for the weeks</vt:lpstr>
      <vt:lpstr>Continue on Reviewing and resolving WG ballot comments</vt:lpstr>
      <vt:lpstr>TG4aa JRE sessions in May Interim</vt:lpstr>
      <vt:lpstr>Next session on 17th May</vt:lpstr>
      <vt:lpstr>Attendance recap</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350</cp:revision>
  <cp:lastPrinted>1998-02-10T13:28:06Z</cp:lastPrinted>
  <dcterms:created xsi:type="dcterms:W3CDTF">2020-02-10T05:27:43Z</dcterms:created>
  <dcterms:modified xsi:type="dcterms:W3CDTF">2021-05-13T20:52:38Z</dcterms:modified>
</cp:coreProperties>
</file>