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3" r:id="rId2"/>
    <p:sldId id="264" r:id="rId3"/>
    <p:sldId id="356" r:id="rId4"/>
    <p:sldId id="282" r:id="rId5"/>
    <p:sldId id="274" r:id="rId6"/>
    <p:sldId id="275" r:id="rId7"/>
    <p:sldId id="276" r:id="rId8"/>
    <p:sldId id="277" r:id="rId9"/>
    <p:sldId id="289" r:id="rId10"/>
    <p:sldId id="359" r:id="rId11"/>
    <p:sldId id="284" r:id="rId12"/>
    <p:sldId id="292" r:id="rId13"/>
    <p:sldId id="304" r:id="rId14"/>
    <p:sldId id="330" r:id="rId15"/>
    <p:sldId id="311" r:id="rId16"/>
    <p:sldId id="306" r:id="rId17"/>
    <p:sldId id="279" r:id="rId18"/>
    <p:sldId id="2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15-21-0264-00-04aa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241-01-04aa-802-15-4aa-d06-letter-ballot-consolidated-comment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May Interim 2021 Virtual meeting Opening report]</a:t>
            </a:r>
            <a:r>
              <a:rPr lang="en-US" altLang="ja-JP" sz="1600" dirty="0">
                <a:ea typeface="ＭＳ Ｐゴシック" charset="-128"/>
              </a:rPr>
              <a:t>	</a:t>
            </a:r>
          </a:p>
          <a:p>
            <a:r>
              <a:rPr lang="en-US" altLang="ja-JP" sz="1600" b="1" dirty="0">
                <a:ea typeface="ＭＳ Ｐゴシック" charset="-128"/>
              </a:rPr>
              <a:t>Date Submitted: [11th  May,2021]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May Interim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2812580287"/>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13</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14</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980373028"/>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17</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18</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19</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21</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 at closing plenary on May 19th</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Review and resolve WG ballot comments</a:t>
            </a:r>
          </a:p>
          <a:p>
            <a:pPr>
              <a:buFont typeface="Wingdings" panose="05000000000000000000" pitchFamily="2" charset="2"/>
              <a:buChar char="q"/>
            </a:pPr>
            <a:r>
              <a:rPr lang="en-US" altLang="ja-JP" dirty="0"/>
              <a:t>Session2:</a:t>
            </a:r>
          </a:p>
          <a:p>
            <a:r>
              <a:rPr lang="en-US" altLang="ja-JP" dirty="0"/>
              <a:t>Continue session1</a:t>
            </a:r>
          </a:p>
          <a:p>
            <a:pPr>
              <a:buFont typeface="Wingdings" panose="05000000000000000000" pitchFamily="2" charset="2"/>
              <a:buChar char="q"/>
            </a:pPr>
            <a:r>
              <a:rPr lang="en-US" altLang="ja-JP" dirty="0"/>
              <a:t>Session3:</a:t>
            </a:r>
          </a:p>
          <a:p>
            <a:pPr>
              <a:buFont typeface="Arial" panose="020B0604020202020204" pitchFamily="34" charset="0"/>
              <a:buChar char="•"/>
            </a:pPr>
            <a:r>
              <a:rPr lang="en-US" altLang="ja-JP" dirty="0"/>
              <a:t>Continue session2</a:t>
            </a:r>
          </a:p>
          <a:p>
            <a:r>
              <a:rPr lang="en-US" altLang="ja-JP" dirty="0"/>
              <a:t>Next Steps</a:t>
            </a:r>
          </a:p>
          <a:p>
            <a:endParaRPr lang="en-US" altLang="ja-JP" dirty="0"/>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11th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comments</a:t>
            </a:r>
            <a:endParaRPr lang="en-US" sz="1200" dirty="0">
              <a:solidFill>
                <a:srgbClr val="0000FF"/>
              </a:solidFill>
            </a:endParaRP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p>
          <a:p>
            <a:pPr marL="800100" lvl="1" indent="-342900">
              <a:buFont typeface="+mj-lt"/>
              <a:buAutoNum type="arabicPeriod"/>
            </a:pPr>
            <a:endParaRPr lang="en-US" altLang="ja-JP" sz="1200" dirty="0"/>
          </a:p>
          <a:p>
            <a:r>
              <a:rPr lang="en-US" altLang="ja-JP" sz="1800" dirty="0"/>
              <a:t>13th Thursday EV1(17:00-19:00)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17th Monday EV1(17:00-19:00)</a:t>
            </a:r>
          </a:p>
          <a:p>
            <a:pPr marL="800100" lvl="1" indent="-342900">
              <a:buFont typeface="+mj-lt"/>
              <a:buAutoNum type="arabicPeriod"/>
            </a:pPr>
            <a:r>
              <a:rPr lang="en-US" sz="1100" dirty="0"/>
              <a:t>OPEN</a:t>
            </a:r>
          </a:p>
          <a:p>
            <a:pPr marL="800100" lvl="1" indent="-342900">
              <a:buFont typeface="+mj-lt"/>
              <a:buAutoNum type="arabicPeriod"/>
            </a:pPr>
            <a:r>
              <a:rPr lang="en-US" sz="1100" dirty="0"/>
              <a:t>Attendance</a:t>
            </a:r>
          </a:p>
          <a:p>
            <a:pPr marL="800100" lvl="1" indent="-342900">
              <a:buFont typeface="+mj-lt"/>
              <a:buAutoNum type="arabicPeriod"/>
            </a:pPr>
            <a:r>
              <a:rPr lang="en-US" sz="1100" dirty="0"/>
              <a:t>Continue Session2</a:t>
            </a:r>
          </a:p>
          <a:p>
            <a:pPr marL="800100" lvl="1" indent="-342900">
              <a:buFont typeface="+mj-lt"/>
              <a:buAutoNum type="arabicPeriod"/>
            </a:pPr>
            <a:r>
              <a:rPr lang="en-US" sz="1100" kern="0" dirty="0"/>
              <a:t>Discuss next steps</a:t>
            </a:r>
          </a:p>
          <a:p>
            <a:pPr marL="800100" lvl="1" indent="-342900">
              <a:buFont typeface="+mj-lt"/>
              <a:buAutoNum type="arabicPeriod"/>
            </a:pPr>
            <a:r>
              <a:rPr lang="en-US" sz="1100" dirty="0"/>
              <a:t>Plan for July meeting (# of sessions)</a:t>
            </a:r>
            <a:endParaRPr lang="en-US" sz="1100" kern="0" dirty="0"/>
          </a:p>
          <a:p>
            <a:pPr marL="800100" lvl="1" indent="-342900">
              <a:buFont typeface="+mj-lt"/>
              <a:buAutoNum type="arabicPeriod"/>
            </a:pPr>
            <a:r>
              <a:rPr lang="en-US" sz="1100" kern="0" dirty="0"/>
              <a:t>Any other business</a:t>
            </a:r>
          </a:p>
          <a:p>
            <a:pPr marL="800100" lvl="1" indent="-342900">
              <a:buFont typeface="+mj-lt"/>
              <a:buAutoNum type="arabicPeriod"/>
            </a:pPr>
            <a:r>
              <a:rPr lang="en-US" sz="1100" dirty="0"/>
              <a:t>Attendance recap</a:t>
            </a:r>
            <a:endParaRPr lang="en-US" sz="1100" kern="0" dirty="0"/>
          </a:p>
          <a:p>
            <a:pPr marL="800100" lvl="1" indent="-342900">
              <a:buFont typeface="+mj-lt"/>
              <a:buAutoNum type="arabicPeriod"/>
            </a:pPr>
            <a:r>
              <a:rPr lang="en-US" sz="1100" kern="0" dirty="0"/>
              <a:t>Adjourn 4aa JRE</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875213" y="4365104"/>
            <a:ext cx="3238128" cy="1546577"/>
          </a:xfrm>
          <a:prstGeom prst="rect">
            <a:avLst/>
          </a:prstGeom>
          <a:noFill/>
        </p:spPr>
        <p:txBody>
          <a:bodyPr wrap="square" rtlCol="0">
            <a:spAutoFit/>
          </a:bodyPr>
          <a:lstStyle/>
          <a:p>
            <a:pPr marL="0" indent="0">
              <a:buNone/>
            </a:pPr>
            <a:r>
              <a:rPr lang="en-US" dirty="0">
                <a:solidFill>
                  <a:schemeClr val="bg1"/>
                </a:solidFill>
              </a:rPr>
              <a:t>Agree any changes to the Agenda</a:t>
            </a:r>
          </a:p>
          <a:p>
            <a:pPr marL="0" indent="0">
              <a:buNone/>
            </a:pPr>
            <a:r>
              <a:rPr lang="en-US" dirty="0">
                <a:solidFill>
                  <a:schemeClr val="bg1"/>
                </a:solidFill>
              </a:rPr>
              <a:t>Moved: Clint Powell(Facebook)</a:t>
            </a:r>
          </a:p>
          <a:p>
            <a:pPr marL="0" indent="0">
              <a:buNone/>
            </a:pPr>
            <a:r>
              <a:rPr lang="en-US" dirty="0">
                <a:solidFill>
                  <a:schemeClr val="bg1"/>
                </a:solidFill>
              </a:rPr>
              <a:t>Second: Harry </a:t>
            </a:r>
            <a:r>
              <a:rPr lang="en-US" dirty="0" err="1">
                <a:solidFill>
                  <a:schemeClr val="bg1"/>
                </a:solidFill>
              </a:rPr>
              <a:t>Bims</a:t>
            </a:r>
            <a:r>
              <a:rPr lang="en-US" dirty="0">
                <a:solidFill>
                  <a:schemeClr val="bg1"/>
                </a:solidFill>
              </a:rPr>
              <a:t>(BIMS Laboratories)</a:t>
            </a:r>
            <a:endParaRPr lang="en-001" dirty="0">
              <a:solidFill>
                <a:schemeClr val="bg1"/>
              </a:solidFill>
            </a:endParaRPr>
          </a:p>
          <a:p>
            <a:pPr marL="0" indent="0">
              <a:buNone/>
            </a:pPr>
            <a:r>
              <a:rPr lang="en-US" dirty="0">
                <a:solidFill>
                  <a:schemeClr val="bg1"/>
                </a:solidFill>
              </a:rPr>
              <a:t>There is no discussion or objections.</a:t>
            </a:r>
          </a:p>
          <a:p>
            <a:pPr marL="0" indent="0">
              <a:buNone/>
            </a:pPr>
            <a:r>
              <a:rPr lang="en-US" dirty="0">
                <a:solidFill>
                  <a:schemeClr val="bg1"/>
                </a:solidFill>
              </a:rPr>
              <a:t>Agenda is approved  unanimous consent.</a:t>
            </a:r>
          </a:p>
          <a:p>
            <a:pPr marL="0" indent="0">
              <a:buNone/>
            </a:pPr>
            <a:endParaRPr lang="en-US" sz="1050" dirty="0">
              <a:solidFill>
                <a:schemeClr val="bg1"/>
              </a:solidFill>
            </a:endParaRPr>
          </a:p>
          <a:p>
            <a:endParaRPr lang="en-US" dirty="0">
              <a:solidFill>
                <a:schemeClr val="bg1"/>
              </a:solidFill>
            </a:endParaRPr>
          </a:p>
          <a:p>
            <a:endParaRPr lang="en-001" dirty="0">
              <a:solidFill>
                <a:schemeClr val="bg1"/>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[March Plenary]</a:t>
            </a:r>
            <a:br>
              <a:rPr lang="en-US" sz="2000" dirty="0"/>
            </a:br>
            <a:r>
              <a:rPr lang="en-US" sz="2000" dirty="0"/>
              <a:t>March 9-17</a:t>
            </a:r>
            <a:r>
              <a:rPr lang="en-US" sz="2000" baseline="30000" dirty="0"/>
              <a:t>th</a:t>
            </a:r>
            <a:r>
              <a:rPr lang="en-US" sz="2000" dirty="0"/>
              <a:t> : 15-21-0169-02-04aa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53238" y="5241157"/>
            <a:ext cx="3414705" cy="938719"/>
          </a:xfrm>
          <a:prstGeom prst="rect">
            <a:avLst/>
          </a:prstGeom>
          <a:solidFill>
            <a:schemeClr val="bg1"/>
          </a:solidFill>
        </p:spPr>
        <p:txBody>
          <a:bodyPr wrap="square" rtlCol="0">
            <a:spAutoFit/>
          </a:bodyPr>
          <a:lstStyle/>
          <a:p>
            <a:pPr marL="0" indent="0">
              <a:buNone/>
            </a:pPr>
            <a:r>
              <a:rPr lang="en-US" sz="1100" dirty="0">
                <a:solidFill>
                  <a:schemeClr val="bg1"/>
                </a:solidFill>
              </a:rPr>
              <a:t>Agree to last meeting minutes</a:t>
            </a:r>
          </a:p>
          <a:p>
            <a:r>
              <a:rPr lang="en-US" sz="1100" dirty="0">
                <a:solidFill>
                  <a:schemeClr val="bg1"/>
                </a:solidFill>
              </a:rPr>
              <a:t>Moved :Clint Powell(Facebook)</a:t>
            </a:r>
          </a:p>
          <a:p>
            <a:r>
              <a:rPr lang="en-US" sz="1100" dirty="0">
                <a:solidFill>
                  <a:schemeClr val="bg1"/>
                </a:solidFill>
              </a:rPr>
              <a:t>Second : Ryota Okumura(Kyoto University)</a:t>
            </a:r>
          </a:p>
          <a:p>
            <a:pPr marL="0" indent="0">
              <a:buNone/>
            </a:pPr>
            <a:r>
              <a:rPr lang="en-US" sz="1100" dirty="0">
                <a:solidFill>
                  <a:schemeClr val="bg1"/>
                </a:solidFill>
              </a:rPr>
              <a:t>There is no discussion or objections.</a:t>
            </a:r>
          </a:p>
          <a:p>
            <a:pPr marL="0" indent="0">
              <a:buNone/>
            </a:pPr>
            <a:r>
              <a:rPr lang="en-US" sz="1100" dirty="0">
                <a:solidFill>
                  <a:schemeClr val="bg1"/>
                </a:solidFill>
              </a:rPr>
              <a:t>last meeting minutes are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a:t>
            </a:r>
          </a:p>
          <a:p>
            <a:pPr marL="0" indent="0">
              <a:buNone/>
            </a:pPr>
            <a:r>
              <a:rPr lang="en-US" dirty="0">
                <a:hlinkClick r:id="rId2"/>
              </a:rPr>
              <a:t>https://mentor.ieee.org/802.15/dcn/21/15-21-0241-01-04aa-802-15-4aa-d06-letter-ballot-consolidated-comments.xlsx</a:t>
            </a: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dirty="0"/>
              <a:t>&lt;Ma</a:t>
            </a:r>
            <a:r>
              <a:rPr lang="en-US" altLang="ja-JP" dirty="0"/>
              <a:t>y</a:t>
            </a:r>
            <a:r>
              <a:rPr lang="en-001" altLang="ja-JP" dirty="0"/>
              <a:t>,2021&gt;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17</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785230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18</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May Interim</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May 11th/13th/17th,2021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517362091"/>
              </p:ext>
            </p:extLst>
          </p:nvPr>
        </p:nvGraphicFramePr>
        <p:xfrm>
          <a:off x="107504" y="2132856"/>
          <a:ext cx="8928994" cy="2753594"/>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May 12th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Friday</a:t>
                      </a:r>
                    </a:p>
                    <a:p>
                      <a:r>
                        <a:rPr kumimoji="1" lang="en-US" altLang="ja-JP" sz="1400" dirty="0"/>
                        <a:t>May 14th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May 18th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2565902198"/>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539552" y="1340768"/>
            <a:ext cx="7776864"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May Interim2021</a:t>
            </a:r>
            <a:endParaRPr lang="en-001" sz="3200" dirty="0">
              <a:latin typeface="Meiryo UI" panose="020B0604030504040204" pitchFamily="50" charset="-128"/>
              <a:ea typeface="Meiryo UI" panose="020B0604030504040204" pitchFamily="50" charset="-128"/>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00388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May plenary, Attendance will be counted session based. Each session gives you 6% of attendance.</a:t>
            </a:r>
          </a:p>
          <a:p>
            <a:r>
              <a:rPr lang="en-US" sz="1400" dirty="0">
                <a:solidFill>
                  <a:srgbClr val="FF0000"/>
                </a:solidFill>
              </a:rPr>
              <a:t>In order to get voting right, you need to get at least 12 sessions during May Interim.</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4632</TotalTime>
  <Words>1318</Words>
  <Application>Microsoft Office PowerPoint</Application>
  <PresentationFormat>画面に合わせる (4:3)</PresentationFormat>
  <Paragraphs>304</Paragraphs>
  <Slides>18</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May Interim Virtual Meeting  Opening report  on May 11th/13th/17th,2021</vt:lpstr>
      <vt:lpstr>PowerPoint プレゼンテーション</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March Plenary</vt:lpstr>
      <vt:lpstr>Proposed agenda for TG4aa meetings</vt:lpstr>
      <vt:lpstr>Agenda items for the weeks</vt:lpstr>
      <vt:lpstr>Approval of  the last meeting minutes [March Plenary] March 9-17th : 15-21-0169-02-04aa </vt:lpstr>
      <vt:lpstr>Review and resolve WG ballot comments</vt:lpstr>
      <vt:lpstr>Attendance recap</vt:lpstr>
      <vt:lpstr>Recess (End of session1)</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344</cp:revision>
  <cp:lastPrinted>1998-02-10T13:28:06Z</cp:lastPrinted>
  <dcterms:created xsi:type="dcterms:W3CDTF">2020-02-10T05:27:43Z</dcterms:created>
  <dcterms:modified xsi:type="dcterms:W3CDTF">2021-05-11T14:41:22Z</dcterms:modified>
</cp:coreProperties>
</file>