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424" r:id="rId3"/>
    <p:sldId id="423" r:id="rId4"/>
    <p:sldId id="608" r:id="rId5"/>
    <p:sldId id="708" r:id="rId6"/>
    <p:sldId id="754" r:id="rId7"/>
    <p:sldId id="560" r:id="rId8"/>
    <p:sldId id="846" r:id="rId9"/>
    <p:sldId id="852" r:id="rId10"/>
    <p:sldId id="854" r:id="rId11"/>
    <p:sldId id="853" r:id="rId12"/>
    <p:sldId id="828" r:id="rId13"/>
    <p:sldId id="855" r:id="rId14"/>
    <p:sldId id="835" r:id="rId15"/>
    <p:sldId id="851" r:id="rId16"/>
    <p:sldId id="856"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61" autoAdjust="0"/>
    <p:restoredTop sz="95409" autoAdjust="0"/>
  </p:normalViewPr>
  <p:slideViewPr>
    <p:cSldViewPr>
      <p:cViewPr varScale="1">
        <p:scale>
          <a:sx n="109" d="100"/>
          <a:sy n="109" d="100"/>
        </p:scale>
        <p:origin x="878"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856599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15</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1721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4</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5</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6</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7</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-0262-02-0013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2021</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May 2021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2021-05-11</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926"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de-DE" dirty="0" smtClean="0"/>
              <a:t>TG13 </a:t>
            </a:r>
            <a:r>
              <a:rPr lang="de-DE" dirty="0" err="1" smtClean="0"/>
              <a:t>requests</a:t>
            </a:r>
            <a:r>
              <a:rPr lang="de-DE" dirty="0" smtClean="0"/>
              <a:t> </a:t>
            </a:r>
            <a:r>
              <a:rPr lang="de-DE" dirty="0" err="1"/>
              <a:t>that</a:t>
            </a:r>
            <a:r>
              <a:rPr lang="de-DE" dirty="0"/>
              <a:t> </a:t>
            </a:r>
            <a:r>
              <a:rPr lang="de-DE" dirty="0" err="1"/>
              <a:t>the</a:t>
            </a:r>
            <a:r>
              <a:rPr lang="de-DE" dirty="0"/>
              <a:t> 802.15 WG </a:t>
            </a:r>
            <a:r>
              <a:rPr lang="de-DE" dirty="0" err="1" smtClean="0"/>
              <a:t>requests</a:t>
            </a:r>
            <a:r>
              <a:rPr lang="de-DE" dirty="0" smtClean="0"/>
              <a:t> </a:t>
            </a:r>
            <a:r>
              <a:rPr lang="de-DE" dirty="0" err="1"/>
              <a:t>the</a:t>
            </a:r>
            <a:r>
              <a:rPr lang="de-DE" dirty="0"/>
              <a:t> 802 EC </a:t>
            </a:r>
            <a:r>
              <a:rPr lang="de-DE" dirty="0" err="1"/>
              <a:t>to</a:t>
            </a:r>
            <a:r>
              <a:rPr lang="de-DE" dirty="0"/>
              <a:t> </a:t>
            </a:r>
            <a:r>
              <a:rPr lang="de-DE" dirty="0" err="1"/>
              <a:t>forward</a:t>
            </a:r>
            <a:r>
              <a:rPr lang="de-DE" dirty="0"/>
              <a:t> </a:t>
            </a:r>
            <a:r>
              <a:rPr lang="de-DE" dirty="0" err="1"/>
              <a:t>the</a:t>
            </a:r>
            <a:r>
              <a:rPr lang="de-DE" dirty="0"/>
              <a:t> P802.15.13 PAR </a:t>
            </a:r>
            <a:r>
              <a:rPr lang="de-DE" dirty="0" err="1"/>
              <a:t>extension</a:t>
            </a:r>
            <a:r>
              <a:rPr lang="de-DE" dirty="0"/>
              <a:t> </a:t>
            </a:r>
            <a:r>
              <a:rPr lang="de-DE" dirty="0" err="1"/>
              <a:t>documentation</a:t>
            </a:r>
            <a:r>
              <a:rPr lang="de-DE" dirty="0"/>
              <a:t> </a:t>
            </a:r>
            <a:r>
              <a:rPr lang="de-DE" dirty="0" err="1"/>
              <a:t>contained</a:t>
            </a:r>
            <a:r>
              <a:rPr lang="de-DE" dirty="0"/>
              <a:t> in </a:t>
            </a:r>
            <a:r>
              <a:rPr lang="de-DE" dirty="0" smtClean="0"/>
              <a:t>15-21-0267-01-0013 </a:t>
            </a:r>
            <a:r>
              <a:rPr lang="de-DE" dirty="0" err="1"/>
              <a:t>to</a:t>
            </a:r>
            <a:r>
              <a:rPr lang="de-DE" dirty="0"/>
              <a:t> </a:t>
            </a:r>
            <a:r>
              <a:rPr lang="de-DE" dirty="0" err="1" smtClean="0"/>
              <a:t>NesCom</a:t>
            </a:r>
            <a:r>
              <a:rPr lang="de-DE" dirty="0" smtClean="0"/>
              <a:t>.</a:t>
            </a:r>
            <a:endParaRPr lang="de-DE" dirty="0"/>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Tuncer Baykas</a:t>
            </a:r>
          </a:p>
          <a:p>
            <a:pPr algn="just">
              <a:buFontTx/>
              <a:buNone/>
            </a:pPr>
            <a:r>
              <a:rPr lang="en-GB" altLang="en-US" dirty="0" smtClean="0">
                <a:sym typeface="Wingdings" panose="05000000000000000000" pitchFamily="2" charset="2"/>
              </a:rPr>
              <a:t>Seconded by	Sang-Kyu Lim</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6774897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b="0" dirty="0" smtClean="0"/>
              <a:t>25 May 2021, 11-13 CET (5-7 ET, 19-21 KT)</a:t>
            </a:r>
          </a:p>
          <a:p>
            <a:pPr marL="800100" lvl="1"/>
            <a:r>
              <a:rPr lang="de-DE" dirty="0" smtClean="0"/>
              <a:t>31 May </a:t>
            </a:r>
            <a:r>
              <a:rPr lang="de-DE" dirty="0"/>
              <a:t>2021, 11-13 CET (5-7 ET, 19-21 KT)</a:t>
            </a:r>
          </a:p>
          <a:p>
            <a:pPr marL="800100" lvl="1"/>
            <a:r>
              <a:rPr lang="de-DE" dirty="0" smtClean="0"/>
              <a:t>07 June </a:t>
            </a:r>
            <a:r>
              <a:rPr lang="de-DE" dirty="0"/>
              <a:t>2021, 11-13 CET (5-7 ET, 19-21 KT)</a:t>
            </a:r>
          </a:p>
          <a:p>
            <a:pPr marL="800100" lvl="1"/>
            <a:r>
              <a:rPr lang="de-DE" dirty="0" smtClean="0"/>
              <a:t>14 June </a:t>
            </a:r>
            <a:r>
              <a:rPr lang="de-DE" dirty="0"/>
              <a:t>2021, 11-13 CET (5-7 ET, 19-21 KT)</a:t>
            </a:r>
          </a:p>
          <a:p>
            <a:pPr marL="800100" lvl="1"/>
            <a:r>
              <a:rPr lang="de-DE" dirty="0" smtClean="0"/>
              <a:t>21 June </a:t>
            </a:r>
            <a:r>
              <a:rPr lang="de-DE" dirty="0"/>
              <a:t>2021, 11-13 CET (5-7 ET, 19-21 KT)</a:t>
            </a:r>
          </a:p>
          <a:p>
            <a:pPr marL="800100" lvl="1"/>
            <a:r>
              <a:rPr lang="de-DE" dirty="0" smtClean="0"/>
              <a:t>28 June </a:t>
            </a:r>
            <a:r>
              <a:rPr lang="de-DE" dirty="0"/>
              <a:t>2021, 11-13 CET (5-7 ET, 19-21 KT</a:t>
            </a:r>
            <a:r>
              <a:rPr lang="de-DE" dirty="0" smtClean="0"/>
              <a:t>)</a:t>
            </a:r>
          </a:p>
          <a:p>
            <a:pPr marL="800100" lvl="1"/>
            <a:r>
              <a:rPr lang="de-DE" dirty="0" smtClean="0"/>
              <a:t>05 </a:t>
            </a:r>
            <a:r>
              <a:rPr lang="de-DE" dirty="0" err="1" smtClean="0"/>
              <a:t>July</a:t>
            </a:r>
            <a:r>
              <a:rPr lang="de-DE" dirty="0" smtClean="0"/>
              <a:t> 2021, </a:t>
            </a:r>
            <a:r>
              <a:rPr lang="de-DE" dirty="0"/>
              <a:t>11-13 CET (5-7 ET, 19-21 KT)</a:t>
            </a:r>
          </a:p>
          <a:p>
            <a:pPr marL="800100" lvl="1"/>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P802.15.13_D5 </a:t>
            </a:r>
            <a:r>
              <a:rPr lang="en-US" sz="1800" b="0" i="1" dirty="0"/>
              <a:t>with the following membership: Volker Jungnickel as Chair, Nikola </a:t>
            </a:r>
            <a:r>
              <a:rPr lang="en-US" sz="1800" b="0" i="1" dirty="0" err="1"/>
              <a:t>Serafimovski</a:t>
            </a:r>
            <a:r>
              <a:rPr lang="en-US" sz="1800" b="0" i="1" dirty="0"/>
              <a:t>, Tuncer 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Tuncer Baykas</a:t>
            </a:r>
          </a:p>
          <a:p>
            <a:pPr marL="457200" lvl="1" indent="0">
              <a:buNone/>
            </a:pPr>
            <a:r>
              <a:rPr lang="en-US" sz="1800" b="1" dirty="0" smtClean="0"/>
              <a:t>Second:	Sang-Kyu Lim</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Current</a:t>
            </a:r>
            <a:r>
              <a:rPr lang="de-DE" dirty="0" smtClean="0"/>
              <a:t> </a:t>
            </a:r>
            <a:r>
              <a:rPr lang="de-DE" dirty="0" err="1" smtClean="0"/>
              <a:t>Draft</a:t>
            </a:r>
            <a:r>
              <a:rPr lang="de-DE" dirty="0" smtClean="0"/>
              <a:t> Status</a:t>
            </a:r>
            <a:endParaRPr lang="de-DE" dirty="0"/>
          </a:p>
        </p:txBody>
      </p:sp>
      <p:sp>
        <p:nvSpPr>
          <p:cNvPr id="3" name="Inhaltsplatzhalter 2"/>
          <p:cNvSpPr>
            <a:spLocks noGrp="1"/>
          </p:cNvSpPr>
          <p:nvPr>
            <p:ph idx="1"/>
          </p:nvPr>
        </p:nvSpPr>
        <p:spPr>
          <a:xfrm>
            <a:off x="381000" y="1981200"/>
            <a:ext cx="8534400" cy="2286000"/>
          </a:xfrm>
        </p:spPr>
        <p:txBody>
          <a:bodyPr/>
          <a:lstStyle/>
          <a:p>
            <a:r>
              <a:rPr lang="en-US" b="0" dirty="0" smtClean="0"/>
              <a:t>editorial comments have been already worked in</a:t>
            </a:r>
          </a:p>
          <a:p>
            <a:r>
              <a:rPr lang="en-US" b="0" dirty="0" smtClean="0"/>
              <a:t>some of them need  further discussion</a:t>
            </a:r>
          </a:p>
          <a:p>
            <a:r>
              <a:rPr lang="en-US" b="0" dirty="0" smtClean="0"/>
              <a:t>70 (63 w/o duplications) are left to discuss</a:t>
            </a:r>
          </a:p>
          <a:p>
            <a:r>
              <a:rPr lang="en-US" b="0" dirty="0" smtClean="0"/>
              <a:t>gone through open comments</a:t>
            </a:r>
          </a:p>
          <a:p>
            <a:pPr lvl="0"/>
            <a:endParaRPr lang="de-DE" sz="200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1642556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de-DE" sz="3600" dirty="0" err="1"/>
              <a:t>Monday</a:t>
            </a:r>
            <a:r>
              <a:rPr lang="de-DE" sz="3600" dirty="0"/>
              <a:t> 17 May, 9-11 a.m., AM1</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777224571"/>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a:t>
                      </a:r>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4282689126"/>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571975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15</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smtClean="0"/>
              <a:t>Wednesday, </a:t>
            </a:r>
            <a:r>
              <a:rPr lang="en-US" altLang="en-US" sz="3600" dirty="0" smtClean="0"/>
              <a:t>May 18, 11-13 ET, AM2</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628069502"/>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a:t>
                      </a:r>
                    </a:p>
                  </a:txBody>
                  <a:tcPr marT="45764" marB="45764"/>
                </a:tc>
                <a:tc>
                  <a:txBody>
                    <a:bodyPr/>
                    <a:lstStyle/>
                    <a:p>
                      <a:r>
                        <a:rPr lang="en-US" sz="1800" baseline="0" dirty="0" smtClean="0"/>
                        <a:t>105</a:t>
                      </a:r>
                      <a:endParaRPr lang="en-US" sz="1800" baseline="0" dirty="0"/>
                    </a:p>
                  </a:txBody>
                  <a:tcPr marT="45764" marB="45764"/>
                </a:tc>
                <a:extLst>
                  <a:ext uri="{0D108BD9-81ED-4DB2-BD59-A6C34878D82A}">
                    <a16:rowId xmlns:a16="http://schemas.microsoft.com/office/drawing/2014/main" val="4011333699"/>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Wrap up</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1132499575"/>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40458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a:t>
            </a:r>
            <a:r>
              <a:rPr lang="de-DE" dirty="0" err="1" smtClean="0"/>
              <a:t>Draft</a:t>
            </a:r>
            <a:r>
              <a:rPr lang="de-DE" dirty="0" smtClean="0"/>
              <a:t> </a:t>
            </a:r>
            <a:r>
              <a:rPr lang="de-DE" dirty="0" smtClean="0"/>
              <a:t>Status</a:t>
            </a:r>
            <a:endParaRPr lang="de-DE" dirty="0"/>
          </a:p>
        </p:txBody>
      </p:sp>
      <p:sp>
        <p:nvSpPr>
          <p:cNvPr id="3" name="Inhaltsplatzhalter 2"/>
          <p:cNvSpPr>
            <a:spLocks noGrp="1"/>
          </p:cNvSpPr>
          <p:nvPr>
            <p:ph idx="1"/>
          </p:nvPr>
        </p:nvSpPr>
        <p:spPr>
          <a:xfrm>
            <a:off x="381000" y="1981200"/>
            <a:ext cx="8534400" cy="2286000"/>
          </a:xfrm>
        </p:spPr>
        <p:txBody>
          <a:bodyPr/>
          <a:lstStyle/>
          <a:p>
            <a:r>
              <a:rPr lang="en-US" b="0" dirty="0" smtClean="0"/>
              <a:t>314 comments in total (112 technical, 193 editorial, 9 general)</a:t>
            </a:r>
          </a:p>
          <a:p>
            <a:r>
              <a:rPr lang="en-US" b="0" dirty="0" smtClean="0"/>
              <a:t>editorial </a:t>
            </a:r>
            <a:r>
              <a:rPr lang="en-US" b="0" dirty="0" smtClean="0"/>
              <a:t>comments have been </a:t>
            </a:r>
            <a:r>
              <a:rPr lang="en-US" b="0" dirty="0" smtClean="0"/>
              <a:t>worked in and discussed</a:t>
            </a:r>
            <a:endParaRPr lang="en-US" b="0" dirty="0" smtClean="0"/>
          </a:p>
          <a:p>
            <a:r>
              <a:rPr lang="en-US" b="0" dirty="0" smtClean="0"/>
              <a:t>42 technical comments are still assigned waiting for inputs</a:t>
            </a:r>
          </a:p>
          <a:p>
            <a:r>
              <a:rPr lang="en-US" b="0" dirty="0" smtClean="0"/>
              <a:t>26 by TE, 16 by others</a:t>
            </a:r>
            <a:endParaRPr lang="en-US" b="0" dirty="0" smtClean="0"/>
          </a:p>
          <a:p>
            <a:pPr lvl="0"/>
            <a:r>
              <a:rPr lang="de-DE" b="0" dirty="0" smtClean="0"/>
              <a:t>Comment </a:t>
            </a:r>
            <a:r>
              <a:rPr lang="de-DE" b="0" dirty="0" err="1" smtClean="0"/>
              <a:t>resolution</a:t>
            </a:r>
            <a:r>
              <a:rPr lang="de-DE" b="0" dirty="0" smtClean="0"/>
              <a:t> </a:t>
            </a:r>
            <a:r>
              <a:rPr lang="de-DE" b="0" dirty="0" err="1" smtClean="0"/>
              <a:t>continues</a:t>
            </a:r>
            <a:r>
              <a:rPr lang="de-DE" b="0" dirty="0" smtClean="0"/>
              <a:t> at </a:t>
            </a:r>
            <a:r>
              <a:rPr lang="de-DE" b="0" dirty="0" err="1" smtClean="0"/>
              <a:t>next</a:t>
            </a:r>
            <a:r>
              <a:rPr lang="de-DE" b="0" dirty="0" smtClean="0"/>
              <a:t> CRG </a:t>
            </a:r>
            <a:r>
              <a:rPr lang="de-DE" b="0" dirty="0" err="1" smtClean="0"/>
              <a:t>telco</a:t>
            </a:r>
            <a:r>
              <a:rPr lang="de-DE" b="0" dirty="0" smtClean="0"/>
              <a:t> on May 25</a:t>
            </a:r>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Meeting Slides for </a:t>
            </a:r>
            <a:r>
              <a:rPr lang="en-US" altLang="en-US" dirty="0"/>
              <a:t>the </a:t>
            </a:r>
            <a:r>
              <a:rPr lang="en-US" altLang="en-US" dirty="0" smtClean="0"/>
              <a:t>May 2021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4</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5</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mentor.ieee.org/802.15/dcn/10/15-10-0235-25-0000-802-15-operations-manual.docx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15-21/0262r1</a:t>
            </a:r>
          </a:p>
          <a:p>
            <a:pPr marL="342900" indent="-342900" algn="just">
              <a:buFont typeface="Arial" panose="020B0604020202020204" pitchFamily="34" charset="0"/>
              <a:buChar char="•"/>
              <a:defRPr/>
            </a:pPr>
            <a:r>
              <a:rPr lang="de-DE" sz="2000" dirty="0" smtClean="0"/>
              <a:t>3 </a:t>
            </a:r>
            <a:r>
              <a:rPr lang="de-DE" sz="2000" dirty="0" err="1" smtClean="0"/>
              <a:t>meeting</a:t>
            </a:r>
            <a:r>
              <a:rPr lang="de-DE" sz="2000" dirty="0" smtClean="0"/>
              <a:t> </a:t>
            </a:r>
            <a:r>
              <a:rPr lang="de-DE" sz="2000" dirty="0" err="1" smtClean="0"/>
              <a:t>slots</a:t>
            </a:r>
            <a:endParaRPr lang="de-DE" sz="2000" dirty="0" smtClean="0"/>
          </a:p>
          <a:p>
            <a:pPr marL="342900" indent="-342900" algn="just">
              <a:buFont typeface="Arial" panose="020B0604020202020204" pitchFamily="34" charset="0"/>
              <a:buChar char="•"/>
              <a:defRPr/>
            </a:pPr>
            <a:r>
              <a:rPr lang="de-DE" sz="2000" dirty="0" err="1" smtClean="0"/>
              <a:t>Wednesday</a:t>
            </a:r>
            <a:r>
              <a:rPr lang="de-DE" sz="2000" dirty="0" smtClean="0"/>
              <a:t>, 12 May, 1-3 p.m., PM1</a:t>
            </a:r>
          </a:p>
          <a:p>
            <a:pPr marL="1085850" lvl="1" indent="-342900" algn="just">
              <a:buFont typeface="Arial" panose="020B0604020202020204" pitchFamily="34" charset="0"/>
              <a:buChar char="•"/>
              <a:defRPr/>
            </a:pPr>
            <a:r>
              <a:rPr lang="de-DE" sz="1800" dirty="0" smtClean="0"/>
              <a:t>Motion on </a:t>
            </a:r>
            <a:r>
              <a:rPr lang="de-DE" sz="1800" dirty="0" err="1" smtClean="0"/>
              <a:t>agenda</a:t>
            </a:r>
            <a:r>
              <a:rPr lang="de-DE" sz="1800" dirty="0" smtClean="0"/>
              <a:t>, March </a:t>
            </a:r>
            <a:r>
              <a:rPr lang="de-DE" sz="1800" dirty="0" err="1" smtClean="0"/>
              <a:t>minutes</a:t>
            </a:r>
            <a:r>
              <a:rPr lang="de-DE" sz="1800" dirty="0" smtClean="0"/>
              <a:t> </a:t>
            </a:r>
            <a:r>
              <a:rPr lang="de-DE" sz="1800" dirty="0" err="1" smtClean="0"/>
              <a:t>and</a:t>
            </a:r>
            <a:r>
              <a:rPr lang="de-DE" sz="1800" dirty="0" smtClean="0"/>
              <a:t> </a:t>
            </a:r>
            <a:r>
              <a:rPr lang="de-DE" sz="1800" dirty="0"/>
              <a:t>CRG </a:t>
            </a:r>
            <a:r>
              <a:rPr lang="de-DE" sz="1800" dirty="0" err="1"/>
              <a:t>Telcos</a:t>
            </a:r>
            <a:endParaRPr lang="de-DE" sz="1800" dirty="0"/>
          </a:p>
          <a:p>
            <a:pPr marL="1085850" lvl="1" indent="-342900" algn="just">
              <a:buFont typeface="Arial" panose="020B0604020202020204" pitchFamily="34" charset="0"/>
              <a:buChar char="•"/>
              <a:defRPr/>
            </a:pPr>
            <a:r>
              <a:rPr lang="de-DE" sz="1800" dirty="0"/>
              <a:t>Motion </a:t>
            </a:r>
            <a:r>
              <a:rPr lang="de-DE" sz="1800" dirty="0" err="1"/>
              <a:t>to</a:t>
            </a:r>
            <a:r>
              <a:rPr lang="de-DE" sz="1800" dirty="0"/>
              <a:t> </a:t>
            </a:r>
            <a:r>
              <a:rPr lang="de-DE" sz="1800" dirty="0" err="1"/>
              <a:t>reconfirm</a:t>
            </a:r>
            <a:r>
              <a:rPr lang="de-DE" sz="1800" dirty="0"/>
              <a:t> CRG</a:t>
            </a:r>
          </a:p>
          <a:p>
            <a:pPr marL="1085850" lvl="1" indent="-342900" algn="just">
              <a:buFont typeface="Arial" panose="020B0604020202020204" pitchFamily="34" charset="0"/>
              <a:buChar char="•"/>
              <a:defRPr/>
            </a:pPr>
            <a:r>
              <a:rPr lang="de-DE" sz="1800" dirty="0" err="1" smtClean="0"/>
              <a:t>Planning</a:t>
            </a:r>
            <a:r>
              <a:rPr lang="de-DE" sz="1800" dirty="0" smtClean="0"/>
              <a:t> </a:t>
            </a:r>
            <a:r>
              <a:rPr lang="de-DE" sz="1800" dirty="0" err="1" smtClean="0"/>
              <a:t>of</a:t>
            </a:r>
            <a:r>
              <a:rPr lang="de-DE" sz="1800" dirty="0" smtClean="0"/>
              <a:t> </a:t>
            </a:r>
            <a:r>
              <a:rPr lang="de-DE" sz="1800" dirty="0"/>
              <a:t>CRG </a:t>
            </a:r>
            <a:r>
              <a:rPr lang="de-DE" sz="1800" dirty="0" err="1"/>
              <a:t>telcos</a:t>
            </a:r>
            <a:endParaRPr lang="de-DE" sz="1800" dirty="0"/>
          </a:p>
          <a:p>
            <a:pPr marL="1085850" lvl="1" indent="-342900" algn="just">
              <a:buFont typeface="Arial" panose="020B0604020202020204" pitchFamily="34" charset="0"/>
              <a:buChar char="•"/>
              <a:defRPr/>
            </a:pPr>
            <a:r>
              <a:rPr lang="de-DE" sz="1800" dirty="0" smtClean="0"/>
              <a:t>Preview on D5.0, </a:t>
            </a:r>
            <a:r>
              <a:rPr lang="de-DE" sz="1800" dirty="0" err="1" smtClean="0"/>
              <a:t>discuss</a:t>
            </a:r>
            <a:r>
              <a:rPr lang="de-DE" sz="1800" dirty="0" smtClean="0"/>
              <a:t> </a:t>
            </a:r>
            <a:r>
              <a:rPr lang="de-DE" sz="1800" dirty="0" err="1" smtClean="0"/>
              <a:t>main</a:t>
            </a:r>
            <a:r>
              <a:rPr lang="de-DE" sz="1800" dirty="0" smtClean="0"/>
              <a:t> open </a:t>
            </a:r>
            <a:r>
              <a:rPr lang="de-DE" sz="1800" dirty="0" err="1" smtClean="0"/>
              <a:t>topics</a:t>
            </a:r>
            <a:endParaRPr lang="de-DE" sz="1800" dirty="0" smtClean="0"/>
          </a:p>
          <a:p>
            <a:pPr marL="342900" indent="-342900" algn="just">
              <a:buFont typeface="Arial" panose="020B0604020202020204" pitchFamily="34" charset="0"/>
              <a:buChar char="•"/>
              <a:defRPr/>
            </a:pPr>
            <a:r>
              <a:rPr lang="de-DE" sz="2000" dirty="0" err="1" smtClean="0"/>
              <a:t>Monday</a:t>
            </a:r>
            <a:r>
              <a:rPr lang="de-DE" sz="2000" dirty="0" smtClean="0"/>
              <a:t> 17 May, 9-11 a.m., AM1</a:t>
            </a:r>
          </a:p>
          <a:p>
            <a:pPr marL="1085850" lvl="1" indent="-342900" algn="just">
              <a:buFont typeface="Arial" panose="020B0604020202020204" pitchFamily="34" charset="0"/>
              <a:buChar char="•"/>
              <a:defRPr/>
            </a:pPr>
            <a:r>
              <a:rPr lang="de-DE" sz="1800" dirty="0" smtClean="0"/>
              <a:t>Comments </a:t>
            </a:r>
            <a:r>
              <a:rPr lang="de-DE" sz="1800" dirty="0" err="1"/>
              <a:t>resolution</a:t>
            </a:r>
            <a:r>
              <a:rPr lang="de-DE" sz="1800" dirty="0"/>
              <a:t> </a:t>
            </a:r>
            <a:r>
              <a:rPr lang="de-DE" sz="1800" dirty="0" err="1"/>
              <a:t>against</a:t>
            </a:r>
            <a:r>
              <a:rPr lang="de-DE" sz="1800" dirty="0"/>
              <a:t> </a:t>
            </a:r>
            <a:r>
              <a:rPr lang="de-DE" sz="1800" dirty="0" smtClean="0"/>
              <a:t>D4.0</a:t>
            </a:r>
          </a:p>
          <a:p>
            <a:pPr marL="342900" indent="-342900" algn="just">
              <a:buFont typeface="Arial" panose="020B0604020202020204" pitchFamily="34" charset="0"/>
              <a:buChar char="•"/>
              <a:defRPr/>
            </a:pPr>
            <a:r>
              <a:rPr lang="de-DE" sz="2200" dirty="0" err="1" smtClean="0"/>
              <a:t>Tuesday</a:t>
            </a:r>
            <a:r>
              <a:rPr lang="de-DE" sz="2200" dirty="0" smtClean="0"/>
              <a:t> 18 May 11-13 a.m., AM2</a:t>
            </a:r>
          </a:p>
          <a:p>
            <a:pPr marL="1085850" lvl="1" indent="-342900" algn="just">
              <a:buFont typeface="Arial" panose="020B0604020202020204" pitchFamily="34" charset="0"/>
              <a:buChar char="•"/>
              <a:defRPr/>
            </a:pPr>
            <a:r>
              <a:rPr lang="de-DE" sz="1800" dirty="0" smtClean="0"/>
              <a:t>Comments </a:t>
            </a:r>
            <a:r>
              <a:rPr lang="de-DE" sz="1800" dirty="0" err="1"/>
              <a:t>resolution</a:t>
            </a:r>
            <a:r>
              <a:rPr lang="de-DE" sz="1800" dirty="0"/>
              <a:t> </a:t>
            </a:r>
            <a:r>
              <a:rPr lang="de-DE" sz="1800" dirty="0" err="1"/>
              <a:t>against</a:t>
            </a:r>
            <a:r>
              <a:rPr lang="de-DE" sz="1800" dirty="0"/>
              <a:t> </a:t>
            </a:r>
            <a:r>
              <a:rPr lang="de-DE" sz="1800" dirty="0" smtClean="0"/>
              <a:t>D4.0</a:t>
            </a:r>
          </a:p>
          <a:p>
            <a:pPr marL="1085850" lvl="1" indent="-342900" algn="just">
              <a:buFont typeface="Arial" panose="020B0604020202020204" pitchFamily="34" charset="0"/>
              <a:buChar char="•"/>
              <a:defRPr/>
            </a:pPr>
            <a:r>
              <a:rPr lang="de-DE" sz="1800" dirty="0" smtClean="0"/>
              <a:t>Start </a:t>
            </a:r>
            <a:r>
              <a:rPr lang="de-DE" sz="1800" dirty="0" err="1" smtClean="0"/>
              <a:t>recirculation</a:t>
            </a:r>
            <a:r>
              <a:rPr lang="de-DE" sz="1800" dirty="0" smtClean="0"/>
              <a:t>, </a:t>
            </a:r>
            <a:r>
              <a:rPr lang="de-DE" sz="1800" dirty="0" err="1" smtClean="0"/>
              <a:t>if</a:t>
            </a:r>
            <a:r>
              <a:rPr lang="de-DE" sz="1800" dirty="0" smtClean="0"/>
              <a:t> </a:t>
            </a:r>
            <a:r>
              <a:rPr lang="de-DE" sz="1800" dirty="0" err="1" smtClean="0"/>
              <a:t>possible</a:t>
            </a:r>
            <a:endParaRPr lang="de-DE" sz="1800" dirty="0" smtClean="0"/>
          </a:p>
          <a:p>
            <a:pPr marL="1085850" lvl="1" indent="-342900" algn="just">
              <a:buFont typeface="Arial" panose="020B0604020202020204" pitchFamily="34" charset="0"/>
              <a:buChar char="•"/>
              <a:defRPr/>
            </a:pPr>
            <a:r>
              <a:rPr lang="de-DE" sz="1800" dirty="0" err="1" smtClean="0"/>
              <a:t>AoB</a:t>
            </a:r>
            <a:endParaRPr lang="de-DE" sz="1800" dirty="0" smtClean="0"/>
          </a:p>
          <a:p>
            <a:pPr marL="342900" indent="-342900" algn="just">
              <a:buFont typeface="Arial" panose="020B0604020202020204" pitchFamily="34" charset="0"/>
              <a:buChar char="•"/>
              <a:defRPr/>
            </a:pPr>
            <a:endParaRPr lang="de-DE" sz="22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6</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7</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None/>
              <a:defRPr/>
            </a:pPr>
            <a:r>
              <a:rPr lang="de-DE" sz="3600" dirty="0" err="1"/>
              <a:t>Wednesday</a:t>
            </a:r>
            <a:r>
              <a:rPr lang="de-DE" sz="3600" dirty="0"/>
              <a:t>, 12 May, 1-3 p.m., PM1</a:t>
            </a:r>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2592419003"/>
              </p:ext>
            </p:extLst>
          </p:nvPr>
        </p:nvGraphicFramePr>
        <p:xfrm>
          <a:off x="571500" y="2215189"/>
          <a:ext cx="8077200" cy="3658480"/>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lvl="1" indent="0" algn="just">
                        <a:buFont typeface="Arial" panose="020B0604020202020204" pitchFamily="34" charset="0"/>
                        <a:buNone/>
                        <a:defRPr/>
                      </a:pPr>
                      <a:r>
                        <a:rPr lang="de-DE" sz="1800" dirty="0" err="1" smtClean="0"/>
                        <a:t>Motions</a:t>
                      </a:r>
                      <a:r>
                        <a:rPr lang="de-DE" sz="1800" dirty="0" smtClean="0"/>
                        <a:t> on </a:t>
                      </a:r>
                      <a:r>
                        <a:rPr lang="de-DE" sz="1800" dirty="0" err="1" smtClean="0"/>
                        <a:t>agenda</a:t>
                      </a:r>
                      <a:r>
                        <a:rPr lang="de-DE" sz="1800" dirty="0" smtClean="0"/>
                        <a:t>, March </a:t>
                      </a:r>
                      <a:r>
                        <a:rPr lang="de-DE" sz="1800" dirty="0" err="1" smtClean="0"/>
                        <a:t>minutes</a:t>
                      </a:r>
                      <a:r>
                        <a:rPr lang="de-DE" sz="1800" dirty="0" smtClean="0"/>
                        <a:t> </a:t>
                      </a:r>
                      <a:r>
                        <a:rPr lang="de-DE" sz="1800" dirty="0" err="1" smtClean="0"/>
                        <a:t>and</a:t>
                      </a:r>
                      <a:r>
                        <a:rPr lang="de-DE" sz="1800" dirty="0" smtClean="0"/>
                        <a:t> CRG </a:t>
                      </a:r>
                      <a:r>
                        <a:rPr lang="de-DE" sz="1800" dirty="0" err="1" smtClean="0"/>
                        <a:t>Telcos</a:t>
                      </a:r>
                      <a:endParaRPr lang="de-DE" sz="1800" dirty="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4269175510"/>
                  </a:ext>
                </a:extLst>
              </a:tr>
              <a:tr h="337951">
                <a:tc>
                  <a:txBody>
                    <a:bodyPr/>
                    <a:lstStyle/>
                    <a:p>
                      <a:pPr marL="0" lvl="1" indent="0" algn="just">
                        <a:buFont typeface="Arial" panose="020B0604020202020204" pitchFamily="34" charset="0"/>
                        <a:buNone/>
                        <a:defRPr/>
                      </a:pPr>
                      <a:r>
                        <a:rPr lang="de-DE" sz="1800" dirty="0" smtClean="0"/>
                        <a:t>PAR </a:t>
                      </a:r>
                      <a:r>
                        <a:rPr lang="de-DE" sz="1800" dirty="0" err="1" smtClean="0"/>
                        <a:t>extension</a:t>
                      </a:r>
                      <a:r>
                        <a:rPr lang="de-DE" sz="1800" dirty="0" smtClean="0"/>
                        <a:t> </a:t>
                      </a:r>
                      <a:r>
                        <a:rPr lang="de-DE" sz="1800" dirty="0" err="1" smtClean="0"/>
                        <a:t>beyond</a:t>
                      </a:r>
                      <a:r>
                        <a:rPr lang="de-DE" sz="1800" dirty="0" smtClean="0"/>
                        <a:t> 31 </a:t>
                      </a:r>
                      <a:r>
                        <a:rPr lang="de-DE" sz="1800" dirty="0" err="1" smtClean="0"/>
                        <a:t>December</a:t>
                      </a:r>
                      <a:r>
                        <a:rPr lang="de-DE" sz="1800" dirty="0" smtClean="0"/>
                        <a:t> 2021</a:t>
                      </a:r>
                      <a:endParaRPr lang="de-DE" sz="1800" dirty="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2920757837"/>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err="1" smtClean="0"/>
                        <a:t>Planning</a:t>
                      </a:r>
                      <a:r>
                        <a:rPr lang="de-DE" sz="1800" dirty="0" smtClean="0"/>
                        <a:t> </a:t>
                      </a:r>
                      <a:r>
                        <a:rPr lang="de-DE" sz="1800" dirty="0" err="1" smtClean="0"/>
                        <a:t>of</a:t>
                      </a:r>
                      <a:r>
                        <a:rPr lang="de-DE" sz="1800" dirty="0" smtClean="0"/>
                        <a:t> CRG </a:t>
                      </a:r>
                      <a:r>
                        <a:rPr lang="de-DE" sz="1800" dirty="0" err="1" smtClean="0"/>
                        <a:t>telcos</a:t>
                      </a:r>
                      <a:endParaRPr lang="de-DE"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1357275377"/>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the CRG</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dirty="0" smtClean="0"/>
                        <a:t>Preview on D5.0, </a:t>
                      </a:r>
                      <a:r>
                        <a:rPr lang="de-DE" sz="1800" dirty="0" err="1" smtClean="0"/>
                        <a:t>discuss</a:t>
                      </a:r>
                      <a:r>
                        <a:rPr lang="de-DE" sz="1800" dirty="0" smtClean="0"/>
                        <a:t> </a:t>
                      </a:r>
                      <a:r>
                        <a:rPr lang="de-DE" sz="1800" dirty="0" err="1" smtClean="0"/>
                        <a:t>main</a:t>
                      </a:r>
                      <a:r>
                        <a:rPr lang="de-DE" sz="1800" dirty="0" smtClean="0"/>
                        <a:t> open </a:t>
                      </a:r>
                      <a:r>
                        <a:rPr lang="de-DE" sz="1800" dirty="0" err="1" smtClean="0"/>
                        <a:t>topics</a:t>
                      </a:r>
                      <a:endParaRPr lang="en-GB" altLang="en-US" sz="1800" dirty="0" smtClean="0"/>
                    </a:p>
                  </a:txBody>
                  <a:tcPr marT="45764" marB="45764"/>
                </a:tc>
                <a:tc>
                  <a:txBody>
                    <a:bodyPr/>
                    <a:lstStyle/>
                    <a:p>
                      <a:r>
                        <a:rPr lang="en-US" sz="1800" dirty="0" smtClean="0"/>
                        <a:t>60</a:t>
                      </a:r>
                      <a:endParaRPr lang="en-US" sz="1800" dirty="0"/>
                    </a:p>
                  </a:txBody>
                  <a:tcPr marT="45764" marB="45764"/>
                </a:tc>
                <a:extLst>
                  <a:ext uri="{0D108BD9-81ED-4DB2-BD59-A6C34878D82A}">
                    <a16:rowId xmlns:a16="http://schemas.microsoft.com/office/drawing/2014/main" val="3719672053"/>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doc. 15-21/0262r1.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Tuncer Baykas </a:t>
            </a:r>
          </a:p>
          <a:p>
            <a:pPr algn="just">
              <a:buFontTx/>
              <a:buNone/>
            </a:pPr>
            <a:r>
              <a:rPr lang="en-GB" altLang="en-US" dirty="0" smtClean="0">
                <a:sym typeface="Wingdings" panose="05000000000000000000" pitchFamily="2" charset="2"/>
              </a:rPr>
              <a:t>Seconded by	Sang-Kyu Lim</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of the meeting minutes from March </a:t>
            </a:r>
            <a:r>
              <a:rPr lang="en-GB" altLang="en-US" dirty="0" smtClean="0">
                <a:solidFill>
                  <a:srgbClr val="000000"/>
                </a:solidFill>
                <a:latin typeface="Times New Roman"/>
              </a:rPr>
              <a:t>in </a:t>
            </a:r>
            <a:r>
              <a:rPr lang="en-GB" altLang="en-US" dirty="0">
                <a:solidFill>
                  <a:srgbClr val="000000"/>
                </a:solidFill>
                <a:latin typeface="Times New Roman"/>
              </a:rPr>
              <a:t>doc. </a:t>
            </a:r>
            <a:r>
              <a:rPr lang="en-GB" altLang="en-US" dirty="0" smtClean="0">
                <a:solidFill>
                  <a:srgbClr val="000000"/>
                </a:solidFill>
                <a:latin typeface="Times New Roman"/>
              </a:rPr>
              <a:t>15-21/0197r1 </a:t>
            </a:r>
            <a:r>
              <a:rPr lang="en-GB" altLang="en-US" dirty="0">
                <a:solidFill>
                  <a:srgbClr val="000000"/>
                </a:solidFill>
                <a:latin typeface="Times New Roman"/>
              </a:rPr>
              <a:t>and </a:t>
            </a:r>
            <a:r>
              <a:rPr lang="en-GB" altLang="en-US" dirty="0" smtClean="0">
                <a:solidFill>
                  <a:srgbClr val="000000"/>
                </a:solidFill>
                <a:latin typeface="Times New Roman"/>
              </a:rPr>
              <a:t>CRG </a:t>
            </a:r>
            <a:r>
              <a:rPr lang="en-GB" altLang="en-US" dirty="0" err="1" smtClean="0">
                <a:solidFill>
                  <a:srgbClr val="000000"/>
                </a:solidFill>
                <a:latin typeface="Times New Roman"/>
              </a:rPr>
              <a:t>telcos</a:t>
            </a:r>
            <a:r>
              <a:rPr lang="en-GB" altLang="en-US" dirty="0" smtClean="0">
                <a:solidFill>
                  <a:srgbClr val="000000"/>
                </a:solidFill>
                <a:latin typeface="Times New Roman"/>
              </a:rPr>
              <a:t> </a:t>
            </a:r>
            <a:r>
              <a:rPr lang="en-GB" altLang="en-US" dirty="0">
                <a:solidFill>
                  <a:srgbClr val="000000"/>
                </a:solidFill>
                <a:latin typeface="Times New Roman"/>
              </a:rPr>
              <a:t>in </a:t>
            </a:r>
            <a:r>
              <a:rPr lang="en-GB" altLang="en-US" dirty="0" smtClean="0">
                <a:solidFill>
                  <a:srgbClr val="000000"/>
                </a:solidFill>
                <a:latin typeface="Times New Roman"/>
              </a:rPr>
              <a:t>docs. </a:t>
            </a:r>
            <a:r>
              <a:rPr lang="en-GB" altLang="en-US" dirty="0">
                <a:solidFill>
                  <a:srgbClr val="000000"/>
                </a:solidFill>
                <a:latin typeface="Times New Roman"/>
              </a:rPr>
              <a:t>15-21/0246r0 (29 March), </a:t>
            </a:r>
            <a:r>
              <a:rPr lang="en-GB" altLang="en-US" dirty="0" smtClean="0">
                <a:solidFill>
                  <a:srgbClr val="000000"/>
                </a:solidFill>
                <a:latin typeface="Times New Roman"/>
              </a:rPr>
              <a:t>15-21/0212r0 (12 April), 15-21/0247r1 (19 April), 15-21/0249r1 (26 April)</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Tuncer Baykas	</a:t>
            </a:r>
          </a:p>
          <a:p>
            <a:pPr algn="just">
              <a:buFontTx/>
              <a:buNone/>
            </a:pPr>
            <a:r>
              <a:rPr lang="en-GB" altLang="en-US" dirty="0" smtClean="0">
                <a:sym typeface="Wingdings" panose="05000000000000000000" pitchFamily="2" charset="2"/>
              </a:rPr>
              <a:t>Seconded by	Harry Bims</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1172</Words>
  <Application>Microsoft Office PowerPoint</Application>
  <PresentationFormat>Bildschirmpräsentation (4:3)</PresentationFormat>
  <Paragraphs>241</Paragraphs>
  <Slides>16</Slides>
  <Notes>12</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16</vt:i4>
      </vt:variant>
    </vt:vector>
  </HeadingPairs>
  <TitlesOfParts>
    <vt:vector size="23" baseType="lpstr">
      <vt:lpstr>ＭＳ Ｐゴシック</vt:lpstr>
      <vt:lpstr>ＭＳ Ｐゴシック</vt:lpstr>
      <vt:lpstr>Arial</vt:lpstr>
      <vt:lpstr>Times New Roman</vt:lpstr>
      <vt:lpstr>Wingdings</vt:lpstr>
      <vt:lpstr>802-11-Submission</vt:lpstr>
      <vt:lpstr>Document</vt:lpstr>
      <vt:lpstr>IEEE 802.15 TG13  Multi-Gbit/s Optical Wireless Communication  May 2021 Meeting Agenda</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Plan for finalization of TG13 Spec</vt:lpstr>
      <vt:lpstr>TG Motion to reconfirm CRG</vt:lpstr>
      <vt:lpstr>Current Draft Status</vt:lpstr>
      <vt:lpstr>PowerPoint-Präsentation</vt:lpstr>
      <vt:lpstr>PowerPoint-Präsentation</vt:lpstr>
      <vt:lpstr>TG13 Draft Status</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5670</cp:revision>
  <cp:lastPrinted>2014-11-04T15:04:57Z</cp:lastPrinted>
  <dcterms:created xsi:type="dcterms:W3CDTF">2007-04-17T18:10:23Z</dcterms:created>
  <dcterms:modified xsi:type="dcterms:W3CDTF">2021-05-18T17:00:33Z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