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423" r:id="rId4"/>
    <p:sldId id="608" r:id="rId5"/>
    <p:sldId id="708" r:id="rId6"/>
    <p:sldId id="386" r:id="rId7"/>
    <p:sldId id="754" r:id="rId8"/>
    <p:sldId id="560" r:id="rId9"/>
    <p:sldId id="846" r:id="rId10"/>
    <p:sldId id="852" r:id="rId11"/>
    <p:sldId id="854" r:id="rId12"/>
    <p:sldId id="828" r:id="rId13"/>
    <p:sldId id="853" r:id="rId14"/>
    <p:sldId id="835" r:id="rId15"/>
    <p:sldId id="85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89" d="100"/>
          <a:sy n="89" d="100"/>
        </p:scale>
        <p:origin x="77"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85659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-0262-00-0013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2021-05-11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1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a:t>
            </a:r>
            <a:r>
              <a:rPr lang="en-GB" altLang="en-US" dirty="0" smtClean="0">
                <a:sym typeface="Wingdings" panose="05000000000000000000" pitchFamily="2" charset="2"/>
              </a:rPr>
              <a:t>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15-21/0197r1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a:solidFill>
                  <a:srgbClr val="000000"/>
                </a:solidFill>
                <a:latin typeface="Times New Roman"/>
              </a:rPr>
              <a:t>15-21/0246r0 (29 March), </a:t>
            </a:r>
            <a:r>
              <a:rPr lang="en-GB" altLang="en-US" dirty="0" smtClean="0">
                <a:solidFill>
                  <a:srgbClr val="000000"/>
                </a:solidFill>
                <a:latin typeface="Times New Roman"/>
              </a:rPr>
              <a:t>15-21/0212r0 (12 April), 15-21/0247r0 (19 April), 15-21/0249r0 (26 April)</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dirty="0" smtClean="0"/>
              <a:t>TG13 </a:t>
            </a:r>
            <a:r>
              <a:rPr lang="de-DE" dirty="0" err="1" smtClean="0"/>
              <a:t>requests</a:t>
            </a:r>
            <a:r>
              <a:rPr lang="de-DE" dirty="0" smtClean="0"/>
              <a:t> </a:t>
            </a:r>
            <a:r>
              <a:rPr lang="de-DE" dirty="0" err="1"/>
              <a:t>that</a:t>
            </a:r>
            <a:r>
              <a:rPr lang="de-DE" dirty="0"/>
              <a:t> </a:t>
            </a:r>
            <a:r>
              <a:rPr lang="de-DE" dirty="0" err="1"/>
              <a:t>the</a:t>
            </a:r>
            <a:r>
              <a:rPr lang="de-DE" dirty="0"/>
              <a:t> 802.15 WG </a:t>
            </a:r>
            <a:r>
              <a:rPr lang="de-DE" dirty="0" err="1"/>
              <a:t>request</a:t>
            </a:r>
            <a:r>
              <a:rPr lang="de-DE" dirty="0"/>
              <a:t> </a:t>
            </a:r>
            <a:r>
              <a:rPr lang="de-DE" dirty="0" err="1"/>
              <a:t>the</a:t>
            </a:r>
            <a:r>
              <a:rPr lang="de-DE" dirty="0"/>
              <a:t> 802 EC </a:t>
            </a:r>
            <a:r>
              <a:rPr lang="de-DE" dirty="0" err="1"/>
              <a:t>to</a:t>
            </a:r>
            <a:r>
              <a:rPr lang="de-DE" dirty="0"/>
              <a:t> </a:t>
            </a:r>
            <a:r>
              <a:rPr lang="de-DE" dirty="0" err="1"/>
              <a:t>forward</a:t>
            </a:r>
            <a:r>
              <a:rPr lang="de-DE" dirty="0"/>
              <a:t> </a:t>
            </a:r>
            <a:r>
              <a:rPr lang="de-DE" dirty="0" err="1"/>
              <a:t>the</a:t>
            </a:r>
            <a:r>
              <a:rPr lang="de-DE" dirty="0"/>
              <a:t> P802.15.13 PAR </a:t>
            </a:r>
            <a:r>
              <a:rPr lang="de-DE" dirty="0" err="1"/>
              <a:t>extension</a:t>
            </a:r>
            <a:r>
              <a:rPr lang="de-DE" dirty="0"/>
              <a:t> </a:t>
            </a:r>
            <a:r>
              <a:rPr lang="de-DE" dirty="0" err="1"/>
              <a:t>documentation</a:t>
            </a:r>
            <a:r>
              <a:rPr lang="de-DE" dirty="0"/>
              <a:t> </a:t>
            </a:r>
            <a:r>
              <a:rPr lang="de-DE" dirty="0" err="1"/>
              <a:t>contained</a:t>
            </a:r>
            <a:r>
              <a:rPr lang="de-DE" dirty="0"/>
              <a:t> in 15-21-0267-00-0013 </a:t>
            </a:r>
            <a:r>
              <a:rPr lang="de-DE" dirty="0" err="1"/>
              <a:t>to</a:t>
            </a:r>
            <a:r>
              <a:rPr lang="de-DE" dirty="0"/>
              <a:t> </a:t>
            </a:r>
            <a:r>
              <a:rPr lang="de-DE" dirty="0" err="1" smtClean="0"/>
              <a:t>NesCom</a:t>
            </a:r>
            <a:r>
              <a:rPr lang="de-DE" dirty="0" smtClean="0"/>
              <a:t>.</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677489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P802.15.13_D4+D5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a:t>
            </a:r>
            <a:endParaRPr lang="en-US" sz="1800" b="1" dirty="0" smtClean="0"/>
          </a:p>
          <a:p>
            <a:pPr marL="457200" lvl="1" indent="0">
              <a:buNone/>
            </a:pPr>
            <a:r>
              <a:rPr lang="en-US" sz="1800" b="1" dirty="0" smtClean="0"/>
              <a:t>Second</a:t>
            </a:r>
            <a:r>
              <a:rPr lang="en-US" sz="1800" b="1" dirty="0" smtClean="0"/>
              <a: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a:t>
            </a:r>
            <a:r>
              <a:rPr lang="de-DE" dirty="0" smtClean="0"/>
              <a:t>CRG Telco </a:t>
            </a:r>
            <a:r>
              <a:rPr lang="de-DE" dirty="0" err="1" smtClean="0"/>
              <a:t>dates</a:t>
            </a:r>
            <a:endParaRPr lang="de-DE" dirty="0" smtClean="0"/>
          </a:p>
          <a:p>
            <a:pPr marL="800100" lvl="1"/>
            <a:r>
              <a:rPr lang="de-DE" b="0" dirty="0" smtClean="0"/>
              <a:t>24 May </a:t>
            </a:r>
            <a:r>
              <a:rPr lang="de-DE" b="0" dirty="0" smtClean="0"/>
              <a:t>2021, 11-13 CET (5-7 ET, 19-21 KT)</a:t>
            </a:r>
          </a:p>
          <a:p>
            <a:pPr marL="800100" lvl="1"/>
            <a:r>
              <a:rPr lang="de-DE" dirty="0" smtClean="0"/>
              <a:t>31 May </a:t>
            </a:r>
            <a:r>
              <a:rPr lang="de-DE" dirty="0"/>
              <a:t>2021, 11-13 CET (5-7 ET, 19-21 KT)</a:t>
            </a:r>
          </a:p>
          <a:p>
            <a:pPr marL="800100" lvl="1"/>
            <a:r>
              <a:rPr lang="de-DE" dirty="0" smtClean="0"/>
              <a:t>07 </a:t>
            </a:r>
            <a:r>
              <a:rPr lang="de-DE" dirty="0"/>
              <a:t>Apr.</a:t>
            </a:r>
            <a:r>
              <a:rPr lang="de-DE" dirty="0" smtClean="0"/>
              <a:t> </a:t>
            </a:r>
            <a:r>
              <a:rPr lang="de-DE" dirty="0"/>
              <a:t>2021, 11-13 CET (5-7 ET, 19-21 KT)</a:t>
            </a:r>
          </a:p>
          <a:p>
            <a:pPr marL="800100" lvl="1"/>
            <a:r>
              <a:rPr lang="de-DE" dirty="0" smtClean="0"/>
              <a:t>14 </a:t>
            </a:r>
            <a:r>
              <a:rPr lang="de-DE" dirty="0" smtClean="0"/>
              <a:t>Apr. </a:t>
            </a:r>
            <a:r>
              <a:rPr lang="de-DE" dirty="0"/>
              <a:t>2021, 11-13 CET (5-7 ET, 19-21 KT)</a:t>
            </a:r>
          </a:p>
          <a:p>
            <a:pPr marL="800100" lvl="1"/>
            <a:r>
              <a:rPr lang="de-DE" dirty="0" smtClean="0"/>
              <a:t>21 </a:t>
            </a:r>
            <a:r>
              <a:rPr lang="de-DE" dirty="0"/>
              <a:t>Apr. 2021, 11-13 CET (5-7 ET, 19-21 KT)</a:t>
            </a:r>
          </a:p>
          <a:p>
            <a:pPr marL="800100" lvl="1"/>
            <a:r>
              <a:rPr lang="de-DE" dirty="0" smtClean="0"/>
              <a:t>28 </a:t>
            </a:r>
            <a:r>
              <a:rPr lang="de-DE" dirty="0" smtClean="0"/>
              <a:t>May </a:t>
            </a:r>
            <a:r>
              <a:rPr lang="de-DE" dirty="0"/>
              <a:t>2021, 11-13 CET (5-7 ET, 19-21 KT</a:t>
            </a:r>
            <a:r>
              <a:rPr lang="de-DE" dirty="0" smtClean="0"/>
              <a:t>)</a:t>
            </a:r>
          </a:p>
          <a:p>
            <a:pPr marL="800100" lvl="1"/>
            <a:r>
              <a:rPr lang="de-DE" dirty="0" smtClean="0"/>
              <a:t>05 </a:t>
            </a:r>
            <a:r>
              <a:rPr lang="de-DE" dirty="0" err="1" smtClean="0"/>
              <a:t>July</a:t>
            </a:r>
            <a:r>
              <a:rPr lang="de-DE" dirty="0" smtClean="0"/>
              <a:t> 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a:t>Monday</a:t>
            </a:r>
            <a:r>
              <a:rPr lang="de-DE" sz="3600" dirty="0"/>
              <a:t> 17 May, 9-11 a.m., AM1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77224571"/>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March 17, 2020, 6-8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2806950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May </a:t>
            </a:r>
            <a:r>
              <a:rPr lang="en-US" altLang="en-US" dirty="0" smtClean="0"/>
              <a:t>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May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597467737"/>
              </p:ext>
            </p:extLst>
          </p:nvPr>
        </p:nvGraphicFramePr>
        <p:xfrm>
          <a:off x="2032000" y="2209800"/>
          <a:ext cx="5080000" cy="2253264"/>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smtClean="0"/>
                        <a:t>WED 12 May</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EDT 1-3 pm</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smtClean="0"/>
                        <a:t>10-12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40622895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15-21/0262r0</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12 May, 1-3 p.m., PM1</a:t>
            </a:r>
            <a:endParaRPr lang="de-DE" sz="2000" dirty="0" smtClean="0"/>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err="1"/>
              <a:t>Planning</a:t>
            </a:r>
            <a:r>
              <a:rPr lang="de-DE" sz="1800" dirty="0"/>
              <a:t> </a:t>
            </a:r>
            <a:r>
              <a:rPr lang="de-DE" sz="1800" dirty="0" err="1" smtClean="0"/>
              <a:t>of</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a:t>
            </a:r>
            <a:r>
              <a:rPr lang="de-DE" sz="1800" dirty="0" err="1" smtClean="0"/>
              <a:t>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Monday</a:t>
            </a:r>
            <a:r>
              <a:rPr lang="de-DE" sz="2000" dirty="0" smtClean="0"/>
              <a:t> 17 May, 9-11 a.m., AM1</a:t>
            </a:r>
            <a:endParaRPr lang="de-DE" sz="2000" dirty="0" smtClean="0"/>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200" dirty="0" err="1" smtClean="0"/>
              <a:t>Tuesday</a:t>
            </a:r>
            <a:r>
              <a:rPr lang="de-DE" sz="2200" dirty="0" smtClean="0"/>
              <a:t> 18 May 11-13 a.m., AM2</a:t>
            </a:r>
            <a:endParaRPr lang="de-DE" sz="2200" dirty="0" smtClean="0"/>
          </a:p>
          <a:p>
            <a:pPr marL="1085850" lvl="1" indent="-342900" algn="just">
              <a:buFont typeface="Arial" panose="020B0604020202020204" pitchFamily="34" charset="0"/>
              <a:buChar char="•"/>
              <a:defRPr/>
            </a:pPr>
            <a:r>
              <a:rPr lang="de-DE" sz="1800" dirty="0" err="1" smtClean="0"/>
              <a:t>Finalize</a:t>
            </a:r>
            <a:r>
              <a:rPr lang="de-DE" sz="1800" dirty="0" smtClean="0"/>
              <a:t> </a:t>
            </a:r>
            <a:r>
              <a:rPr lang="de-DE" sz="1800" dirty="0" err="1" smtClean="0"/>
              <a:t>comments</a:t>
            </a:r>
            <a:r>
              <a:rPr lang="de-DE" sz="1800" dirty="0" smtClean="0"/>
              <a: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Start </a:t>
            </a:r>
            <a:r>
              <a:rPr lang="de-DE" sz="1800" dirty="0" err="1" smtClean="0"/>
              <a:t>recirculation</a:t>
            </a:r>
            <a:endParaRPr lang="de-DE" sz="1800" dirty="0" smtClean="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12 May,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592419003"/>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lvl="1" indent="0" algn="just">
                        <a:buFont typeface="Arial" panose="020B0604020202020204" pitchFamily="34" charset="0"/>
                        <a:buNone/>
                        <a:defRPr/>
                      </a:pPr>
                      <a:r>
                        <a:rPr lang="de-DE" sz="1800" dirty="0" smtClean="0"/>
                        <a:t>PAR </a:t>
                      </a:r>
                      <a:r>
                        <a:rPr lang="de-DE" sz="1800" dirty="0" err="1" smtClean="0"/>
                        <a:t>extension</a:t>
                      </a:r>
                      <a:r>
                        <a:rPr lang="de-DE" sz="1800" dirty="0" smtClean="0"/>
                        <a:t> </a:t>
                      </a:r>
                      <a:r>
                        <a:rPr lang="de-DE" sz="1800" dirty="0" err="1" smtClean="0"/>
                        <a:t>beyond</a:t>
                      </a:r>
                      <a:r>
                        <a:rPr lang="de-DE" sz="1800" dirty="0" smtClean="0"/>
                        <a:t> 31 </a:t>
                      </a:r>
                      <a:r>
                        <a:rPr lang="de-DE" sz="1800" dirty="0" err="1" smtClean="0"/>
                        <a:t>December</a:t>
                      </a:r>
                      <a:r>
                        <a:rPr lang="de-DE" sz="1800" dirty="0" smtClean="0"/>
                        <a:t> 2021</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92075783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err="1" smtClean="0"/>
                        <a:t>telcos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35727537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a:t>
            </a:r>
            <a:r>
              <a:rPr lang="en-GB" altLang="en-US" dirty="0" smtClean="0">
                <a:sym typeface="Wingdings" panose="05000000000000000000" pitchFamily="2" charset="2"/>
              </a:rPr>
              <a:t>15-21/0262r1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1125</Words>
  <Application>Microsoft Office PowerPoint</Application>
  <PresentationFormat>Bildschirmpräsentation (4:3)</PresentationFormat>
  <Paragraphs>243</Paragraphs>
  <Slides>15</Slides>
  <Notes>13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MS PGothic</vt:lpstr>
      <vt:lpstr>MS PGothic</vt:lpstr>
      <vt:lpstr>Arial</vt:lpstr>
      <vt:lpstr>Times New Roman</vt:lpstr>
      <vt:lpstr>Wingdings</vt:lpstr>
      <vt:lpstr>802-11-Submission</vt:lpstr>
      <vt:lpstr>Document</vt:lpstr>
      <vt:lpstr>IEEE 802.15 TG13  Multi-Gbit/s Optical Wireless Communication  May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TG Motion to reconfirm CRG</vt:lpstr>
      <vt:lpstr>Plan for finalization of TG13 Spec</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5657</cp:revision>
  <cp:lastPrinted>2014-11-04T15:04:57Z</cp:lastPrinted>
  <dcterms:created xsi:type="dcterms:W3CDTF">2007-04-17T18:10:23Z</dcterms:created>
  <dcterms:modified xsi:type="dcterms:W3CDTF">2021-05-12T09:20:15Z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