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290" r:id="rId3"/>
    <p:sldId id="304" r:id="rId4"/>
    <p:sldId id="317" r:id="rId5"/>
    <p:sldId id="319" r:id="rId6"/>
    <p:sldId id="320" r:id="rId7"/>
    <p:sldId id="314" r:id="rId8"/>
    <p:sldId id="323" r:id="rId9"/>
    <p:sldId id="331" r:id="rId10"/>
    <p:sldId id="332" r:id="rId11"/>
    <p:sldId id="322" r:id="rId12"/>
    <p:sldId id="298" r:id="rId13"/>
    <p:sldId id="296"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12B4B-1CD7-4E77-92C6-C5F2EAC8F80C}" v="14" dt="2021-05-18T16:32:24.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03012B4B-1CD7-4E77-92C6-C5F2EAC8F80C}"/>
    <pc:docChg chg="undo custSel delSld modSld modMainMaster">
      <pc:chgData name="Phil Beecher" userId="8e59e9d451c39ba5" providerId="LiveId" clId="{03012B4B-1CD7-4E77-92C6-C5F2EAC8F80C}" dt="2021-05-18T16:32:24.935" v="416" actId="14100"/>
      <pc:docMkLst>
        <pc:docMk/>
      </pc:docMkLst>
      <pc:sldChg chg="modSp mod">
        <pc:chgData name="Phil Beecher" userId="8e59e9d451c39ba5" providerId="LiveId" clId="{03012B4B-1CD7-4E77-92C6-C5F2EAC8F80C}" dt="2021-05-18T16:19:23.247" v="113" actId="20577"/>
        <pc:sldMkLst>
          <pc:docMk/>
          <pc:sldMk cId="0" sldId="287"/>
        </pc:sldMkLst>
        <pc:spChg chg="mod">
          <ac:chgData name="Phil Beecher" userId="8e59e9d451c39ba5" providerId="LiveId" clId="{03012B4B-1CD7-4E77-92C6-C5F2EAC8F80C}" dt="2021-05-18T16:19:23.247" v="113" actId="20577"/>
          <ac:spMkLst>
            <pc:docMk/>
            <pc:sldMk cId="0" sldId="287"/>
            <ac:spMk id="2" creationId="{11B74706-8CE8-446F-ADD5-944A55CFBC25}"/>
          </ac:spMkLst>
        </pc:spChg>
      </pc:sldChg>
      <pc:sldChg chg="modSp mod">
        <pc:chgData name="Phil Beecher" userId="8e59e9d451c39ba5" providerId="LiveId" clId="{03012B4B-1CD7-4E77-92C6-C5F2EAC8F80C}" dt="2021-05-18T16:32:24.935" v="416" actId="14100"/>
        <pc:sldMkLst>
          <pc:docMk/>
          <pc:sldMk cId="0" sldId="296"/>
        </pc:sldMkLst>
        <pc:spChg chg="mod">
          <ac:chgData name="Phil Beecher" userId="8e59e9d451c39ba5" providerId="LiveId" clId="{03012B4B-1CD7-4E77-92C6-C5F2EAC8F80C}" dt="2021-05-18T16:32:24.935" v="416" actId="14100"/>
          <ac:spMkLst>
            <pc:docMk/>
            <pc:sldMk cId="0" sldId="296"/>
            <ac:spMk id="17410" creationId="{77829588-B661-47D2-B5BB-2344267EA5C4}"/>
          </ac:spMkLst>
        </pc:spChg>
      </pc:sldChg>
      <pc:sldChg chg="modSp mod">
        <pc:chgData name="Phil Beecher" userId="8e59e9d451c39ba5" providerId="LiveId" clId="{03012B4B-1CD7-4E77-92C6-C5F2EAC8F80C}" dt="2021-05-18T16:24:52.901" v="252" actId="6549"/>
        <pc:sldMkLst>
          <pc:docMk/>
          <pc:sldMk cId="356810070" sldId="320"/>
        </pc:sldMkLst>
        <pc:spChg chg="mod">
          <ac:chgData name="Phil Beecher" userId="8e59e9d451c39ba5" providerId="LiveId" clId="{03012B4B-1CD7-4E77-92C6-C5F2EAC8F80C}" dt="2021-05-18T16:24:52.901" v="252" actId="6549"/>
          <ac:spMkLst>
            <pc:docMk/>
            <pc:sldMk cId="356810070" sldId="320"/>
            <ac:spMk id="9218" creationId="{E14802C0-20BE-4F9E-ACF7-705FA15333AF}"/>
          </ac:spMkLst>
        </pc:spChg>
        <pc:spChg chg="mod">
          <ac:chgData name="Phil Beecher" userId="8e59e9d451c39ba5" providerId="LiveId" clId="{03012B4B-1CD7-4E77-92C6-C5F2EAC8F80C}" dt="2021-05-18T16:20:49.424" v="166" actId="12"/>
          <ac:spMkLst>
            <pc:docMk/>
            <pc:sldMk cId="356810070" sldId="320"/>
            <ac:spMk id="9219" creationId="{F8A5F01F-52D6-47BD-9336-35C5CE265C10}"/>
          </ac:spMkLst>
        </pc:spChg>
      </pc:sldChg>
      <pc:sldChg chg="modSp mod">
        <pc:chgData name="Phil Beecher" userId="8e59e9d451c39ba5" providerId="LiveId" clId="{03012B4B-1CD7-4E77-92C6-C5F2EAC8F80C}" dt="2021-05-18T16:30:52.105" v="332" actId="14100"/>
        <pc:sldMkLst>
          <pc:docMk/>
          <pc:sldMk cId="994593413" sldId="322"/>
        </pc:sldMkLst>
        <pc:spChg chg="mod">
          <ac:chgData name="Phil Beecher" userId="8e59e9d451c39ba5" providerId="LiveId" clId="{03012B4B-1CD7-4E77-92C6-C5F2EAC8F80C}" dt="2021-05-18T16:30:52.105" v="332" actId="14100"/>
          <ac:spMkLst>
            <pc:docMk/>
            <pc:sldMk cId="994593413" sldId="322"/>
            <ac:spMk id="3" creationId="{34282B67-4DB6-4927-90CA-A5DD94A371D4}"/>
          </ac:spMkLst>
        </pc:spChg>
      </pc:sldChg>
      <pc:sldChg chg="modSp mod">
        <pc:chgData name="Phil Beecher" userId="8e59e9d451c39ba5" providerId="LiveId" clId="{03012B4B-1CD7-4E77-92C6-C5F2EAC8F80C}" dt="2021-05-18T16:27:19.446" v="304" actId="113"/>
        <pc:sldMkLst>
          <pc:docMk/>
          <pc:sldMk cId="1859008902" sldId="323"/>
        </pc:sldMkLst>
        <pc:spChg chg="mod">
          <ac:chgData name="Phil Beecher" userId="8e59e9d451c39ba5" providerId="LiveId" clId="{03012B4B-1CD7-4E77-92C6-C5F2EAC8F80C}" dt="2021-05-18T16:26:26.851" v="288" actId="20577"/>
          <ac:spMkLst>
            <pc:docMk/>
            <pc:sldMk cId="1859008902" sldId="323"/>
            <ac:spMk id="9218" creationId="{E14802C0-20BE-4F9E-ACF7-705FA15333AF}"/>
          </ac:spMkLst>
        </pc:spChg>
        <pc:spChg chg="mod">
          <ac:chgData name="Phil Beecher" userId="8e59e9d451c39ba5" providerId="LiveId" clId="{03012B4B-1CD7-4E77-92C6-C5F2EAC8F80C}" dt="2021-05-18T16:27:19.446" v="304" actId="113"/>
          <ac:spMkLst>
            <pc:docMk/>
            <pc:sldMk cId="1859008902" sldId="323"/>
            <ac:spMk id="9219" creationId="{F8A5F01F-52D6-47BD-9336-35C5CE265C10}"/>
          </ac:spMkLst>
        </pc:spChg>
      </pc:sldChg>
      <pc:sldChg chg="del">
        <pc:chgData name="Phil Beecher" userId="8e59e9d451c39ba5" providerId="LiveId" clId="{03012B4B-1CD7-4E77-92C6-C5F2EAC8F80C}" dt="2021-05-18T16:12:48.348" v="0" actId="47"/>
        <pc:sldMkLst>
          <pc:docMk/>
          <pc:sldMk cId="2975809735" sldId="330"/>
        </pc:sldMkLst>
      </pc:sldChg>
      <pc:sldChg chg="modSp mod">
        <pc:chgData name="Phil Beecher" userId="8e59e9d451c39ba5" providerId="LiveId" clId="{03012B4B-1CD7-4E77-92C6-C5F2EAC8F80C}" dt="2021-05-18T16:28:22.692" v="317" actId="403"/>
        <pc:sldMkLst>
          <pc:docMk/>
          <pc:sldMk cId="2714301501" sldId="331"/>
        </pc:sldMkLst>
        <pc:spChg chg="mod">
          <ac:chgData name="Phil Beecher" userId="8e59e9d451c39ba5" providerId="LiveId" clId="{03012B4B-1CD7-4E77-92C6-C5F2EAC8F80C}" dt="2021-05-18T16:27:47.724" v="313" actId="20577"/>
          <ac:spMkLst>
            <pc:docMk/>
            <pc:sldMk cId="2714301501" sldId="331"/>
            <ac:spMk id="9218" creationId="{E14802C0-20BE-4F9E-ACF7-705FA15333AF}"/>
          </ac:spMkLst>
        </pc:spChg>
        <pc:spChg chg="mod">
          <ac:chgData name="Phil Beecher" userId="8e59e9d451c39ba5" providerId="LiveId" clId="{03012B4B-1CD7-4E77-92C6-C5F2EAC8F80C}" dt="2021-05-18T16:28:22.692" v="317" actId="403"/>
          <ac:spMkLst>
            <pc:docMk/>
            <pc:sldMk cId="2714301501" sldId="331"/>
            <ac:spMk id="9219" creationId="{F8A5F01F-52D6-47BD-9336-35C5CE265C10}"/>
          </ac:spMkLst>
        </pc:spChg>
      </pc:sldChg>
      <pc:sldChg chg="modSp mod">
        <pc:chgData name="Phil Beecher" userId="8e59e9d451c39ba5" providerId="LiveId" clId="{03012B4B-1CD7-4E77-92C6-C5F2EAC8F80C}" dt="2021-05-18T16:30:19.358" v="331" actId="6549"/>
        <pc:sldMkLst>
          <pc:docMk/>
          <pc:sldMk cId="3890114771" sldId="332"/>
        </pc:sldMkLst>
        <pc:spChg chg="mod">
          <ac:chgData name="Phil Beecher" userId="8e59e9d451c39ba5" providerId="LiveId" clId="{03012B4B-1CD7-4E77-92C6-C5F2EAC8F80C}" dt="2021-05-18T16:30:19.358" v="331" actId="6549"/>
          <ac:spMkLst>
            <pc:docMk/>
            <pc:sldMk cId="3890114771" sldId="332"/>
            <ac:spMk id="9219" creationId="{F8A5F01F-52D6-47BD-9336-35C5CE265C10}"/>
          </ac:spMkLst>
        </pc:spChg>
      </pc:sldChg>
      <pc:sldMasterChg chg="modSp mod">
        <pc:chgData name="Phil Beecher" userId="8e59e9d451c39ba5" providerId="LiveId" clId="{03012B4B-1CD7-4E77-92C6-C5F2EAC8F80C}" dt="2021-05-18T16:24:25.429" v="251" actId="20577"/>
        <pc:sldMasterMkLst>
          <pc:docMk/>
          <pc:sldMasterMk cId="0" sldId="2147483648"/>
        </pc:sldMasterMkLst>
        <pc:spChg chg="mod">
          <ac:chgData name="Phil Beecher" userId="8e59e9d451c39ba5" providerId="LiveId" clId="{03012B4B-1CD7-4E77-92C6-C5F2EAC8F80C}" dt="2021-05-18T16:24:25.429" v="251"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15-21-0261-02-0015</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May Interim SG15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18,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802.15.4 Ad–hoc Wireless Networks</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62000" y="685800"/>
            <a:ext cx="7764463" cy="654969"/>
          </a:xfrm>
        </p:spPr>
        <p:txBody>
          <a:bodyPr/>
          <a:lstStyle/>
          <a:p>
            <a:r>
              <a:rPr lang="en-US" altLang="en-US" dirty="0"/>
              <a:t>WG Motions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340769"/>
            <a:ext cx="8136904" cy="4896542"/>
          </a:xfrm>
        </p:spPr>
        <p:txBody>
          <a:bodyPr/>
          <a:lstStyle/>
          <a:p>
            <a:pPr marL="180000" indent="0"/>
            <a:r>
              <a:rPr lang="en-US" sz="1800" b="1" u="none" strike="noStrike" kern="0" spc="0" dirty="0">
                <a:ln>
                  <a:noFill/>
                </a:ln>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rPr>
              <a:t>Study Group extension</a:t>
            </a:r>
          </a:p>
          <a:p>
            <a:pPr marL="180000" indent="0">
              <a:spcBef>
                <a:spcPts val="600"/>
              </a:spcBef>
            </a:pP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Motion: </a:t>
            </a:r>
          </a:p>
          <a:p>
            <a:pPr marL="180000" indent="0">
              <a:spcBef>
                <a:spcPts val="600"/>
              </a:spcBef>
            </a:pP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Move that the 802.15 Working Group seeks approval from the 802 EC to extend the study group in 802.15 to develop the PAR and CSD documents for “SG15 NS-NB” </a:t>
            </a:r>
          </a:p>
          <a:p>
            <a:pPr marL="180000" indent="0">
              <a:spcBef>
                <a:spcPts val="600"/>
              </a:spcBef>
            </a:pPr>
            <a:r>
              <a:rPr lang="en-US" sz="1600" i="1" dirty="0">
                <a:latin typeface="Arial" panose="020B0604020202020204" pitchFamily="34" charset="0"/>
                <a:ea typeface="Times New Roman" panose="02020603050405020304" pitchFamily="18" charset="0"/>
                <a:cs typeface="Times New Roman" panose="02020603050405020304" pitchFamily="18" charset="0"/>
              </a:rPr>
              <a:t>Moved: Phil Beecher (Wi-SUN Alliance)</a:t>
            </a:r>
          </a:p>
          <a:p>
            <a:pPr marL="180000" indent="0">
              <a:spcBef>
                <a:spcPts val="600"/>
              </a:spcBef>
            </a:pP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Second: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 indent="0">
              <a:spcBef>
                <a:spcPts val="1200"/>
              </a:spcBef>
              <a:spcAft>
                <a:spcPts val="300"/>
              </a:spcAft>
              <a:tabLst>
                <a:tab pos="800100" algn="l"/>
              </a:tabLst>
            </a:pPr>
            <a:r>
              <a:rPr lang="en-US" sz="1800" b="1" u="none" strike="noStrike" kern="0" spc="0" dirty="0">
                <a:ln>
                  <a:noFill/>
                </a:ln>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rPr>
              <a:t>WG approval of PAR and CSD</a:t>
            </a:r>
            <a:endParaRPr lang="en-GB" sz="1800" b="1" u="none" strike="noStrike" kern="0" spc="0" dirty="0">
              <a:ln>
                <a:noFill/>
              </a:ln>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endParaRPr>
          </a:p>
          <a:p>
            <a:pPr marL="180000" indent="0">
              <a:spcBef>
                <a:spcPts val="600"/>
              </a:spcBef>
            </a:pPr>
            <a:r>
              <a:rPr lang="en-US" sz="1600" i="1" dirty="0">
                <a:effectLst/>
                <a:latin typeface="Arial" panose="020B0604020202020204" pitchFamily="34" charset="0"/>
                <a:ea typeface="Times New Roman" panose="02020603050405020304" pitchFamily="18" charset="0"/>
              </a:rPr>
              <a:t>Motion: </a:t>
            </a:r>
          </a:p>
          <a:p>
            <a:pPr marL="180000" indent="0">
              <a:spcBef>
                <a:spcPts val="600"/>
              </a:spcBef>
            </a:pPr>
            <a:r>
              <a:rPr lang="en-US" sz="1600" i="1" dirty="0">
                <a:effectLst/>
                <a:latin typeface="Arial" panose="020B0604020202020204" pitchFamily="34" charset="0"/>
                <a:ea typeface="Times New Roman" panose="02020603050405020304" pitchFamily="18" charset="0"/>
              </a:rPr>
              <a:t>Move that the PAR and CSD contained in documents </a:t>
            </a:r>
            <a:r>
              <a:rPr lang="en-US" sz="1600" i="1" dirty="0">
                <a:effectLst/>
                <a:latin typeface="Arial" panose="020B0604020202020204" pitchFamily="34" charset="0"/>
                <a:ea typeface="Times New Roman" panose="02020603050405020304" pitchFamily="18" charset="0"/>
                <a:cs typeface="Arial" panose="020B0604020202020204" pitchFamily="34" charset="0"/>
              </a:rPr>
              <a:t>15-21-0265-03-0015-sg15-ns-nb-par-working-draft.docx] and [15-21-0301-00-0015-sg15-draft-csd-for-ns-nb.docx], </a:t>
            </a:r>
            <a:r>
              <a:rPr lang="en-US" sz="1600" i="1" dirty="0">
                <a:effectLst/>
                <a:latin typeface="Arial" panose="020B0604020202020204" pitchFamily="34" charset="0"/>
                <a:ea typeface="Times New Roman" panose="02020603050405020304" pitchFamily="18" charset="0"/>
              </a:rPr>
              <a:t>respectively, be approved by the IEEE 802.15 WG and that the EC be requested to forward the PAR to </a:t>
            </a:r>
            <a:r>
              <a:rPr lang="en-US" sz="1600" i="1" dirty="0" err="1">
                <a:effectLst/>
                <a:latin typeface="Arial" panose="020B0604020202020204" pitchFamily="34" charset="0"/>
                <a:ea typeface="Times New Roman" panose="02020603050405020304" pitchFamily="18" charset="0"/>
              </a:rPr>
              <a:t>NesCom</a:t>
            </a:r>
            <a:r>
              <a:rPr lang="en-US" sz="1600" dirty="0">
                <a:effectLst/>
                <a:latin typeface="Arial" panose="020B0604020202020204" pitchFamily="34" charset="0"/>
                <a:ea typeface="Times New Roman" panose="02020603050405020304" pitchFamily="18" charset="0"/>
              </a:rPr>
              <a:t>. </a:t>
            </a:r>
            <a:r>
              <a:rPr lang="en-US" sz="1600" i="1" dirty="0">
                <a:solidFill>
                  <a:srgbClr val="000000"/>
                </a:solidFill>
                <a:effectLst/>
                <a:latin typeface="Arial" panose="020B0604020202020204" pitchFamily="34" charset="0"/>
                <a:ea typeface="Times New Roman" panose="02020603050405020304" pitchFamily="18" charset="0"/>
              </a:rPr>
              <a:t>The 802.15 working group chair and technical editor are authorized to make additional modifications to the PAR and CSD as needed to reflect EC discussion at its closing meeting.</a:t>
            </a:r>
          </a:p>
          <a:p>
            <a:pPr marL="180000" indent="0">
              <a:spcBef>
                <a:spcPts val="600"/>
              </a:spcBef>
            </a:pPr>
            <a:r>
              <a:rPr lang="en-US" altLang="en-US" sz="1600" i="1" dirty="0">
                <a:latin typeface="Arial" panose="020B0604020202020204" pitchFamily="34" charset="0"/>
              </a:rPr>
              <a:t>Moved: Phil Beecher (Wi-SUN Alliance)</a:t>
            </a:r>
          </a:p>
          <a:p>
            <a:pPr marL="180000" indent="0">
              <a:spcBef>
                <a:spcPts val="600"/>
              </a:spcBef>
            </a:pPr>
            <a:r>
              <a:rPr lang="en-US" altLang="en-US" sz="1600" i="1" dirty="0">
                <a:latin typeface="Arial" panose="020B0604020202020204" pitchFamily="34" charset="0"/>
              </a:rPr>
              <a:t>Second: (not required)</a:t>
            </a:r>
            <a:endParaRPr lang="en-US" altLang="en-US" sz="20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10</a:t>
            </a:fld>
            <a:endParaRPr lang="en-US" altLang="en-US" dirty="0">
              <a:solidFill>
                <a:schemeClr val="tx1"/>
              </a:solidFill>
            </a:endParaRPr>
          </a:p>
        </p:txBody>
      </p:sp>
    </p:spTree>
    <p:extLst>
      <p:ext uri="{BB962C8B-B14F-4D97-AF65-F5344CB8AC3E}">
        <p14:creationId xmlns:p14="http://schemas.microsoft.com/office/powerpoint/2010/main" val="389011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323528" y="1628800"/>
            <a:ext cx="8424936" cy="4611663"/>
          </a:xfrm>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Resolve comments received for PAR and CSD</a:t>
            </a:r>
          </a:p>
          <a:p>
            <a:pPr marL="857250" lvl="1" indent="-457200">
              <a:buFont typeface="Arial" panose="020B0604020202020204" pitchFamily="34" charset="0"/>
              <a:buChar char="•"/>
            </a:pPr>
            <a:r>
              <a:rPr lang="en-US" dirty="0"/>
              <a:t>Coordinate with SG14 </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telecons  (Mondays at 7am PDT) and virtual interim / plenary sessions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99459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12</a:t>
            </a:fld>
            <a:endParaRPr lang="en-US" altLang="en-US">
              <a:solidFill>
                <a:schemeClr val="tx1"/>
              </a:solidFill>
            </a:endParaRPr>
          </a:p>
        </p:txBody>
      </p:sp>
      <p:pic>
        <p:nvPicPr>
          <p:cNvPr id="4" name="Picture 3" descr="A bike parked next to a tree&#10;&#10;Description automatically generated with medium confidence">
            <a:extLst>
              <a:ext uri="{FF2B5EF4-FFF2-40B4-BE49-F238E27FC236}">
                <a16:creationId xmlns:a16="http://schemas.microsoft.com/office/drawing/2014/main" id="{098EA33D-C0A0-4D4D-9F02-33F2591EFC8F}"/>
              </a:ext>
            </a:extLst>
          </p:cNvPr>
          <p:cNvPicPr>
            <a:picLocks noChangeAspect="1"/>
          </p:cNvPicPr>
          <p:nvPr/>
        </p:nvPicPr>
        <p:blipFill>
          <a:blip r:embed="rId2"/>
          <a:stretch>
            <a:fillRect/>
          </a:stretch>
        </p:blipFill>
        <p:spPr>
          <a:xfrm>
            <a:off x="1710159" y="1413285"/>
            <a:ext cx="5868144" cy="44011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1700809"/>
            <a:ext cx="7772400" cy="3384376"/>
          </a:xfrm>
        </p:spPr>
        <p:txBody>
          <a:bodyPr/>
          <a:lstStyle/>
          <a:p>
            <a:r>
              <a:rPr lang="en-US" altLang="en-US" dirty="0"/>
              <a:t>Thanks to everyone for your participation and contributions</a:t>
            </a:r>
            <a:br>
              <a:rPr lang="en-US" altLang="en-US" dirty="0"/>
            </a:br>
            <a:br>
              <a:rPr lang="en-US" altLang="en-US" dirty="0"/>
            </a:br>
            <a:r>
              <a:rPr lang="en-US" altLang="en-US" dirty="0"/>
              <a:t>Motion to adjourn?</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13</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733946" y="1628800"/>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a:t>
            </a:r>
          </a:p>
          <a:p>
            <a:pPr marL="857250" lvl="1" indent="-457200">
              <a:buFont typeface="Arial" panose="020B0604020202020204" pitchFamily="34" charset="0"/>
              <a:buChar char="•"/>
            </a:pPr>
            <a:r>
              <a:rPr lang="en-US" dirty="0">
                <a:cs typeface="DejaVu Sans" pitchFamily="34" charset="0"/>
              </a:rPr>
              <a:t>(</a:t>
            </a:r>
            <a:r>
              <a:rPr lang="en-US" dirty="0" err="1">
                <a:cs typeface="DejaVu Sans" pitchFamily="34" charset="0"/>
              </a:rPr>
              <a:t>eg</a:t>
            </a:r>
            <a:r>
              <a:rPr lang="en-US" dirty="0">
                <a:cs typeface="DejaVu Sans" pitchFamily="34" charset="0"/>
              </a:rPr>
              <a:t> no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endParaRPr lang="en-US" dirty="0">
              <a:cs typeface="DejaVu Sans" pitchFamily="34" charset="0"/>
            </a:endParaRP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11-19,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May Interim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395536" y="1340769"/>
            <a:ext cx="8280920" cy="4831432"/>
          </a:xfrm>
        </p:spPr>
        <p:txBody>
          <a:bodyPr/>
          <a:lstStyle/>
          <a:p>
            <a:pPr marL="514350" indent="-514350">
              <a:spcBef>
                <a:spcPts val="1200"/>
              </a:spcBef>
              <a:buFont typeface="Arial" panose="020B0604020202020204" pitchFamily="34" charset="0"/>
              <a:buAutoNum type="arabicPeriod"/>
            </a:pPr>
            <a:r>
              <a:rPr lang="en-US" altLang="en-US" sz="2400" dirty="0">
                <a:solidFill>
                  <a:srgbClr val="00CC00"/>
                </a:solidFill>
              </a:rPr>
              <a:t>Opening and meeting preamble  </a:t>
            </a:r>
            <a:r>
              <a:rPr lang="en-US" altLang="en-US" sz="2400" dirty="0">
                <a:solidFill>
                  <a:srgbClr val="00CC00"/>
                </a:solidFill>
                <a:sym typeface="Wingdings" panose="05000000000000000000" pitchFamily="2" charset="2"/>
              </a:rPr>
              <a:t></a:t>
            </a:r>
            <a:endParaRPr lang="en-US" altLang="en-US" sz="2400" dirty="0">
              <a:solidFill>
                <a:srgbClr val="00CC00"/>
              </a:solidFill>
            </a:endParaRPr>
          </a:p>
          <a:p>
            <a:pPr marL="514350" indent="-514350">
              <a:spcBef>
                <a:spcPts val="1200"/>
              </a:spcBef>
              <a:buFont typeface="Arial" panose="020B0604020202020204" pitchFamily="34" charset="0"/>
              <a:buAutoNum type="arabicPeriod"/>
            </a:pPr>
            <a:r>
              <a:rPr lang="en-US" altLang="en-US" sz="2400" dirty="0">
                <a:solidFill>
                  <a:srgbClr val="00CC00"/>
                </a:solidFill>
              </a:rPr>
              <a:t>Approve Conference call minutes – 0210-02 </a:t>
            </a:r>
            <a:r>
              <a:rPr lang="en-US" altLang="en-US" sz="2400" dirty="0">
                <a:solidFill>
                  <a:srgbClr val="00CC00"/>
                </a:solidFill>
                <a:sym typeface="Wingdings" panose="05000000000000000000" pitchFamily="2" charset="2"/>
              </a:rPr>
              <a:t></a:t>
            </a:r>
            <a:endParaRPr lang="en-US" altLang="en-US" sz="2400" dirty="0">
              <a:solidFill>
                <a:srgbClr val="00CC00"/>
              </a:solidFill>
            </a:endParaRPr>
          </a:p>
          <a:p>
            <a:pPr marL="514350" indent="-514350">
              <a:spcBef>
                <a:spcPts val="1200"/>
              </a:spcBef>
              <a:buFont typeface="Arial" panose="020B0604020202020204" pitchFamily="34" charset="0"/>
              <a:buAutoNum type="arabicPeriod"/>
            </a:pPr>
            <a:r>
              <a:rPr lang="en-US" altLang="en-US" sz="2400" dirty="0">
                <a:highlight>
                  <a:srgbClr val="FFFF00"/>
                </a:highlight>
              </a:rPr>
              <a:t>Review PAR and CSD </a:t>
            </a:r>
            <a:r>
              <a:rPr lang="en-US" altLang="en-US" sz="2400" dirty="0">
                <a:highlight>
                  <a:srgbClr val="FFFF00"/>
                </a:highlight>
                <a:sym typeface="Wingdings" panose="05000000000000000000" pitchFamily="2" charset="2"/>
              </a:rPr>
              <a:t></a:t>
            </a:r>
            <a:endParaRPr lang="en-US" altLang="en-US" sz="2400" dirty="0">
              <a:highlight>
                <a:srgbClr val="FFFF00"/>
              </a:highlight>
            </a:endParaRPr>
          </a:p>
          <a:p>
            <a:pPr marL="514350" indent="-514350">
              <a:spcBef>
                <a:spcPts val="1200"/>
              </a:spcBef>
              <a:buFont typeface="Arial" panose="020B0604020202020204" pitchFamily="34" charset="0"/>
              <a:buAutoNum type="arabicPeriod"/>
            </a:pPr>
            <a:r>
              <a:rPr lang="en-US" altLang="en-US" sz="2400" dirty="0"/>
              <a:t>Approval of PAR and CSD</a:t>
            </a:r>
          </a:p>
          <a:p>
            <a:pPr marL="514350" indent="-514350">
              <a:spcBef>
                <a:spcPts val="1200"/>
              </a:spcBef>
              <a:buFont typeface="Arial" panose="020B0604020202020204" pitchFamily="34" charset="0"/>
              <a:buAutoNum type="arabicPeriod"/>
            </a:pPr>
            <a:r>
              <a:rPr lang="en-US" altLang="en-US" sz="2400" dirty="0"/>
              <a:t>Review updated PICS: </a:t>
            </a:r>
          </a:p>
          <a:p>
            <a:pPr marL="400050" lvl="1" indent="0">
              <a:spcBef>
                <a:spcPts val="1200"/>
              </a:spcBef>
            </a:pPr>
            <a:r>
              <a:rPr lang="en-US" altLang="en-US" sz="2000" dirty="0"/>
              <a:t>15-21-0284-00-0015-pics-for-ns-nb-discussion.pptx – Don Sturek</a:t>
            </a:r>
            <a:endParaRPr lang="en-US" altLang="en-US" dirty="0"/>
          </a:p>
          <a:p>
            <a:pPr marL="514350" indent="-514350">
              <a:spcBef>
                <a:spcPts val="1200"/>
              </a:spcBef>
              <a:buFont typeface="+mj-lt"/>
              <a:buAutoNum type="arabicPeriod"/>
            </a:pPr>
            <a:r>
              <a:rPr lang="en-US" altLang="en-US" sz="2400" dirty="0"/>
              <a:t>Next Steps</a:t>
            </a:r>
          </a:p>
          <a:p>
            <a:pPr marL="514350" indent="-514350">
              <a:spcBef>
                <a:spcPts val="1200"/>
              </a:spcBef>
              <a:buFont typeface="Arial" panose="020B0604020202020204" pitchFamily="34" charset="0"/>
              <a:buAutoNum type="arabicPeriod"/>
            </a:pPr>
            <a:r>
              <a:rPr lang="en-US" altLang="en-US" sz="2400" dirty="0"/>
              <a:t>Any other Business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a:bodyPr>
          <a:lstStyle/>
          <a:p>
            <a:r>
              <a:rPr lang="en-US" altLang="en-US" dirty="0"/>
              <a:t>May Interim – SG15 Agenda</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7</a:t>
            </a:fld>
            <a:endParaRPr lang="en-US" altLang="en-US">
              <a:solidFill>
                <a:schemeClr val="tx1"/>
              </a:solidFill>
            </a:endParaRPr>
          </a:p>
        </p:txBody>
      </p:sp>
      <p:sp>
        <p:nvSpPr>
          <p:cNvPr id="9" name="Content Placeholder 2">
            <a:extLst>
              <a:ext uri="{FF2B5EF4-FFF2-40B4-BE49-F238E27FC236}">
                <a16:creationId xmlns:a16="http://schemas.microsoft.com/office/drawing/2014/main" id="{7C228DC2-69C5-4445-9CEC-FC5FE724C142}"/>
              </a:ext>
            </a:extLst>
          </p:cNvPr>
          <p:cNvSpPr>
            <a:spLocks noGrp="1"/>
          </p:cNvSpPr>
          <p:nvPr>
            <p:ph idx="1"/>
          </p:nvPr>
        </p:nvSpPr>
        <p:spPr>
          <a:xfrm>
            <a:off x="617760" y="3702762"/>
            <a:ext cx="7764463" cy="2606558"/>
          </a:xfrm>
        </p:spPr>
        <p:txBody>
          <a:bodyPr>
            <a:normAutofit fontScale="92500" lnSpcReduction="20000"/>
          </a:bodyPr>
          <a:lstStyle/>
          <a:p>
            <a:pPr marL="0" indent="0"/>
            <a:r>
              <a:rPr lang="en-US" dirty="0"/>
              <a:t>SG15 Agenda Focus:</a:t>
            </a:r>
          </a:p>
          <a:p>
            <a:pPr marL="457200" indent="-457200">
              <a:buFont typeface="Arial" panose="020B0604020202020204" pitchFamily="34" charset="0"/>
              <a:buChar char="•"/>
            </a:pPr>
            <a:r>
              <a:rPr lang="en-US" sz="2800" dirty="0"/>
              <a:t>Work on PAR and CSD ready for WG Ballot</a:t>
            </a:r>
          </a:p>
          <a:p>
            <a:pPr marL="457200" indent="-457200">
              <a:buFont typeface="Arial" panose="020B0604020202020204" pitchFamily="34" charset="0"/>
              <a:buChar char="•"/>
            </a:pPr>
            <a:endParaRPr lang="en-US" sz="2800" dirty="0"/>
          </a:p>
          <a:p>
            <a:pPr marL="0" indent="0"/>
            <a:r>
              <a:rPr lang="en-US" sz="2800" dirty="0"/>
              <a:t>SG14, SG15, SG4ab Agenda Focus:</a:t>
            </a:r>
          </a:p>
          <a:p>
            <a:pPr marL="457200" indent="-457200">
              <a:buFont typeface="Arial" panose="020B0604020202020204" pitchFamily="34" charset="0"/>
              <a:buChar char="•"/>
            </a:pPr>
            <a:r>
              <a:rPr lang="en-US" sz="2800" dirty="0"/>
              <a:t>Review of SG14 and SG15 PAR and CSD ready for WG Ballot</a:t>
            </a:r>
          </a:p>
          <a:p>
            <a:pPr marL="0" indent="0"/>
            <a:endParaRPr lang="en-US" sz="2800" dirty="0"/>
          </a:p>
          <a:p>
            <a:pPr marL="0" indent="0"/>
            <a:endParaRPr lang="en-US" sz="2800" dirty="0"/>
          </a:p>
          <a:p>
            <a:pPr marL="1257300" lvl="2" indent="-457200">
              <a:buFont typeface="Arial" panose="020B0604020202020204" pitchFamily="34" charset="0"/>
              <a:buChar char="•"/>
            </a:pPr>
            <a:endParaRPr lang="en-US" dirty="0"/>
          </a:p>
        </p:txBody>
      </p:sp>
      <p:graphicFrame>
        <p:nvGraphicFramePr>
          <p:cNvPr id="10" name="Object 9">
            <a:extLst>
              <a:ext uri="{FF2B5EF4-FFF2-40B4-BE49-F238E27FC236}">
                <a16:creationId xmlns:a16="http://schemas.microsoft.com/office/drawing/2014/main" id="{7A6DA44F-9778-41F4-AA6A-83B231E04079}"/>
              </a:ext>
            </a:extLst>
          </p:cNvPr>
          <p:cNvGraphicFramePr>
            <a:graphicFrameLocks noChangeAspect="1"/>
          </p:cNvGraphicFramePr>
          <p:nvPr>
            <p:extLst>
              <p:ext uri="{D42A27DB-BD31-4B8C-83A1-F6EECF244321}">
                <p14:modId xmlns:p14="http://schemas.microsoft.com/office/powerpoint/2010/main" val="3189031755"/>
              </p:ext>
            </p:extLst>
          </p:nvPr>
        </p:nvGraphicFramePr>
        <p:xfrm>
          <a:off x="179512" y="1633517"/>
          <a:ext cx="8640960" cy="2065730"/>
        </p:xfrm>
        <a:graphic>
          <a:graphicData uri="http://schemas.openxmlformats.org/presentationml/2006/ole">
            <mc:AlternateContent xmlns:mc="http://schemas.openxmlformats.org/markup-compatibility/2006">
              <mc:Choice xmlns:v="urn:schemas-microsoft-com:vml" Requires="v">
                <p:oleObj name="Worksheet" r:id="rId2" imgW="11953980" imgH="2857398" progId="Excel.Sheet.12">
                  <p:embed/>
                </p:oleObj>
              </mc:Choice>
              <mc:Fallback>
                <p:oleObj name="Worksheet" r:id="rId2" imgW="11953980" imgH="2857398" progId="Excel.Sheet.12">
                  <p:embed/>
                  <p:pic>
                    <p:nvPicPr>
                      <p:cNvPr id="10" name="Object 9">
                        <a:extLst>
                          <a:ext uri="{FF2B5EF4-FFF2-40B4-BE49-F238E27FC236}">
                            <a16:creationId xmlns:a16="http://schemas.microsoft.com/office/drawing/2014/main" id="{7A6DA44F-9778-41F4-AA6A-83B231E04079}"/>
                          </a:ext>
                        </a:extLst>
                      </p:cNvPr>
                      <p:cNvPicPr/>
                      <p:nvPr/>
                    </p:nvPicPr>
                    <p:blipFill>
                      <a:blip r:embed="rId3"/>
                      <a:stretch>
                        <a:fillRect/>
                      </a:stretch>
                    </p:blipFill>
                    <p:spPr>
                      <a:xfrm>
                        <a:off x="179512" y="1633517"/>
                        <a:ext cx="8640960" cy="2065730"/>
                      </a:xfrm>
                      <a:prstGeom prst="rect">
                        <a:avLst/>
                      </a:prstGeom>
                    </p:spPr>
                  </p:pic>
                </p:oleObj>
              </mc:Fallback>
            </mc:AlternateContent>
          </a:graphicData>
        </a:graphic>
      </p:graphicFrame>
    </p:spTree>
    <p:extLst>
      <p:ext uri="{BB962C8B-B14F-4D97-AF65-F5344CB8AC3E}">
        <p14:creationId xmlns:p14="http://schemas.microsoft.com/office/powerpoint/2010/main" val="46206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PAR and CSD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439863"/>
            <a:ext cx="8136904" cy="4732337"/>
          </a:xfrm>
        </p:spPr>
        <p:txBody>
          <a:bodyPr/>
          <a:lstStyle/>
          <a:p>
            <a:pPr marL="457200" indent="-457200">
              <a:spcBef>
                <a:spcPts val="0"/>
              </a:spcBef>
              <a:buFont typeface="Arial" panose="020B0604020202020204" pitchFamily="34" charset="0"/>
              <a:buChar char="•"/>
            </a:pPr>
            <a:r>
              <a:rPr lang="en-US" altLang="en-US" sz="2800" dirty="0"/>
              <a:t>SG15 PAR and CSD</a:t>
            </a:r>
          </a:p>
          <a:p>
            <a:pPr marL="400050" lvl="1" indent="0">
              <a:spcBef>
                <a:spcPts val="0"/>
              </a:spcBef>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00050" lvl="1" indent="0">
              <a:spcBef>
                <a:spcPts val="0"/>
              </a:spcBef>
            </a:pPr>
            <a:r>
              <a:rPr lang="en-US" sz="2400" b="1" dirty="0">
                <a:latin typeface="Arial" panose="020B0604020202020204" pitchFamily="34" charset="0"/>
                <a:ea typeface="Times New Roman" panose="02020603050405020304" pitchFamily="18" charset="0"/>
                <a:cs typeface="Arial" panose="020B0604020202020204" pitchFamily="34" charset="0"/>
              </a:rPr>
              <a:t>PAR</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400050" lvl="1" indent="0">
              <a:spcBef>
                <a:spcPts val="0"/>
              </a:spcBef>
            </a:pPr>
            <a:r>
              <a:rPr lang="en-US" sz="2400" dirty="0">
                <a:effectLst/>
                <a:latin typeface="Arial" panose="020B0604020202020204" pitchFamily="34" charset="0"/>
                <a:ea typeface="Times New Roman" panose="02020603050405020304" pitchFamily="18" charset="0"/>
                <a:cs typeface="Arial" panose="020B0604020202020204" pitchFamily="34" charset="0"/>
              </a:rPr>
              <a:t>15-21-0265-03-0015-sg15-ns-nb-par-working-draft.docx</a:t>
            </a:r>
          </a:p>
          <a:p>
            <a:pPr marL="400050" lvl="1" indent="0">
              <a:spcBef>
                <a:spcPts val="0"/>
              </a:spcBef>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400050" lvl="1" indent="0">
              <a:spcBef>
                <a:spcPts val="0"/>
              </a:spcBef>
            </a:pPr>
            <a:r>
              <a:rPr lang="en-US" sz="2400" b="1" dirty="0">
                <a:latin typeface="Arial" panose="020B0604020202020204" pitchFamily="34" charset="0"/>
                <a:ea typeface="Times New Roman" panose="02020603050405020304" pitchFamily="18" charset="0"/>
                <a:cs typeface="Arial" panose="020B0604020202020204" pitchFamily="34" charset="0"/>
              </a:rPr>
              <a:t>CSD</a:t>
            </a:r>
          </a:p>
          <a:p>
            <a:pPr marL="400050" lvl="1" indent="0">
              <a:spcBef>
                <a:spcPts val="0"/>
              </a:spcBef>
            </a:pPr>
            <a:r>
              <a:rPr lang="en-US" sz="2400" dirty="0">
                <a:effectLst/>
                <a:latin typeface="Arial" panose="020B0604020202020204" pitchFamily="34" charset="0"/>
                <a:ea typeface="Times New Roman" panose="02020603050405020304" pitchFamily="18" charset="0"/>
                <a:cs typeface="Arial" panose="020B0604020202020204" pitchFamily="34" charset="0"/>
              </a:rPr>
              <a:t>15-21-0301-00-0015-sg15-draft-csd-for-ns-nb.docx</a:t>
            </a:r>
          </a:p>
          <a:p>
            <a:pPr marL="400050" lvl="1" indent="0">
              <a:spcBef>
                <a:spcPts val="0"/>
              </a:spcBef>
            </a:pPr>
            <a:endParaRPr lang="en-US" altLang="en-US" sz="2000" i="1" dirty="0">
              <a:latin typeface="Arial" panose="020B0604020202020204" pitchFamily="34" charset="0"/>
              <a:cs typeface="Arial" panose="020B0604020202020204" pitchFamily="34" charset="0"/>
            </a:endParaRPr>
          </a:p>
          <a:p>
            <a:pPr marL="400050" lvl="1" indent="0">
              <a:spcBef>
                <a:spcPts val="0"/>
              </a:spcBef>
            </a:pPr>
            <a:endParaRPr lang="en-US" altLang="en-US" sz="2000" i="1" dirty="0">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185900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SG15 Motion</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251520" y="1805781"/>
            <a:ext cx="8424936" cy="4366419"/>
          </a:xfrm>
        </p:spPr>
        <p:txBody>
          <a:bodyPr/>
          <a:lstStyle/>
          <a:p>
            <a:pPr marL="180000" indent="0">
              <a:spcBef>
                <a:spcPts val="1200"/>
              </a:spcBef>
              <a:spcAft>
                <a:spcPts val="300"/>
              </a:spcAft>
              <a:tabLst>
                <a:tab pos="800100" algn="l"/>
              </a:tabLst>
            </a:pPr>
            <a:r>
              <a:rPr lang="en-US" sz="2400" b="1" u="none" strike="noStrike" kern="0" spc="0" dirty="0">
                <a:ln>
                  <a:noFill/>
                </a:ln>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rPr>
              <a:t>Study Group approval of PAR and CSD </a:t>
            </a:r>
            <a:endParaRPr lang="en-GB" sz="2400" b="1" u="none" strike="noStrike" kern="0" spc="0" dirty="0">
              <a:ln>
                <a:noFill/>
              </a:ln>
              <a:effectLst>
                <a:glow>
                  <a:srgbClr val="000000"/>
                </a:glow>
                <a:outerShdw sx="0" sy="0">
                  <a:srgbClr val="000000"/>
                </a:outerShdw>
                <a:reflection stA="0" endPos="0" fadeDir="0" sx="0" sy="0"/>
              </a:effectLst>
              <a:latin typeface="Arial" panose="020B0604020202020204" pitchFamily="34" charset="0"/>
              <a:cs typeface="Times New Roman" panose="02020603050405020304" pitchFamily="18" charset="0"/>
            </a:endParaRPr>
          </a:p>
          <a:p>
            <a:pPr marL="180000" indent="0"/>
            <a:r>
              <a:rPr lang="en-US" sz="2000" b="1" dirty="0">
                <a:effectLst/>
                <a:latin typeface="Arial" panose="020B0604020202020204" pitchFamily="34" charset="0"/>
                <a:ea typeface="Times New Roman" panose="02020603050405020304" pitchFamily="18" charset="0"/>
                <a:cs typeface="Arial" panose="020B0604020202020204" pitchFamily="34" charset="0"/>
              </a:rPr>
              <a:t>Motion:</a:t>
            </a:r>
            <a:endParaRPr lang="en-GB" sz="2000" b="1" dirty="0">
              <a:effectLst/>
              <a:latin typeface="Arial" panose="020B0604020202020204" pitchFamily="34" charset="0"/>
              <a:ea typeface="Times New Roman" panose="02020603050405020304" pitchFamily="18" charset="0"/>
              <a:cs typeface="Times New Roman" panose="02020603050405020304" pitchFamily="18" charset="0"/>
            </a:endParaRPr>
          </a:p>
          <a:p>
            <a:pPr marL="180000" indent="0"/>
            <a:r>
              <a:rPr lang="en-US" sz="2000" i="1" dirty="0">
                <a:effectLst/>
                <a:latin typeface="Arial" panose="020B0604020202020204" pitchFamily="34" charset="0"/>
                <a:ea typeface="Times New Roman" panose="02020603050405020304" pitchFamily="18" charset="0"/>
                <a:cs typeface="Arial" panose="020B0604020202020204" pitchFamily="34" charset="0"/>
              </a:rPr>
              <a:t>Request that the PAR and CSD contained in documents [15-21-0265-03-0015-sg15-ns-nb-par-working-draft.docx] and [15-21-0301-00-0015-sg15-draft-csd-for-ns-nb.docx], respectively</a:t>
            </a: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i="1" dirty="0">
                <a:effectLst/>
                <a:latin typeface="Arial" panose="020B0604020202020204" pitchFamily="34" charset="0"/>
                <a:ea typeface="Times New Roman" panose="02020603050405020304" pitchFamily="18" charset="0"/>
                <a:cs typeface="Arial" panose="020B0604020202020204" pitchFamily="34" charset="0"/>
              </a:rPr>
              <a:t> be approved for submission to the WG for its approval and that the EC be requested to forward the PAR to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NesCom</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p>
            <a:pPr marL="180000" indent="0"/>
            <a:r>
              <a:rPr lang="en-US" sz="2000" i="1" dirty="0">
                <a:latin typeface="Arial" panose="020B0604020202020204" pitchFamily="34" charset="0"/>
                <a:ea typeface="Times New Roman" panose="02020603050405020304" pitchFamily="18" charset="0"/>
                <a:cs typeface="Arial" panose="020B0604020202020204" pitchFamily="34" charset="0"/>
              </a:rPr>
              <a:t>Moved:</a:t>
            </a:r>
          </a:p>
          <a:p>
            <a:pPr marL="180000" indent="0"/>
            <a:r>
              <a:rPr lang="en-US" sz="2000" i="1" dirty="0">
                <a:effectLst/>
                <a:latin typeface="Arial" panose="020B0604020202020204" pitchFamily="34" charset="0"/>
                <a:ea typeface="Times New Roman" panose="02020603050405020304" pitchFamily="18" charset="0"/>
                <a:cs typeface="Arial" panose="020B0604020202020204" pitchFamily="34" charset="0"/>
              </a:rPr>
              <a:t>Second:</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endParaRPr lang="en-US" altLang="en-US" sz="16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Tree>
    <p:extLst>
      <p:ext uri="{BB962C8B-B14F-4D97-AF65-F5344CB8AC3E}">
        <p14:creationId xmlns:p14="http://schemas.microsoft.com/office/powerpoint/2010/main" val="271430150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29116</TotalTime>
  <Words>760</Words>
  <Application>Microsoft Office PowerPoint</Application>
  <PresentationFormat>On-screen Show (4:3)</PresentationFormat>
  <Paragraphs>110</Paragraphs>
  <Slides>13</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Times New Roman</vt:lpstr>
      <vt:lpstr>Office Theme</vt:lpstr>
      <vt:lpstr>Worksheet</vt:lpstr>
      <vt:lpstr>PowerPoint Presentation</vt:lpstr>
      <vt:lpstr>802.15 Study Group Meeting</vt:lpstr>
      <vt:lpstr>IEEE-SA Patent, Copyright, and Participation Policies</vt:lpstr>
      <vt:lpstr>IEEE 802 Ground Rules</vt:lpstr>
      <vt:lpstr>May 11-19, 2021 </vt:lpstr>
      <vt:lpstr>Agenda</vt:lpstr>
      <vt:lpstr>May Interim – SG15 Agenda</vt:lpstr>
      <vt:lpstr>PAR and CSD</vt:lpstr>
      <vt:lpstr>SG15 Motion</vt:lpstr>
      <vt:lpstr>WG Motions</vt:lpstr>
      <vt:lpstr>Next Steps</vt:lpstr>
      <vt:lpstr>Any Other Business?</vt:lpstr>
      <vt:lpstr>Thanks to everyone for your participation and contributions  Motion to adjourn?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phil@beecher.co.uk</dc:creator>
  <cp:keywords/>
  <dc:description/>
  <cp:lastModifiedBy>Phil Beecher</cp:lastModifiedBy>
  <cp:revision>159</cp:revision>
  <cp:lastPrinted>2000-03-07T00:55:37Z</cp:lastPrinted>
  <dcterms:created xsi:type="dcterms:W3CDTF">2016-01-17T22:48:36Z</dcterms:created>
  <dcterms:modified xsi:type="dcterms:W3CDTF">2021-05-18T16:32:49Z</dcterms:modified>
  <cp:category>SG15 May Interim Agenda and Opening Report</cp:category>
</cp:coreProperties>
</file>