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4"/>
  </p:notesMasterIdLst>
  <p:sldIdLst>
    <p:sldId id="287" r:id="rId2"/>
    <p:sldId id="290" r:id="rId3"/>
    <p:sldId id="304" r:id="rId4"/>
    <p:sldId id="317" r:id="rId5"/>
    <p:sldId id="319" r:id="rId6"/>
    <p:sldId id="320" r:id="rId7"/>
    <p:sldId id="314" r:id="rId8"/>
    <p:sldId id="323" r:id="rId9"/>
    <p:sldId id="330" r:id="rId10"/>
    <p:sldId id="322" r:id="rId11"/>
    <p:sldId id="298" r:id="rId12"/>
    <p:sldId id="296" r:id="rId13"/>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 id="2" name="Phil Beecher" initials="PB" lastIdx="1" clrIdx="1">
    <p:extLst>
      <p:ext uri="{19B8F6BF-5375-455C-9EA6-DF929625EA0E}">
        <p15:presenceInfo xmlns:p15="http://schemas.microsoft.com/office/powerpoint/2012/main" userId="8e59e9d451c39b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5F0080-4D51-46BE-AB11-638752D5227F}" v="46" dt="2021-05-17T14:29:57.1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114" d="100"/>
          <a:sy n="114" d="100"/>
        </p:scale>
        <p:origin x="1560"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2A5F0080-4D51-46BE-AB11-638752D5227F}"/>
    <pc:docChg chg="undo custSel modSld modMainMaster">
      <pc:chgData name="Phil Beecher" userId="8e59e9d451c39ba5" providerId="LiveId" clId="{2A5F0080-4D51-46BE-AB11-638752D5227F}" dt="2021-05-17T14:29:51.013" v="234" actId="20577"/>
      <pc:docMkLst>
        <pc:docMk/>
      </pc:docMkLst>
      <pc:sldChg chg="modSp mod">
        <pc:chgData name="Phil Beecher" userId="8e59e9d451c39ba5" providerId="LiveId" clId="{2A5F0080-4D51-46BE-AB11-638752D5227F}" dt="2021-05-17T14:21:46.516" v="98" actId="12"/>
        <pc:sldMkLst>
          <pc:docMk/>
          <pc:sldMk cId="462066298" sldId="314"/>
        </pc:sldMkLst>
        <pc:spChg chg="mod">
          <ac:chgData name="Phil Beecher" userId="8e59e9d451c39ba5" providerId="LiveId" clId="{2A5F0080-4D51-46BE-AB11-638752D5227F}" dt="2021-05-17T14:21:46.516" v="98" actId="12"/>
          <ac:spMkLst>
            <pc:docMk/>
            <pc:sldMk cId="462066298" sldId="314"/>
            <ac:spMk id="9" creationId="{7C228DC2-69C5-4445-9CEC-FC5FE724C142}"/>
          </ac:spMkLst>
        </pc:spChg>
        <pc:graphicFrameChg chg="mod">
          <ac:chgData name="Phil Beecher" userId="8e59e9d451c39ba5" providerId="LiveId" clId="{2A5F0080-4D51-46BE-AB11-638752D5227F}" dt="2021-05-17T14:20:18.043" v="12"/>
          <ac:graphicFrameMkLst>
            <pc:docMk/>
            <pc:sldMk cId="462066298" sldId="314"/>
            <ac:graphicFrameMk id="10" creationId="{7A6DA44F-9778-41F4-AA6A-83B231E04079}"/>
          </ac:graphicFrameMkLst>
        </pc:graphicFrameChg>
      </pc:sldChg>
      <pc:sldChg chg="modSp mod">
        <pc:chgData name="Phil Beecher" userId="8e59e9d451c39ba5" providerId="LiveId" clId="{2A5F0080-4D51-46BE-AB11-638752D5227F}" dt="2021-05-17T14:29:51.013" v="234" actId="20577"/>
        <pc:sldMkLst>
          <pc:docMk/>
          <pc:sldMk cId="1859008902" sldId="323"/>
        </pc:sldMkLst>
        <pc:spChg chg="mod">
          <ac:chgData name="Phil Beecher" userId="8e59e9d451c39ba5" providerId="LiveId" clId="{2A5F0080-4D51-46BE-AB11-638752D5227F}" dt="2021-05-17T14:29:51.013" v="234" actId="20577"/>
          <ac:spMkLst>
            <pc:docMk/>
            <pc:sldMk cId="1859008902" sldId="323"/>
            <ac:spMk id="9219" creationId="{F8A5F01F-52D6-47BD-9336-35C5CE265C10}"/>
          </ac:spMkLst>
        </pc:spChg>
      </pc:sldChg>
      <pc:sldMasterChg chg="modSp mod">
        <pc:chgData name="Phil Beecher" userId="8e59e9d451c39ba5" providerId="LiveId" clId="{2A5F0080-4D51-46BE-AB11-638752D5227F}" dt="2021-05-17T14:16:40.929" v="1" actId="20577"/>
        <pc:sldMasterMkLst>
          <pc:docMk/>
          <pc:sldMasterMk cId="0" sldId="2147483648"/>
        </pc:sldMasterMkLst>
        <pc:spChg chg="mod">
          <ac:chgData name="Phil Beecher" userId="8e59e9d451c39ba5" providerId="LiveId" clId="{2A5F0080-4D51-46BE-AB11-638752D5227F}" dt="2021-05-17T14:16:40.929" v="1" actId="20577"/>
          <ac:spMkLst>
            <pc:docMk/>
            <pc:sldMasterMk cId="0" sldId="2147483648"/>
            <ac:spMk id="1026" creationId="{8AF5D4AB-E353-4EAB-9E5C-B82B00CB74A2}"/>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a:t>
            </a:r>
            <a:r>
              <a:rPr lang="en-GB" altLang="en-US" b="1" dirty="0">
                <a:solidFill>
                  <a:schemeClr val="tx1"/>
                </a:solidFill>
                <a:latin typeface="Times New Roman" panose="02020603050405020304" pitchFamily="18" charset="0"/>
                <a:cs typeface="Times New Roman" panose="02020603050405020304" pitchFamily="18" charset="0"/>
              </a:rPr>
              <a:t>IEEE </a:t>
            </a:r>
            <a:r>
              <a:rPr lang="en-GB" b="1" i="0" dirty="0">
                <a:solidFill>
                  <a:srgbClr val="000000"/>
                </a:solidFill>
                <a:effectLst/>
                <a:latin typeface="Times New Roman" panose="02020603050405020304" pitchFamily="18" charset="0"/>
                <a:cs typeface="Times New Roman" panose="02020603050405020304" pitchFamily="18" charset="0"/>
              </a:rPr>
              <a:t>15-21-0261-01-0015</a:t>
            </a:r>
            <a:endParaRPr lang="en-GB" altLang="en-US" b="1" dirty="0">
              <a:solidFill>
                <a:schemeClr val="tx1"/>
              </a:solidFill>
              <a:latin typeface="Times New Roman" panose="02020603050405020304" pitchFamily="18" charset="0"/>
              <a:cs typeface="Times New Roman" panose="02020603050405020304" pitchFamily="18" charset="0"/>
            </a:endParaRP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Phil Beecher (Wi-SUN Alliance)</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velopment.standards.ieee.org/myproject/Public/mytools/mob/preparslides.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5" Type="http://schemas.openxmlformats.org/officeDocument/2006/relationships/hyperlink" Target="https://standards.ieee.org/content/dam/ieee-standards/standards/web/documents/other/ieee-sa-copyright-policy-2019.pdf" TargetMode="External"/><Relationship Id="rId4" Type="http://schemas.openxmlformats.org/officeDocument/2006/relationships/hyperlink" Target="https://standards.ieee.org/content/dam/ieee-standards/standards/web/documents/other/Participant-Behavior-Individual-Method.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entor.ieee.org/802.15/dcn/21/15-21-0278-02-0014-sg14-draft-csd-for-ns-uwb.docx" TargetMode="External"/><Relationship Id="rId2" Type="http://schemas.openxmlformats.org/officeDocument/2006/relationships/hyperlink" Target="https://mentor.ieee.org/802.15/dcn/21/15-21-0274-03-0014-sg14-ns-uwb-par-working-draft.docx" TargetMode="External"/><Relationship Id="rId1" Type="http://schemas.openxmlformats.org/officeDocument/2006/relationships/slideLayout" Target="../slideLayouts/slideLayout2.xml"/><Relationship Id="rId6" Type="http://schemas.openxmlformats.org/officeDocument/2006/relationships/hyperlink" Target="mailto:pbeecher@wi-sun.org" TargetMode="External"/><Relationship Id="rId5" Type="http://schemas.openxmlformats.org/officeDocument/2006/relationships/hyperlink" Target="mailto:cpowell@ieee.org" TargetMode="External"/><Relationship Id="rId4" Type="http://schemas.openxmlformats.org/officeDocument/2006/relationships/hyperlink" Target="https://mentor.ieee.org/802.15/dcn/21/15-21-0220-00-0015-draft-csd-for-ns-nb-ns-uwb.doc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evelopment.standards.ieee.org/myproject-web/public/view.html#pardetail/6076" TargetMode="External"/><Relationship Id="rId2" Type="http://schemas.openxmlformats.org/officeDocument/2006/relationships/hyperlink" Target="https://standards.ieee.org/standard/802_15_4-2020.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May Interim SG15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May 11,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Phil Beecher (Wi-SUN Alliance)</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+44 1273 422275,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pbeecher</a:t>
            </a:r>
            <a:r>
              <a:rPr lang="en-US" altLang="en-US" sz="1600" dirty="0">
                <a:latin typeface="Times New Roman" panose="02020603050405020304" pitchFamily="18" charset="0"/>
              </a:rPr>
              <a:t> @ wi-sun.org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15: NS-NB 802.15.4 “Narrow Band”</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Achieve the illusion of organization for the ad-hoc meeting</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a:xfrm>
            <a:off x="609600" y="1371600"/>
            <a:ext cx="8138864" cy="4868863"/>
          </a:xfrm>
        </p:spPr>
        <p:txBody>
          <a:bodyPr>
            <a:normAutofit/>
          </a:bodyPr>
          <a:lstStyle/>
          <a:p>
            <a:pPr marL="457200" indent="-457200">
              <a:buFont typeface="Arial" panose="020B0604020202020204" pitchFamily="34" charset="0"/>
              <a:buChar char="•"/>
            </a:pPr>
            <a:r>
              <a:rPr lang="en-US" dirty="0"/>
              <a:t>Continue work as Study Group</a:t>
            </a:r>
          </a:p>
          <a:p>
            <a:pPr marL="857250" lvl="1" indent="-457200">
              <a:buFont typeface="Arial" panose="020B0604020202020204" pitchFamily="34" charset="0"/>
              <a:buChar char="•"/>
            </a:pPr>
            <a:r>
              <a:rPr lang="en-US" dirty="0"/>
              <a:t>Write PAR and CSD (May Interim)</a:t>
            </a:r>
          </a:p>
          <a:p>
            <a:pPr marL="857250" lvl="1" indent="-457200">
              <a:buFont typeface="Arial" panose="020B0604020202020204" pitchFamily="34" charset="0"/>
              <a:buChar char="•"/>
            </a:pPr>
            <a:r>
              <a:rPr lang="en-US" dirty="0"/>
              <a:t>Coordinate with SG14 </a:t>
            </a:r>
          </a:p>
          <a:p>
            <a:pPr marL="457200" indent="-457200">
              <a:buFont typeface="Arial" panose="020B0604020202020204" pitchFamily="34" charset="0"/>
              <a:buChar char="•"/>
            </a:pPr>
            <a:r>
              <a:rPr lang="en-US" dirty="0"/>
              <a:t>Move PAR and CSD through 802 and SA Processes (May Interim?)</a:t>
            </a:r>
          </a:p>
          <a:p>
            <a:pPr marL="457200" indent="-457200">
              <a:buFont typeface="Arial" panose="020B0604020202020204" pitchFamily="34" charset="0"/>
              <a:buChar char="•"/>
            </a:pPr>
            <a:r>
              <a:rPr lang="en-US" dirty="0"/>
              <a:t>Determine proposed content for standard (ongoing)</a:t>
            </a:r>
          </a:p>
          <a:p>
            <a:pPr marL="457200" indent="-457200">
              <a:buFont typeface="Arial" panose="020B0604020202020204" pitchFamily="34" charset="0"/>
              <a:buChar char="•"/>
            </a:pPr>
            <a:r>
              <a:rPr lang="en-US" dirty="0"/>
              <a:t>Work via Interim telecons and virtual interim/plenary meetings</a:t>
            </a:r>
          </a:p>
          <a:p>
            <a:pPr marL="1257300" lvl="2"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0174D51-7BBE-4883-9B03-796760E3CB6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spTree>
    <p:extLst>
      <p:ext uri="{BB962C8B-B14F-4D97-AF65-F5344CB8AC3E}">
        <p14:creationId xmlns:p14="http://schemas.microsoft.com/office/powerpoint/2010/main" val="994593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Any 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11</a:t>
            </a:fld>
            <a:endParaRPr lang="en-US" altLang="en-US">
              <a:solidFill>
                <a:schemeClr val="tx1"/>
              </a:solidFill>
            </a:endParaRPr>
          </a:p>
        </p:txBody>
      </p:sp>
      <p:pic>
        <p:nvPicPr>
          <p:cNvPr id="4" name="Picture 3" descr="A bike parked next to a tree&#10;&#10;Description automatically generated with medium confidence">
            <a:extLst>
              <a:ext uri="{FF2B5EF4-FFF2-40B4-BE49-F238E27FC236}">
                <a16:creationId xmlns:a16="http://schemas.microsoft.com/office/drawing/2014/main" id="{098EA33D-C0A0-4D4D-9F02-33F2591EFC8F}"/>
              </a:ext>
            </a:extLst>
          </p:cNvPr>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p:txBody>
          <a:bodyPr/>
          <a:lstStyle/>
          <a:p>
            <a:r>
              <a:rPr lang="en-US" altLang="en-US"/>
              <a:t>Adjourned</a:t>
            </a:r>
            <a:br>
              <a:rPr lang="en-US" altLang="en-US"/>
            </a:br>
            <a:r>
              <a:rPr lang="en-US" altLang="en-US"/>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12</a:t>
            </a:fld>
            <a:endParaRPr lang="en-US" alt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 Study Group Meeting</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611188" y="1916832"/>
            <a:ext cx="7993062" cy="4323631"/>
          </a:xfrm>
        </p:spPr>
        <p:txBody>
          <a:bodyPr>
            <a:normAutofit/>
          </a:bodyPr>
          <a:lstStyle/>
          <a:p>
            <a:pPr marL="0" indent="0" algn="ctr">
              <a:defRPr/>
            </a:pPr>
            <a:r>
              <a:rPr lang="en-US" b="1" dirty="0"/>
              <a:t>Pre-PAR Activity Rules for Study Group</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r>
              <a:rPr lang="en-US" dirty="0"/>
              <a:t>Voting: everyone present can vote</a:t>
            </a:r>
          </a:p>
          <a:p>
            <a:pPr marL="457200" indent="-457200">
              <a:buFont typeface="Arial" panose="020B0604020202020204" pitchFamily="34" charset="0"/>
              <a:buChar char="•"/>
              <a:defRPr/>
            </a:pPr>
            <a:r>
              <a:rPr lang="en-US" dirty="0"/>
              <a:t>Please identify yourself with your name and affiliation when you first speak</a:t>
            </a:r>
          </a:p>
          <a:p>
            <a:pPr marL="457200" indent="-457200">
              <a:buFont typeface="Arial" panose="020B0604020202020204" pitchFamily="34" charset="0"/>
              <a:buChar char="•"/>
              <a:defRPr/>
            </a:pPr>
            <a:r>
              <a:rPr lang="en-US" dirty="0"/>
              <a:t>Participation: is by individual</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0" indent="0">
              <a:defRPr/>
            </a:pPr>
            <a:endParaRPr lang="en-US"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8887CC0-1342-41C8-8706-B4801E242C15}" type="slidenum">
              <a:rPr lang="en-US" altLang="en-US" smtClean="0">
                <a:solidFill>
                  <a:schemeClr val="tx1"/>
                </a:solidFill>
              </a:rPr>
              <a:pPr/>
              <a:t>2</a:t>
            </a:fld>
            <a:endParaRPr lang="en-US" altLang="en-US"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3</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733946" y="1628800"/>
            <a:ext cx="7764463" cy="4467225"/>
          </a:xfrm>
        </p:spPr>
        <p:txBody>
          <a:bodyPr>
            <a:normAutofit fontScale="550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Pre-PAR Meetings:</a:t>
            </a:r>
          </a:p>
          <a:p>
            <a:pPr>
              <a:defRPr/>
            </a:pPr>
            <a:r>
              <a:rPr lang="en-US" dirty="0">
                <a:hlinkClick r:id="rId3"/>
              </a:rPr>
              <a:t>https://development.standards.ieee.org/myproject/Public/mytools/mob/preparslides.pdf</a:t>
            </a:r>
            <a:endParaRPr lang="en-US" dirty="0"/>
          </a:p>
          <a:p>
            <a:pPr>
              <a:defRPr/>
            </a:pPr>
            <a:endParaRPr lang="en-US" dirty="0"/>
          </a:p>
          <a:p>
            <a:pPr>
              <a:defRPr/>
            </a:pPr>
            <a:r>
              <a:rPr lang="en-US" dirty="0"/>
              <a:t>IEEE-SA Participation Slides for Pre-PAR Meetings:</a:t>
            </a:r>
          </a:p>
          <a:p>
            <a:pPr>
              <a:defRPr/>
            </a:pPr>
            <a:r>
              <a:rPr lang="en-US" dirty="0">
                <a:hlinkClick r:id="rId4"/>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5"/>
              </a:rPr>
              <a:t>https://standards.ieee.org/content/dam/ieee-standards/standards/web/documents/other/ieee-sa-copyright-policy-2019.pdf</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a:xfrm>
            <a:off x="539552" y="1628800"/>
            <a:ext cx="8208912" cy="4611663"/>
          </a:xfrm>
        </p:spPr>
        <p:txBody>
          <a:bodyPr/>
          <a:lstStyle/>
          <a:p>
            <a:pPr marL="457200" indent="-457200">
              <a:buFont typeface="Arial" panose="020B0604020202020204" pitchFamily="34" charset="0"/>
              <a:buChar char="•"/>
            </a:pPr>
            <a:r>
              <a:rPr lang="en-US" dirty="0">
                <a:cs typeface="DejaVu Sans" pitchFamily="34" charset="0"/>
              </a:rPr>
              <a:t>NO product pitches</a:t>
            </a:r>
          </a:p>
          <a:p>
            <a:pPr marL="457200" indent="-457200">
              <a:buFont typeface="Arial" panose="020B0604020202020204" pitchFamily="34" charset="0"/>
              <a:buChar char="•"/>
            </a:pPr>
            <a:r>
              <a:rPr lang="en-US" dirty="0">
                <a:cs typeface="DejaVu Sans" pitchFamily="34" charset="0"/>
              </a:rPr>
              <a:t>NO corporate pitches</a:t>
            </a:r>
          </a:p>
          <a:p>
            <a:pPr marL="457200" indent="-457200">
              <a:buFont typeface="Arial" panose="020B0604020202020204" pitchFamily="34" charset="0"/>
              <a:buChar char="•"/>
            </a:pPr>
            <a:r>
              <a:rPr lang="en-US" dirty="0">
                <a:cs typeface="DejaVu Sans" pitchFamily="34" charset="0"/>
              </a:rPr>
              <a:t>NO prices</a:t>
            </a:r>
          </a:p>
          <a:p>
            <a:pPr marL="457200" indent="-457200">
              <a:buFont typeface="Arial" panose="020B0604020202020204" pitchFamily="34" charset="0"/>
              <a:buChar char="•"/>
            </a:pPr>
            <a:r>
              <a:rPr lang="en-US" dirty="0">
                <a:cs typeface="DejaVu Sans" pitchFamily="34" charset="0"/>
              </a:rPr>
              <a:t>NO restrictive notices – </a:t>
            </a:r>
          </a:p>
          <a:p>
            <a:pPr marL="857250" lvl="1" indent="-457200">
              <a:buFont typeface="Arial" panose="020B0604020202020204" pitchFamily="34" charset="0"/>
              <a:buChar char="•"/>
            </a:pPr>
            <a:r>
              <a:rPr lang="en-US" dirty="0">
                <a:cs typeface="DejaVu Sans" pitchFamily="34" charset="0"/>
              </a:rPr>
              <a:t>(</a:t>
            </a:r>
            <a:r>
              <a:rPr lang="en-US" dirty="0" err="1">
                <a:cs typeface="DejaVu Sans" pitchFamily="34" charset="0"/>
              </a:rPr>
              <a:t>eg</a:t>
            </a:r>
            <a:r>
              <a:rPr lang="en-US" dirty="0">
                <a:cs typeface="DejaVu Sans" pitchFamily="34" charset="0"/>
              </a:rPr>
              <a:t> no “confidential” notices in email)</a:t>
            </a:r>
          </a:p>
          <a:p>
            <a:pPr marL="457200" indent="-457200">
              <a:buFont typeface="Arial" panose="020B0604020202020204" pitchFamily="34" charset="0"/>
              <a:buChar char="•"/>
            </a:pPr>
            <a:r>
              <a:rPr lang="en-US" dirty="0">
                <a:cs typeface="DejaVu Sans" pitchFamily="34" charset="0"/>
              </a:rPr>
              <a:t>Presentations must be openly available</a:t>
            </a:r>
          </a:p>
          <a:p>
            <a:pPr marL="0" indent="0"/>
            <a:endParaRPr lang="en-US" dirty="0">
              <a:cs typeface="DejaVu Sans" pitchFamily="34" charset="0"/>
            </a:endParaRPr>
          </a:p>
          <a:p>
            <a:pPr marL="457200" indent="-457200">
              <a:buFont typeface="Arial" panose="020B0604020202020204" pitchFamily="34" charset="0"/>
              <a:buChar char="•"/>
            </a:pPr>
            <a:r>
              <a:rPr lang="en-US" dirty="0">
                <a:cs typeface="DejaVu Sans" pitchFamily="34" charset="0"/>
              </a:rPr>
              <a:t>Please respect all participants</a:t>
            </a:r>
          </a:p>
        </p:txBody>
      </p:sp>
      <p:sp>
        <p:nvSpPr>
          <p:cNvPr id="7" name="Slide Number Placeholder 3">
            <a:extLst>
              <a:ext uri="{FF2B5EF4-FFF2-40B4-BE49-F238E27FC236}">
                <a16:creationId xmlns:a16="http://schemas.microsoft.com/office/drawing/2014/main" id="{0332ACEF-0EE9-47DF-AE96-D41A457F41BE}"/>
              </a:ext>
            </a:extLst>
          </p:cNvPr>
          <p:cNvSpPr>
            <a:spLocks noGrp="1"/>
          </p:cNvSpPr>
          <p:nvPr>
            <p:ph type="sldNum" sz="quarter" idx="10"/>
          </p:nvPr>
        </p:nvSpPr>
        <p:spPr>
          <a:xfrm>
            <a:off x="4211638" y="6554788"/>
            <a:ext cx="655637" cy="239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Tree>
    <p:extLst>
      <p:ext uri="{BB962C8B-B14F-4D97-AF65-F5344CB8AC3E}">
        <p14:creationId xmlns:p14="http://schemas.microsoft.com/office/powerpoint/2010/main" val="97366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96DCFD-B1FF-49D8-A110-511156B616DE}"/>
              </a:ext>
            </a:extLst>
          </p:cNvPr>
          <p:cNvSpPr>
            <a:spLocks noGrp="1" noChangeArrowheads="1"/>
          </p:cNvSpPr>
          <p:nvPr>
            <p:ph type="title"/>
          </p:nvPr>
        </p:nvSpPr>
        <p:spPr>
          <a:xfrm>
            <a:off x="689768" y="1988840"/>
            <a:ext cx="7764463" cy="3031232"/>
          </a:xfrm>
        </p:spPr>
        <p:txBody>
          <a:bodyPr/>
          <a:lstStyle/>
          <a:p>
            <a:r>
              <a:rPr lang="en-US" altLang="en-US" dirty="0"/>
              <a:t>May 11-19, 2021 </a:t>
            </a:r>
          </a:p>
        </p:txBody>
      </p:sp>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657224" y="897446"/>
            <a:ext cx="7764463" cy="864096"/>
          </a:xfrm>
        </p:spPr>
        <p:txBody>
          <a:bodyPr/>
          <a:lstStyle/>
          <a:p>
            <a:pPr algn="ctr"/>
            <a:r>
              <a:rPr lang="en-US" altLang="en-US" b="1" dirty="0"/>
              <a:t>May Interim Meeting</a:t>
            </a:r>
          </a:p>
          <a:p>
            <a:pPr algn="ctr"/>
            <a:endParaRPr lang="en-US" altLang="en-US" b="1" dirty="0"/>
          </a:p>
          <a:p>
            <a:endParaRPr lang="en-US" altLang="en-US" dirty="0"/>
          </a:p>
          <a:p>
            <a:endParaRPr lang="en-US" altLang="en-US" dirty="0"/>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5</a:t>
            </a:fld>
            <a:endParaRPr lang="en-US" altLang="en-US">
              <a:solidFill>
                <a:schemeClr val="tx1"/>
              </a:solidFill>
            </a:endParaRPr>
          </a:p>
        </p:txBody>
      </p:sp>
    </p:spTree>
    <p:extLst>
      <p:ext uri="{BB962C8B-B14F-4D97-AF65-F5344CB8AC3E}">
        <p14:creationId xmlns:p14="http://schemas.microsoft.com/office/powerpoint/2010/main" val="2419671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7764463" cy="4366419"/>
          </a:xfrm>
        </p:spPr>
        <p:txBody>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Approve Conference call minutes – 0210-02</a:t>
            </a:r>
          </a:p>
          <a:p>
            <a:pPr marL="514350" indent="-514350">
              <a:buFont typeface="Arial" panose="020B0604020202020204" pitchFamily="34" charset="0"/>
              <a:buAutoNum type="arabicPeriod"/>
            </a:pPr>
            <a:r>
              <a:rPr lang="en-US" altLang="en-US" dirty="0"/>
              <a:t>Review PAR and CSD</a:t>
            </a:r>
          </a:p>
          <a:p>
            <a:pPr marL="514350" indent="-514350">
              <a:buFont typeface="Arial" panose="020B0604020202020204" pitchFamily="34" charset="0"/>
              <a:buAutoNum type="arabicPeriod"/>
            </a:pPr>
            <a:r>
              <a:rPr lang="en-US" altLang="en-US" dirty="0"/>
              <a:t>Approval of PAR and CSD</a:t>
            </a:r>
          </a:p>
          <a:p>
            <a:pPr marL="514350" indent="-514350">
              <a:buFont typeface="+mj-lt"/>
              <a:buAutoNum type="arabicPeriod"/>
            </a:pPr>
            <a:r>
              <a:rPr lang="en-US" altLang="en-US" dirty="0"/>
              <a:t>Next Steps</a:t>
            </a:r>
          </a:p>
          <a:p>
            <a:pPr marL="514350" indent="-514350">
              <a:buFont typeface="Arial" panose="020B0604020202020204" pitchFamily="34" charset="0"/>
              <a:buAutoNum type="arabicPeriod"/>
            </a:pPr>
            <a:r>
              <a:rPr lang="en-US" altLang="en-US" dirty="0"/>
              <a:t>Any other Business</a:t>
            </a:r>
          </a:p>
          <a:p>
            <a:pPr marL="0" indent="0"/>
            <a:endParaRPr lang="en-US" altLang="en-US" dirty="0"/>
          </a:p>
          <a:p>
            <a:pPr marL="0" indent="0"/>
            <a:r>
              <a:rPr lang="en-US" altLang="en-US" sz="2000" dirty="0"/>
              <a:t>Previous minutes: </a:t>
            </a:r>
          </a:p>
          <a:p>
            <a:pPr marL="800100" lvl="2" indent="0"/>
            <a:r>
              <a:rPr lang="en-US" altLang="en-US" sz="2000" dirty="0"/>
              <a:t>https://mentor.ieee.org/802.15/dcn</a:t>
            </a:r>
            <a:r>
              <a:rPr lang="en-US" altLang="en-US" sz="2000"/>
              <a:t>/21/15-21-0210-02-0015-sg15-conference-call-minutes</a:t>
            </a:r>
            <a:r>
              <a:rPr lang="en-US" altLang="en-US" sz="2000" dirty="0"/>
              <a:t>.docx</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6</a:t>
            </a:fld>
            <a:endParaRPr lang="en-US" altLang="en-US" dirty="0">
              <a:solidFill>
                <a:schemeClr val="tx1"/>
              </a:solidFill>
            </a:endParaRPr>
          </a:p>
        </p:txBody>
      </p:sp>
    </p:spTree>
    <p:extLst>
      <p:ext uri="{BB962C8B-B14F-4D97-AF65-F5344CB8AC3E}">
        <p14:creationId xmlns:p14="http://schemas.microsoft.com/office/powerpoint/2010/main" val="35681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a:bodyPr>
          <a:lstStyle/>
          <a:p>
            <a:r>
              <a:rPr lang="en-US" altLang="en-US" dirty="0"/>
              <a:t>May Interim – SG15 Agenda</a:t>
            </a:r>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7</a:t>
            </a:fld>
            <a:endParaRPr lang="en-US" altLang="en-US">
              <a:solidFill>
                <a:schemeClr val="tx1"/>
              </a:solidFill>
            </a:endParaRPr>
          </a:p>
        </p:txBody>
      </p:sp>
      <p:sp>
        <p:nvSpPr>
          <p:cNvPr id="9" name="Content Placeholder 2">
            <a:extLst>
              <a:ext uri="{FF2B5EF4-FFF2-40B4-BE49-F238E27FC236}">
                <a16:creationId xmlns:a16="http://schemas.microsoft.com/office/drawing/2014/main" id="{7C228DC2-69C5-4445-9CEC-FC5FE724C142}"/>
              </a:ext>
            </a:extLst>
          </p:cNvPr>
          <p:cNvSpPr>
            <a:spLocks noGrp="1"/>
          </p:cNvSpPr>
          <p:nvPr>
            <p:ph idx="1"/>
          </p:nvPr>
        </p:nvSpPr>
        <p:spPr>
          <a:xfrm>
            <a:off x="617760" y="3702762"/>
            <a:ext cx="7764463" cy="2606558"/>
          </a:xfrm>
        </p:spPr>
        <p:txBody>
          <a:bodyPr>
            <a:normAutofit fontScale="92500" lnSpcReduction="20000"/>
          </a:bodyPr>
          <a:lstStyle/>
          <a:p>
            <a:pPr marL="0" indent="0"/>
            <a:r>
              <a:rPr lang="en-US" dirty="0"/>
              <a:t>SG15 Agenda Focus:</a:t>
            </a:r>
          </a:p>
          <a:p>
            <a:pPr marL="457200" indent="-457200">
              <a:buFont typeface="Arial" panose="020B0604020202020204" pitchFamily="34" charset="0"/>
              <a:buChar char="•"/>
            </a:pPr>
            <a:r>
              <a:rPr lang="en-US" sz="2800" dirty="0"/>
              <a:t>Work on PAR and CSD ready for WG Ballot</a:t>
            </a:r>
          </a:p>
          <a:p>
            <a:pPr marL="457200" indent="-457200">
              <a:buFont typeface="Arial" panose="020B0604020202020204" pitchFamily="34" charset="0"/>
              <a:buChar char="•"/>
            </a:pPr>
            <a:endParaRPr lang="en-US" sz="2800" dirty="0"/>
          </a:p>
          <a:p>
            <a:pPr marL="0" indent="0"/>
            <a:r>
              <a:rPr lang="en-US" sz="2800" dirty="0"/>
              <a:t>SG14, SG15, SG4ab Agenda Focus:</a:t>
            </a:r>
          </a:p>
          <a:p>
            <a:pPr marL="457200" indent="-457200">
              <a:buFont typeface="Arial" panose="020B0604020202020204" pitchFamily="34" charset="0"/>
              <a:buChar char="•"/>
            </a:pPr>
            <a:r>
              <a:rPr lang="en-US" sz="2800" dirty="0"/>
              <a:t>Review of SG14 and SG15 PAR and CSD ready for WG Ballot</a:t>
            </a:r>
          </a:p>
          <a:p>
            <a:pPr marL="0" indent="0"/>
            <a:endParaRPr lang="en-US" sz="2800" dirty="0"/>
          </a:p>
          <a:p>
            <a:pPr marL="0" indent="0"/>
            <a:endParaRPr lang="en-US" sz="2800" dirty="0"/>
          </a:p>
          <a:p>
            <a:pPr marL="1257300" lvl="2" indent="-457200">
              <a:buFont typeface="Arial" panose="020B0604020202020204" pitchFamily="34" charset="0"/>
              <a:buChar char="•"/>
            </a:pPr>
            <a:endParaRPr lang="en-US" dirty="0"/>
          </a:p>
        </p:txBody>
      </p:sp>
      <p:graphicFrame>
        <p:nvGraphicFramePr>
          <p:cNvPr id="10" name="Object 9">
            <a:extLst>
              <a:ext uri="{FF2B5EF4-FFF2-40B4-BE49-F238E27FC236}">
                <a16:creationId xmlns:a16="http://schemas.microsoft.com/office/drawing/2014/main" id="{7A6DA44F-9778-41F4-AA6A-83B231E04079}"/>
              </a:ext>
            </a:extLst>
          </p:cNvPr>
          <p:cNvGraphicFramePr>
            <a:graphicFrameLocks noChangeAspect="1"/>
          </p:cNvGraphicFramePr>
          <p:nvPr>
            <p:extLst>
              <p:ext uri="{D42A27DB-BD31-4B8C-83A1-F6EECF244321}">
                <p14:modId xmlns:p14="http://schemas.microsoft.com/office/powerpoint/2010/main" val="3189031755"/>
              </p:ext>
            </p:extLst>
          </p:nvPr>
        </p:nvGraphicFramePr>
        <p:xfrm>
          <a:off x="179512" y="1633517"/>
          <a:ext cx="8640960" cy="2065730"/>
        </p:xfrm>
        <a:graphic>
          <a:graphicData uri="http://schemas.openxmlformats.org/presentationml/2006/ole">
            <mc:AlternateContent xmlns:mc="http://schemas.openxmlformats.org/markup-compatibility/2006">
              <mc:Choice xmlns:v="urn:schemas-microsoft-com:vml" Requires="v">
                <p:oleObj name="Worksheet" r:id="rId2" imgW="11953980" imgH="2857398" progId="Excel.Sheet.12">
                  <p:embed/>
                </p:oleObj>
              </mc:Choice>
              <mc:Fallback>
                <p:oleObj name="Worksheet" r:id="rId2" imgW="11953980" imgH="2857398" progId="Excel.Sheet.12">
                  <p:embed/>
                  <p:pic>
                    <p:nvPicPr>
                      <p:cNvPr id="10" name="Object 9">
                        <a:extLst>
                          <a:ext uri="{FF2B5EF4-FFF2-40B4-BE49-F238E27FC236}">
                            <a16:creationId xmlns:a16="http://schemas.microsoft.com/office/drawing/2014/main" id="{7A6DA44F-9778-41F4-AA6A-83B231E04079}"/>
                          </a:ext>
                        </a:extLst>
                      </p:cNvPr>
                      <p:cNvPicPr/>
                      <p:nvPr/>
                    </p:nvPicPr>
                    <p:blipFill>
                      <a:blip r:embed="rId3"/>
                      <a:stretch>
                        <a:fillRect/>
                      </a:stretch>
                    </p:blipFill>
                    <p:spPr>
                      <a:xfrm>
                        <a:off x="179512" y="1633517"/>
                        <a:ext cx="8640960" cy="2065730"/>
                      </a:xfrm>
                      <a:prstGeom prst="rect">
                        <a:avLst/>
                      </a:prstGeom>
                    </p:spPr>
                  </p:pic>
                </p:oleObj>
              </mc:Fallback>
            </mc:AlternateContent>
          </a:graphicData>
        </a:graphic>
      </p:graphicFrame>
    </p:spTree>
    <p:extLst>
      <p:ext uri="{BB962C8B-B14F-4D97-AF65-F5344CB8AC3E}">
        <p14:creationId xmlns:p14="http://schemas.microsoft.com/office/powerpoint/2010/main" val="462066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CSD and PICS</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439863"/>
            <a:ext cx="8136904" cy="4732337"/>
          </a:xfrm>
        </p:spPr>
        <p:txBody>
          <a:bodyPr/>
          <a:lstStyle/>
          <a:p>
            <a:pPr marL="0" indent="0">
              <a:spcBef>
                <a:spcPts val="0"/>
              </a:spcBef>
            </a:pPr>
            <a:r>
              <a:rPr lang="en-US" altLang="en-US" dirty="0"/>
              <a:t>For review:</a:t>
            </a:r>
          </a:p>
          <a:p>
            <a:pPr marL="457200" indent="-457200">
              <a:spcBef>
                <a:spcPts val="0"/>
              </a:spcBef>
              <a:buFont typeface="Arial" panose="020B0604020202020204" pitchFamily="34" charset="0"/>
              <a:buChar char="•"/>
            </a:pPr>
            <a:r>
              <a:rPr lang="en-US" altLang="en-US" sz="2800" dirty="0"/>
              <a:t>SG14 PAR and CSD</a:t>
            </a:r>
          </a:p>
          <a:p>
            <a:pPr marL="400050" lvl="1" indent="0">
              <a:spcBef>
                <a:spcPts val="0"/>
              </a:spcBef>
            </a:pPr>
            <a:r>
              <a:rPr lang="en-US" altLang="en-US" sz="2000" dirty="0">
                <a:hlinkClick r:id="rId2"/>
              </a:rPr>
              <a:t>https://mentor.ieee.org/802.15/dcn/21/15-21-0274-03-0014-sg14-ns-uwb-par-working-draft.docx</a:t>
            </a:r>
            <a:endParaRPr lang="en-US" altLang="en-US" sz="2000" dirty="0"/>
          </a:p>
          <a:p>
            <a:pPr marL="400050" lvl="1" indent="0">
              <a:spcBef>
                <a:spcPts val="0"/>
              </a:spcBef>
            </a:pPr>
            <a:r>
              <a:rPr lang="en-US" altLang="en-US" sz="2000" dirty="0">
                <a:hlinkClick r:id="rId3"/>
              </a:rPr>
              <a:t>https://mentor.ieee.org/802.15/dcn/21/15-21-0278-02-0014-sg14-draft-csd-for-ns-uwb.docx</a:t>
            </a:r>
            <a:endParaRPr lang="en-US" altLang="en-US" sz="2000" dirty="0"/>
          </a:p>
          <a:p>
            <a:pPr marL="457200" indent="-457200">
              <a:spcBef>
                <a:spcPts val="0"/>
              </a:spcBef>
              <a:buFont typeface="Arial" panose="020B0604020202020204" pitchFamily="34" charset="0"/>
              <a:buChar char="•"/>
            </a:pPr>
            <a:r>
              <a:rPr lang="en-US" altLang="en-US" sz="2800"/>
              <a:t>SG15 PAR and CSD</a:t>
            </a:r>
            <a:endParaRPr lang="en-US" altLang="en-US" sz="2800" dirty="0"/>
          </a:p>
          <a:p>
            <a:pPr marL="400050" lvl="1" indent="0">
              <a:spcBef>
                <a:spcPts val="0"/>
              </a:spcBef>
            </a:pPr>
            <a:r>
              <a:rPr lang="en-US" altLang="en-US" sz="2000" dirty="0">
                <a:hlinkClick r:id="rId4"/>
              </a:rPr>
              <a:t>https://mentor.ieee.org/802.15/dcn/21/15-21-0265-02-0015-sg15-ns-nb-par-working-draft.docx</a:t>
            </a:r>
          </a:p>
          <a:p>
            <a:pPr marL="400050" lvl="1" indent="0">
              <a:spcBef>
                <a:spcPts val="0"/>
              </a:spcBef>
            </a:pPr>
            <a:r>
              <a:rPr lang="en-US" altLang="en-US" sz="2000" dirty="0">
                <a:hlinkClick r:id="rId4"/>
              </a:rPr>
              <a:t>https://mentor.ieee.org/802.15/dcn/21/15-21-0220-00-0015-draft-csd-for-ns-nb-ns-uwb.docx</a:t>
            </a:r>
            <a:r>
              <a:rPr lang="en-US" altLang="en-US" sz="2000" dirty="0"/>
              <a:t> – needs updating</a:t>
            </a:r>
          </a:p>
          <a:p>
            <a:pPr marL="0" indent="0"/>
            <a:r>
              <a:rPr lang="en-US" altLang="en-US" sz="2400" dirty="0"/>
              <a:t>Send any comments / questions to </a:t>
            </a:r>
            <a:r>
              <a:rPr lang="en-US" altLang="en-US" sz="2400" dirty="0">
                <a:hlinkClick r:id="rId5"/>
              </a:rPr>
              <a:t>cpowell@ieee.org</a:t>
            </a:r>
            <a:r>
              <a:rPr lang="en-US" altLang="en-US" sz="2400" dirty="0"/>
              <a:t>, </a:t>
            </a:r>
            <a:r>
              <a:rPr lang="en-US" altLang="en-US" sz="2400" dirty="0">
                <a:hlinkClick r:id="rId6"/>
              </a:rPr>
              <a:t>pbeecher@wi-sun.org</a:t>
            </a:r>
            <a:endParaRPr lang="en-US" altLang="en-US" sz="2400" dirty="0"/>
          </a:p>
          <a:p>
            <a:pPr marL="0" indent="0"/>
            <a:endParaRPr lang="en-US" altLang="en-US" sz="2400"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8</a:t>
            </a:fld>
            <a:endParaRPr lang="en-US" altLang="en-US" dirty="0">
              <a:solidFill>
                <a:schemeClr val="tx1"/>
              </a:solidFill>
            </a:endParaRPr>
          </a:p>
        </p:txBody>
      </p:sp>
    </p:spTree>
    <p:extLst>
      <p:ext uri="{BB962C8B-B14F-4D97-AF65-F5344CB8AC3E}">
        <p14:creationId xmlns:p14="http://schemas.microsoft.com/office/powerpoint/2010/main" val="1859008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802.15.4 PAR (for reference)</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8136904" cy="4366419"/>
          </a:xfrm>
        </p:spPr>
        <p:txBody>
          <a:bodyPr/>
          <a:lstStyle/>
          <a:p>
            <a:pPr marL="0" indent="0"/>
            <a:r>
              <a:rPr lang="en-US" altLang="en-US" sz="2400" dirty="0"/>
              <a:t>802.15.4-2020 Standard: </a:t>
            </a:r>
            <a:r>
              <a:rPr lang="en-US" altLang="en-US" sz="2400" dirty="0">
                <a:hlinkClick r:id="rId2"/>
              </a:rPr>
              <a:t>https://standards.ieee.org/standard/802_15_4-2020.html</a:t>
            </a:r>
            <a:endParaRPr lang="en-US" altLang="en-US" sz="2400" dirty="0"/>
          </a:p>
          <a:p>
            <a:pPr marL="0" indent="0"/>
            <a:endParaRPr lang="en-US" altLang="en-US" dirty="0"/>
          </a:p>
          <a:p>
            <a:pPr marL="0" indent="0"/>
            <a:r>
              <a:rPr lang="en-US" altLang="en-US" sz="2400" dirty="0"/>
              <a:t>Approved PAR:</a:t>
            </a:r>
          </a:p>
          <a:p>
            <a:pPr marL="0" indent="0"/>
            <a:r>
              <a:rPr lang="en-US" altLang="en-US" sz="1600" dirty="0">
                <a:hlinkClick r:id="rId3"/>
              </a:rPr>
              <a:t>https://development.standards.ieee.org/myproject-web/public/view.html#pardetail/6076</a:t>
            </a:r>
            <a:endParaRPr lang="en-US" altLang="en-US" sz="1600" dirty="0"/>
          </a:p>
          <a:p>
            <a:pPr marL="0" indent="0"/>
            <a:endParaRPr lang="en-US" altLang="en-US" sz="1600"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9</a:t>
            </a:fld>
            <a:endParaRPr lang="en-US" altLang="en-US" dirty="0">
              <a:solidFill>
                <a:schemeClr val="tx1"/>
              </a:solidFill>
            </a:endParaRPr>
          </a:p>
        </p:txBody>
      </p:sp>
    </p:spTree>
    <p:extLst>
      <p:ext uri="{BB962C8B-B14F-4D97-AF65-F5344CB8AC3E}">
        <p14:creationId xmlns:p14="http://schemas.microsoft.com/office/powerpoint/2010/main" val="297580973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28922</TotalTime>
  <Words>686</Words>
  <Application>Microsoft Office PowerPoint</Application>
  <PresentationFormat>On-screen Show (4:3)</PresentationFormat>
  <Paragraphs>100</Paragraphs>
  <Slides>12</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6" baseType="lpstr">
      <vt:lpstr>Arial</vt:lpstr>
      <vt:lpstr>Times New Roman</vt:lpstr>
      <vt:lpstr>Office Theme</vt:lpstr>
      <vt:lpstr>Microsoft Excel Worksheet</vt:lpstr>
      <vt:lpstr>PowerPoint Presentation</vt:lpstr>
      <vt:lpstr>802.15 Study Group Meeting</vt:lpstr>
      <vt:lpstr>IEEE-SA Patent, Copyright, and Participation Policies</vt:lpstr>
      <vt:lpstr>IEEE 802 Ground Rules</vt:lpstr>
      <vt:lpstr>May 11-19, 2021 </vt:lpstr>
      <vt:lpstr>Proposed Agenda</vt:lpstr>
      <vt:lpstr>May Interim – SG15 Agenda</vt:lpstr>
      <vt:lpstr>CSD and PICS</vt:lpstr>
      <vt:lpstr>802.15.4 PAR (for reference)</vt:lpstr>
      <vt:lpstr>Next Steps</vt:lpstr>
      <vt:lpstr>Any 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phil@beecher.co.uk</dc:creator>
  <cp:keywords/>
  <dc:description/>
  <cp:lastModifiedBy>Phil Beecher</cp:lastModifiedBy>
  <cp:revision>158</cp:revision>
  <cp:lastPrinted>2000-03-07T00:55:37Z</cp:lastPrinted>
  <dcterms:created xsi:type="dcterms:W3CDTF">2016-01-17T22:48:36Z</dcterms:created>
  <dcterms:modified xsi:type="dcterms:W3CDTF">2021-05-17T14:29:57Z</dcterms:modified>
  <cp:category>SG15 May Interim Agenda and Opening Report</cp:category>
</cp:coreProperties>
</file>