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8"/>
  </p:notesMasterIdLst>
  <p:handoutMasterIdLst>
    <p:handoutMasterId r:id="rId29"/>
  </p:handoutMasterIdLst>
  <p:sldIdLst>
    <p:sldId id="259" r:id="rId2"/>
    <p:sldId id="987" r:id="rId3"/>
    <p:sldId id="1004" r:id="rId4"/>
    <p:sldId id="938" r:id="rId5"/>
    <p:sldId id="963" r:id="rId6"/>
    <p:sldId id="260" r:id="rId7"/>
    <p:sldId id="261" r:id="rId8"/>
    <p:sldId id="262" r:id="rId9"/>
    <p:sldId id="263" r:id="rId10"/>
    <p:sldId id="283" r:id="rId11"/>
    <p:sldId id="284" r:id="rId12"/>
    <p:sldId id="287" r:id="rId13"/>
    <p:sldId id="944" r:id="rId14"/>
    <p:sldId id="289" r:id="rId15"/>
    <p:sldId id="950" r:id="rId16"/>
    <p:sldId id="997" r:id="rId17"/>
    <p:sldId id="1006" r:id="rId18"/>
    <p:sldId id="990" r:id="rId19"/>
    <p:sldId id="1005" r:id="rId20"/>
    <p:sldId id="993" r:id="rId21"/>
    <p:sldId id="992" r:id="rId22"/>
    <p:sldId id="1003" r:id="rId23"/>
    <p:sldId id="256" r:id="rId24"/>
    <p:sldId id="965" r:id="rId25"/>
    <p:sldId id="314" r:id="rId26"/>
    <p:sldId id="985" r:id="rId27"/>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12" d="100"/>
          <a:sy n="112" d="100"/>
        </p:scale>
        <p:origin x="120" y="100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23</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doc.:IEEE802.15-21-0252r1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0/15-20-0079-04-016t-task-group-16t-call-for-contribution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eeesa.webex.com/ieeesa/j.php?MTID=mf8181e2b8689a5c9ebed08effc335b5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20/15-20-0351-01-016t-template-for-16t-system-description-document-sdd.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05e2f1458a21b08b9c6de612c93eb91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2021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2021-05-10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normAutofit fontScale="90000"/>
          </a:bodyPr>
          <a:lstStyle/>
          <a:p>
            <a:r>
              <a:rPr lang="en-US" dirty="0"/>
              <a:t>Call for Contributions – Updated: 16 March 2021</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approved PAR is available at this link.  The approved PAR is also available on Mentor as document IEEE 802.15-20-0196r2</a:t>
            </a:r>
          </a:p>
          <a:p>
            <a:r>
              <a:rPr lang="en-US" dirty="0"/>
              <a:t>Contributions are sought on the following topic;</a:t>
            </a:r>
          </a:p>
          <a:p>
            <a:pPr lvl="1"/>
            <a:r>
              <a:rPr lang="en-US" dirty="0"/>
              <a:t>Contributions toward the System Description Document  (using the outline in IEEE 802.15-20-351r1 or subsequent as a guideline)</a:t>
            </a:r>
          </a:p>
          <a:p>
            <a:r>
              <a:rPr lang="en-US" dirty="0"/>
              <a:t>The Task Group is meeting virtually for the time being. Meetings and teleconferences are announced on the TG16t reflector and the 802.15 calendar.</a:t>
            </a:r>
          </a:p>
          <a:p>
            <a:r>
              <a:rPr lang="en-US" dirty="0"/>
              <a:t>This call for contributions will remain open until the September 2021 meetings of the 802.15 Working Group.</a:t>
            </a:r>
          </a:p>
          <a:p>
            <a:r>
              <a:rPr lang="en-US" dirty="0"/>
              <a:t>Documents should be uploaded to Mentor to the TG16t task group.</a:t>
            </a:r>
          </a:p>
          <a:p>
            <a:r>
              <a:rPr lang="en-US" dirty="0"/>
              <a:t>For further information, contact the following:</a:t>
            </a:r>
          </a:p>
          <a:p>
            <a:pPr lvl="1"/>
            <a:r>
              <a:rPr lang="en-US" dirty="0"/>
              <a:t>IEEE 802.15.16t Task Group Chair:  Tim Godfrey &lt;tim.godfrey@ieee.org&gt;</a:t>
            </a:r>
          </a:p>
          <a:p>
            <a:pPr lvl="1"/>
            <a:r>
              <a:rPr lang="en-US" dirty="0"/>
              <a:t>IEEE 802.15 Working Group Chair:  Pat Kinney &lt;pat.kinney@kinneyconsultingllc.com&gt;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9024685" y="5818743"/>
            <a:ext cx="2862515" cy="369332"/>
          </a:xfrm>
          <a:prstGeom prst="rect">
            <a:avLst/>
          </a:prstGeom>
          <a:noFill/>
        </p:spPr>
        <p:txBody>
          <a:bodyPr wrap="none" rtlCol="0">
            <a:spAutoFit/>
          </a:bodyPr>
          <a:lstStyle/>
          <a:p>
            <a:r>
              <a:rPr lang="en-US" dirty="0">
                <a:highlight>
                  <a:srgbClr val="00FF00"/>
                </a:highlight>
                <a:hlinkClick r:id="rId2"/>
              </a:rPr>
              <a:t>Updated CFC Document Link</a:t>
            </a:r>
            <a:endParaRPr lang="en-US" dirty="0">
              <a:highlight>
                <a:srgbClr val="00FF00"/>
              </a:highlight>
            </a:endParaRPr>
          </a:p>
        </p:txBody>
      </p:sp>
      <p:sp>
        <p:nvSpPr>
          <p:cNvPr id="16" name="Slide Number Placeholder 15">
            <a:extLst>
              <a:ext uri="{FF2B5EF4-FFF2-40B4-BE49-F238E27FC236}">
                <a16:creationId xmlns:a16="http://schemas.microsoft.com/office/drawing/2014/main" id="{528056F7-3E2C-454E-B450-D88F68815217}"/>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
        <p:nvSpPr>
          <p:cNvPr id="4" name="Date Placeholder 3">
            <a:extLst>
              <a:ext uri="{FF2B5EF4-FFF2-40B4-BE49-F238E27FC236}">
                <a16:creationId xmlns:a16="http://schemas.microsoft.com/office/drawing/2014/main" id="{A48A313C-D102-414C-BF97-370064CF0E99}"/>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414244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F444-012C-436D-A88B-DA16AD583E8A}"/>
              </a:ext>
            </a:extLst>
          </p:cNvPr>
          <p:cNvSpPr>
            <a:spLocks noGrp="1"/>
          </p:cNvSpPr>
          <p:nvPr>
            <p:ph type="title"/>
          </p:nvPr>
        </p:nvSpPr>
        <p:spPr/>
        <p:txBody>
          <a:bodyPr/>
          <a:lstStyle/>
          <a:p>
            <a:r>
              <a:rPr lang="en-US" dirty="0"/>
              <a:t>Secretary</a:t>
            </a:r>
          </a:p>
        </p:txBody>
      </p:sp>
      <p:sp>
        <p:nvSpPr>
          <p:cNvPr id="3" name="Content Placeholder 2">
            <a:extLst>
              <a:ext uri="{FF2B5EF4-FFF2-40B4-BE49-F238E27FC236}">
                <a16:creationId xmlns:a16="http://schemas.microsoft.com/office/drawing/2014/main" id="{786C6BED-832E-40A0-9285-9BA1F8A8D6DB}"/>
              </a:ext>
            </a:extLst>
          </p:cNvPr>
          <p:cNvSpPr>
            <a:spLocks noGrp="1"/>
          </p:cNvSpPr>
          <p:nvPr>
            <p:ph idx="1"/>
          </p:nvPr>
        </p:nvSpPr>
        <p:spPr/>
        <p:txBody>
          <a:bodyPr/>
          <a:lstStyle/>
          <a:p>
            <a:endParaRPr lang="en-US" dirty="0"/>
          </a:p>
          <a:p>
            <a:endParaRPr lang="en-US" dirty="0"/>
          </a:p>
          <a:p>
            <a:endParaRPr lang="en-US" dirty="0"/>
          </a:p>
        </p:txBody>
      </p:sp>
      <p:sp>
        <p:nvSpPr>
          <p:cNvPr id="4" name="Date Placeholder 3">
            <a:extLst>
              <a:ext uri="{FF2B5EF4-FFF2-40B4-BE49-F238E27FC236}">
                <a16:creationId xmlns:a16="http://schemas.microsoft.com/office/drawing/2014/main" id="{D86CFA64-8EF2-4F36-9432-04E994D0F2C7}"/>
              </a:ext>
            </a:extLst>
          </p:cNvPr>
          <p:cNvSpPr>
            <a:spLocks noGrp="1"/>
          </p:cNvSpPr>
          <p:nvPr>
            <p:ph type="dt" sz="half" idx="10"/>
          </p:nvPr>
        </p:nvSpPr>
        <p:spPr/>
        <p:txBody>
          <a:bodyPr/>
          <a:lstStyle/>
          <a:p>
            <a:r>
              <a:rPr lang="en-US" dirty="0"/>
              <a:t>May_2021</a:t>
            </a:r>
          </a:p>
        </p:txBody>
      </p:sp>
      <p:sp>
        <p:nvSpPr>
          <p:cNvPr id="5" name="Footer Placeholder 4">
            <a:extLst>
              <a:ext uri="{FF2B5EF4-FFF2-40B4-BE49-F238E27FC236}">
                <a16:creationId xmlns:a16="http://schemas.microsoft.com/office/drawing/2014/main" id="{E42090F2-DB78-44BA-91A6-B05D6B71D4D6}"/>
              </a:ext>
            </a:extLst>
          </p:cNvPr>
          <p:cNvSpPr>
            <a:spLocks noGrp="1"/>
          </p:cNvSpPr>
          <p:nvPr>
            <p:ph type="ftr" sz="quarter" idx="11"/>
          </p:nvPr>
        </p:nvSpPr>
        <p:spPr/>
        <p:txBody>
          <a:bodyPr/>
          <a:lstStyle/>
          <a:p>
            <a:r>
              <a:rPr lang="en-US"/>
              <a:t>Tim Godfrey, EPRI</a:t>
            </a:r>
          </a:p>
        </p:txBody>
      </p:sp>
      <p:sp>
        <p:nvSpPr>
          <p:cNvPr id="16" name="Slide Number Placeholder 15">
            <a:extLst>
              <a:ext uri="{FF2B5EF4-FFF2-40B4-BE49-F238E27FC236}">
                <a16:creationId xmlns:a16="http://schemas.microsoft.com/office/drawing/2014/main" id="{B0F42B84-2FE5-462E-B13D-A52E418E6C75}"/>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
        <p:nvSpPr>
          <p:cNvPr id="12" name="Content Placeholder 2">
            <a:extLst>
              <a:ext uri="{FF2B5EF4-FFF2-40B4-BE49-F238E27FC236}">
                <a16:creationId xmlns:a16="http://schemas.microsoft.com/office/drawing/2014/main" id="{99A92D9E-F2BD-425A-81E0-2FA9C6EEA9EF}"/>
              </a:ext>
            </a:extLst>
          </p:cNvPr>
          <p:cNvSpPr txBox="1">
            <a:spLocks/>
          </p:cNvSpPr>
          <p:nvPr/>
        </p:nvSpPr>
        <p:spPr>
          <a:xfrm>
            <a:off x="381000" y="1676400"/>
            <a:ext cx="11277600" cy="4876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Secretary for May Interim Session</a:t>
            </a:r>
          </a:p>
          <a:p>
            <a:pPr lvl="1"/>
            <a:r>
              <a:rPr lang="en-US" dirty="0"/>
              <a:t>Guy Simpson</a:t>
            </a:r>
          </a:p>
          <a:p>
            <a:endParaRPr lang="en-US" dirty="0"/>
          </a:p>
          <a:p>
            <a:endParaRPr lang="en-US" dirty="0"/>
          </a:p>
        </p:txBody>
      </p:sp>
    </p:spTree>
    <p:extLst>
      <p:ext uri="{BB962C8B-B14F-4D97-AF65-F5344CB8AC3E}">
        <p14:creationId xmlns:p14="http://schemas.microsoft.com/office/powerpoint/2010/main" val="2555569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EE1-79CF-49BE-9161-7E9EDF722058}"/>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0DD58AAF-EE1F-440B-861E-D3DF30DF1BD6}"/>
              </a:ext>
            </a:extLst>
          </p:cNvPr>
          <p:cNvSpPr>
            <a:spLocks noGrp="1"/>
          </p:cNvSpPr>
          <p:nvPr>
            <p:ph idx="1"/>
          </p:nvPr>
        </p:nvSpPr>
        <p:spPr/>
        <p:txBody>
          <a:bodyPr/>
          <a:lstStyle/>
          <a:p>
            <a:r>
              <a:rPr lang="en-US" dirty="0"/>
              <a:t>Reminder to sign in for attendance at imat.ieee.org</a:t>
            </a:r>
          </a:p>
          <a:p>
            <a:endParaRPr lang="en-US" dirty="0"/>
          </a:p>
          <a:p>
            <a:endParaRPr lang="en-US" dirty="0"/>
          </a:p>
          <a:p>
            <a:r>
              <a:rPr lang="en-US" dirty="0"/>
              <a:t>Reminder that July </a:t>
            </a:r>
            <a:r>
              <a:rPr lang="en-US"/>
              <a:t>and September virtual </a:t>
            </a:r>
            <a:r>
              <a:rPr lang="en-US" dirty="0"/>
              <a:t>meetings will have a registration fee</a:t>
            </a:r>
          </a:p>
          <a:p>
            <a:endParaRPr lang="en-US" dirty="0"/>
          </a:p>
        </p:txBody>
      </p:sp>
      <p:sp>
        <p:nvSpPr>
          <p:cNvPr id="4" name="Date Placeholder 3">
            <a:extLst>
              <a:ext uri="{FF2B5EF4-FFF2-40B4-BE49-F238E27FC236}">
                <a16:creationId xmlns:a16="http://schemas.microsoft.com/office/drawing/2014/main" id="{3F1CB3D7-57E1-4751-B34F-182CAC855C8A}"/>
              </a:ext>
            </a:extLst>
          </p:cNvPr>
          <p:cNvSpPr>
            <a:spLocks noGrp="1"/>
          </p:cNvSpPr>
          <p:nvPr>
            <p:ph type="dt" sz="half" idx="10"/>
          </p:nvPr>
        </p:nvSpPr>
        <p:spPr/>
        <p:txBody>
          <a:bodyPr/>
          <a:lstStyle/>
          <a:p>
            <a:r>
              <a:rPr lang="en-US"/>
              <a:t>May_2021</a:t>
            </a:r>
            <a:endParaRPr lang="en-US" dirty="0"/>
          </a:p>
        </p:txBody>
      </p:sp>
      <p:sp>
        <p:nvSpPr>
          <p:cNvPr id="5" name="Footer Placeholder 4">
            <a:extLst>
              <a:ext uri="{FF2B5EF4-FFF2-40B4-BE49-F238E27FC236}">
                <a16:creationId xmlns:a16="http://schemas.microsoft.com/office/drawing/2014/main" id="{02312D86-D0B3-43C5-9069-D9D12E26FA6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6244309-DDE6-482C-8C53-EE80F4666A69}"/>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974843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Interim</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May_2021</a:t>
            </a:r>
          </a:p>
        </p:txBody>
      </p:sp>
      <p:graphicFrame>
        <p:nvGraphicFramePr>
          <p:cNvPr id="3" name="Content Placeholder 2">
            <a:extLst>
              <a:ext uri="{FF2B5EF4-FFF2-40B4-BE49-F238E27FC236}">
                <a16:creationId xmlns:a16="http://schemas.microsoft.com/office/drawing/2014/main" id="{5A63CE8F-E379-4215-9EC1-1884C1365880}"/>
              </a:ext>
            </a:extLst>
          </p:cNvPr>
          <p:cNvGraphicFramePr>
            <a:graphicFrameLocks noGrp="1"/>
          </p:cNvGraphicFramePr>
          <p:nvPr>
            <p:ph idx="1"/>
          </p:nvPr>
        </p:nvGraphicFramePr>
        <p:xfrm>
          <a:off x="838200" y="3269774"/>
          <a:ext cx="10515600" cy="1463040"/>
        </p:xfrm>
        <a:graphic>
          <a:graphicData uri="http://schemas.openxmlformats.org/drawingml/2006/table">
            <a:tbl>
              <a:tblPr/>
              <a:tblGrid>
                <a:gridCol w="1168400">
                  <a:extLst>
                    <a:ext uri="{9D8B030D-6E8A-4147-A177-3AD203B41FA5}">
                      <a16:colId xmlns:a16="http://schemas.microsoft.com/office/drawing/2014/main" val="2866539"/>
                    </a:ext>
                  </a:extLst>
                </a:gridCol>
                <a:gridCol w="1168400">
                  <a:extLst>
                    <a:ext uri="{9D8B030D-6E8A-4147-A177-3AD203B41FA5}">
                      <a16:colId xmlns:a16="http://schemas.microsoft.com/office/drawing/2014/main" val="1583687962"/>
                    </a:ext>
                  </a:extLst>
                </a:gridCol>
                <a:gridCol w="1168400">
                  <a:extLst>
                    <a:ext uri="{9D8B030D-6E8A-4147-A177-3AD203B41FA5}">
                      <a16:colId xmlns:a16="http://schemas.microsoft.com/office/drawing/2014/main" val="2281652094"/>
                    </a:ext>
                  </a:extLst>
                </a:gridCol>
                <a:gridCol w="1168400">
                  <a:extLst>
                    <a:ext uri="{9D8B030D-6E8A-4147-A177-3AD203B41FA5}">
                      <a16:colId xmlns:a16="http://schemas.microsoft.com/office/drawing/2014/main" val="237527159"/>
                    </a:ext>
                  </a:extLst>
                </a:gridCol>
                <a:gridCol w="1168400">
                  <a:extLst>
                    <a:ext uri="{9D8B030D-6E8A-4147-A177-3AD203B41FA5}">
                      <a16:colId xmlns:a16="http://schemas.microsoft.com/office/drawing/2014/main" val="2254900062"/>
                    </a:ext>
                  </a:extLst>
                </a:gridCol>
                <a:gridCol w="1168400">
                  <a:extLst>
                    <a:ext uri="{9D8B030D-6E8A-4147-A177-3AD203B41FA5}">
                      <a16:colId xmlns:a16="http://schemas.microsoft.com/office/drawing/2014/main" val="3072852744"/>
                    </a:ext>
                  </a:extLst>
                </a:gridCol>
                <a:gridCol w="1168400">
                  <a:extLst>
                    <a:ext uri="{9D8B030D-6E8A-4147-A177-3AD203B41FA5}">
                      <a16:colId xmlns:a16="http://schemas.microsoft.com/office/drawing/2014/main" val="947161870"/>
                    </a:ext>
                  </a:extLst>
                </a:gridCol>
                <a:gridCol w="1168400">
                  <a:extLst>
                    <a:ext uri="{9D8B030D-6E8A-4147-A177-3AD203B41FA5}">
                      <a16:colId xmlns:a16="http://schemas.microsoft.com/office/drawing/2014/main" val="3328731205"/>
                    </a:ext>
                  </a:extLst>
                </a:gridCol>
                <a:gridCol w="1168400">
                  <a:extLst>
                    <a:ext uri="{9D8B030D-6E8A-4147-A177-3AD203B41FA5}">
                      <a16:colId xmlns:a16="http://schemas.microsoft.com/office/drawing/2014/main" val="729751820"/>
                    </a:ext>
                  </a:extLst>
                </a:gridCol>
              </a:tblGrid>
              <a:tr h="0">
                <a:tc>
                  <a:txBody>
                    <a:bodyPr/>
                    <a:lstStyle/>
                    <a:p>
                      <a:r>
                        <a:rPr lang="en-US"/>
                        <a:t>2-May-2021 ET</a:t>
                      </a:r>
                    </a:p>
                  </a:txBody>
                  <a:tcPr anchor="ctr">
                    <a:lnL>
                      <a:noFill/>
                    </a:lnL>
                    <a:lnR>
                      <a:noFill/>
                    </a:lnR>
                    <a:lnT>
                      <a:noFill/>
                    </a:lnT>
                    <a:lnB>
                      <a:noFill/>
                    </a:lnB>
                  </a:tcPr>
                </a:tc>
                <a:tc>
                  <a:txBody>
                    <a:bodyPr/>
                    <a:lstStyle/>
                    <a:p>
                      <a:r>
                        <a:rPr lang="en-US"/>
                        <a:t>2020</a:t>
                      </a:r>
                    </a:p>
                  </a:txBody>
                  <a:tcPr anchor="ctr">
                    <a:lnL>
                      <a:noFill/>
                    </a:lnL>
                    <a:lnR>
                      <a:noFill/>
                    </a:lnR>
                    <a:lnT>
                      <a:noFill/>
                    </a:lnT>
                    <a:lnB>
                      <a:noFill/>
                    </a:lnB>
                  </a:tcPr>
                </a:tc>
                <a:tc>
                  <a:txBody>
                    <a:bodyPr/>
                    <a:lstStyle/>
                    <a:p>
                      <a:r>
                        <a:rPr lang="en-US"/>
                        <a:t>213</a:t>
                      </a:r>
                    </a:p>
                  </a:txBody>
                  <a:tcPr anchor="ctr">
                    <a:lnL>
                      <a:noFill/>
                    </a:lnL>
                    <a:lnR>
                      <a:noFill/>
                    </a:lnR>
                    <a:lnT>
                      <a:noFill/>
                    </a:lnT>
                    <a:lnB>
                      <a:noFill/>
                    </a:lnB>
                  </a:tcPr>
                </a:tc>
                <a:tc>
                  <a:txBody>
                    <a:bodyPr/>
                    <a:lstStyle/>
                    <a:p>
                      <a:r>
                        <a:rPr lang="en-US"/>
                        <a:t>8</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IEEE 802.16t Use Cases</a:t>
                      </a:r>
                    </a:p>
                  </a:txBody>
                  <a:tcPr anchor="ctr">
                    <a:lnL>
                      <a:noFill/>
                    </a:lnL>
                    <a:lnR>
                      <a:noFill/>
                    </a:lnR>
                    <a:lnT>
                      <a:noFill/>
                    </a:lnT>
                    <a:lnB>
                      <a:noFill/>
                    </a:lnB>
                  </a:tcPr>
                </a:tc>
                <a:tc>
                  <a:txBody>
                    <a:bodyPr/>
                    <a:lstStyle/>
                    <a:p>
                      <a:r>
                        <a:rPr lang="en-US"/>
                        <a:t>Daoud Serang (CML Microcircuits)</a:t>
                      </a:r>
                    </a:p>
                  </a:txBody>
                  <a:tcPr anchor="ctr">
                    <a:lnL>
                      <a:noFill/>
                    </a:lnL>
                    <a:lnR>
                      <a:noFill/>
                    </a:lnR>
                    <a:lnT>
                      <a:noFill/>
                    </a:lnT>
                    <a:lnB>
                      <a:noFill/>
                    </a:lnB>
                  </a:tcPr>
                </a:tc>
                <a:tc>
                  <a:txBody>
                    <a:bodyPr/>
                    <a:lstStyle/>
                    <a:p>
                      <a:r>
                        <a:rPr lang="en-US"/>
                        <a:t>12-May-2021 13:04:58 ET</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3418920092"/>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569C0-F471-4B81-BEC3-FA5CA5028ECF}"/>
              </a:ext>
            </a:extLst>
          </p:cNvPr>
          <p:cNvSpPr>
            <a:spLocks noGrp="1"/>
          </p:cNvSpPr>
          <p:nvPr>
            <p:ph type="title"/>
          </p:nvPr>
        </p:nvSpPr>
        <p:spPr/>
        <p:txBody>
          <a:bodyPr/>
          <a:lstStyle/>
          <a:p>
            <a:r>
              <a:rPr lang="en-US" dirty="0"/>
              <a:t>Discussion on Use Cases</a:t>
            </a:r>
          </a:p>
        </p:txBody>
      </p:sp>
      <p:sp>
        <p:nvSpPr>
          <p:cNvPr id="3" name="Content Placeholder 2">
            <a:extLst>
              <a:ext uri="{FF2B5EF4-FFF2-40B4-BE49-F238E27FC236}">
                <a16:creationId xmlns:a16="http://schemas.microsoft.com/office/drawing/2014/main" id="{A34049E0-FB33-4802-9948-3205ACEEEA07}"/>
              </a:ext>
            </a:extLst>
          </p:cNvPr>
          <p:cNvSpPr>
            <a:spLocks noGrp="1"/>
          </p:cNvSpPr>
          <p:nvPr>
            <p:ph idx="1"/>
          </p:nvPr>
        </p:nvSpPr>
        <p:spPr/>
        <p:txBody>
          <a:bodyPr>
            <a:normAutofit fontScale="77500" lnSpcReduction="20000"/>
          </a:bodyPr>
          <a:lstStyle/>
          <a:p>
            <a:r>
              <a:rPr lang="en-US" dirty="0"/>
              <a:t>Updated Use Cases document submitted: Doc 15-20-213r8</a:t>
            </a:r>
          </a:p>
          <a:p>
            <a:r>
              <a:rPr lang="en-US" dirty="0"/>
              <a:t>Split throughput into column for PHY layer and Goodput</a:t>
            </a:r>
          </a:p>
          <a:p>
            <a:r>
              <a:rPr lang="en-US" dirty="0"/>
              <a:t>It is desirable to relate the two or provide both. It is not straightforward. </a:t>
            </a:r>
          </a:p>
          <a:p>
            <a:r>
              <a:rPr lang="en-US" dirty="0"/>
              <a:t>Until these details are available, we can leave the two columns as independent to allow accurate assessment. </a:t>
            </a:r>
          </a:p>
          <a:p>
            <a:r>
              <a:rPr lang="en-US" dirty="0"/>
              <a:t>The goal is to eventually add “goodput” to all use cases. It drives the technical design. </a:t>
            </a:r>
          </a:p>
          <a:p>
            <a:endParaRPr lang="en-US" dirty="0"/>
          </a:p>
          <a:p>
            <a:r>
              <a:rPr lang="en-US" dirty="0"/>
              <a:t>Implication on SRD – do we need to revisit the figure 1 chart? </a:t>
            </a:r>
          </a:p>
          <a:p>
            <a:pPr lvl="1"/>
            <a:r>
              <a:rPr lang="en-US" dirty="0" err="1"/>
              <a:t>Juha</a:t>
            </a:r>
            <a:r>
              <a:rPr lang="en-US" dirty="0"/>
              <a:t> will update the chart based on goodput, leaving off those with PHY-only values. </a:t>
            </a:r>
          </a:p>
          <a:p>
            <a:pPr lvl="1"/>
            <a:r>
              <a:rPr lang="en-US" dirty="0"/>
              <a:t>Will provide update into SRD document for review in next week’s call.</a:t>
            </a:r>
          </a:p>
          <a:p>
            <a:pPr lvl="1"/>
            <a:r>
              <a:rPr lang="en-US" dirty="0"/>
              <a:t>This will let us visually see where we are with the known use cases. </a:t>
            </a:r>
          </a:p>
          <a:p>
            <a:r>
              <a:rPr lang="en-US" dirty="0"/>
              <a:t>Need the PHY-only use cases to describe their use cases in terms of goodput. </a:t>
            </a:r>
          </a:p>
          <a:p>
            <a:r>
              <a:rPr lang="en-US" dirty="0"/>
              <a:t>Daoud will update the use cases document to r9. </a:t>
            </a:r>
          </a:p>
        </p:txBody>
      </p:sp>
      <p:sp>
        <p:nvSpPr>
          <p:cNvPr id="4" name="Date Placeholder 3">
            <a:extLst>
              <a:ext uri="{FF2B5EF4-FFF2-40B4-BE49-F238E27FC236}">
                <a16:creationId xmlns:a16="http://schemas.microsoft.com/office/drawing/2014/main" id="{1369F7CA-6520-44A1-A67C-8A5AB6C269EC}"/>
              </a:ext>
            </a:extLst>
          </p:cNvPr>
          <p:cNvSpPr>
            <a:spLocks noGrp="1"/>
          </p:cNvSpPr>
          <p:nvPr>
            <p:ph type="dt" sz="half" idx="10"/>
          </p:nvPr>
        </p:nvSpPr>
        <p:spPr/>
        <p:txBody>
          <a:bodyPr/>
          <a:lstStyle/>
          <a:p>
            <a:r>
              <a:rPr lang="en-US"/>
              <a:t>May_2021</a:t>
            </a:r>
            <a:endParaRPr lang="en-US" dirty="0"/>
          </a:p>
        </p:txBody>
      </p:sp>
      <p:sp>
        <p:nvSpPr>
          <p:cNvPr id="5" name="Footer Placeholder 4">
            <a:extLst>
              <a:ext uri="{FF2B5EF4-FFF2-40B4-BE49-F238E27FC236}">
                <a16:creationId xmlns:a16="http://schemas.microsoft.com/office/drawing/2014/main" id="{73ECA55E-19E3-4E1A-97B5-A2EB930FDE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F7458D2-9C7E-4454-A4EA-47CD240A07C2}"/>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565727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 </a:t>
            </a:r>
            <a:r>
              <a:rPr lang="en-US"/>
              <a:t>Wednesday 2021-05-12</a:t>
            </a:r>
            <a:endParaRPr lang="en-US" dirty="0"/>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a:bodyPr>
          <a:lstStyle/>
          <a:p>
            <a:r>
              <a:rPr lang="en-US" b="1" dirty="0"/>
              <a:t>TG16t</a:t>
            </a:r>
            <a:br>
              <a:rPr lang="en-US" b="1" dirty="0"/>
            </a:br>
            <a:r>
              <a:rPr lang="en-US" b="1" dirty="0"/>
              <a:t>Meeting link: </a:t>
            </a:r>
            <a:endParaRPr lang="en-US" dirty="0"/>
          </a:p>
          <a:p>
            <a:r>
              <a:rPr lang="en-US" b="1" u="sng" dirty="0">
                <a:hlinkClick r:id="rId2"/>
              </a:rPr>
              <a:t>https://ieeesa.webex.com/ieeesa/j.php?MTID=mf8181e2b8689a5c9ebed08effc335b52</a:t>
            </a:r>
            <a:endParaRPr lang="en-US" dirty="0"/>
          </a:p>
          <a:p>
            <a:br>
              <a:rPr lang="en-US" b="1" dirty="0"/>
            </a:br>
            <a:r>
              <a:rPr lang="en-US" b="1" dirty="0"/>
              <a:t>Meeting number: 173 384 5543</a:t>
            </a:r>
            <a:br>
              <a:rPr lang="en-US" b="1" dirty="0"/>
            </a:br>
            <a:r>
              <a:rPr lang="en-US" b="1" dirty="0"/>
              <a:t>Password: 8021516t</a:t>
            </a: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31" name="Slide Number Placeholder 30">
            <a:extLst>
              <a:ext uri="{FF2B5EF4-FFF2-40B4-BE49-F238E27FC236}">
                <a16:creationId xmlns:a16="http://schemas.microsoft.com/office/drawing/2014/main" id="{F1E423E8-7340-4645-A973-EC10A3DA6569}"/>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6A5B81E9-3D11-4A5E-8E8F-24C83848A794}"/>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fontScale="92500" lnSpcReduction="20000"/>
          </a:bodyPr>
          <a:lstStyle/>
          <a:p>
            <a:r>
              <a:rPr lang="en-US" dirty="0"/>
              <a:t>Template uploaded as </a:t>
            </a:r>
            <a:r>
              <a:rPr lang="en-US" dirty="0">
                <a:hlinkClick r:id="rId2"/>
              </a:rPr>
              <a:t>document 351r1</a:t>
            </a:r>
            <a:endParaRPr lang="en-US" dirty="0"/>
          </a:p>
          <a:p>
            <a:endParaRPr lang="en-US" dirty="0"/>
          </a:p>
          <a:p>
            <a:r>
              <a:rPr lang="en-US" dirty="0"/>
              <a:t>Proposals and Contributions</a:t>
            </a:r>
          </a:p>
          <a:p>
            <a:pPr lvl="1"/>
            <a:r>
              <a:rPr lang="en-US" dirty="0"/>
              <a:t>Menashe will provide text contribution for SDD template for next week. </a:t>
            </a:r>
          </a:p>
          <a:p>
            <a:pPr lvl="1"/>
            <a:endParaRPr lang="en-US" dirty="0"/>
          </a:p>
          <a:p>
            <a:endParaRPr lang="en-US" dirty="0"/>
          </a:p>
          <a:p>
            <a:r>
              <a:rPr lang="en-US" dirty="0"/>
              <a:t>Discussion on the term Sector from contribution 21-217r0.</a:t>
            </a:r>
          </a:p>
          <a:p>
            <a:pPr lvl="1"/>
            <a:r>
              <a:rPr lang="en-US" dirty="0"/>
              <a:t>It is generic for “domain of a base station”. Does it have any unwanted connotations? </a:t>
            </a:r>
          </a:p>
          <a:p>
            <a:pPr lvl="1"/>
            <a:r>
              <a:rPr lang="en-US" dirty="0"/>
              <a:t>Guy - The term doesn’t imply a sectorized architecture. </a:t>
            </a:r>
          </a:p>
          <a:p>
            <a:pPr lvl="1"/>
            <a:r>
              <a:rPr lang="en-US" dirty="0"/>
              <a:t>Daoud – would we lose anything by removing the word? </a:t>
            </a:r>
          </a:p>
          <a:p>
            <a:pPr lvl="1"/>
            <a:r>
              <a:rPr lang="en-US" dirty="0" err="1"/>
              <a:t>Juha</a:t>
            </a:r>
            <a:r>
              <a:rPr lang="en-US" dirty="0"/>
              <a:t> – there is a special meaning in cellular, but not sure how it fits here. </a:t>
            </a:r>
          </a:p>
          <a:p>
            <a:pPr lvl="1"/>
            <a:r>
              <a:rPr lang="en-US" dirty="0"/>
              <a:t>May relate to dynamic allocation of resources and frequency reuse. </a:t>
            </a:r>
          </a:p>
          <a:p>
            <a:pPr lvl="1"/>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61A1FEBD-2C93-415F-9CA9-9A68EF45C26F}"/>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9453F7C3-7D1E-45BF-AE10-8272E4AD4357}"/>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076402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6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r>
              <a:rPr lang="en-US" dirty="0"/>
              <a:t>Discussion 2021-05-12</a:t>
            </a:r>
          </a:p>
          <a:p>
            <a:pPr lvl="1"/>
            <a:r>
              <a:rPr lang="en-US" dirty="0"/>
              <a:t>Awareness of security requirements – new MAC and PHY should support them to the extent they are required.  </a:t>
            </a:r>
          </a:p>
          <a:p>
            <a:pPr lvl="1"/>
            <a:r>
              <a:rPr lang="en-US" dirty="0"/>
              <a:t>We don’t want to take on a full-scale security specification – not required and redundant. </a:t>
            </a:r>
          </a:p>
          <a:p>
            <a:pPr lvl="1"/>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600207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Process for assigning an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r>
              <a:rPr lang="en-US" dirty="0"/>
              <a:t>Volunteers for editor are sought</a:t>
            </a:r>
          </a:p>
          <a:p>
            <a:r>
              <a:rPr lang="en-US" dirty="0"/>
              <a:t>IEEE 802 has developed a process for providing licenses for </a:t>
            </a:r>
            <a:r>
              <a:rPr lang="en-US" dirty="0" err="1"/>
              <a:t>Framemaker</a:t>
            </a:r>
            <a:r>
              <a:rPr lang="en-US" dirty="0"/>
              <a:t> to editors</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May_2021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838785398"/>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67192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May Electronic Interim</a:t>
            </a:r>
          </a:p>
          <a:p>
            <a:pPr lvl="1"/>
            <a:r>
              <a:rPr lang="en-US" dirty="0"/>
              <a:t>Wednesday May 12		10am PT, 1pm ET</a:t>
            </a:r>
          </a:p>
          <a:p>
            <a:pPr lvl="1"/>
            <a:r>
              <a:rPr lang="en-US" dirty="0"/>
              <a:t>Tuesday May 18			10am PT, 1pm ET</a:t>
            </a:r>
          </a:p>
          <a:p>
            <a:pPr lvl="1"/>
            <a:endParaRPr lang="en-US" dirty="0"/>
          </a:p>
          <a:p>
            <a:pPr lvl="1"/>
            <a:endParaRPr lang="en-US" dirty="0"/>
          </a:p>
          <a:p>
            <a:r>
              <a:rPr lang="en-US" dirty="0"/>
              <a:t>June Teleconference</a:t>
            </a:r>
          </a:p>
          <a:p>
            <a:pPr lvl="1"/>
            <a:r>
              <a:rPr lang="en-US" dirty="0"/>
              <a:t>Thursday, June 10		11am PT, 2pm ET</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Arrow: Right 6">
            <a:extLst>
              <a:ext uri="{FF2B5EF4-FFF2-40B4-BE49-F238E27FC236}">
                <a16:creationId xmlns:a16="http://schemas.microsoft.com/office/drawing/2014/main" id="{7D88BA48-D714-442A-A845-A5A0B4DAE46B}"/>
              </a:ext>
            </a:extLst>
          </p:cNvPr>
          <p:cNvSpPr/>
          <p:nvPr/>
        </p:nvSpPr>
        <p:spPr>
          <a:xfrm>
            <a:off x="110027" y="3154822"/>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919235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000" dirty="0"/>
              <a:t>Nov 16-18, 2021, Vancouver BC</a:t>
            </a:r>
          </a:p>
          <a:p>
            <a:pPr>
              <a:defRPr/>
            </a:pPr>
            <a:r>
              <a:rPr lang="en-US" sz="2000" dirty="0"/>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26</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 Tuesday 2021-05-18</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a:bodyPr>
          <a:lstStyle/>
          <a:p>
            <a:r>
              <a:rPr lang="en-US" b="1" dirty="0"/>
              <a:t>TG16t</a:t>
            </a:r>
            <a:br>
              <a:rPr lang="en-US" b="1" dirty="0"/>
            </a:br>
            <a:r>
              <a:rPr lang="en-US" b="1" dirty="0"/>
              <a:t>Meeting link: </a:t>
            </a:r>
            <a:endParaRPr lang="en-US" dirty="0"/>
          </a:p>
          <a:p>
            <a:r>
              <a:rPr lang="en-US" b="1" u="sng" dirty="0">
                <a:hlinkClick r:id="rId2"/>
              </a:rPr>
              <a:t>https://ieeesa.webex.com/ieeesa/j.php?MTID=m05e2f1458a21b08b9c6de612c93eb917</a:t>
            </a:r>
            <a:endParaRPr lang="en-US" dirty="0"/>
          </a:p>
          <a:p>
            <a:br>
              <a:rPr lang="en-US" b="1" dirty="0"/>
            </a:br>
            <a:r>
              <a:rPr lang="en-US" b="1" dirty="0"/>
              <a:t>Meeting number: 173 125 7542</a:t>
            </a:r>
            <a:br>
              <a:rPr lang="en-US" b="1" dirty="0"/>
            </a:br>
            <a:r>
              <a:rPr lang="en-US" b="1" dirty="0"/>
              <a:t>Password: 8021516t</a:t>
            </a: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31" name="Slide Number Placeholder 30">
            <a:extLst>
              <a:ext uri="{FF2B5EF4-FFF2-40B4-BE49-F238E27FC236}">
                <a16:creationId xmlns:a16="http://schemas.microsoft.com/office/drawing/2014/main" id="{F1E423E8-7340-4645-A973-EC10A3DA6569}"/>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6A5B81E9-3D11-4A5E-8E8F-24C83848A794}"/>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156024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May Interim</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Other contributions</a:t>
            </a:r>
          </a:p>
          <a:p>
            <a:r>
              <a:rPr lang="en-US" dirty="0"/>
              <a:t>Contributions towards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00648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a:t>
            </a:r>
          </a:p>
          <a:p>
            <a:pPr lvl="1"/>
            <a:r>
              <a:rPr lang="en-US" dirty="0"/>
              <a:t>Guy Simpson</a:t>
            </a:r>
          </a:p>
          <a:p>
            <a:endParaRPr lang="en-US" dirty="0"/>
          </a:p>
          <a:p>
            <a:r>
              <a:rPr lang="en-US" dirty="0"/>
              <a:t>Agenda review and Approval</a:t>
            </a:r>
          </a:p>
          <a:p>
            <a:pPr lvl="1"/>
            <a:r>
              <a:rPr lang="en-US" dirty="0"/>
              <a:t>Approved</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86717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10388</TotalTime>
  <Words>2775</Words>
  <Application>Microsoft Office PowerPoint</Application>
  <PresentationFormat>Widescreen</PresentationFormat>
  <Paragraphs>330</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Helvetica</vt:lpstr>
      <vt:lpstr>Times New Roman</vt:lpstr>
      <vt:lpstr>Custom Design</vt:lpstr>
      <vt:lpstr>PowerPoint Presentation</vt:lpstr>
      <vt:lpstr>WebEx Wednesday 2021-05-12</vt:lpstr>
      <vt:lpstr>WebEx Tuesday 2021-05-18</vt:lpstr>
      <vt:lpstr>TG16t Agenda  May Interim</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16 March 2021</vt:lpstr>
      <vt:lpstr>Secretary</vt:lpstr>
      <vt:lpstr>Attendance</vt:lpstr>
      <vt:lpstr>Contributions for May Interim</vt:lpstr>
      <vt:lpstr>Discussion on Use Cases</vt:lpstr>
      <vt:lpstr>Development of the SDD</vt:lpstr>
      <vt:lpstr>Discussion on Security Requirements for 802.16t </vt:lpstr>
      <vt:lpstr>Process for assigning an editor</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310</cp:revision>
  <cp:lastPrinted>1998-02-10T13:28:06Z</cp:lastPrinted>
  <dcterms:created xsi:type="dcterms:W3CDTF">2020-01-06T16:34:14Z</dcterms:created>
  <dcterms:modified xsi:type="dcterms:W3CDTF">2021-05-12T17:55:35Z</dcterms:modified>
</cp:coreProperties>
</file>