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259" r:id="rId2"/>
    <p:sldId id="987" r:id="rId3"/>
    <p:sldId id="1004" r:id="rId4"/>
    <p:sldId id="938" r:id="rId5"/>
    <p:sldId id="963" r:id="rId6"/>
    <p:sldId id="260" r:id="rId7"/>
    <p:sldId id="261" r:id="rId8"/>
    <p:sldId id="262" r:id="rId9"/>
    <p:sldId id="263" r:id="rId10"/>
    <p:sldId id="283" r:id="rId11"/>
    <p:sldId id="284" r:id="rId12"/>
    <p:sldId id="287" r:id="rId13"/>
    <p:sldId id="944" r:id="rId14"/>
    <p:sldId id="289" r:id="rId15"/>
    <p:sldId id="950" r:id="rId16"/>
    <p:sldId id="997" r:id="rId17"/>
    <p:sldId id="990" r:id="rId18"/>
    <p:sldId id="993" r:id="rId19"/>
    <p:sldId id="992" r:id="rId20"/>
    <p:sldId id="1003" r:id="rId21"/>
    <p:sldId id="256" r:id="rId22"/>
    <p:sldId id="965" r:id="rId23"/>
    <p:sldId id="314" r:id="rId24"/>
    <p:sldId id="985" r:id="rId2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49" d="100"/>
          <a:sy n="149" d="100"/>
        </p:scale>
        <p:origin x="144" y="28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doc.:IEEE802.15-21-0252r0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5/dcn/20/15-20-0079-04-016t-task-group-16t-call-for-contribution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20/15-20-0351-01-016t-template-for-16t-system-description-document-sdd.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ieeesa.webex.com/ieeesa/j.php?MTID=mf8181e2b8689a5c9ebed08effc335b5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eeesa.webex.com/ieeesa/j.php?MTID=m05e2f1458a21b08b9c6de612c93eb917"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May 2021 Interim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2021-05-10</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normAutofit fontScale="90000"/>
          </a:bodyPr>
          <a:lstStyle/>
          <a:p>
            <a:r>
              <a:rPr lang="en-US" dirty="0"/>
              <a:t>Call for Contributions – Updated: 16 March 2021</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approved PAR is available at this link.  The approved PAR is also available on Mentor as document IEEE 802.15-20-0196r2</a:t>
            </a:r>
          </a:p>
          <a:p>
            <a:r>
              <a:rPr lang="en-US" dirty="0"/>
              <a:t>Contributions are sought on the following topic;</a:t>
            </a:r>
          </a:p>
          <a:p>
            <a:pPr lvl="1"/>
            <a:r>
              <a:rPr lang="en-US" dirty="0"/>
              <a:t>Contributions toward the System Description Document  (using the outline in IEEE 802.15-20-351r1 or subsequent as a guideline)</a:t>
            </a:r>
          </a:p>
          <a:p>
            <a:r>
              <a:rPr lang="en-US" dirty="0"/>
              <a:t>The Task Group is meeting virtually for the time being. Meetings and teleconferences are announced on the TG16t reflector and the 802.15 calendar.</a:t>
            </a:r>
          </a:p>
          <a:p>
            <a:r>
              <a:rPr lang="en-US" dirty="0"/>
              <a:t>This call for contributions will remain open until the September 2021 meetings of the 802.15 Working Group.</a:t>
            </a:r>
          </a:p>
          <a:p>
            <a:r>
              <a:rPr lang="en-US" dirty="0"/>
              <a:t>Documents should be uploaded to Mentor to the TG16t task group.</a:t>
            </a:r>
          </a:p>
          <a:p>
            <a:r>
              <a:rPr lang="en-US" dirty="0"/>
              <a:t>For further information, contact the following:</a:t>
            </a:r>
          </a:p>
          <a:p>
            <a:pPr lvl="1"/>
            <a:r>
              <a:rPr lang="en-US" dirty="0"/>
              <a:t>IEEE 802.15.16t Task Group Chair:  Tim Godfrey &lt;tim.godfrey@ieee.org&gt;</a:t>
            </a:r>
          </a:p>
          <a:p>
            <a:pPr lvl="1"/>
            <a:r>
              <a:rPr lang="en-US" dirty="0"/>
              <a:t>IEEE 802.15 Working Group Chair:  Pat Kinney &lt;pat.kinney@kinneyconsultingllc.com&gt;</a:t>
            </a:r>
          </a:p>
          <a:p>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TextBox 6">
            <a:extLst>
              <a:ext uri="{FF2B5EF4-FFF2-40B4-BE49-F238E27FC236}">
                <a16:creationId xmlns:a16="http://schemas.microsoft.com/office/drawing/2014/main" id="{82C80BA8-6A62-4194-A2F5-AC3521921B78}"/>
              </a:ext>
            </a:extLst>
          </p:cNvPr>
          <p:cNvSpPr txBox="1"/>
          <p:nvPr/>
        </p:nvSpPr>
        <p:spPr>
          <a:xfrm>
            <a:off x="9046316" y="6858000"/>
            <a:ext cx="2862515" cy="369332"/>
          </a:xfrm>
          <a:prstGeom prst="rect">
            <a:avLst/>
          </a:prstGeom>
          <a:noFill/>
        </p:spPr>
        <p:txBody>
          <a:bodyPr wrap="none" rtlCol="0">
            <a:spAutoFit/>
          </a:bodyPr>
          <a:lstStyle/>
          <a:p>
            <a:r>
              <a:rPr lang="en-US" dirty="0">
                <a:highlight>
                  <a:srgbClr val="00FF00"/>
                </a:highlight>
                <a:hlinkClick r:id="rId2"/>
              </a:rPr>
              <a:t>Updated CFC Document Link</a:t>
            </a:r>
            <a:endParaRPr lang="en-US" dirty="0">
              <a:highlight>
                <a:srgbClr val="00FF00"/>
              </a:highlight>
            </a:endParaRPr>
          </a:p>
        </p:txBody>
      </p:sp>
      <p:sp>
        <p:nvSpPr>
          <p:cNvPr id="16" name="Slide Number Placeholder 15">
            <a:extLst>
              <a:ext uri="{FF2B5EF4-FFF2-40B4-BE49-F238E27FC236}">
                <a16:creationId xmlns:a16="http://schemas.microsoft.com/office/drawing/2014/main" id="{528056F7-3E2C-454E-B450-D88F68815217}"/>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
        <p:nvSpPr>
          <p:cNvPr id="4" name="Date Placeholder 3">
            <a:extLst>
              <a:ext uri="{FF2B5EF4-FFF2-40B4-BE49-F238E27FC236}">
                <a16:creationId xmlns:a16="http://schemas.microsoft.com/office/drawing/2014/main" id="{A48A313C-D102-414C-BF97-370064CF0E99}"/>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4142447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AF444-012C-436D-A88B-DA16AD583E8A}"/>
              </a:ext>
            </a:extLst>
          </p:cNvPr>
          <p:cNvSpPr>
            <a:spLocks noGrp="1"/>
          </p:cNvSpPr>
          <p:nvPr>
            <p:ph type="title"/>
          </p:nvPr>
        </p:nvSpPr>
        <p:spPr/>
        <p:txBody>
          <a:bodyPr/>
          <a:lstStyle/>
          <a:p>
            <a:r>
              <a:rPr lang="en-US" dirty="0"/>
              <a:t>Secretary </a:t>
            </a:r>
          </a:p>
        </p:txBody>
      </p:sp>
      <p:sp>
        <p:nvSpPr>
          <p:cNvPr id="3" name="Content Placeholder 2">
            <a:extLst>
              <a:ext uri="{FF2B5EF4-FFF2-40B4-BE49-F238E27FC236}">
                <a16:creationId xmlns:a16="http://schemas.microsoft.com/office/drawing/2014/main" id="{786C6BED-832E-40A0-9285-9BA1F8A8D6DB}"/>
              </a:ext>
            </a:extLst>
          </p:cNvPr>
          <p:cNvSpPr>
            <a:spLocks noGrp="1"/>
          </p:cNvSpPr>
          <p:nvPr>
            <p:ph idx="1"/>
          </p:nvPr>
        </p:nvSpPr>
        <p:spPr/>
        <p:txBody>
          <a:bodyPr/>
          <a:lstStyle/>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E42090F2-DB78-44BA-91A6-B05D6B71D4D6}"/>
              </a:ext>
            </a:extLst>
          </p:cNvPr>
          <p:cNvSpPr>
            <a:spLocks noGrp="1"/>
          </p:cNvSpPr>
          <p:nvPr>
            <p:ph type="ftr" sz="quarter" idx="11"/>
          </p:nvPr>
        </p:nvSpPr>
        <p:spPr/>
        <p:txBody>
          <a:bodyPr/>
          <a:lstStyle/>
          <a:p>
            <a:r>
              <a:rPr lang="en-US"/>
              <a:t>Tim Godfrey, EPRI</a:t>
            </a:r>
          </a:p>
        </p:txBody>
      </p:sp>
      <p:sp>
        <p:nvSpPr>
          <p:cNvPr id="16" name="Slide Number Placeholder 15">
            <a:extLst>
              <a:ext uri="{FF2B5EF4-FFF2-40B4-BE49-F238E27FC236}">
                <a16:creationId xmlns:a16="http://schemas.microsoft.com/office/drawing/2014/main" id="{B0F42B84-2FE5-462E-B13D-A52E418E6C75}"/>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
        <p:nvSpPr>
          <p:cNvPr id="4" name="Date Placeholder 3">
            <a:extLst>
              <a:ext uri="{FF2B5EF4-FFF2-40B4-BE49-F238E27FC236}">
                <a16:creationId xmlns:a16="http://schemas.microsoft.com/office/drawing/2014/main" id="{D86CFA64-8EF2-4F36-9432-04E994D0F2C7}"/>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2555569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May Interim</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dirty="0"/>
              <a:t>May_2021</a:t>
            </a:r>
          </a:p>
        </p:txBody>
      </p:sp>
      <p:sp>
        <p:nvSpPr>
          <p:cNvPr id="9" name="Content Placeholder 8">
            <a:extLst>
              <a:ext uri="{FF2B5EF4-FFF2-40B4-BE49-F238E27FC236}">
                <a16:creationId xmlns:a16="http://schemas.microsoft.com/office/drawing/2014/main" id="{45B3385B-86F1-4A83-8777-45F6A5883B8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31182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SDD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a:xfrm>
            <a:off x="838200" y="1752600"/>
            <a:ext cx="10515600" cy="4351338"/>
          </a:xfrm>
        </p:spPr>
        <p:txBody>
          <a:bodyPr>
            <a:normAutofit/>
          </a:bodyPr>
          <a:lstStyle/>
          <a:p>
            <a:r>
              <a:rPr lang="en-US" dirty="0"/>
              <a:t>Template uploaded as </a:t>
            </a:r>
            <a:r>
              <a:rPr lang="en-US" dirty="0">
                <a:hlinkClick r:id="rId2"/>
              </a:rPr>
              <a:t>document 351r1</a:t>
            </a:r>
            <a:endParaRPr lang="en-US" dirty="0"/>
          </a:p>
          <a:p>
            <a:endParaRPr lang="en-US" dirty="0"/>
          </a:p>
          <a:p>
            <a:r>
              <a:rPr lang="en-US" dirty="0"/>
              <a:t>Proposals </a:t>
            </a:r>
            <a:r>
              <a:rPr lang="en-US"/>
              <a:t>and Contributions</a:t>
            </a:r>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61A1FEBD-2C93-415F-9CA9-9A68EF45C26F}"/>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4" name="Date Placeholder 3">
            <a:extLst>
              <a:ext uri="{FF2B5EF4-FFF2-40B4-BE49-F238E27FC236}">
                <a16:creationId xmlns:a16="http://schemas.microsoft.com/office/drawing/2014/main" id="{9453F7C3-7D1E-45BF-AE10-8272E4AD4357}"/>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0764025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20000"/>
          </a:bodyPr>
          <a:lstStyle/>
          <a:p>
            <a:r>
              <a:rPr lang="en-US" dirty="0"/>
              <a:t>The group discusses whether the current 16t scope can include security changes under the umbrella of “required by the physical layer changes.” </a:t>
            </a:r>
          </a:p>
          <a:p>
            <a:r>
              <a:rPr lang="en-US" dirty="0"/>
              <a:t>Options:</a:t>
            </a:r>
          </a:p>
          <a:p>
            <a:pPr lvl="1"/>
            <a:r>
              <a:rPr lang="en-US" dirty="0"/>
              <a:t>1) Continue 16t and change PAR to include security changes (driven by use cases) in scope</a:t>
            </a:r>
          </a:p>
          <a:p>
            <a:pPr lvl="1"/>
            <a:r>
              <a:rPr lang="en-US" dirty="0"/>
              <a:t>2 Create a new PAR and TG for Security changes.</a:t>
            </a:r>
          </a:p>
          <a:p>
            <a:pPr lvl="1"/>
            <a:endParaRPr lang="en-US" dirty="0"/>
          </a:p>
          <a:p>
            <a:r>
              <a:rPr lang="en-US" dirty="0"/>
              <a:t>Path forward:</a:t>
            </a:r>
          </a:p>
          <a:p>
            <a:pPr lvl="1"/>
            <a:r>
              <a:rPr lang="en-US" dirty="0"/>
              <a:t>Ask for contributions on security.  Amend Call for Contribution</a:t>
            </a:r>
          </a:p>
          <a:p>
            <a:pPr lvl="1"/>
            <a:r>
              <a:rPr lang="en-US" dirty="0"/>
              <a:t>Understand the requirements for security – what has to be changed</a:t>
            </a:r>
          </a:p>
          <a:p>
            <a:pPr lvl="2"/>
            <a:r>
              <a:rPr lang="en-US" dirty="0"/>
              <a:t>Look at post-quantum security architecture</a:t>
            </a:r>
          </a:p>
          <a:p>
            <a:pPr lvl="1"/>
            <a:r>
              <a:rPr lang="en-US" dirty="0"/>
              <a:t>Can the work be done in this TG, or do we need a new TG in parallel?</a:t>
            </a:r>
          </a:p>
          <a:p>
            <a:pPr lvl="1"/>
            <a:r>
              <a:rPr lang="en-US" dirty="0"/>
              <a:t>Solicit contributions from stakeholders on what their customers and markets require</a:t>
            </a:r>
          </a:p>
          <a:p>
            <a:pPr lvl="1"/>
            <a:endParaRPr lang="en-US" dirty="0"/>
          </a:p>
          <a:p>
            <a:endParaRPr lang="en-US" dirty="0"/>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600207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 Wednesday 2021-05-11</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a:bodyPr>
          <a:lstStyle/>
          <a:p>
            <a:r>
              <a:rPr lang="en-US" b="1" dirty="0"/>
              <a:t>TG16t</a:t>
            </a:r>
            <a:br>
              <a:rPr lang="en-US" b="1" dirty="0"/>
            </a:br>
            <a:r>
              <a:rPr lang="en-US" b="1" dirty="0"/>
              <a:t>Meeting link: </a:t>
            </a:r>
            <a:endParaRPr lang="en-US" dirty="0"/>
          </a:p>
          <a:p>
            <a:r>
              <a:rPr lang="en-US" b="1" u="sng" dirty="0">
                <a:hlinkClick r:id="rId2"/>
              </a:rPr>
              <a:t>https://ieeesa.webex.com/ieeesa/j.php?MTID=mf8181e2b8689a5c9ebed08effc335b52</a:t>
            </a:r>
            <a:endParaRPr lang="en-US" dirty="0"/>
          </a:p>
          <a:p>
            <a:br>
              <a:rPr lang="en-US" b="1" dirty="0"/>
            </a:br>
            <a:r>
              <a:rPr lang="en-US" b="1" dirty="0"/>
              <a:t>Meeting number: 173 384 5543</a:t>
            </a:r>
            <a:br>
              <a:rPr lang="en-US" b="1" dirty="0"/>
            </a:br>
            <a:r>
              <a:rPr lang="en-US" b="1" dirty="0"/>
              <a:t>Password: 8021516t</a:t>
            </a:r>
            <a:endParaRPr lang="en-US" dirty="0"/>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31" name="Slide Number Placeholder 30">
            <a:extLst>
              <a:ext uri="{FF2B5EF4-FFF2-40B4-BE49-F238E27FC236}">
                <a16:creationId xmlns:a16="http://schemas.microsoft.com/office/drawing/2014/main" id="{F1E423E8-7340-4645-A973-EC10A3DA6569}"/>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6A5B81E9-3D11-4A5E-8E8F-24C83848A794}"/>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Process for assigning an editor</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The editor should have familiarity with 802.16-2017 to understand how the amendment fits into the base standard. </a:t>
            </a:r>
          </a:p>
          <a:p>
            <a:r>
              <a:rPr lang="en-US" dirty="0"/>
              <a:t>Volunteers for editor are sought</a:t>
            </a:r>
          </a:p>
          <a:p>
            <a:r>
              <a:rPr lang="en-US" dirty="0"/>
              <a:t>IEEE 802 has developed a process for providing licenses for </a:t>
            </a:r>
            <a:r>
              <a:rPr lang="en-US" dirty="0" err="1"/>
              <a:t>Framemaker</a:t>
            </a:r>
            <a:r>
              <a:rPr lang="en-US" dirty="0"/>
              <a:t> to editors</a:t>
            </a:r>
          </a:p>
          <a:p>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May_2021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838785398"/>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671929"/>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pPr lvl="1"/>
            <a:endParaRPr lang="en-US" dirty="0"/>
          </a:p>
          <a:p>
            <a:r>
              <a:rPr lang="en-US" dirty="0"/>
              <a:t>May Electronic Interim</a:t>
            </a:r>
          </a:p>
          <a:p>
            <a:pPr lvl="1"/>
            <a:r>
              <a:rPr lang="en-US" dirty="0"/>
              <a:t>Wednesday May 12		10am PT, 1pm ET</a:t>
            </a:r>
          </a:p>
          <a:p>
            <a:pPr lvl="1"/>
            <a:r>
              <a:rPr lang="en-US" dirty="0"/>
              <a:t>Tuesday May 18			10am PT, 1pm ET</a:t>
            </a:r>
          </a:p>
          <a:p>
            <a:pPr lvl="1"/>
            <a:endParaRPr lang="en-US" dirty="0"/>
          </a:p>
          <a:p>
            <a:pPr lvl="1"/>
            <a:endParaRPr lang="en-US" dirty="0"/>
          </a:p>
          <a:p>
            <a:r>
              <a:rPr lang="en-US" dirty="0"/>
              <a:t>June Teleconference</a:t>
            </a:r>
          </a:p>
          <a:p>
            <a:pPr lvl="1"/>
            <a:r>
              <a:rPr lang="en-US" dirty="0"/>
              <a:t>Thursday, June 10		11am PT, 2pm ET</a:t>
            </a: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Arrow: Right 6">
            <a:extLst>
              <a:ext uri="{FF2B5EF4-FFF2-40B4-BE49-F238E27FC236}">
                <a16:creationId xmlns:a16="http://schemas.microsoft.com/office/drawing/2014/main" id="{7D88BA48-D714-442A-A845-A5A0B4DAE46B}"/>
              </a:ext>
            </a:extLst>
          </p:cNvPr>
          <p:cNvSpPr/>
          <p:nvPr/>
        </p:nvSpPr>
        <p:spPr>
          <a:xfrm>
            <a:off x="99913" y="3848894"/>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p:txBody>
          <a:bodyPr>
            <a:normAutofit lnSpcReduction="10000"/>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000" dirty="0"/>
              <a:t>Nov 16-18, 2021, Vancouver BC</a:t>
            </a:r>
          </a:p>
          <a:p>
            <a:pPr>
              <a:defRPr/>
            </a:pPr>
            <a:r>
              <a:rPr lang="en-US" sz="2000" dirty="0"/>
              <a:t>Jan 16-21, 2022,  Panama</a:t>
            </a:r>
          </a:p>
          <a:p>
            <a:pPr>
              <a:defRPr/>
            </a:pPr>
            <a:r>
              <a:rPr lang="en-US" sz="2000" dirty="0"/>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23</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85267" y="209622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0913" y="259080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80913" y="3048000"/>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80912" y="3479567"/>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endParaRPr lang="en-US" dirty="0"/>
          </a:p>
          <a:p>
            <a:r>
              <a:rPr lang="en-US" dirty="0"/>
              <a:t>Actions</a:t>
            </a:r>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 Tuesday 2021-05-18</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a:bodyPr>
          <a:lstStyle/>
          <a:p>
            <a:r>
              <a:rPr lang="en-US" b="1" dirty="0"/>
              <a:t>TG16t</a:t>
            </a:r>
            <a:br>
              <a:rPr lang="en-US" b="1" dirty="0"/>
            </a:br>
            <a:r>
              <a:rPr lang="en-US" b="1" dirty="0"/>
              <a:t>Meeting link: </a:t>
            </a:r>
            <a:endParaRPr lang="en-US" dirty="0"/>
          </a:p>
          <a:p>
            <a:r>
              <a:rPr lang="en-US" b="1" u="sng" dirty="0">
                <a:hlinkClick r:id="rId2"/>
              </a:rPr>
              <a:t>https://ieeesa.webex.com/ieeesa/j.php?MTID=m05e2f1458a21b08b9c6de612c93eb917</a:t>
            </a:r>
            <a:endParaRPr lang="en-US" dirty="0"/>
          </a:p>
          <a:p>
            <a:br>
              <a:rPr lang="en-US" b="1" dirty="0"/>
            </a:br>
            <a:r>
              <a:rPr lang="en-US" b="1" dirty="0"/>
              <a:t>Meeting number: 173 125 7542</a:t>
            </a:r>
            <a:br>
              <a:rPr lang="en-US" b="1" dirty="0"/>
            </a:br>
            <a:r>
              <a:rPr lang="en-US" b="1" dirty="0"/>
              <a:t>Password: 8021516t</a:t>
            </a:r>
            <a:endParaRPr lang="en-US" dirty="0"/>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31" name="Slide Number Placeholder 30">
            <a:extLst>
              <a:ext uri="{FF2B5EF4-FFF2-40B4-BE49-F238E27FC236}">
                <a16:creationId xmlns:a16="http://schemas.microsoft.com/office/drawing/2014/main" id="{F1E423E8-7340-4645-A973-EC10A3DA6569}"/>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6A5B81E9-3D11-4A5E-8E8F-24C83848A794}"/>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2156024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May Interim</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Contributions towards SDD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2006485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 - </a:t>
            </a:r>
          </a:p>
          <a:p>
            <a:endParaRPr lang="en-US" dirty="0"/>
          </a:p>
          <a:p>
            <a:r>
              <a:rPr lang="en-US" dirty="0"/>
              <a:t>Agenda review and Approval</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86717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10091</TotalTime>
  <Words>2418</Words>
  <Application>Microsoft Office PowerPoint</Application>
  <PresentationFormat>Widescreen</PresentationFormat>
  <Paragraphs>279</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Helvetica</vt:lpstr>
      <vt:lpstr>Times New Roman</vt:lpstr>
      <vt:lpstr>Custom Design</vt:lpstr>
      <vt:lpstr>PowerPoint Presentation</vt:lpstr>
      <vt:lpstr>WebEx Wednesday 2021-05-11</vt:lpstr>
      <vt:lpstr>WebEx Tuesday 2021-05-18</vt:lpstr>
      <vt:lpstr>TG16t Agenda  May Interim</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16 March 2021</vt:lpstr>
      <vt:lpstr>Secretary </vt:lpstr>
      <vt:lpstr>Contributions for May Interim</vt:lpstr>
      <vt:lpstr>Development of the SDD</vt:lpstr>
      <vt:lpstr>Discussion on Security Requirements for 802.16t </vt:lpstr>
      <vt:lpstr>Process for assigning an editor</vt:lpstr>
      <vt:lpstr>Revised 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298</cp:revision>
  <cp:lastPrinted>1998-02-10T13:28:06Z</cp:lastPrinted>
  <dcterms:created xsi:type="dcterms:W3CDTF">2020-01-06T16:34:14Z</dcterms:created>
  <dcterms:modified xsi:type="dcterms:W3CDTF">2021-05-10T22:25:58Z</dcterms:modified>
</cp:coreProperties>
</file>