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15"/>
  </p:notesMasterIdLst>
  <p:sldIdLst>
    <p:sldId id="272" r:id="rId2"/>
    <p:sldId id="273" r:id="rId3"/>
    <p:sldId id="282" r:id="rId4"/>
    <p:sldId id="274" r:id="rId5"/>
    <p:sldId id="283" r:id="rId6"/>
    <p:sldId id="281" r:id="rId7"/>
    <p:sldId id="285" r:id="rId8"/>
    <p:sldId id="276" r:id="rId9"/>
    <p:sldId id="278" r:id="rId10"/>
    <p:sldId id="287" r:id="rId11"/>
    <p:sldId id="291" r:id="rId12"/>
    <p:sldId id="277" r:id="rId13"/>
    <p:sldId id="271" r:id="rId14"/>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26" autoAdjust="0"/>
    <p:restoredTop sz="95268" autoAdjust="0"/>
  </p:normalViewPr>
  <p:slideViewPr>
    <p:cSldViewPr snapToGrid="0">
      <p:cViewPr varScale="1">
        <p:scale>
          <a:sx n="72" d="100"/>
          <a:sy n="72" d="100"/>
        </p:scale>
        <p:origin x="1044"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a:t>May 2021</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518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400" b="0" i="0" u="none" strike="noStrike" cap="none">
                <a:solidFill>
                  <a:schemeClr val="dk1"/>
                </a:solidFill>
                <a:latin typeface="+mn-lt"/>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mn-lt"/>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400" b="0" i="0" u="none" strike="noStrike" cap="none">
                <a:solidFill>
                  <a:schemeClr val="dk1"/>
                </a:solidFill>
                <a:latin typeface="+mn-lt"/>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2400" b="0" i="0" u="none" strike="noStrike" cap="none">
                <a:solidFill>
                  <a:schemeClr val="dk1"/>
                </a:solidFill>
                <a:latin typeface="+mn-lt"/>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2400" b="0" i="0" u="none" strike="noStrike" cap="none">
                <a:solidFill>
                  <a:schemeClr val="dk1"/>
                </a:solidFill>
                <a:latin typeface="+mn-lt"/>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400" b="0" i="0" u="none" strike="noStrike" cap="none">
                <a:solidFill>
                  <a:schemeClr val="dk1"/>
                </a:solidFill>
                <a:latin typeface="+mn-lt"/>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mn-lt"/>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400" b="0" i="0" u="none" strike="noStrike" cap="none">
                <a:solidFill>
                  <a:schemeClr val="dk1"/>
                </a:solidFill>
                <a:latin typeface="+mn-lt"/>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2400" b="0" i="0" u="none" strike="noStrike" cap="none">
                <a:solidFill>
                  <a:schemeClr val="dk1"/>
                </a:solidFill>
                <a:latin typeface="+mn-lt"/>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2400" b="0" i="0" u="none" strike="noStrike" cap="none">
                <a:solidFill>
                  <a:schemeClr val="dk1"/>
                </a:solidFill>
                <a:latin typeface="+mn-lt"/>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Date Placeholder 1">
            <a:extLst>
              <a:ext uri="{FF2B5EF4-FFF2-40B4-BE49-F238E27FC236}">
                <a16:creationId xmlns:a16="http://schemas.microsoft.com/office/drawing/2014/main" id="{70D5A087-5E8E-4AA4-8FDD-A6AD77D04DE2}"/>
              </a:ext>
            </a:extLst>
          </p:cNvPr>
          <p:cNvSpPr>
            <a:spLocks noGrp="1"/>
          </p:cNvSpPr>
          <p:nvPr>
            <p:ph type="dt" idx="10"/>
          </p:nvPr>
        </p:nvSpPr>
        <p:spPr/>
        <p:txBody>
          <a:bodyPr/>
          <a:lstStyle/>
          <a:p>
            <a:r>
              <a:rPr lang="en-US" altLang="ja-JP"/>
              <a:t>May 2021</a:t>
            </a:r>
            <a:endParaRPr lang="en-US" dirty="0"/>
          </a:p>
        </p:txBody>
      </p:sp>
      <p:sp>
        <p:nvSpPr>
          <p:cNvPr id="3" name="Footer Placeholder 2">
            <a:extLst>
              <a:ext uri="{FF2B5EF4-FFF2-40B4-BE49-F238E27FC236}">
                <a16:creationId xmlns:a16="http://schemas.microsoft.com/office/drawing/2014/main" id="{1AF8F077-F34B-4FA8-AA56-58A043402BB2}"/>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66E09ED1-0D3A-4BD6-BC12-C5616DCD16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a:t>May 2021</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16" name="Google Shape;16;p1"/>
          <p:cNvSpPr txBox="1">
            <a:spLocks noGrp="1"/>
          </p:cNvSpPr>
          <p:nvPr>
            <p:ph type="ftr" idx="11"/>
          </p:nvPr>
        </p:nvSpPr>
        <p:spPr>
          <a:xfrm>
            <a:off x="4996543" y="6475414"/>
            <a:ext cx="3973285"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M.Kim, T.Kobayashi, M.Hernandez, R.Kohno(YNU/YRP-IAI)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P802.15-21-0245-00-6a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2" r:id="rId1"/>
    <p:sldLayoutId id="2147483652" r:id="rId2"/>
    <p:sldLayoutId id="2147483648" r:id="rId3"/>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7A863-C1D0-4D5E-8240-63451EDC6585}"/>
              </a:ext>
            </a:extLst>
          </p:cNvPr>
          <p:cNvSpPr>
            <a:spLocks noGrp="1"/>
          </p:cNvSpPr>
          <p:nvPr>
            <p:ph type="dt" idx="10"/>
          </p:nvPr>
        </p:nvSpPr>
        <p:spPr/>
        <p:txBody>
          <a:bodyPr/>
          <a:lstStyle/>
          <a:p>
            <a:r>
              <a:rPr lang="en-US" altLang="ja-JP"/>
              <a:t>May 2021</a:t>
            </a:r>
            <a:endParaRPr lang="en-US" dirty="0"/>
          </a:p>
        </p:txBody>
      </p:sp>
      <p:sp>
        <p:nvSpPr>
          <p:cNvPr id="3" name="Footer Placeholder 2">
            <a:extLst>
              <a:ext uri="{FF2B5EF4-FFF2-40B4-BE49-F238E27FC236}">
                <a16:creationId xmlns:a16="http://schemas.microsoft.com/office/drawing/2014/main" id="{BBD92B07-74CD-430E-8A24-D88DE7D0EC42}"/>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ECD30CDC-8047-4662-A3BB-5DE9C7AF14F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Google Shape;177;p25">
            <a:extLst>
              <a:ext uri="{FF2B5EF4-FFF2-40B4-BE49-F238E27FC236}">
                <a16:creationId xmlns:a16="http://schemas.microsoft.com/office/drawing/2014/main" id="{08CF6D6E-6CB7-4572-B0F1-9A75DE8DED19}"/>
              </a:ext>
            </a:extLst>
          </p:cNvPr>
          <p:cNvSpPr/>
          <p:nvPr/>
        </p:nvSpPr>
        <p:spPr>
          <a:xfrm>
            <a:off x="152400" y="713064"/>
            <a:ext cx="8991600" cy="564579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Introducing </a:t>
            </a:r>
            <a:r>
              <a:rPr lang="en-US" sz="1600" dirty="0">
                <a:solidFill>
                  <a:schemeClr val="dk2"/>
                </a:solidFill>
                <a:latin typeface="Times New Roman"/>
                <a:ea typeface="Times New Roman"/>
                <a:cs typeface="Times New Roman"/>
                <a:sym typeface="Times New Roman"/>
              </a:rPr>
              <a:t>TSN concepts to IEEE 802.15.6 BAN with Enhanced Dependability</a:t>
            </a:r>
            <a:endParaRPr dirty="0">
              <a:solidFill>
                <a:schemeClr val="dk2"/>
              </a:solidFill>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2"/>
                </a:solidFill>
                <a:latin typeface="Times New Roman"/>
                <a:ea typeface="Times New Roman"/>
                <a:cs typeface="Times New Roman"/>
                <a:sym typeface="Times New Roman"/>
              </a:rPr>
              <a:t>May 11</a:t>
            </a:r>
            <a:r>
              <a:rPr lang="en-US" sz="1600" dirty="0">
                <a:solidFill>
                  <a:schemeClr val="dk2"/>
                </a:solidFill>
                <a:latin typeface="Times New Roman"/>
                <a:ea typeface="Times New Roman"/>
                <a:cs typeface="Times New Roman"/>
                <a:sym typeface="Times New Roman"/>
              </a:rPr>
              <a:t>th</a:t>
            </a:r>
            <a:r>
              <a:rPr lang="en-US" sz="1600" b="0" i="0" u="none" strike="noStrike" cap="none" dirty="0">
                <a:solidFill>
                  <a:schemeClr val="dk2"/>
                </a:solidFill>
                <a:latin typeface="Times New Roman"/>
                <a:ea typeface="Times New Roman"/>
                <a:cs typeface="Times New Roman"/>
                <a:sym typeface="Times New Roman"/>
              </a:rPr>
              <a:t>, 2021</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Minsoo Kim, Takumi Kobayashi, Marco Hernandez, Ryuji Kohno </a:t>
            </a:r>
            <a:r>
              <a:rPr lang="en-US" sz="1600" b="0" i="0" u="none" strike="noStrike" cap="none" dirty="0">
                <a:solidFill>
                  <a:srgbClr val="FF0000"/>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 </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(1)</a:t>
            </a:r>
            <a:r>
              <a:rPr lang="en-US" sz="1600" dirty="0">
                <a:solidFill>
                  <a:schemeClr val="dk1"/>
                </a:solidFill>
                <a:latin typeface="Times New Roman"/>
                <a:ea typeface="Times New Roman"/>
                <a:cs typeface="Times New Roman"/>
                <a:sym typeface="Times New Roman"/>
              </a:rPr>
              <a:t>Yokohama National University  (2) YRP International Alliance Institute</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(1)79-5 Tokiwadai, Hodogaya-ku, Yokohama, 240-8501 Japan,</a:t>
            </a:r>
          </a:p>
          <a:p>
            <a:pPr lvl="0">
              <a:buClr>
                <a:schemeClr val="dk2"/>
              </a:buClr>
            </a:pPr>
            <a:r>
              <a:rPr lang="en-US" sz="1600" dirty="0">
                <a:solidFill>
                  <a:schemeClr val="dk1"/>
                </a:solidFill>
                <a:latin typeface="Times New Roman"/>
                <a:cs typeface="Times New Roman"/>
                <a:sym typeface="Times New Roman"/>
              </a:rPr>
              <a:t>(2) </a:t>
            </a:r>
            <a:r>
              <a:rPr lang="pl-PL" sz="1600" dirty="0">
                <a:solidFill>
                  <a:schemeClr val="dk1"/>
                </a:solidFill>
                <a:latin typeface="Times New Roman"/>
                <a:cs typeface="Times New Roman"/>
                <a:sym typeface="Times New Roman"/>
              </a:rPr>
              <a:t>YRP1 Blg., 3-4 HikarinoOka, Yokosuka-City, Kanagawa, 239-0847</a:t>
            </a:r>
            <a:r>
              <a:rPr lang="en-US" sz="1600" dirty="0">
                <a:solidFill>
                  <a:schemeClr val="dk1"/>
                </a:solidFill>
                <a:latin typeface="Times New Roman"/>
                <a:cs typeface="Times New Roman"/>
                <a:sym typeface="Times New Roman"/>
              </a:rPr>
              <a:t> Japan</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[+81-90-5408-0611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kobayashi-takumi-ch@ynu.ac.jp, marco.hernandez@ieee.org, kohno@ynu.ac.jp]</a:t>
            </a:r>
            <a:endParaRPr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technical contributions </a:t>
            </a:r>
            <a:endParaRPr sz="1200" b="0" i="0" u="none" strike="noStrike" cap="none" dirty="0">
              <a:solidFill>
                <a:schemeClr val="dk2"/>
              </a:solidFill>
              <a:latin typeface="Times New Roman"/>
              <a:ea typeface="Times New Roman"/>
              <a:cs typeface="Times New Roman"/>
              <a:sym typeface="Times New Roman"/>
            </a:endParaRPr>
          </a:p>
          <a:p>
            <a:pPr>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0" i="0" u="none" strike="noStrike" cap="none" dirty="0">
                <a:solidFill>
                  <a:schemeClr val="dk2"/>
                </a:solidFill>
                <a:latin typeface="Times New Roman"/>
                <a:ea typeface="Times New Roman"/>
                <a:cs typeface="Times New Roman"/>
                <a:sym typeface="Times New Roman"/>
              </a:rPr>
              <a:t>	Major 802.15.6 BAN use cases include medical, automobile, and industrial application, so low </a:t>
            </a:r>
            <a:r>
              <a:rPr lang="en-US" sz="1600" dirty="0">
                <a:solidFill>
                  <a:schemeClr val="dk2"/>
                </a:solidFill>
                <a:latin typeface="Times New Roman"/>
                <a:ea typeface="Times New Roman"/>
                <a:cs typeface="Times New Roman"/>
                <a:sym typeface="Times New Roman"/>
              </a:rPr>
              <a:t>latency, reliability, and dependability </a:t>
            </a:r>
            <a:r>
              <a:rPr lang="en-US" sz="1600" b="0" i="0" u="none" strike="noStrike" cap="none" dirty="0">
                <a:solidFill>
                  <a:schemeClr val="dk2"/>
                </a:solidFill>
                <a:latin typeface="Times New Roman"/>
                <a:ea typeface="Times New Roman"/>
                <a:cs typeface="Times New Roman"/>
                <a:sym typeface="Times New Roman"/>
              </a:rPr>
              <a:t>are import factors for BAN. We are trying to consider about how to introduce TSN concepts in 802.1, while </a:t>
            </a:r>
            <a:r>
              <a:rPr lang="en-US" sz="1600" dirty="0">
                <a:solidFill>
                  <a:schemeClr val="dk2"/>
                </a:solidFill>
                <a:latin typeface="Times New Roman"/>
                <a:ea typeface="Times New Roman"/>
                <a:cs typeface="Times New Roman"/>
                <a:sym typeface="Times New Roman"/>
              </a:rPr>
              <a:t>covering only PHY and MAC. </a:t>
            </a:r>
            <a:endParaRPr lang="en-US" dirty="0">
              <a:solidFill>
                <a:schemeClr val="dk2"/>
              </a:solidFill>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P802.15.6a </a:t>
            </a:r>
            <a:r>
              <a:rPr lang="en-US" sz="1600" dirty="0">
                <a:solidFill>
                  <a:schemeClr val="dk1"/>
                </a:solidFill>
                <a:latin typeface="Times New Roman"/>
                <a:ea typeface="Times New Roman"/>
                <a:cs typeface="Times New Roman"/>
                <a:sym typeface="Times New Roman"/>
              </a:rPr>
              <a:t>S</a:t>
            </a:r>
            <a:r>
              <a:rPr lang="en-US" sz="1600" b="0" i="0" u="none" strike="noStrike" cap="none" dirty="0">
                <a:solidFill>
                  <a:schemeClr val="dk1"/>
                </a:solidFill>
                <a:latin typeface="Times New Roman"/>
                <a:ea typeface="Times New Roman"/>
                <a:cs typeface="Times New Roman"/>
                <a:sym typeface="Times New Roman"/>
              </a:rPr>
              <a:t>G</a:t>
            </a:r>
            <a:endParaRPr lang="en-US"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extLst>
      <p:ext uri="{BB962C8B-B14F-4D97-AF65-F5344CB8AC3E}">
        <p14:creationId xmlns:p14="http://schemas.microsoft.com/office/powerpoint/2010/main" val="11328107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9E9A3-1A42-4381-9AB2-5C6EF8740995}"/>
              </a:ext>
            </a:extLst>
          </p:cNvPr>
          <p:cNvSpPr>
            <a:spLocks noGrp="1"/>
          </p:cNvSpPr>
          <p:nvPr>
            <p:ph type="title"/>
          </p:nvPr>
        </p:nvSpPr>
        <p:spPr/>
        <p:txBody>
          <a:bodyPr/>
          <a:lstStyle/>
          <a:p>
            <a:r>
              <a:rPr lang="en-US" dirty="0">
                <a:solidFill>
                  <a:schemeClr val="tx1"/>
                </a:solidFill>
              </a:rPr>
              <a:t>Interference among BANs</a:t>
            </a:r>
            <a:br>
              <a:rPr lang="en-US" dirty="0">
                <a:solidFill>
                  <a:schemeClr val="tx1"/>
                </a:solidFill>
              </a:rPr>
            </a:br>
            <a:r>
              <a:rPr lang="en-US" dirty="0">
                <a:solidFill>
                  <a:schemeClr val="tx1"/>
                </a:solidFill>
              </a:rPr>
              <a:t>or BAN and other systems</a:t>
            </a:r>
            <a:endParaRPr lang="en-US" dirty="0"/>
          </a:p>
        </p:txBody>
      </p:sp>
      <p:sp>
        <p:nvSpPr>
          <p:cNvPr id="3" name="Date Placeholder 2">
            <a:extLst>
              <a:ext uri="{FF2B5EF4-FFF2-40B4-BE49-F238E27FC236}">
                <a16:creationId xmlns:a16="http://schemas.microsoft.com/office/drawing/2014/main" id="{E7E80648-7FAB-416D-9FA7-C8BE4F0486A8}"/>
              </a:ext>
            </a:extLst>
          </p:cNvPr>
          <p:cNvSpPr>
            <a:spLocks noGrp="1"/>
          </p:cNvSpPr>
          <p:nvPr>
            <p:ph type="dt" idx="10"/>
          </p:nvPr>
        </p:nvSpPr>
        <p:spPr/>
        <p:txBody>
          <a:bodyPr/>
          <a:lstStyle/>
          <a:p>
            <a:r>
              <a:rPr lang="en-US" altLang="ja-JP"/>
              <a:t>May 2021</a:t>
            </a:r>
            <a:endParaRPr lang="en-US" dirty="0"/>
          </a:p>
        </p:txBody>
      </p:sp>
      <p:sp>
        <p:nvSpPr>
          <p:cNvPr id="4" name="Footer Placeholder 3">
            <a:extLst>
              <a:ext uri="{FF2B5EF4-FFF2-40B4-BE49-F238E27FC236}">
                <a16:creationId xmlns:a16="http://schemas.microsoft.com/office/drawing/2014/main" id="{B14B5EF4-FB2C-4364-9419-EB626B4A8579}"/>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E05D07B0-80F1-4E23-86BD-F55340B7CA3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10</a:t>
            </a:fld>
            <a:endParaRPr dirty="0"/>
          </a:p>
        </p:txBody>
      </p:sp>
      <p:sp>
        <p:nvSpPr>
          <p:cNvPr id="6" name="Text Placeholder 5">
            <a:extLst>
              <a:ext uri="{FF2B5EF4-FFF2-40B4-BE49-F238E27FC236}">
                <a16:creationId xmlns:a16="http://schemas.microsoft.com/office/drawing/2014/main" id="{70D38B2C-7164-4472-86D2-F753A9662E66}"/>
              </a:ext>
            </a:extLst>
          </p:cNvPr>
          <p:cNvSpPr>
            <a:spLocks noGrp="1"/>
          </p:cNvSpPr>
          <p:nvPr>
            <p:ph type="body" sz="quarter" idx="13"/>
          </p:nvPr>
        </p:nvSpPr>
        <p:spPr>
          <a:xfrm>
            <a:off x="685800" y="1844675"/>
            <a:ext cx="7772400" cy="851438"/>
          </a:xfrm>
        </p:spPr>
        <p:txBody>
          <a:bodyPr/>
          <a:lstStyle/>
          <a:p>
            <a:r>
              <a:rPr lang="en-US" sz="2000" dirty="0"/>
              <a:t>There would be cases where BANs or BAN and other networks are spatially collapsed. </a:t>
            </a:r>
          </a:p>
        </p:txBody>
      </p:sp>
      <p:sp>
        <p:nvSpPr>
          <p:cNvPr id="10" name="TextBox 9">
            <a:extLst>
              <a:ext uri="{FF2B5EF4-FFF2-40B4-BE49-F238E27FC236}">
                <a16:creationId xmlns:a16="http://schemas.microsoft.com/office/drawing/2014/main" id="{168D59F4-70FB-4531-88CA-6E1094A2CA91}"/>
              </a:ext>
            </a:extLst>
          </p:cNvPr>
          <p:cNvSpPr txBox="1"/>
          <p:nvPr/>
        </p:nvSpPr>
        <p:spPr>
          <a:xfrm>
            <a:off x="775344" y="5728086"/>
            <a:ext cx="3758612" cy="307777"/>
          </a:xfrm>
          <a:prstGeom prst="rect">
            <a:avLst/>
          </a:prstGeom>
          <a:noFill/>
        </p:spPr>
        <p:txBody>
          <a:bodyPr wrap="square" rtlCol="0">
            <a:spAutoFit/>
          </a:bodyPr>
          <a:lstStyle/>
          <a:p>
            <a:pPr lvl="1"/>
            <a:r>
              <a:rPr lang="en-US" dirty="0"/>
              <a:t>Case 1: BANs, using same frequency bands</a:t>
            </a:r>
          </a:p>
        </p:txBody>
      </p:sp>
      <p:sp>
        <p:nvSpPr>
          <p:cNvPr id="11" name="TextBox 10">
            <a:extLst>
              <a:ext uri="{FF2B5EF4-FFF2-40B4-BE49-F238E27FC236}">
                <a16:creationId xmlns:a16="http://schemas.microsoft.com/office/drawing/2014/main" id="{B2940CCB-10CC-4D88-9AE0-6A57AD94F7B6}"/>
              </a:ext>
            </a:extLst>
          </p:cNvPr>
          <p:cNvSpPr txBox="1"/>
          <p:nvPr/>
        </p:nvSpPr>
        <p:spPr>
          <a:xfrm>
            <a:off x="5844209" y="5728086"/>
            <a:ext cx="3220278" cy="523220"/>
          </a:xfrm>
          <a:prstGeom prst="rect">
            <a:avLst/>
          </a:prstGeom>
          <a:noFill/>
        </p:spPr>
        <p:txBody>
          <a:bodyPr wrap="square" rtlCol="0">
            <a:spAutoFit/>
          </a:bodyPr>
          <a:lstStyle/>
          <a:p>
            <a:r>
              <a:rPr lang="en-US" dirty="0"/>
              <a:t>Case 2: BAN and PAN, using same frequency bands</a:t>
            </a:r>
          </a:p>
        </p:txBody>
      </p:sp>
      <p:pic>
        <p:nvPicPr>
          <p:cNvPr id="17" name="Picture 16" descr="A picture containing text, iPod&#10;&#10;Description automatically generated">
            <a:extLst>
              <a:ext uri="{FF2B5EF4-FFF2-40B4-BE49-F238E27FC236}">
                <a16:creationId xmlns:a16="http://schemas.microsoft.com/office/drawing/2014/main" id="{89DADFF5-7203-435F-A453-0A649ECB5223}"/>
              </a:ext>
            </a:extLst>
          </p:cNvPr>
          <p:cNvPicPr>
            <a:picLocks noChangeAspect="1"/>
          </p:cNvPicPr>
          <p:nvPr/>
        </p:nvPicPr>
        <p:blipFill>
          <a:blip r:embed="rId2"/>
          <a:stretch>
            <a:fillRect/>
          </a:stretch>
        </p:blipFill>
        <p:spPr>
          <a:xfrm>
            <a:off x="775344" y="3043175"/>
            <a:ext cx="4279763" cy="2684911"/>
          </a:xfrm>
          <a:prstGeom prst="rect">
            <a:avLst/>
          </a:prstGeom>
        </p:spPr>
      </p:pic>
      <p:pic>
        <p:nvPicPr>
          <p:cNvPr id="19" name="Picture 18" descr="Chart&#10;&#10;Description automatically generated">
            <a:extLst>
              <a:ext uri="{FF2B5EF4-FFF2-40B4-BE49-F238E27FC236}">
                <a16:creationId xmlns:a16="http://schemas.microsoft.com/office/drawing/2014/main" id="{E27999C1-AB6E-48A8-8F56-C8E66027130C}"/>
              </a:ext>
            </a:extLst>
          </p:cNvPr>
          <p:cNvPicPr>
            <a:picLocks noChangeAspect="1"/>
          </p:cNvPicPr>
          <p:nvPr/>
        </p:nvPicPr>
        <p:blipFill>
          <a:blip r:embed="rId3"/>
          <a:stretch>
            <a:fillRect/>
          </a:stretch>
        </p:blipFill>
        <p:spPr>
          <a:xfrm>
            <a:off x="5426637" y="3120273"/>
            <a:ext cx="3131177" cy="2384962"/>
          </a:xfrm>
          <a:prstGeom prst="rect">
            <a:avLst/>
          </a:prstGeom>
        </p:spPr>
      </p:pic>
    </p:spTree>
    <p:extLst>
      <p:ext uri="{BB962C8B-B14F-4D97-AF65-F5344CB8AC3E}">
        <p14:creationId xmlns:p14="http://schemas.microsoft.com/office/powerpoint/2010/main" val="492420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28FC8DDE-BD19-461A-84ED-616C99E7CC47}"/>
              </a:ext>
            </a:extLst>
          </p:cNvPr>
          <p:cNvSpPr/>
          <p:nvPr/>
        </p:nvSpPr>
        <p:spPr>
          <a:xfrm>
            <a:off x="5629013" y="2323750"/>
            <a:ext cx="2981587" cy="2015409"/>
          </a:xfrm>
          <a:prstGeom prst="ellipse">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829E9A3-1A42-4381-9AB2-5C6EF8740995}"/>
              </a:ext>
            </a:extLst>
          </p:cNvPr>
          <p:cNvSpPr>
            <a:spLocks noGrp="1"/>
          </p:cNvSpPr>
          <p:nvPr>
            <p:ph type="title"/>
          </p:nvPr>
        </p:nvSpPr>
        <p:spPr/>
        <p:txBody>
          <a:bodyPr/>
          <a:lstStyle/>
          <a:p>
            <a:r>
              <a:rPr lang="en-US" dirty="0">
                <a:solidFill>
                  <a:schemeClr val="tx1"/>
                </a:solidFill>
              </a:rPr>
              <a:t>Interference among BANs</a:t>
            </a:r>
            <a:br>
              <a:rPr lang="en-US" dirty="0">
                <a:solidFill>
                  <a:schemeClr val="tx1"/>
                </a:solidFill>
              </a:rPr>
            </a:br>
            <a:r>
              <a:rPr lang="en-US" dirty="0">
                <a:solidFill>
                  <a:schemeClr val="tx1"/>
                </a:solidFill>
              </a:rPr>
              <a:t>or BAN and other systems (cont.)</a:t>
            </a:r>
            <a:endParaRPr lang="en-US" dirty="0"/>
          </a:p>
        </p:txBody>
      </p:sp>
      <p:sp>
        <p:nvSpPr>
          <p:cNvPr id="3" name="Date Placeholder 2">
            <a:extLst>
              <a:ext uri="{FF2B5EF4-FFF2-40B4-BE49-F238E27FC236}">
                <a16:creationId xmlns:a16="http://schemas.microsoft.com/office/drawing/2014/main" id="{E7E80648-7FAB-416D-9FA7-C8BE4F0486A8}"/>
              </a:ext>
            </a:extLst>
          </p:cNvPr>
          <p:cNvSpPr>
            <a:spLocks noGrp="1"/>
          </p:cNvSpPr>
          <p:nvPr>
            <p:ph type="dt" idx="10"/>
          </p:nvPr>
        </p:nvSpPr>
        <p:spPr/>
        <p:txBody>
          <a:bodyPr/>
          <a:lstStyle/>
          <a:p>
            <a:r>
              <a:rPr lang="en-US" altLang="ja-JP"/>
              <a:t>May 2021</a:t>
            </a:r>
            <a:endParaRPr lang="en-US" dirty="0"/>
          </a:p>
        </p:txBody>
      </p:sp>
      <p:sp>
        <p:nvSpPr>
          <p:cNvPr id="4" name="Footer Placeholder 3">
            <a:extLst>
              <a:ext uri="{FF2B5EF4-FFF2-40B4-BE49-F238E27FC236}">
                <a16:creationId xmlns:a16="http://schemas.microsoft.com/office/drawing/2014/main" id="{B14B5EF4-FB2C-4364-9419-EB626B4A8579}"/>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E05D07B0-80F1-4E23-86BD-F55340B7CA3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6" name="Text Placeholder 5">
            <a:extLst>
              <a:ext uri="{FF2B5EF4-FFF2-40B4-BE49-F238E27FC236}">
                <a16:creationId xmlns:a16="http://schemas.microsoft.com/office/drawing/2014/main" id="{70D38B2C-7164-4472-86D2-F753A9662E66}"/>
              </a:ext>
            </a:extLst>
          </p:cNvPr>
          <p:cNvSpPr>
            <a:spLocks noGrp="1"/>
          </p:cNvSpPr>
          <p:nvPr>
            <p:ph type="body" sz="quarter" idx="13"/>
          </p:nvPr>
        </p:nvSpPr>
        <p:spPr>
          <a:xfrm>
            <a:off x="685800" y="5184348"/>
            <a:ext cx="7772400" cy="1291065"/>
          </a:xfrm>
        </p:spPr>
        <p:txBody>
          <a:bodyPr/>
          <a:lstStyle/>
          <a:p>
            <a:r>
              <a:rPr lang="en-US" sz="1800" dirty="0"/>
              <a:t>The concept of 802.1 MAC Bridge can be extended to enhance dependability.</a:t>
            </a:r>
          </a:p>
          <a:p>
            <a:r>
              <a:rPr lang="en-US" sz="1800" dirty="0"/>
              <a:t>The coordinator can manage interference or packet collision among same or different BANs (VBAN and/or HBAN), PANs, and other piconets.</a:t>
            </a:r>
          </a:p>
        </p:txBody>
      </p:sp>
      <p:sp>
        <p:nvSpPr>
          <p:cNvPr id="10" name="TextBox 9">
            <a:extLst>
              <a:ext uri="{FF2B5EF4-FFF2-40B4-BE49-F238E27FC236}">
                <a16:creationId xmlns:a16="http://schemas.microsoft.com/office/drawing/2014/main" id="{168D59F4-70FB-4531-88CA-6E1094A2CA91}"/>
              </a:ext>
            </a:extLst>
          </p:cNvPr>
          <p:cNvSpPr txBox="1"/>
          <p:nvPr/>
        </p:nvSpPr>
        <p:spPr>
          <a:xfrm>
            <a:off x="430361" y="4691755"/>
            <a:ext cx="4877136" cy="523220"/>
          </a:xfrm>
          <a:prstGeom prst="rect">
            <a:avLst/>
          </a:prstGeom>
          <a:noFill/>
        </p:spPr>
        <p:txBody>
          <a:bodyPr wrap="square" rtlCol="0">
            <a:spAutoFit/>
          </a:bodyPr>
          <a:lstStyle/>
          <a:p>
            <a:r>
              <a:rPr lang="en-US" dirty="0"/>
              <a:t>Case 3: BAN and other piconets such as cellular network or Wi-Fi, some part of their frequency bands are overlapped.</a:t>
            </a:r>
          </a:p>
        </p:txBody>
      </p:sp>
      <p:pic>
        <p:nvPicPr>
          <p:cNvPr id="8" name="Picture 7" descr="Diagram&#10;&#10;Description automatically generated">
            <a:extLst>
              <a:ext uri="{FF2B5EF4-FFF2-40B4-BE49-F238E27FC236}">
                <a16:creationId xmlns:a16="http://schemas.microsoft.com/office/drawing/2014/main" id="{97B4BC0D-D1A5-442D-BD9B-FC343F28071D}"/>
              </a:ext>
            </a:extLst>
          </p:cNvPr>
          <p:cNvPicPr>
            <a:picLocks noChangeAspect="1"/>
          </p:cNvPicPr>
          <p:nvPr/>
        </p:nvPicPr>
        <p:blipFill>
          <a:blip r:embed="rId2"/>
          <a:stretch>
            <a:fillRect/>
          </a:stretch>
        </p:blipFill>
        <p:spPr>
          <a:xfrm>
            <a:off x="672877" y="1948317"/>
            <a:ext cx="4528501" cy="2743438"/>
          </a:xfrm>
          <a:prstGeom prst="rect">
            <a:avLst/>
          </a:prstGeom>
        </p:spPr>
      </p:pic>
      <p:sp>
        <p:nvSpPr>
          <p:cNvPr id="13" name="TextBox 12">
            <a:extLst>
              <a:ext uri="{FF2B5EF4-FFF2-40B4-BE49-F238E27FC236}">
                <a16:creationId xmlns:a16="http://schemas.microsoft.com/office/drawing/2014/main" id="{A01F9FA6-ED05-4547-B6C1-046422D714BC}"/>
              </a:ext>
            </a:extLst>
          </p:cNvPr>
          <p:cNvSpPr txBox="1"/>
          <p:nvPr/>
        </p:nvSpPr>
        <p:spPr>
          <a:xfrm>
            <a:off x="5923057" y="4691755"/>
            <a:ext cx="2592376" cy="307777"/>
          </a:xfrm>
          <a:prstGeom prst="rect">
            <a:avLst/>
          </a:prstGeom>
          <a:noFill/>
        </p:spPr>
        <p:txBody>
          <a:bodyPr wrap="none" rtlCol="0">
            <a:spAutoFit/>
          </a:bodyPr>
          <a:lstStyle/>
          <a:p>
            <a:r>
              <a:rPr lang="en-US" dirty="0"/>
              <a:t>Case 4: Case 1 to 3 combined</a:t>
            </a:r>
          </a:p>
        </p:txBody>
      </p:sp>
      <p:sp>
        <p:nvSpPr>
          <p:cNvPr id="9" name="Oval 8">
            <a:extLst>
              <a:ext uri="{FF2B5EF4-FFF2-40B4-BE49-F238E27FC236}">
                <a16:creationId xmlns:a16="http://schemas.microsoft.com/office/drawing/2014/main" id="{AF07EA3D-F19A-4EDF-A169-BA77C988056F}"/>
              </a:ext>
            </a:extLst>
          </p:cNvPr>
          <p:cNvSpPr/>
          <p:nvPr/>
        </p:nvSpPr>
        <p:spPr>
          <a:xfrm>
            <a:off x="6166687" y="3157255"/>
            <a:ext cx="360726" cy="36072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77BF90D8-B652-43FF-B9F6-2EBB3A55A33E}"/>
              </a:ext>
            </a:extLst>
          </p:cNvPr>
          <p:cNvSpPr/>
          <p:nvPr/>
        </p:nvSpPr>
        <p:spPr>
          <a:xfrm>
            <a:off x="6977194" y="3157255"/>
            <a:ext cx="360726" cy="36072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55EFF0AF-3C37-4F93-8EA2-2F536C1F8AB0}"/>
              </a:ext>
            </a:extLst>
          </p:cNvPr>
          <p:cNvSpPr/>
          <p:nvPr/>
        </p:nvSpPr>
        <p:spPr>
          <a:xfrm>
            <a:off x="7787701" y="3157255"/>
            <a:ext cx="360726" cy="360726"/>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30975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DBE19-07CD-4FE1-B431-40A7C18ED60B}"/>
              </a:ext>
            </a:extLst>
          </p:cNvPr>
          <p:cNvSpPr>
            <a:spLocks noGrp="1"/>
          </p:cNvSpPr>
          <p:nvPr>
            <p:ph type="title"/>
          </p:nvPr>
        </p:nvSpPr>
        <p:spPr/>
        <p:txBody>
          <a:bodyPr/>
          <a:lstStyle/>
          <a:p>
            <a:r>
              <a:rPr lang="en-US" dirty="0"/>
              <a:t>Two-hop star topology extension</a:t>
            </a:r>
          </a:p>
        </p:txBody>
      </p:sp>
      <p:sp>
        <p:nvSpPr>
          <p:cNvPr id="3" name="Date Placeholder 2">
            <a:extLst>
              <a:ext uri="{FF2B5EF4-FFF2-40B4-BE49-F238E27FC236}">
                <a16:creationId xmlns:a16="http://schemas.microsoft.com/office/drawing/2014/main" id="{AB31DA0D-3463-4680-BAAE-45D01C8185BC}"/>
              </a:ext>
            </a:extLst>
          </p:cNvPr>
          <p:cNvSpPr>
            <a:spLocks noGrp="1"/>
          </p:cNvSpPr>
          <p:nvPr>
            <p:ph type="dt" idx="10"/>
          </p:nvPr>
        </p:nvSpPr>
        <p:spPr/>
        <p:txBody>
          <a:bodyPr/>
          <a:lstStyle/>
          <a:p>
            <a:r>
              <a:rPr lang="en-US" altLang="ja-JP"/>
              <a:t>May 2021</a:t>
            </a:r>
            <a:endParaRPr lang="en-US" dirty="0"/>
          </a:p>
        </p:txBody>
      </p:sp>
      <p:sp>
        <p:nvSpPr>
          <p:cNvPr id="4" name="Footer Placeholder 3">
            <a:extLst>
              <a:ext uri="{FF2B5EF4-FFF2-40B4-BE49-F238E27FC236}">
                <a16:creationId xmlns:a16="http://schemas.microsoft.com/office/drawing/2014/main" id="{D93E2DAE-95EC-4253-A9FB-5B709794D7F0}"/>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90731650-933B-41DB-A57B-38A127221A8C}"/>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12</a:t>
            </a:fld>
            <a:endParaRPr dirty="0"/>
          </a:p>
        </p:txBody>
      </p:sp>
      <p:sp>
        <p:nvSpPr>
          <p:cNvPr id="6" name="Text Placeholder 5">
            <a:extLst>
              <a:ext uri="{FF2B5EF4-FFF2-40B4-BE49-F238E27FC236}">
                <a16:creationId xmlns:a16="http://schemas.microsoft.com/office/drawing/2014/main" id="{48DE8B9B-9035-4786-9D2C-AE4DABFEF454}"/>
              </a:ext>
            </a:extLst>
          </p:cNvPr>
          <p:cNvSpPr>
            <a:spLocks noGrp="1"/>
          </p:cNvSpPr>
          <p:nvPr>
            <p:ph type="body" sz="quarter" idx="13"/>
          </p:nvPr>
        </p:nvSpPr>
        <p:spPr>
          <a:xfrm>
            <a:off x="685800" y="3498209"/>
            <a:ext cx="7772400" cy="2806338"/>
          </a:xfrm>
        </p:spPr>
        <p:txBody>
          <a:bodyPr/>
          <a:lstStyle/>
          <a:p>
            <a:r>
              <a:rPr lang="en-US" sz="1600" dirty="0"/>
              <a:t>Star topology + one hop (current std.)</a:t>
            </a:r>
          </a:p>
          <a:p>
            <a:pPr lvl="1"/>
            <a:r>
              <a:rPr lang="en-US" sz="1400" dirty="0"/>
              <a:t>Since there is no Line-of-Sight link between back and front of a human body, as well as a vehicular body</a:t>
            </a:r>
          </a:p>
          <a:p>
            <a:r>
              <a:rPr lang="en-US" sz="1600" dirty="0"/>
              <a:t>Star topology + multiple hops (may be introduced in the amendment)</a:t>
            </a:r>
          </a:p>
          <a:p>
            <a:r>
              <a:rPr lang="en-US" sz="1600" dirty="0"/>
              <a:t>TSN concept may be applicable.</a:t>
            </a:r>
          </a:p>
          <a:p>
            <a:pPr lvl="1"/>
            <a:r>
              <a:rPr lang="en-US" sz="1400" b="1" dirty="0"/>
              <a:t>Frame Replication and Elimination (802.1CB)</a:t>
            </a:r>
          </a:p>
          <a:p>
            <a:pPr lvl="2"/>
            <a:r>
              <a:rPr lang="en-US" sz="1200" dirty="0"/>
              <a:t>When the amendment introduces using more than 2 relay nodes simultaneously.</a:t>
            </a:r>
          </a:p>
          <a:p>
            <a:pPr lvl="1"/>
            <a:r>
              <a:rPr lang="en-US" sz="1400" b="1" dirty="0"/>
              <a:t>Link Control (802.1Qca)</a:t>
            </a:r>
          </a:p>
          <a:p>
            <a:r>
              <a:rPr lang="en-US" sz="1400" dirty="0"/>
              <a:t>Note: The relaying described in this slide operates on MAC layer, though corresponding 802.1 </a:t>
            </a:r>
            <a:r>
              <a:rPr lang="en-US" sz="1400" dirty="0" err="1"/>
              <a:t>Stds</a:t>
            </a:r>
            <a:r>
              <a:rPr lang="en-US" sz="1400" dirty="0"/>
              <a:t> define routing in the network layer.</a:t>
            </a:r>
          </a:p>
          <a:p>
            <a:endParaRPr lang="en-US" sz="2000" dirty="0"/>
          </a:p>
        </p:txBody>
      </p:sp>
      <p:pic>
        <p:nvPicPr>
          <p:cNvPr id="9" name="Picture 8" descr="A screenshot of a video game&#10;&#10;Description automatically generated with medium confidence">
            <a:extLst>
              <a:ext uri="{FF2B5EF4-FFF2-40B4-BE49-F238E27FC236}">
                <a16:creationId xmlns:a16="http://schemas.microsoft.com/office/drawing/2014/main" id="{ADA0B3BD-25A8-48A8-9602-DC6F72C0CEE5}"/>
              </a:ext>
            </a:extLst>
          </p:cNvPr>
          <p:cNvPicPr>
            <a:picLocks noChangeAspect="1"/>
          </p:cNvPicPr>
          <p:nvPr/>
        </p:nvPicPr>
        <p:blipFill>
          <a:blip r:embed="rId2"/>
          <a:stretch>
            <a:fillRect/>
          </a:stretch>
        </p:blipFill>
        <p:spPr>
          <a:xfrm>
            <a:off x="2622741" y="1643557"/>
            <a:ext cx="3438144" cy="2025679"/>
          </a:xfrm>
          <a:prstGeom prst="rect">
            <a:avLst/>
          </a:prstGeom>
        </p:spPr>
      </p:pic>
    </p:spTree>
    <p:extLst>
      <p:ext uri="{BB962C8B-B14F-4D97-AF65-F5344CB8AC3E}">
        <p14:creationId xmlns:p14="http://schemas.microsoft.com/office/powerpoint/2010/main" val="2155219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F05D6-ED80-4538-88EE-5BBDF4846FC1}"/>
              </a:ext>
            </a:extLst>
          </p:cNvPr>
          <p:cNvSpPr>
            <a:spLocks noGrp="1"/>
          </p:cNvSpPr>
          <p:nvPr>
            <p:ph type="title"/>
          </p:nvPr>
        </p:nvSpPr>
        <p:spPr/>
        <p:txBody>
          <a:bodyPr/>
          <a:lstStyle/>
          <a:p>
            <a:r>
              <a:rPr lang="en-US" dirty="0">
                <a:solidFill>
                  <a:schemeClr val="tx1"/>
                </a:solidFill>
              </a:rPr>
              <a:t>Summary</a:t>
            </a:r>
          </a:p>
        </p:txBody>
      </p:sp>
      <p:sp>
        <p:nvSpPr>
          <p:cNvPr id="3" name="Text Placeholder 2">
            <a:extLst>
              <a:ext uri="{FF2B5EF4-FFF2-40B4-BE49-F238E27FC236}">
                <a16:creationId xmlns:a16="http://schemas.microsoft.com/office/drawing/2014/main" id="{BDA58830-BC15-4207-8531-12E74BDB9017}"/>
              </a:ext>
            </a:extLst>
          </p:cNvPr>
          <p:cNvSpPr>
            <a:spLocks noGrp="1"/>
          </p:cNvSpPr>
          <p:nvPr>
            <p:ph type="body" idx="1"/>
          </p:nvPr>
        </p:nvSpPr>
        <p:spPr>
          <a:xfrm>
            <a:off x="685800" y="1981200"/>
            <a:ext cx="7924800" cy="4114800"/>
          </a:xfrm>
        </p:spPr>
        <p:txBody>
          <a:bodyPr/>
          <a:lstStyle/>
          <a:p>
            <a:r>
              <a:rPr lang="en-US" sz="2000" dirty="0"/>
              <a:t>MAC bridge concept of 802.1 TSN is useful for contention-avoidance(management?) among the multiple BANs and PANs to enhance the dependability as amendment of the original 802.15.6-2012.</a:t>
            </a:r>
          </a:p>
          <a:p>
            <a:r>
              <a:rPr lang="en-US" sz="2000" dirty="0"/>
              <a:t>We may extend the star plus 1-hop topology to star plus 2-hops, to guarantee dependable connectivity.</a:t>
            </a:r>
          </a:p>
          <a:p>
            <a:r>
              <a:rPr lang="en-US" sz="2000" dirty="0"/>
              <a:t>We intend to simplify the contention-free/contention-based hybrid MAC of the original 15.6-2012 for feasible implementations with enhanced dependability.</a:t>
            </a:r>
          </a:p>
          <a:p>
            <a:r>
              <a:rPr lang="en-US" sz="2000" dirty="0">
                <a:solidFill>
                  <a:schemeClr val="tx1"/>
                </a:solidFill>
              </a:rPr>
              <a:t>Priority management in original 15.6-2012 could be re-defined in HBAN and newly defined in VBAN for enhanced dependability.</a:t>
            </a:r>
          </a:p>
          <a:p>
            <a:endParaRPr lang="en-US" sz="2000" dirty="0"/>
          </a:p>
        </p:txBody>
      </p:sp>
      <p:sp>
        <p:nvSpPr>
          <p:cNvPr id="5" name="Date Placeholder 4">
            <a:extLst>
              <a:ext uri="{FF2B5EF4-FFF2-40B4-BE49-F238E27FC236}">
                <a16:creationId xmlns:a16="http://schemas.microsoft.com/office/drawing/2014/main" id="{90550EF7-C136-45C6-96FF-0736C841546D}"/>
              </a:ext>
            </a:extLst>
          </p:cNvPr>
          <p:cNvSpPr>
            <a:spLocks noGrp="1"/>
          </p:cNvSpPr>
          <p:nvPr>
            <p:ph type="dt" idx="10"/>
          </p:nvPr>
        </p:nvSpPr>
        <p:spPr>
          <a:xfrm>
            <a:off x="685800" y="377825"/>
            <a:ext cx="1600200" cy="215900"/>
          </a:xfrm>
        </p:spPr>
        <p:txBody>
          <a:bodyPr/>
          <a:lstStyle/>
          <a:p>
            <a:r>
              <a:rPr lang="en-US" altLang="ja-JP"/>
              <a:t>May 2021</a:t>
            </a:r>
            <a:endParaRPr lang="en-US" dirty="0"/>
          </a:p>
        </p:txBody>
      </p:sp>
      <p:sp>
        <p:nvSpPr>
          <p:cNvPr id="6" name="Footer Placeholder 5">
            <a:extLst>
              <a:ext uri="{FF2B5EF4-FFF2-40B4-BE49-F238E27FC236}">
                <a16:creationId xmlns:a16="http://schemas.microsoft.com/office/drawing/2014/main" id="{F1A635E5-8DAE-4058-9D01-10C24FE4443C}"/>
              </a:ext>
            </a:extLst>
          </p:cNvPr>
          <p:cNvSpPr>
            <a:spLocks noGrp="1"/>
          </p:cNvSpPr>
          <p:nvPr>
            <p:ph type="ftr" idx="11"/>
          </p:nvPr>
        </p:nvSpPr>
        <p:spPr>
          <a:xfrm>
            <a:off x="4878388" y="6475413"/>
            <a:ext cx="4039340" cy="102940"/>
          </a:xfrm>
        </p:spPr>
        <p:txBody>
          <a:bodyPr/>
          <a:lstStyle/>
          <a:p>
            <a:r>
              <a:rPr lang="en-US"/>
              <a:t>M.Kim, T.Kobayashi, M.Hernandez, R.Kohno(YNU/YRP-IAI)</a:t>
            </a:r>
            <a:endParaRPr lang="en-US" dirty="0"/>
          </a:p>
        </p:txBody>
      </p:sp>
      <p:sp>
        <p:nvSpPr>
          <p:cNvPr id="7" name="Slide Number Placeholder 6">
            <a:extLst>
              <a:ext uri="{FF2B5EF4-FFF2-40B4-BE49-F238E27FC236}">
                <a16:creationId xmlns:a16="http://schemas.microsoft.com/office/drawing/2014/main" id="{DB5304F2-ADB7-40C1-83E6-EB346BDB7FFA}"/>
              </a:ext>
            </a:extLst>
          </p:cNvPr>
          <p:cNvSpPr>
            <a:spLocks noGrp="1"/>
          </p:cNvSpPr>
          <p:nvPr>
            <p:ph type="sldNum" idx="12"/>
          </p:nvPr>
        </p:nvSpPr>
        <p:spPr>
          <a:xfrm>
            <a:off x="4341813" y="6475413"/>
            <a:ext cx="536575" cy="184150"/>
          </a:xfrm>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spTree>
    <p:extLst>
      <p:ext uri="{BB962C8B-B14F-4D97-AF65-F5344CB8AC3E}">
        <p14:creationId xmlns:p14="http://schemas.microsoft.com/office/powerpoint/2010/main" val="2593316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dirty="0"/>
              <a:t>Introduction</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a:t>May 2021</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1844675"/>
            <a:ext cx="7920681" cy="4459872"/>
          </a:xfrm>
          <a:prstGeom prst="rect">
            <a:avLst/>
          </a:prstGeom>
        </p:spPr>
        <p:txBody>
          <a:bodyPr/>
          <a:lstStyle/>
          <a:p>
            <a:r>
              <a:rPr lang="en-US" dirty="0"/>
              <a:t>Major use cases of 802.15.6 Wireless Body Area Networks (BAN) include medical, automobile, and industrial applications.</a:t>
            </a:r>
          </a:p>
          <a:p>
            <a:r>
              <a:rPr lang="en-US" dirty="0"/>
              <a:t>Concepts of 802.1 Time-Sensitive Networking (TSN), such as low latency and reliability, are also important for BAN. </a:t>
            </a:r>
          </a:p>
          <a:p>
            <a:endParaRPr lang="en-US" dirty="0"/>
          </a:p>
          <a:p>
            <a:r>
              <a:rPr lang="en-US" dirty="0"/>
              <a:t>Most of 802.1 TSN applications are for wired networks.</a:t>
            </a:r>
          </a:p>
          <a:p>
            <a:r>
              <a:rPr lang="en-US" dirty="0"/>
              <a:t>We present some potential ideas of using TSN concepts in wireless networks, especially for Human-BAN and Vehicle-BAN.</a:t>
            </a:r>
          </a:p>
        </p:txBody>
      </p:sp>
    </p:spTree>
    <p:extLst>
      <p:ext uri="{BB962C8B-B14F-4D97-AF65-F5344CB8AC3E}">
        <p14:creationId xmlns:p14="http://schemas.microsoft.com/office/powerpoint/2010/main" val="5213228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CE8C8-2A33-4D65-87BD-B53B1551C8E9}"/>
              </a:ext>
            </a:extLst>
          </p:cNvPr>
          <p:cNvSpPr>
            <a:spLocks noGrp="1"/>
          </p:cNvSpPr>
          <p:nvPr>
            <p:ph type="title"/>
          </p:nvPr>
        </p:nvSpPr>
        <p:spPr/>
        <p:txBody>
          <a:bodyPr/>
          <a:lstStyle/>
          <a:p>
            <a:r>
              <a:rPr lang="en-US" dirty="0"/>
              <a:t>802.15.6-2012 network topology</a:t>
            </a:r>
          </a:p>
        </p:txBody>
      </p:sp>
      <p:sp>
        <p:nvSpPr>
          <p:cNvPr id="3" name="Date Placeholder 2">
            <a:extLst>
              <a:ext uri="{FF2B5EF4-FFF2-40B4-BE49-F238E27FC236}">
                <a16:creationId xmlns:a16="http://schemas.microsoft.com/office/drawing/2014/main" id="{69064CCD-DDA9-4504-B60F-E4474332E812}"/>
              </a:ext>
            </a:extLst>
          </p:cNvPr>
          <p:cNvSpPr>
            <a:spLocks noGrp="1"/>
          </p:cNvSpPr>
          <p:nvPr>
            <p:ph type="dt" idx="10"/>
          </p:nvPr>
        </p:nvSpPr>
        <p:spPr/>
        <p:txBody>
          <a:bodyPr/>
          <a:lstStyle/>
          <a:p>
            <a:r>
              <a:rPr lang="en-US" altLang="ja-JP"/>
              <a:t>May 2021</a:t>
            </a:r>
            <a:endParaRPr lang="en-US" dirty="0"/>
          </a:p>
        </p:txBody>
      </p:sp>
      <p:sp>
        <p:nvSpPr>
          <p:cNvPr id="4" name="Footer Placeholder 3">
            <a:extLst>
              <a:ext uri="{FF2B5EF4-FFF2-40B4-BE49-F238E27FC236}">
                <a16:creationId xmlns:a16="http://schemas.microsoft.com/office/drawing/2014/main" id="{8F35AC98-B2B9-4453-BB24-1868BFABF737}"/>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8B44014C-2D13-4A09-BEB1-D982C8923B3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6" name="Text Placeholder 5">
            <a:extLst>
              <a:ext uri="{FF2B5EF4-FFF2-40B4-BE49-F238E27FC236}">
                <a16:creationId xmlns:a16="http://schemas.microsoft.com/office/drawing/2014/main" id="{6E7133C1-8D6E-45A1-B32E-77D0F5BF9514}"/>
              </a:ext>
            </a:extLst>
          </p:cNvPr>
          <p:cNvSpPr>
            <a:spLocks noGrp="1"/>
          </p:cNvSpPr>
          <p:nvPr>
            <p:ph type="body" sz="quarter" idx="13"/>
          </p:nvPr>
        </p:nvSpPr>
        <p:spPr>
          <a:xfrm>
            <a:off x="685800" y="4480808"/>
            <a:ext cx="7772400" cy="1720354"/>
          </a:xfrm>
        </p:spPr>
        <p:txBody>
          <a:bodyPr/>
          <a:lstStyle/>
          <a:p>
            <a:r>
              <a:rPr lang="en-US" sz="2000" dirty="0"/>
              <a:t>One-hop star topology</a:t>
            </a:r>
          </a:p>
          <a:p>
            <a:r>
              <a:rPr lang="en-US" sz="2000" dirty="0"/>
              <a:t>Two-hop star topology extension except in the Medical Implant Communications Service (MICS) band</a:t>
            </a:r>
          </a:p>
          <a:p>
            <a:r>
              <a:rPr lang="en-US" sz="2000" dirty="0"/>
              <a:t>Optional mechanisms for coexistence and interference mitigation between BANs.</a:t>
            </a:r>
            <a:endParaRPr lang="en-US" dirty="0"/>
          </a:p>
        </p:txBody>
      </p:sp>
      <p:pic>
        <p:nvPicPr>
          <p:cNvPr id="11" name="Picture 10" descr="Shape&#10;&#10;Description automatically generated with medium confidence">
            <a:extLst>
              <a:ext uri="{FF2B5EF4-FFF2-40B4-BE49-F238E27FC236}">
                <a16:creationId xmlns:a16="http://schemas.microsoft.com/office/drawing/2014/main" id="{95AFFC71-FA55-4231-B0E2-D6870B83813A}"/>
              </a:ext>
            </a:extLst>
          </p:cNvPr>
          <p:cNvPicPr>
            <a:picLocks noChangeAspect="1"/>
          </p:cNvPicPr>
          <p:nvPr/>
        </p:nvPicPr>
        <p:blipFill>
          <a:blip r:embed="rId2"/>
          <a:stretch>
            <a:fillRect/>
          </a:stretch>
        </p:blipFill>
        <p:spPr>
          <a:xfrm>
            <a:off x="827732" y="1664666"/>
            <a:ext cx="7488536" cy="2816142"/>
          </a:xfrm>
          <a:prstGeom prst="rect">
            <a:avLst/>
          </a:prstGeom>
        </p:spPr>
      </p:pic>
    </p:spTree>
    <p:extLst>
      <p:ext uri="{BB962C8B-B14F-4D97-AF65-F5344CB8AC3E}">
        <p14:creationId xmlns:p14="http://schemas.microsoft.com/office/powerpoint/2010/main" val="2276640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CE8C8-2A33-4D65-87BD-B53B1551C8E9}"/>
              </a:ext>
            </a:extLst>
          </p:cNvPr>
          <p:cNvSpPr>
            <a:spLocks noGrp="1"/>
          </p:cNvSpPr>
          <p:nvPr>
            <p:ph type="title"/>
          </p:nvPr>
        </p:nvSpPr>
        <p:spPr/>
        <p:txBody>
          <a:bodyPr/>
          <a:lstStyle/>
          <a:p>
            <a:r>
              <a:rPr lang="en-US" dirty="0"/>
              <a:t>802.15.6-2012 reference model</a:t>
            </a:r>
          </a:p>
        </p:txBody>
      </p:sp>
      <p:sp>
        <p:nvSpPr>
          <p:cNvPr id="3" name="Date Placeholder 2">
            <a:extLst>
              <a:ext uri="{FF2B5EF4-FFF2-40B4-BE49-F238E27FC236}">
                <a16:creationId xmlns:a16="http://schemas.microsoft.com/office/drawing/2014/main" id="{69064CCD-DDA9-4504-B60F-E4474332E812}"/>
              </a:ext>
            </a:extLst>
          </p:cNvPr>
          <p:cNvSpPr>
            <a:spLocks noGrp="1"/>
          </p:cNvSpPr>
          <p:nvPr>
            <p:ph type="dt" idx="10"/>
          </p:nvPr>
        </p:nvSpPr>
        <p:spPr/>
        <p:txBody>
          <a:bodyPr/>
          <a:lstStyle/>
          <a:p>
            <a:r>
              <a:rPr lang="en-US" altLang="ja-JP"/>
              <a:t>May 2021</a:t>
            </a:r>
            <a:endParaRPr lang="en-US" dirty="0"/>
          </a:p>
        </p:txBody>
      </p:sp>
      <p:sp>
        <p:nvSpPr>
          <p:cNvPr id="4" name="Footer Placeholder 3">
            <a:extLst>
              <a:ext uri="{FF2B5EF4-FFF2-40B4-BE49-F238E27FC236}">
                <a16:creationId xmlns:a16="http://schemas.microsoft.com/office/drawing/2014/main" id="{8F35AC98-B2B9-4453-BB24-1868BFABF737}"/>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8B44014C-2D13-4A09-BEB1-D982C8923B3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6" name="Text Placeholder 5">
            <a:extLst>
              <a:ext uri="{FF2B5EF4-FFF2-40B4-BE49-F238E27FC236}">
                <a16:creationId xmlns:a16="http://schemas.microsoft.com/office/drawing/2014/main" id="{6E7133C1-8D6E-45A1-B32E-77D0F5BF9514}"/>
              </a:ext>
            </a:extLst>
          </p:cNvPr>
          <p:cNvSpPr>
            <a:spLocks noGrp="1"/>
          </p:cNvSpPr>
          <p:nvPr>
            <p:ph type="body" sz="quarter" idx="13"/>
          </p:nvPr>
        </p:nvSpPr>
        <p:spPr/>
        <p:txBody>
          <a:bodyPr/>
          <a:lstStyle/>
          <a:p>
            <a:r>
              <a:rPr lang="en-US" dirty="0"/>
              <a:t>Physical (PHY) layer</a:t>
            </a:r>
          </a:p>
          <a:p>
            <a:pPr lvl="1"/>
            <a:r>
              <a:rPr lang="en-US" dirty="0"/>
              <a:t>Narrowband, ultra-wideband, and human body communication</a:t>
            </a:r>
          </a:p>
          <a:p>
            <a:r>
              <a:rPr lang="en-US" dirty="0"/>
              <a:t>Medium access control (MAC) sublayer</a:t>
            </a:r>
          </a:p>
          <a:p>
            <a:pPr lvl="1"/>
            <a:r>
              <a:rPr lang="en-US" dirty="0"/>
              <a:t>Common for 3 PHYs</a:t>
            </a:r>
          </a:p>
          <a:p>
            <a:pPr lvl="1"/>
            <a:r>
              <a:rPr lang="en-US" dirty="0"/>
              <a:t>Contention-free and contention-based Hybrid MAC</a:t>
            </a:r>
          </a:p>
          <a:p>
            <a:pPr lvl="2"/>
            <a:r>
              <a:rPr lang="en-US" dirty="0"/>
              <a:t>Contention-free access based on polling</a:t>
            </a:r>
          </a:p>
          <a:p>
            <a:pPr lvl="2"/>
            <a:r>
              <a:rPr lang="en-US" dirty="0"/>
              <a:t>Contention-based access based on listen-before-talk</a:t>
            </a:r>
          </a:p>
          <a:p>
            <a:pPr lvl="1"/>
            <a:r>
              <a:rPr lang="en-US" dirty="0"/>
              <a:t>QoS support based on user priority</a:t>
            </a:r>
          </a:p>
          <a:p>
            <a:r>
              <a:rPr lang="en-US" dirty="0"/>
              <a:t>802.15.6 covers only PHY and MAC.</a:t>
            </a:r>
          </a:p>
          <a:p>
            <a:pPr marL="508000" lvl="1" indent="0">
              <a:buNone/>
            </a:pPr>
            <a:r>
              <a:rPr lang="en-US" dirty="0"/>
              <a:t>(Network Layer is not covered.)</a:t>
            </a:r>
          </a:p>
          <a:p>
            <a:endParaRPr lang="en-US" dirty="0"/>
          </a:p>
        </p:txBody>
      </p:sp>
    </p:spTree>
    <p:extLst>
      <p:ext uri="{BB962C8B-B14F-4D97-AF65-F5344CB8AC3E}">
        <p14:creationId xmlns:p14="http://schemas.microsoft.com/office/powerpoint/2010/main" val="1494805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FB6A7B6F-07C6-4230-9117-1B59D139E9D9}"/>
              </a:ext>
            </a:extLst>
          </p:cNvPr>
          <p:cNvSpPr>
            <a:spLocks noGrp="1"/>
          </p:cNvSpPr>
          <p:nvPr>
            <p:ph type="dt" idx="10"/>
          </p:nvPr>
        </p:nvSpPr>
        <p:spPr/>
        <p:txBody>
          <a:bodyPr/>
          <a:lstStyle/>
          <a:p>
            <a:r>
              <a:rPr lang="en-US" altLang="ja-JP"/>
              <a:t>May 2021</a:t>
            </a:r>
            <a:endParaRPr lang="en-US" dirty="0"/>
          </a:p>
        </p:txBody>
      </p:sp>
      <p:sp>
        <p:nvSpPr>
          <p:cNvPr id="4" name="Footer Placeholder 3">
            <a:extLst>
              <a:ext uri="{FF2B5EF4-FFF2-40B4-BE49-F238E27FC236}">
                <a16:creationId xmlns:a16="http://schemas.microsoft.com/office/drawing/2014/main" id="{41C34603-FFC8-4313-A052-07A89513573B}"/>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433C3B68-7B33-4C4E-BBDD-AE87EA63AD1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6" name="Text Placeholder 5">
            <a:extLst>
              <a:ext uri="{FF2B5EF4-FFF2-40B4-BE49-F238E27FC236}">
                <a16:creationId xmlns:a16="http://schemas.microsoft.com/office/drawing/2014/main" id="{D7ADFE00-0D08-4719-8719-BB7317C532A6}"/>
              </a:ext>
            </a:extLst>
          </p:cNvPr>
          <p:cNvSpPr>
            <a:spLocks noGrp="1"/>
          </p:cNvSpPr>
          <p:nvPr>
            <p:ph type="body" sz="quarter" idx="13"/>
          </p:nvPr>
        </p:nvSpPr>
        <p:spPr>
          <a:xfrm>
            <a:off x="685800" y="3649211"/>
            <a:ext cx="7772400" cy="2655336"/>
          </a:xfrm>
        </p:spPr>
        <p:txBody>
          <a:bodyPr/>
          <a:lstStyle/>
          <a:p>
            <a:r>
              <a:rPr lang="en-US" sz="1800" dirty="0"/>
              <a:t>A superframe in beacon mode consists of access phases.</a:t>
            </a:r>
          </a:p>
          <a:p>
            <a:pPr lvl="1"/>
            <a:r>
              <a:rPr lang="en-US" sz="1400" dirty="0"/>
              <a:t>Exclusive access phase (EAP), random access phases (RAP), managed access phases (MAP), and contention access phase (CAP).</a:t>
            </a:r>
            <a:endParaRPr lang="en-US" sz="1800" dirty="0"/>
          </a:p>
          <a:p>
            <a:r>
              <a:rPr lang="en-US" sz="1800" dirty="0"/>
              <a:t>We intend to simplify the superframe structure by the amendment,</a:t>
            </a:r>
            <a:br>
              <a:rPr lang="en-US" sz="1800" dirty="0"/>
            </a:br>
            <a:r>
              <a:rPr lang="en-US" sz="1800" dirty="0"/>
              <a:t>while maintaining backward compatibility as</a:t>
            </a:r>
          </a:p>
          <a:p>
            <a:pPr lvl="1"/>
            <a:r>
              <a:rPr lang="en-US" sz="1400" dirty="0"/>
              <a:t>Simplified superframe from the amendment (mandatory)</a:t>
            </a:r>
          </a:p>
          <a:p>
            <a:pPr lvl="1"/>
            <a:r>
              <a:rPr lang="en-US" sz="1400" dirty="0"/>
              <a:t>Current 802.15.6-2012 superframe (optional, for backward compatibility) </a:t>
            </a:r>
          </a:p>
          <a:p>
            <a:r>
              <a:rPr lang="en-US" sz="1800" b="1" dirty="0"/>
              <a:t>Concept of Scheduled Traffic (802.1Qbv) may be introduced into MAPs or into a new proposal.</a:t>
            </a:r>
          </a:p>
          <a:p>
            <a:pPr marL="25400" indent="0">
              <a:buNone/>
            </a:pPr>
            <a:endParaRPr lang="en-US" sz="1800" dirty="0"/>
          </a:p>
        </p:txBody>
      </p:sp>
      <p:pic>
        <p:nvPicPr>
          <p:cNvPr id="9" name="Picture 8" descr="A screenshot of a computer&#10;&#10;Description automatically generated with medium confidence">
            <a:extLst>
              <a:ext uri="{FF2B5EF4-FFF2-40B4-BE49-F238E27FC236}">
                <a16:creationId xmlns:a16="http://schemas.microsoft.com/office/drawing/2014/main" id="{E2324AB5-E819-4714-AB11-EB62976E1EAE}"/>
              </a:ext>
            </a:extLst>
          </p:cNvPr>
          <p:cNvPicPr>
            <a:picLocks noChangeAspect="1"/>
          </p:cNvPicPr>
          <p:nvPr/>
        </p:nvPicPr>
        <p:blipFill>
          <a:blip r:embed="rId2"/>
          <a:stretch>
            <a:fillRect/>
          </a:stretch>
        </p:blipFill>
        <p:spPr>
          <a:xfrm>
            <a:off x="1148967" y="2582366"/>
            <a:ext cx="6663190" cy="1021094"/>
          </a:xfrm>
          <a:prstGeom prst="rect">
            <a:avLst/>
          </a:prstGeom>
        </p:spPr>
      </p:pic>
      <p:sp>
        <p:nvSpPr>
          <p:cNvPr id="10" name="Text Placeholder 5">
            <a:extLst>
              <a:ext uri="{FF2B5EF4-FFF2-40B4-BE49-F238E27FC236}">
                <a16:creationId xmlns:a16="http://schemas.microsoft.com/office/drawing/2014/main" id="{837C2C8C-117D-492A-BF0C-19A561A292DA}"/>
              </a:ext>
            </a:extLst>
          </p:cNvPr>
          <p:cNvSpPr txBox="1">
            <a:spLocks/>
          </p:cNvSpPr>
          <p:nvPr/>
        </p:nvSpPr>
        <p:spPr>
          <a:xfrm>
            <a:off x="685800" y="1591414"/>
            <a:ext cx="7772400" cy="73966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31800" algn="l" rtl="0">
              <a:lnSpc>
                <a:spcPct val="100000"/>
              </a:lnSpc>
              <a:spcBef>
                <a:spcPts val="640"/>
              </a:spcBef>
              <a:spcAft>
                <a:spcPts val="0"/>
              </a:spcAft>
              <a:buClr>
                <a:schemeClr val="dk1"/>
              </a:buClr>
              <a:buSzPct val="100000"/>
              <a:buFont typeface="Arial" panose="020B0604020202020204" pitchFamily="34" charset="0"/>
              <a:buChar char="•"/>
              <a:defRPr sz="2400" b="0" i="0" u="none" strike="noStrike" cap="none">
                <a:solidFill>
                  <a:schemeClr val="dk1"/>
                </a:solidFill>
                <a:latin typeface="Times New Roman" panose="02020603050405020304" pitchFamily="18" charset="0"/>
                <a:ea typeface="Arial"/>
                <a:cs typeface="Times New Roman" panose="02020603050405020304" pitchFamily="18" charset="0"/>
                <a:sym typeface="Arial"/>
              </a:defRPr>
            </a:lvl1pPr>
            <a:lvl2pPr marL="914400" marR="0" lvl="1" indent="-406400" algn="l" rtl="0">
              <a:lnSpc>
                <a:spcPct val="100000"/>
              </a:lnSpc>
              <a:spcBef>
                <a:spcPts val="560"/>
              </a:spcBef>
              <a:spcAft>
                <a:spcPts val="0"/>
              </a:spcAft>
              <a:buClr>
                <a:schemeClr val="dk1"/>
              </a:buClr>
              <a:buSzPct val="100000"/>
              <a:buFont typeface="Arial" panose="020B0604020202020204" pitchFamily="34" charset="0"/>
              <a:buChar char="–"/>
              <a:defRPr sz="2000" b="0" i="0" u="none" strike="noStrike" cap="none">
                <a:solidFill>
                  <a:schemeClr val="dk1"/>
                </a:solidFill>
                <a:latin typeface="Times New Roman" panose="02020603050405020304" pitchFamily="18" charset="0"/>
                <a:ea typeface="Arial"/>
                <a:cs typeface="Times New Roman" panose="02020603050405020304" pitchFamily="18" charset="0"/>
                <a:sym typeface="Arial"/>
              </a:defRPr>
            </a:lvl2pPr>
            <a:lvl3pPr marL="1371600" marR="0" lvl="2" indent="-381000" algn="l" rtl="0">
              <a:lnSpc>
                <a:spcPct val="100000"/>
              </a:lnSpc>
              <a:spcBef>
                <a:spcPts val="480"/>
              </a:spcBef>
              <a:spcAft>
                <a:spcPts val="0"/>
              </a:spcAft>
              <a:buClr>
                <a:schemeClr val="dk1"/>
              </a:buClr>
              <a:buSzPct val="100000"/>
              <a:buFont typeface="Arial"/>
              <a:buChar char="•"/>
              <a:defRPr sz="1800" b="0" i="0" u="none" strike="noStrike" cap="none">
                <a:solidFill>
                  <a:schemeClr val="dk1"/>
                </a:solidFill>
                <a:latin typeface="Times New Roman" panose="02020603050405020304" pitchFamily="18" charset="0"/>
                <a:ea typeface="Arial"/>
                <a:cs typeface="Times New Roman" panose="02020603050405020304" pitchFamily="18" charset="0"/>
                <a:sym typeface="Arial"/>
              </a:defRPr>
            </a:lvl3pPr>
            <a:lvl4pPr marL="1828800" marR="0" lvl="3" indent="-355600" algn="l" rtl="0">
              <a:lnSpc>
                <a:spcPct val="100000"/>
              </a:lnSpc>
              <a:spcBef>
                <a:spcPts val="400"/>
              </a:spcBef>
              <a:spcAft>
                <a:spcPts val="0"/>
              </a:spcAft>
              <a:buClr>
                <a:schemeClr val="dk1"/>
              </a:buClr>
              <a:buSzPct val="100000"/>
              <a:buFont typeface="Arial"/>
              <a:buChar char="–"/>
              <a:defRPr sz="1600" b="0" i="0" u="none" strike="noStrike" cap="none">
                <a:solidFill>
                  <a:schemeClr val="dk1"/>
                </a:solidFill>
                <a:latin typeface="Times New Roman" panose="02020603050405020304" pitchFamily="18" charset="0"/>
                <a:ea typeface="Arial"/>
                <a:cs typeface="Times New Roman" panose="02020603050405020304" pitchFamily="18" charset="0"/>
                <a:sym typeface="Arial"/>
              </a:defRPr>
            </a:lvl4pPr>
            <a:lvl5pPr marL="2286000" marR="0" lvl="4" indent="-355600" algn="l" rtl="0">
              <a:lnSpc>
                <a:spcPct val="100000"/>
              </a:lnSpc>
              <a:spcBef>
                <a:spcPts val="400"/>
              </a:spcBef>
              <a:spcAft>
                <a:spcPts val="0"/>
              </a:spcAft>
              <a:buClr>
                <a:schemeClr val="dk1"/>
              </a:buClr>
              <a:buSzPct val="100000"/>
              <a:buFont typeface="Arial"/>
              <a:buChar char="•"/>
              <a:defRPr sz="1600" b="0" i="0" u="none" strike="noStrike" cap="none">
                <a:solidFill>
                  <a:schemeClr val="dk1"/>
                </a:solidFill>
                <a:latin typeface="Times New Roman" panose="02020603050405020304" pitchFamily="18" charset="0"/>
                <a:ea typeface="Arial"/>
                <a:cs typeface="Times New Roman" panose="02020603050405020304" pitchFamily="18" charset="0"/>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r>
              <a:rPr lang="en-US" sz="1800" dirty="0"/>
              <a:t>In modes with superframes, the time axis is divided into superframes (beacon periods) of equal length.</a:t>
            </a:r>
            <a:endParaRPr lang="en-US" sz="1400" dirty="0"/>
          </a:p>
        </p:txBody>
      </p:sp>
      <p:sp>
        <p:nvSpPr>
          <p:cNvPr id="15" name="Title 14">
            <a:extLst>
              <a:ext uri="{FF2B5EF4-FFF2-40B4-BE49-F238E27FC236}">
                <a16:creationId xmlns:a16="http://schemas.microsoft.com/office/drawing/2014/main" id="{55CD3095-CA97-4911-9707-F25F1FB10DE3}"/>
              </a:ext>
            </a:extLst>
          </p:cNvPr>
          <p:cNvSpPr>
            <a:spLocks noGrp="1"/>
          </p:cNvSpPr>
          <p:nvPr>
            <p:ph type="title"/>
          </p:nvPr>
        </p:nvSpPr>
        <p:spPr>
          <a:xfrm>
            <a:off x="469783" y="685800"/>
            <a:ext cx="8204434" cy="1066800"/>
          </a:xfrm>
        </p:spPr>
        <p:txBody>
          <a:bodyPr/>
          <a:lstStyle/>
          <a:p>
            <a:r>
              <a:rPr lang="en-US" dirty="0"/>
              <a:t>802.15.6-2012 superframe in beacon mode</a:t>
            </a:r>
          </a:p>
        </p:txBody>
      </p:sp>
    </p:spTree>
    <p:extLst>
      <p:ext uri="{BB962C8B-B14F-4D97-AF65-F5344CB8AC3E}">
        <p14:creationId xmlns:p14="http://schemas.microsoft.com/office/powerpoint/2010/main" val="3455709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7B4A5ADF-4D49-40D1-A9A5-0EE24FF27590}"/>
              </a:ext>
            </a:extLst>
          </p:cNvPr>
          <p:cNvSpPr>
            <a:spLocks noGrp="1"/>
          </p:cNvSpPr>
          <p:nvPr>
            <p:ph type="dt" idx="10"/>
          </p:nvPr>
        </p:nvSpPr>
        <p:spPr/>
        <p:txBody>
          <a:bodyPr/>
          <a:lstStyle/>
          <a:p>
            <a:r>
              <a:rPr lang="en-US" altLang="ja-JP"/>
              <a:t>May 2021</a:t>
            </a:r>
            <a:endParaRPr lang="en-US" dirty="0"/>
          </a:p>
        </p:txBody>
      </p:sp>
      <p:sp>
        <p:nvSpPr>
          <p:cNvPr id="4" name="Footer Placeholder 3">
            <a:extLst>
              <a:ext uri="{FF2B5EF4-FFF2-40B4-BE49-F238E27FC236}">
                <a16:creationId xmlns:a16="http://schemas.microsoft.com/office/drawing/2014/main" id="{6A4A15CA-2C6C-4050-BB00-0D0FA575CA15}"/>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CDC07F7E-82AB-43A7-9548-9D0214EE43D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6" name="Text Placeholder 5">
            <a:extLst>
              <a:ext uri="{FF2B5EF4-FFF2-40B4-BE49-F238E27FC236}">
                <a16:creationId xmlns:a16="http://schemas.microsoft.com/office/drawing/2014/main" id="{1E6B1822-0FC9-4366-83B2-A52FE21E874F}"/>
              </a:ext>
            </a:extLst>
          </p:cNvPr>
          <p:cNvSpPr>
            <a:spLocks noGrp="1"/>
          </p:cNvSpPr>
          <p:nvPr>
            <p:ph type="body" sz="quarter" idx="13"/>
          </p:nvPr>
        </p:nvSpPr>
        <p:spPr>
          <a:xfrm>
            <a:off x="685800" y="2886512"/>
            <a:ext cx="7772400" cy="3354083"/>
          </a:xfrm>
        </p:spPr>
        <p:txBody>
          <a:bodyPr/>
          <a:lstStyle/>
          <a:p>
            <a:r>
              <a:rPr lang="en-US" sz="1800" dirty="0"/>
              <a:t>Exclusive access phase (EAP)</a:t>
            </a:r>
          </a:p>
          <a:p>
            <a:pPr lvl="1"/>
            <a:r>
              <a:rPr lang="en-US" sz="1600" dirty="0"/>
              <a:t>Contention access, but restricted to the highest user priority (UP) traffics</a:t>
            </a:r>
            <a:br>
              <a:rPr lang="en-US" sz="1600" dirty="0"/>
            </a:br>
            <a:r>
              <a:rPr lang="en-US" sz="1600" dirty="0"/>
              <a:t>(emergency or medical implant event report).</a:t>
            </a:r>
          </a:p>
          <a:p>
            <a:r>
              <a:rPr lang="en-US" sz="1800" dirty="0"/>
              <a:t>Random access phase (RAP)</a:t>
            </a:r>
          </a:p>
          <a:p>
            <a:pPr lvl="1"/>
            <a:r>
              <a:rPr lang="en-US" sz="1600" dirty="0"/>
              <a:t>Contention access.</a:t>
            </a:r>
          </a:p>
          <a:p>
            <a:r>
              <a:rPr lang="en-US" sz="1800" dirty="0"/>
              <a:t>Managed access phase (MAP)</a:t>
            </a:r>
          </a:p>
          <a:p>
            <a:pPr lvl="1"/>
            <a:r>
              <a:rPr lang="en-US" sz="1600" dirty="0"/>
              <a:t>Improvised access, scheduled access, and unscheduled access.</a:t>
            </a:r>
          </a:p>
          <a:p>
            <a:r>
              <a:rPr lang="en-US" sz="1800" dirty="0"/>
              <a:t>Contention access phase (CAP)</a:t>
            </a:r>
          </a:p>
          <a:p>
            <a:pPr lvl="1"/>
            <a:r>
              <a:rPr lang="en-US" sz="1600" dirty="0"/>
              <a:t>Contention access.</a:t>
            </a:r>
          </a:p>
          <a:p>
            <a:r>
              <a:rPr lang="en-US" sz="1800" dirty="0"/>
              <a:t>To accommodate CSMA, Slotted Aloha, Polling and Listen-Before-Talk</a:t>
            </a:r>
          </a:p>
          <a:p>
            <a:endParaRPr lang="en-US" sz="1800" dirty="0"/>
          </a:p>
          <a:p>
            <a:pPr lvl="1"/>
            <a:endParaRPr lang="en-US" sz="1600" dirty="0"/>
          </a:p>
        </p:txBody>
      </p:sp>
      <p:pic>
        <p:nvPicPr>
          <p:cNvPr id="8" name="Picture 7" descr="A screenshot of a computer&#10;&#10;Description automatically generated with medium confidence">
            <a:extLst>
              <a:ext uri="{FF2B5EF4-FFF2-40B4-BE49-F238E27FC236}">
                <a16:creationId xmlns:a16="http://schemas.microsoft.com/office/drawing/2014/main" id="{37B9338C-3899-4BAB-97B8-C419D996D94D}"/>
              </a:ext>
            </a:extLst>
          </p:cNvPr>
          <p:cNvPicPr>
            <a:picLocks noChangeAspect="1"/>
          </p:cNvPicPr>
          <p:nvPr/>
        </p:nvPicPr>
        <p:blipFill>
          <a:blip r:embed="rId2"/>
          <a:stretch>
            <a:fillRect/>
          </a:stretch>
        </p:blipFill>
        <p:spPr>
          <a:xfrm>
            <a:off x="1148967" y="1844879"/>
            <a:ext cx="6663190" cy="1021094"/>
          </a:xfrm>
          <a:prstGeom prst="rect">
            <a:avLst/>
          </a:prstGeom>
        </p:spPr>
      </p:pic>
      <p:sp>
        <p:nvSpPr>
          <p:cNvPr id="10" name="Title 9">
            <a:extLst>
              <a:ext uri="{FF2B5EF4-FFF2-40B4-BE49-F238E27FC236}">
                <a16:creationId xmlns:a16="http://schemas.microsoft.com/office/drawing/2014/main" id="{3F3FDD37-302A-4429-9034-B4AEEE424E53}"/>
              </a:ext>
            </a:extLst>
          </p:cNvPr>
          <p:cNvSpPr>
            <a:spLocks noGrp="1"/>
          </p:cNvSpPr>
          <p:nvPr>
            <p:ph type="title"/>
          </p:nvPr>
        </p:nvSpPr>
        <p:spPr/>
        <p:txBody>
          <a:bodyPr/>
          <a:lstStyle/>
          <a:p>
            <a:r>
              <a:rPr lang="en-US" dirty="0"/>
              <a:t>802.15.6-2012 access phases</a:t>
            </a:r>
          </a:p>
        </p:txBody>
      </p:sp>
    </p:spTree>
    <p:extLst>
      <p:ext uri="{BB962C8B-B14F-4D97-AF65-F5344CB8AC3E}">
        <p14:creationId xmlns:p14="http://schemas.microsoft.com/office/powerpoint/2010/main" val="463742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FB6A7B6F-07C6-4230-9117-1B59D139E9D9}"/>
              </a:ext>
            </a:extLst>
          </p:cNvPr>
          <p:cNvSpPr>
            <a:spLocks noGrp="1"/>
          </p:cNvSpPr>
          <p:nvPr>
            <p:ph type="dt" idx="10"/>
          </p:nvPr>
        </p:nvSpPr>
        <p:spPr/>
        <p:txBody>
          <a:bodyPr/>
          <a:lstStyle/>
          <a:p>
            <a:r>
              <a:rPr lang="en-US" altLang="ja-JP"/>
              <a:t>May 2021</a:t>
            </a:r>
            <a:endParaRPr lang="en-US" dirty="0"/>
          </a:p>
        </p:txBody>
      </p:sp>
      <p:sp>
        <p:nvSpPr>
          <p:cNvPr id="4" name="Footer Placeholder 3">
            <a:extLst>
              <a:ext uri="{FF2B5EF4-FFF2-40B4-BE49-F238E27FC236}">
                <a16:creationId xmlns:a16="http://schemas.microsoft.com/office/drawing/2014/main" id="{41C34603-FFC8-4313-A052-07A89513573B}"/>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433C3B68-7B33-4C4E-BBDD-AE87EA63AD1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6" name="Text Placeholder 5">
            <a:extLst>
              <a:ext uri="{FF2B5EF4-FFF2-40B4-BE49-F238E27FC236}">
                <a16:creationId xmlns:a16="http://schemas.microsoft.com/office/drawing/2014/main" id="{D7ADFE00-0D08-4719-8719-BB7317C532A6}"/>
              </a:ext>
            </a:extLst>
          </p:cNvPr>
          <p:cNvSpPr>
            <a:spLocks noGrp="1"/>
          </p:cNvSpPr>
          <p:nvPr>
            <p:ph type="body" sz="quarter" idx="13"/>
          </p:nvPr>
        </p:nvSpPr>
        <p:spPr>
          <a:xfrm>
            <a:off x="685800" y="1613455"/>
            <a:ext cx="7772400" cy="563219"/>
          </a:xfrm>
        </p:spPr>
        <p:txBody>
          <a:bodyPr/>
          <a:lstStyle/>
          <a:p>
            <a:r>
              <a:rPr lang="en-US" sz="2000" dirty="0"/>
              <a:t>Beacon mode with superframes</a:t>
            </a:r>
          </a:p>
          <a:p>
            <a:pPr lvl="1"/>
            <a:endParaRPr lang="en-US" sz="1050" dirty="0"/>
          </a:p>
        </p:txBody>
      </p:sp>
      <p:pic>
        <p:nvPicPr>
          <p:cNvPr id="8" name="Picture 7" descr="Background pattern&#10;&#10;Description automatically generated with medium confidence">
            <a:extLst>
              <a:ext uri="{FF2B5EF4-FFF2-40B4-BE49-F238E27FC236}">
                <a16:creationId xmlns:a16="http://schemas.microsoft.com/office/drawing/2014/main" id="{90342B71-C843-4837-93F4-729E7CCC12CD}"/>
              </a:ext>
            </a:extLst>
          </p:cNvPr>
          <p:cNvPicPr>
            <a:picLocks noChangeAspect="1"/>
          </p:cNvPicPr>
          <p:nvPr/>
        </p:nvPicPr>
        <p:blipFill>
          <a:blip r:embed="rId2"/>
          <a:stretch>
            <a:fillRect/>
          </a:stretch>
        </p:blipFill>
        <p:spPr>
          <a:xfrm>
            <a:off x="1148965" y="4163213"/>
            <a:ext cx="6663192" cy="872028"/>
          </a:xfrm>
          <a:prstGeom prst="rect">
            <a:avLst/>
          </a:prstGeom>
        </p:spPr>
      </p:pic>
      <p:sp>
        <p:nvSpPr>
          <p:cNvPr id="10" name="Text Placeholder 5">
            <a:extLst>
              <a:ext uri="{FF2B5EF4-FFF2-40B4-BE49-F238E27FC236}">
                <a16:creationId xmlns:a16="http://schemas.microsoft.com/office/drawing/2014/main" id="{6E5FF228-248D-445F-94FE-268CA38965EF}"/>
              </a:ext>
            </a:extLst>
          </p:cNvPr>
          <p:cNvSpPr txBox="1">
            <a:spLocks/>
          </p:cNvSpPr>
          <p:nvPr/>
        </p:nvSpPr>
        <p:spPr>
          <a:xfrm>
            <a:off x="685800" y="5262732"/>
            <a:ext cx="7772400" cy="739661"/>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31800" algn="l" rtl="0">
              <a:lnSpc>
                <a:spcPct val="100000"/>
              </a:lnSpc>
              <a:spcBef>
                <a:spcPts val="640"/>
              </a:spcBef>
              <a:spcAft>
                <a:spcPts val="0"/>
              </a:spcAft>
              <a:buClr>
                <a:schemeClr val="dk1"/>
              </a:buClr>
              <a:buSzPct val="100000"/>
              <a:buFont typeface="Arial" panose="020B0604020202020204" pitchFamily="34" charset="0"/>
              <a:buChar char="•"/>
              <a:defRPr sz="2400" b="0" i="0" u="none" strike="noStrike" cap="none">
                <a:solidFill>
                  <a:schemeClr val="dk1"/>
                </a:solidFill>
                <a:latin typeface="Times New Roman" panose="02020603050405020304" pitchFamily="18" charset="0"/>
                <a:ea typeface="Arial"/>
                <a:cs typeface="Times New Roman" panose="02020603050405020304" pitchFamily="18" charset="0"/>
                <a:sym typeface="Arial"/>
              </a:defRPr>
            </a:lvl1pPr>
            <a:lvl2pPr marL="914400" marR="0" lvl="1" indent="-406400" algn="l" rtl="0">
              <a:lnSpc>
                <a:spcPct val="100000"/>
              </a:lnSpc>
              <a:spcBef>
                <a:spcPts val="560"/>
              </a:spcBef>
              <a:spcAft>
                <a:spcPts val="0"/>
              </a:spcAft>
              <a:buClr>
                <a:schemeClr val="dk1"/>
              </a:buClr>
              <a:buSzPct val="100000"/>
              <a:buFont typeface="Arial" panose="020B0604020202020204" pitchFamily="34" charset="0"/>
              <a:buChar char="–"/>
              <a:defRPr sz="2000" b="0" i="0" u="none" strike="noStrike" cap="none">
                <a:solidFill>
                  <a:schemeClr val="dk1"/>
                </a:solidFill>
                <a:latin typeface="Times New Roman" panose="02020603050405020304" pitchFamily="18" charset="0"/>
                <a:ea typeface="Arial"/>
                <a:cs typeface="Times New Roman" panose="02020603050405020304" pitchFamily="18" charset="0"/>
                <a:sym typeface="Arial"/>
              </a:defRPr>
            </a:lvl2pPr>
            <a:lvl3pPr marL="1371600" marR="0" lvl="2" indent="-381000" algn="l" rtl="0">
              <a:lnSpc>
                <a:spcPct val="100000"/>
              </a:lnSpc>
              <a:spcBef>
                <a:spcPts val="480"/>
              </a:spcBef>
              <a:spcAft>
                <a:spcPts val="0"/>
              </a:spcAft>
              <a:buClr>
                <a:schemeClr val="dk1"/>
              </a:buClr>
              <a:buSzPct val="100000"/>
              <a:buFont typeface="Arial"/>
              <a:buChar char="•"/>
              <a:defRPr sz="1800" b="0" i="0" u="none" strike="noStrike" cap="none">
                <a:solidFill>
                  <a:schemeClr val="dk1"/>
                </a:solidFill>
                <a:latin typeface="Times New Roman" panose="02020603050405020304" pitchFamily="18" charset="0"/>
                <a:ea typeface="Arial"/>
                <a:cs typeface="Times New Roman" panose="02020603050405020304" pitchFamily="18" charset="0"/>
                <a:sym typeface="Arial"/>
              </a:defRPr>
            </a:lvl3pPr>
            <a:lvl4pPr marL="1828800" marR="0" lvl="3" indent="-355600" algn="l" rtl="0">
              <a:lnSpc>
                <a:spcPct val="100000"/>
              </a:lnSpc>
              <a:spcBef>
                <a:spcPts val="400"/>
              </a:spcBef>
              <a:spcAft>
                <a:spcPts val="0"/>
              </a:spcAft>
              <a:buClr>
                <a:schemeClr val="dk1"/>
              </a:buClr>
              <a:buSzPct val="100000"/>
              <a:buFont typeface="Arial"/>
              <a:buChar char="–"/>
              <a:defRPr sz="1600" b="0" i="0" u="none" strike="noStrike" cap="none">
                <a:solidFill>
                  <a:schemeClr val="dk1"/>
                </a:solidFill>
                <a:latin typeface="Times New Roman" panose="02020603050405020304" pitchFamily="18" charset="0"/>
                <a:ea typeface="Arial"/>
                <a:cs typeface="Times New Roman" panose="02020603050405020304" pitchFamily="18" charset="0"/>
                <a:sym typeface="Arial"/>
              </a:defRPr>
            </a:lvl4pPr>
            <a:lvl5pPr marL="2286000" marR="0" lvl="4" indent="-355600" algn="l" rtl="0">
              <a:lnSpc>
                <a:spcPct val="100000"/>
              </a:lnSpc>
              <a:spcBef>
                <a:spcPts val="400"/>
              </a:spcBef>
              <a:spcAft>
                <a:spcPts val="0"/>
              </a:spcAft>
              <a:buClr>
                <a:schemeClr val="dk1"/>
              </a:buClr>
              <a:buSzPct val="100000"/>
              <a:buFont typeface="Arial"/>
              <a:buChar char="•"/>
              <a:defRPr sz="1600" b="0" i="0" u="none" strike="noStrike" cap="none">
                <a:solidFill>
                  <a:schemeClr val="dk1"/>
                </a:solidFill>
                <a:latin typeface="Times New Roman" panose="02020603050405020304" pitchFamily="18" charset="0"/>
                <a:ea typeface="Arial"/>
                <a:cs typeface="Times New Roman" panose="02020603050405020304" pitchFamily="18" charset="0"/>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r>
              <a:rPr lang="en-US" sz="2000" dirty="0"/>
              <a:t>Non-beacon mode without superframes</a:t>
            </a:r>
          </a:p>
        </p:txBody>
      </p:sp>
      <p:pic>
        <p:nvPicPr>
          <p:cNvPr id="11" name="Picture 10" descr="A screenshot of a computer&#10;&#10;Description automatically generated with medium confidence">
            <a:extLst>
              <a:ext uri="{FF2B5EF4-FFF2-40B4-BE49-F238E27FC236}">
                <a16:creationId xmlns:a16="http://schemas.microsoft.com/office/drawing/2014/main" id="{B8BE0817-B25B-44A2-8EEB-BCD1749AE07E}"/>
              </a:ext>
            </a:extLst>
          </p:cNvPr>
          <p:cNvPicPr>
            <a:picLocks noChangeAspect="1"/>
          </p:cNvPicPr>
          <p:nvPr/>
        </p:nvPicPr>
        <p:blipFill>
          <a:blip r:embed="rId3"/>
          <a:stretch>
            <a:fillRect/>
          </a:stretch>
        </p:blipFill>
        <p:spPr>
          <a:xfrm>
            <a:off x="1148967" y="2223853"/>
            <a:ext cx="6663190" cy="1021094"/>
          </a:xfrm>
          <a:prstGeom prst="rect">
            <a:avLst/>
          </a:prstGeom>
        </p:spPr>
      </p:pic>
      <p:sp>
        <p:nvSpPr>
          <p:cNvPr id="12" name="Text Placeholder 5">
            <a:extLst>
              <a:ext uri="{FF2B5EF4-FFF2-40B4-BE49-F238E27FC236}">
                <a16:creationId xmlns:a16="http://schemas.microsoft.com/office/drawing/2014/main" id="{B3E4D098-AD52-448D-BC5E-AD80E9BE9A73}"/>
              </a:ext>
            </a:extLst>
          </p:cNvPr>
          <p:cNvSpPr txBox="1">
            <a:spLocks/>
          </p:cNvSpPr>
          <p:nvPr/>
        </p:nvSpPr>
        <p:spPr>
          <a:xfrm>
            <a:off x="685799" y="3301026"/>
            <a:ext cx="7772400" cy="1066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431800" algn="l" rtl="0">
              <a:lnSpc>
                <a:spcPct val="100000"/>
              </a:lnSpc>
              <a:spcBef>
                <a:spcPts val="640"/>
              </a:spcBef>
              <a:spcAft>
                <a:spcPts val="0"/>
              </a:spcAft>
              <a:buClr>
                <a:schemeClr val="dk1"/>
              </a:buClr>
              <a:buSzPct val="100000"/>
              <a:buFont typeface="Arial" panose="020B0604020202020204" pitchFamily="34" charset="0"/>
              <a:buChar char="•"/>
              <a:defRPr sz="2400" b="0" i="0" u="none" strike="noStrike" cap="none">
                <a:solidFill>
                  <a:schemeClr val="dk1"/>
                </a:solidFill>
                <a:latin typeface="Times New Roman" panose="02020603050405020304" pitchFamily="18" charset="0"/>
                <a:ea typeface="Arial"/>
                <a:cs typeface="Times New Roman" panose="02020603050405020304" pitchFamily="18" charset="0"/>
                <a:sym typeface="Arial"/>
              </a:defRPr>
            </a:lvl1pPr>
            <a:lvl2pPr marL="914400" marR="0" lvl="1" indent="-406400" algn="l" rtl="0">
              <a:lnSpc>
                <a:spcPct val="100000"/>
              </a:lnSpc>
              <a:spcBef>
                <a:spcPts val="560"/>
              </a:spcBef>
              <a:spcAft>
                <a:spcPts val="0"/>
              </a:spcAft>
              <a:buClr>
                <a:schemeClr val="dk1"/>
              </a:buClr>
              <a:buSzPct val="100000"/>
              <a:buFont typeface="Arial" panose="020B0604020202020204" pitchFamily="34" charset="0"/>
              <a:buChar char="–"/>
              <a:defRPr sz="2000" b="0" i="0" u="none" strike="noStrike" cap="none">
                <a:solidFill>
                  <a:schemeClr val="dk1"/>
                </a:solidFill>
                <a:latin typeface="Times New Roman" panose="02020603050405020304" pitchFamily="18" charset="0"/>
                <a:ea typeface="Arial"/>
                <a:cs typeface="Times New Roman" panose="02020603050405020304" pitchFamily="18" charset="0"/>
                <a:sym typeface="Arial"/>
              </a:defRPr>
            </a:lvl2pPr>
            <a:lvl3pPr marL="1371600" marR="0" lvl="2" indent="-381000" algn="l" rtl="0">
              <a:lnSpc>
                <a:spcPct val="100000"/>
              </a:lnSpc>
              <a:spcBef>
                <a:spcPts val="480"/>
              </a:spcBef>
              <a:spcAft>
                <a:spcPts val="0"/>
              </a:spcAft>
              <a:buClr>
                <a:schemeClr val="dk1"/>
              </a:buClr>
              <a:buSzPct val="100000"/>
              <a:buFont typeface="Arial"/>
              <a:buChar char="•"/>
              <a:defRPr sz="1800" b="0" i="0" u="none" strike="noStrike" cap="none">
                <a:solidFill>
                  <a:schemeClr val="dk1"/>
                </a:solidFill>
                <a:latin typeface="Times New Roman" panose="02020603050405020304" pitchFamily="18" charset="0"/>
                <a:ea typeface="Arial"/>
                <a:cs typeface="Times New Roman" panose="02020603050405020304" pitchFamily="18" charset="0"/>
                <a:sym typeface="Arial"/>
              </a:defRPr>
            </a:lvl3pPr>
            <a:lvl4pPr marL="1828800" marR="0" lvl="3" indent="-355600" algn="l" rtl="0">
              <a:lnSpc>
                <a:spcPct val="100000"/>
              </a:lnSpc>
              <a:spcBef>
                <a:spcPts val="400"/>
              </a:spcBef>
              <a:spcAft>
                <a:spcPts val="0"/>
              </a:spcAft>
              <a:buClr>
                <a:schemeClr val="dk1"/>
              </a:buClr>
              <a:buSzPct val="100000"/>
              <a:buFont typeface="Arial"/>
              <a:buChar char="–"/>
              <a:defRPr sz="1600" b="0" i="0" u="none" strike="noStrike" cap="none">
                <a:solidFill>
                  <a:schemeClr val="dk1"/>
                </a:solidFill>
                <a:latin typeface="Times New Roman" panose="02020603050405020304" pitchFamily="18" charset="0"/>
                <a:ea typeface="Arial"/>
                <a:cs typeface="Times New Roman" panose="02020603050405020304" pitchFamily="18" charset="0"/>
                <a:sym typeface="Arial"/>
              </a:defRPr>
            </a:lvl4pPr>
            <a:lvl5pPr marL="2286000" marR="0" lvl="4" indent="-355600" algn="l" rtl="0">
              <a:lnSpc>
                <a:spcPct val="100000"/>
              </a:lnSpc>
              <a:spcBef>
                <a:spcPts val="400"/>
              </a:spcBef>
              <a:spcAft>
                <a:spcPts val="0"/>
              </a:spcAft>
              <a:buClr>
                <a:schemeClr val="dk1"/>
              </a:buClr>
              <a:buSzPct val="100000"/>
              <a:buFont typeface="Arial"/>
              <a:buChar char="•"/>
              <a:defRPr sz="1600" b="0" i="0" u="none" strike="noStrike" cap="none">
                <a:solidFill>
                  <a:schemeClr val="dk1"/>
                </a:solidFill>
                <a:latin typeface="Times New Roman" panose="02020603050405020304" pitchFamily="18" charset="0"/>
                <a:ea typeface="Arial"/>
                <a:cs typeface="Times New Roman" panose="02020603050405020304" pitchFamily="18" charset="0"/>
                <a:sym typeface="Arial"/>
              </a:defRPr>
            </a:lvl5pPr>
            <a:lvl6pPr marL="2743200" marR="0" lvl="5"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100000"/>
              </a:lnSpc>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r>
              <a:rPr lang="en-US" sz="2000" dirty="0"/>
              <a:t>Non-beacon mode with superframes</a:t>
            </a:r>
          </a:p>
          <a:p>
            <a:pPr lvl="1"/>
            <a:r>
              <a:rPr lang="en-US" sz="1600" dirty="0"/>
              <a:t>Only managed access phase (MAP) exists on superframe in non-beacon mode.</a:t>
            </a:r>
          </a:p>
        </p:txBody>
      </p:sp>
      <p:sp>
        <p:nvSpPr>
          <p:cNvPr id="14" name="Title 13">
            <a:extLst>
              <a:ext uri="{FF2B5EF4-FFF2-40B4-BE49-F238E27FC236}">
                <a16:creationId xmlns:a16="http://schemas.microsoft.com/office/drawing/2014/main" id="{C15B058A-6BD9-475B-91F6-1C70CC68EBDB}"/>
              </a:ext>
            </a:extLst>
          </p:cNvPr>
          <p:cNvSpPr>
            <a:spLocks noGrp="1"/>
          </p:cNvSpPr>
          <p:nvPr>
            <p:ph type="title"/>
          </p:nvPr>
        </p:nvSpPr>
        <p:spPr/>
        <p:txBody>
          <a:bodyPr/>
          <a:lstStyle/>
          <a:p>
            <a:r>
              <a:rPr lang="en-US" sz="3600" dirty="0"/>
              <a:t>802.15.6-2012 access modes</a:t>
            </a:r>
            <a:endParaRPr lang="en-US" dirty="0"/>
          </a:p>
        </p:txBody>
      </p:sp>
    </p:spTree>
    <p:extLst>
      <p:ext uri="{BB962C8B-B14F-4D97-AF65-F5344CB8AC3E}">
        <p14:creationId xmlns:p14="http://schemas.microsoft.com/office/powerpoint/2010/main" val="20461489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21561-2F55-461C-985A-E633777D00FC}"/>
              </a:ext>
            </a:extLst>
          </p:cNvPr>
          <p:cNvSpPr>
            <a:spLocks noGrp="1"/>
          </p:cNvSpPr>
          <p:nvPr>
            <p:ph type="title"/>
          </p:nvPr>
        </p:nvSpPr>
        <p:spPr/>
        <p:txBody>
          <a:bodyPr/>
          <a:lstStyle/>
          <a:p>
            <a:r>
              <a:rPr lang="en-US" dirty="0"/>
              <a:t>802.15.6-2012 Priority Mapping</a:t>
            </a:r>
          </a:p>
        </p:txBody>
      </p:sp>
      <p:sp>
        <p:nvSpPr>
          <p:cNvPr id="3" name="Date Placeholder 2">
            <a:extLst>
              <a:ext uri="{FF2B5EF4-FFF2-40B4-BE49-F238E27FC236}">
                <a16:creationId xmlns:a16="http://schemas.microsoft.com/office/drawing/2014/main" id="{936326E7-CB25-4358-88B7-97891B40F442}"/>
              </a:ext>
            </a:extLst>
          </p:cNvPr>
          <p:cNvSpPr>
            <a:spLocks noGrp="1"/>
          </p:cNvSpPr>
          <p:nvPr>
            <p:ph type="dt" idx="10"/>
          </p:nvPr>
        </p:nvSpPr>
        <p:spPr/>
        <p:txBody>
          <a:bodyPr/>
          <a:lstStyle/>
          <a:p>
            <a:r>
              <a:rPr lang="en-US" altLang="ja-JP"/>
              <a:t>May 2021</a:t>
            </a:r>
            <a:endParaRPr lang="en-US" dirty="0"/>
          </a:p>
        </p:txBody>
      </p:sp>
      <p:sp>
        <p:nvSpPr>
          <p:cNvPr id="4" name="Footer Placeholder 3">
            <a:extLst>
              <a:ext uri="{FF2B5EF4-FFF2-40B4-BE49-F238E27FC236}">
                <a16:creationId xmlns:a16="http://schemas.microsoft.com/office/drawing/2014/main" id="{3825B07F-E99B-437E-9872-199A4FE8FCF4}"/>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79CD1971-3CE0-44C9-AD88-34F88A074E4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6" name="Text Placeholder 5">
            <a:extLst>
              <a:ext uri="{FF2B5EF4-FFF2-40B4-BE49-F238E27FC236}">
                <a16:creationId xmlns:a16="http://schemas.microsoft.com/office/drawing/2014/main" id="{2F980D75-3CE9-4482-B978-79DDB5628AA0}"/>
              </a:ext>
            </a:extLst>
          </p:cNvPr>
          <p:cNvSpPr>
            <a:spLocks noGrp="1"/>
          </p:cNvSpPr>
          <p:nvPr>
            <p:ph type="body" sz="quarter" idx="13"/>
          </p:nvPr>
        </p:nvSpPr>
        <p:spPr>
          <a:xfrm>
            <a:off x="685800" y="4567807"/>
            <a:ext cx="7772400" cy="1718079"/>
          </a:xfrm>
        </p:spPr>
        <p:txBody>
          <a:bodyPr/>
          <a:lstStyle/>
          <a:p>
            <a:r>
              <a:rPr lang="en-US" sz="1600" dirty="0"/>
              <a:t>A frame has priority according to its application. </a:t>
            </a:r>
          </a:p>
          <a:p>
            <a:pPr marL="508000" lvl="1" indent="0">
              <a:buNone/>
            </a:pPr>
            <a:r>
              <a:rPr lang="en-US" sz="1200" dirty="0"/>
              <a:t>Note: the term “user priority” in 802.15.6-2012 may be misleading since a single person may use multiple nodes. Moreover, a single node may be equipped with multiple sensors with different priorities. So, we suggest using “application priority”.</a:t>
            </a:r>
          </a:p>
          <a:p>
            <a:r>
              <a:rPr lang="en-US" sz="1600" dirty="0"/>
              <a:t>We would like to focus more on medical application in the amendment.</a:t>
            </a:r>
          </a:p>
          <a:p>
            <a:pPr marL="508000" lvl="1" indent="0">
              <a:buNone/>
            </a:pPr>
            <a:r>
              <a:rPr lang="en-US" sz="1200" dirty="0"/>
              <a:t>E.g., categorization of medical services, classification of priority levels</a:t>
            </a:r>
          </a:p>
        </p:txBody>
      </p:sp>
      <p:graphicFrame>
        <p:nvGraphicFramePr>
          <p:cNvPr id="9" name="Table 4">
            <a:extLst>
              <a:ext uri="{FF2B5EF4-FFF2-40B4-BE49-F238E27FC236}">
                <a16:creationId xmlns:a16="http://schemas.microsoft.com/office/drawing/2014/main" id="{16DEB0C5-F07C-4234-BD0F-8D006BE49A20}"/>
              </a:ext>
            </a:extLst>
          </p:cNvPr>
          <p:cNvGraphicFramePr>
            <a:graphicFrameLocks/>
          </p:cNvGraphicFramePr>
          <p:nvPr>
            <p:extLst>
              <p:ext uri="{D42A27DB-BD31-4B8C-83A1-F6EECF244321}">
                <p14:modId xmlns:p14="http://schemas.microsoft.com/office/powerpoint/2010/main" val="4246869743"/>
              </p:ext>
            </p:extLst>
          </p:nvPr>
        </p:nvGraphicFramePr>
        <p:xfrm>
          <a:off x="1249829" y="1614762"/>
          <a:ext cx="6644343" cy="3017520"/>
        </p:xfrm>
        <a:graphic>
          <a:graphicData uri="http://schemas.openxmlformats.org/drawingml/2006/table">
            <a:tbl>
              <a:tblPr firstRow="1" bandRow="1">
                <a:tableStyleId>{5940675A-B579-460E-94D1-54222C63F5DA}</a:tableStyleId>
              </a:tblPr>
              <a:tblGrid>
                <a:gridCol w="1079068">
                  <a:extLst>
                    <a:ext uri="{9D8B030D-6E8A-4147-A177-3AD203B41FA5}">
                      <a16:colId xmlns:a16="http://schemas.microsoft.com/office/drawing/2014/main" val="2412108845"/>
                    </a:ext>
                  </a:extLst>
                </a:gridCol>
                <a:gridCol w="1093811">
                  <a:extLst>
                    <a:ext uri="{9D8B030D-6E8A-4147-A177-3AD203B41FA5}">
                      <a16:colId xmlns:a16="http://schemas.microsoft.com/office/drawing/2014/main" val="3371578910"/>
                    </a:ext>
                  </a:extLst>
                </a:gridCol>
                <a:gridCol w="3563308">
                  <a:extLst>
                    <a:ext uri="{9D8B030D-6E8A-4147-A177-3AD203B41FA5}">
                      <a16:colId xmlns:a16="http://schemas.microsoft.com/office/drawing/2014/main" val="3567388557"/>
                    </a:ext>
                  </a:extLst>
                </a:gridCol>
                <a:gridCol w="908156">
                  <a:extLst>
                    <a:ext uri="{9D8B030D-6E8A-4147-A177-3AD203B41FA5}">
                      <a16:colId xmlns:a16="http://schemas.microsoft.com/office/drawing/2014/main" val="2516038099"/>
                    </a:ext>
                  </a:extLst>
                </a:gridCol>
              </a:tblGrid>
              <a:tr h="231847">
                <a:tc>
                  <a:txBody>
                    <a:bodyPr/>
                    <a:lstStyle/>
                    <a:p>
                      <a:pPr algn="ctr"/>
                      <a:r>
                        <a:rPr lang="en-US" sz="1200" dirty="0">
                          <a:solidFill>
                            <a:schemeClr val="tx1"/>
                          </a:solidFill>
                        </a:rPr>
                        <a:t>Priority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u="sng" dirty="0">
                          <a:solidFill>
                            <a:schemeClr val="tx1"/>
                          </a:solidFill>
                        </a:rPr>
                        <a:t>User priority</a:t>
                      </a:r>
                    </a:p>
                  </a:txBody>
                  <a:tcPr>
                    <a:lnL w="12700" cap="flat" cmpd="sng" algn="ctr">
                      <a:solidFill>
                        <a:schemeClr val="tx1"/>
                      </a:solidFill>
                      <a:prstDash val="solid"/>
                      <a:round/>
                      <a:headEnd type="none" w="med" len="med"/>
                      <a:tailEnd type="none" w="med" len="med"/>
                    </a:lnL>
                  </a:tcPr>
                </a:tc>
                <a:tc gridSpan="2">
                  <a:txBody>
                    <a:bodyPr/>
                    <a:lstStyle/>
                    <a:p>
                      <a:pPr algn="ctr"/>
                      <a:r>
                        <a:rPr lang="en-US" sz="1200" dirty="0">
                          <a:solidFill>
                            <a:schemeClr val="tx1"/>
                          </a:solidFill>
                        </a:rPr>
                        <a:t>Traffic designation</a:t>
                      </a:r>
                    </a:p>
                  </a:txBody>
                  <a:tcPr/>
                </a:tc>
                <a:tc hMerge="1">
                  <a:txBody>
                    <a:bodyPr/>
                    <a:lstStyle/>
                    <a:p>
                      <a:endParaRPr lang="en-US"/>
                    </a:p>
                  </a:txBody>
                  <a:tcPr/>
                </a:tc>
                <a:extLst>
                  <a:ext uri="{0D108BD9-81ED-4DB2-BD59-A6C34878D82A}">
                    <a16:rowId xmlns:a16="http://schemas.microsoft.com/office/drawing/2014/main" val="1480426562"/>
                  </a:ext>
                </a:extLst>
              </a:tr>
              <a:tr h="231847">
                <a:tc>
                  <a:txBody>
                    <a:bodyPr/>
                    <a:lstStyle/>
                    <a:p>
                      <a:pPr algn="ctr"/>
                      <a:r>
                        <a:rPr lang="en-US" sz="1200" dirty="0">
                          <a:solidFill>
                            <a:schemeClr val="tx1"/>
                          </a:solidFill>
                        </a:rPr>
                        <a:t>Lowest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lang="en-US" sz="1200" dirty="0">
                          <a:solidFill>
                            <a:schemeClr val="tx1"/>
                          </a:solidFill>
                        </a:rPr>
                        <a:t>1</a:t>
                      </a: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Background (BK)</a:t>
                      </a:r>
                    </a:p>
                  </a:txBody>
                  <a:tcPr/>
                </a:tc>
                <a:tc row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tx1"/>
                          </a:solidFill>
                        </a:rPr>
                        <a:t>Based on some traffic types defined in IEEE Std 802.1D</a:t>
                      </a:r>
                      <a:r>
                        <a:rPr lang="ja-JP" altLang="en-US" sz="1100" dirty="0">
                          <a:solidFill>
                            <a:schemeClr val="tx1"/>
                          </a:solidFill>
                        </a:rPr>
                        <a:t>™</a:t>
                      </a:r>
                      <a:r>
                        <a:rPr lang="en-US" altLang="ja-JP" sz="1100" dirty="0">
                          <a:solidFill>
                            <a:schemeClr val="tx1"/>
                          </a:solidFill>
                        </a:rPr>
                        <a:t>-2004</a:t>
                      </a:r>
                      <a:endParaRPr lang="en-US" sz="1100" dirty="0">
                        <a:solidFill>
                          <a:schemeClr val="tx1"/>
                        </a:solidFill>
                      </a:endParaRPr>
                    </a:p>
                  </a:txBody>
                  <a:tcPr/>
                </a:tc>
                <a:extLst>
                  <a:ext uri="{0D108BD9-81ED-4DB2-BD59-A6C34878D82A}">
                    <a16:rowId xmlns:a16="http://schemas.microsoft.com/office/drawing/2014/main" val="1598939595"/>
                  </a:ext>
                </a:extLst>
              </a:tr>
              <a:tr h="231847">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dirty="0">
                          <a:solidFill>
                            <a:schemeClr val="tx1"/>
                          </a:solidFill>
                        </a:rPr>
                        <a:t>2</a:t>
                      </a: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Best effort (BE)</a:t>
                      </a: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tc>
                <a:extLst>
                  <a:ext uri="{0D108BD9-81ED-4DB2-BD59-A6C34878D82A}">
                    <a16:rowId xmlns:a16="http://schemas.microsoft.com/office/drawing/2014/main" val="1283332567"/>
                  </a:ext>
                </a:extLst>
              </a:tr>
              <a:tr h="231847">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dirty="0">
                          <a:solidFill>
                            <a:schemeClr val="tx1"/>
                          </a:solidFill>
                        </a:rPr>
                        <a:t>2</a:t>
                      </a:r>
                    </a:p>
                  </a:txBody>
                  <a:tcPr>
                    <a:lnL w="12700" cap="flat" cmpd="sng" algn="ctr">
                      <a:solidFill>
                        <a:schemeClr val="tx1"/>
                      </a:solidFill>
                      <a:prstDash val="solid"/>
                      <a:round/>
                      <a:headEnd type="none" w="med" len="med"/>
                      <a:tailEnd type="none" w="med" len="med"/>
                    </a:ln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Excellent effort (EE)</a:t>
                      </a:r>
                    </a:p>
                  </a:txBody>
                  <a:tcP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chemeClr val="tx1"/>
                        </a:solidFill>
                      </a:endParaRPr>
                    </a:p>
                  </a:txBody>
                  <a:tcPr/>
                </a:tc>
                <a:extLst>
                  <a:ext uri="{0D108BD9-81ED-4DB2-BD59-A6C34878D82A}">
                    <a16:rowId xmlns:a16="http://schemas.microsoft.com/office/drawing/2014/main" val="3342141872"/>
                  </a:ext>
                </a:extLst>
              </a:tr>
              <a:tr h="231847">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dirty="0">
                          <a:solidFill>
                            <a:schemeClr val="tx1"/>
                          </a:solidFill>
                        </a:rPr>
                        <a:t>3</a:t>
                      </a:r>
                    </a:p>
                  </a:txBody>
                  <a:tcPr>
                    <a:lnL w="12700" cap="flat" cmpd="sng" algn="ctr">
                      <a:solidFill>
                        <a:schemeClr val="tx1"/>
                      </a:solidFill>
                      <a:prstDash val="solid"/>
                      <a:round/>
                      <a:headEnd type="none" w="med" len="med"/>
                      <a:tailEnd type="none" w="med" len="med"/>
                    </a:lnL>
                  </a:tcPr>
                </a:tc>
                <a:tc>
                  <a:txBody>
                    <a:bodyPr/>
                    <a:lstStyle/>
                    <a:p>
                      <a:r>
                        <a:rPr lang="en-US" sz="1200" dirty="0">
                          <a:solidFill>
                            <a:schemeClr val="tx1"/>
                          </a:solidFill>
                        </a:rPr>
                        <a:t>Video (VI)</a:t>
                      </a:r>
                    </a:p>
                  </a:txBody>
                  <a:tcPr/>
                </a:tc>
                <a:tc vMerge="1">
                  <a:txBody>
                    <a:bodyPr/>
                    <a:lstStyle/>
                    <a:p>
                      <a:endParaRPr lang="en-US" sz="1200" dirty="0">
                        <a:solidFill>
                          <a:schemeClr val="tx1"/>
                        </a:solidFill>
                      </a:endParaRPr>
                    </a:p>
                  </a:txBody>
                  <a:tcPr/>
                </a:tc>
                <a:extLst>
                  <a:ext uri="{0D108BD9-81ED-4DB2-BD59-A6C34878D82A}">
                    <a16:rowId xmlns:a16="http://schemas.microsoft.com/office/drawing/2014/main" val="3975108372"/>
                  </a:ext>
                </a:extLst>
              </a:tr>
              <a:tr h="231847">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dirty="0">
                          <a:solidFill>
                            <a:schemeClr val="tx1"/>
                          </a:solidFill>
                        </a:rPr>
                        <a:t>4</a:t>
                      </a:r>
                    </a:p>
                  </a:txBody>
                  <a:tcPr>
                    <a:lnL w="12700" cap="flat" cmpd="sng" algn="ctr">
                      <a:solidFill>
                        <a:schemeClr val="tx1"/>
                      </a:solidFill>
                      <a:prstDash val="solid"/>
                      <a:round/>
                      <a:headEnd type="none" w="med" len="med"/>
                      <a:tailEnd type="none" w="med" len="med"/>
                    </a:lnL>
                  </a:tcPr>
                </a:tc>
                <a:tc>
                  <a:txBody>
                    <a:bodyPr/>
                    <a:lstStyle/>
                    <a:p>
                      <a:r>
                        <a:rPr lang="en-US" sz="1200" dirty="0">
                          <a:solidFill>
                            <a:schemeClr val="tx1"/>
                          </a:solidFill>
                        </a:rPr>
                        <a:t>Voice (VO)</a:t>
                      </a:r>
                    </a:p>
                  </a:txBody>
                  <a:tcPr/>
                </a:tc>
                <a:tc vMerge="1">
                  <a:txBody>
                    <a:bodyPr/>
                    <a:lstStyle/>
                    <a:p>
                      <a:endParaRPr lang="en-US" sz="1200" dirty="0">
                        <a:solidFill>
                          <a:schemeClr val="tx1"/>
                        </a:solidFill>
                      </a:endParaRPr>
                    </a:p>
                  </a:txBody>
                  <a:tcPr/>
                </a:tc>
                <a:extLst>
                  <a:ext uri="{0D108BD9-81ED-4DB2-BD59-A6C34878D82A}">
                    <a16:rowId xmlns:a16="http://schemas.microsoft.com/office/drawing/2014/main" val="2182969723"/>
                  </a:ext>
                </a:extLst>
              </a:tr>
              <a:tr h="386412">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dirty="0">
                          <a:solidFill>
                            <a:schemeClr val="tx1"/>
                          </a:solidFill>
                        </a:rPr>
                        <a:t>5</a:t>
                      </a:r>
                    </a:p>
                  </a:txBody>
                  <a:tcPr>
                    <a:lnL w="12700" cap="flat" cmpd="sng" algn="ctr">
                      <a:solidFill>
                        <a:schemeClr val="tx1"/>
                      </a:solidFill>
                      <a:prstDash val="solid"/>
                      <a:round/>
                      <a:headEnd type="none" w="med" len="med"/>
                      <a:tailEnd type="none" w="med" len="med"/>
                    </a:lnL>
                  </a:tcPr>
                </a:tc>
                <a:tc>
                  <a:txBody>
                    <a:bodyPr/>
                    <a:lstStyle/>
                    <a:p>
                      <a:r>
                        <a:rPr lang="en-US" sz="1200" b="1" dirty="0">
                          <a:solidFill>
                            <a:schemeClr val="tx1"/>
                          </a:solidFill>
                        </a:rPr>
                        <a:t>Medical data</a:t>
                      </a:r>
                      <a:r>
                        <a:rPr lang="en-US" sz="1200" b="0" dirty="0">
                          <a:solidFill>
                            <a:schemeClr val="tx1"/>
                          </a:solidFill>
                        </a:rPr>
                        <a:t> or network control</a:t>
                      </a:r>
                    </a:p>
                    <a:p>
                      <a:r>
                        <a:rPr lang="en-US" sz="1200" b="1" u="none" dirty="0">
                          <a:solidFill>
                            <a:schemeClr val="tx1"/>
                          </a:solidFill>
                        </a:rPr>
                        <a:t>  (e.g., body temperature)</a:t>
                      </a:r>
                    </a:p>
                  </a:txBody>
                  <a:tcPr/>
                </a:tc>
                <a:tc vMerge="1">
                  <a:txBody>
                    <a:bodyPr/>
                    <a:lstStyle/>
                    <a:p>
                      <a:endParaRPr lang="en-US" sz="1200" b="1" u="none" dirty="0">
                        <a:solidFill>
                          <a:schemeClr val="tx1"/>
                        </a:solidFill>
                      </a:endParaRPr>
                    </a:p>
                  </a:txBody>
                  <a:tcPr/>
                </a:tc>
                <a:extLst>
                  <a:ext uri="{0D108BD9-81ED-4DB2-BD59-A6C34878D82A}">
                    <a16:rowId xmlns:a16="http://schemas.microsoft.com/office/drawing/2014/main" val="987279397"/>
                  </a:ext>
                </a:extLst>
              </a:tr>
              <a:tr h="386412">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mpd="sng">
                      <a:noFill/>
                    </a:lnB>
                    <a:lnTlToBr w="12700" cmpd="sng">
                      <a:noFill/>
                      <a:prstDash val="solid"/>
                    </a:lnTlToBr>
                    <a:lnBlToTr w="12700" cmpd="sng">
                      <a:noFill/>
                      <a:prstDash val="solid"/>
                    </a:lnBlToTr>
                  </a:tcPr>
                </a:tc>
                <a:tc>
                  <a:txBody>
                    <a:bodyPr/>
                    <a:lstStyle/>
                    <a:p>
                      <a:pPr algn="ctr"/>
                      <a:r>
                        <a:rPr lang="en-US" sz="1200" dirty="0">
                          <a:solidFill>
                            <a:schemeClr val="tx1"/>
                          </a:solidFill>
                        </a:rPr>
                        <a:t>6</a:t>
                      </a:r>
                    </a:p>
                  </a:txBody>
                  <a:tcPr>
                    <a:lnL w="12700" cap="flat" cmpd="sng" algn="ctr">
                      <a:solidFill>
                        <a:schemeClr val="tx1"/>
                      </a:solidFill>
                      <a:prstDash val="solid"/>
                      <a:round/>
                      <a:headEnd type="none" w="med" len="med"/>
                      <a:tailEnd type="none" w="med" len="med"/>
                    </a:lnL>
                  </a:tcPr>
                </a:tc>
                <a:tc gridSpan="2">
                  <a:txBody>
                    <a:bodyPr/>
                    <a:lstStyle/>
                    <a:p>
                      <a:r>
                        <a:rPr lang="en-US" sz="1200" b="1" dirty="0">
                          <a:solidFill>
                            <a:schemeClr val="tx1"/>
                          </a:solidFill>
                        </a:rPr>
                        <a:t>High-priority medical data</a:t>
                      </a:r>
                      <a:r>
                        <a:rPr lang="en-US" sz="1200" b="0" dirty="0">
                          <a:solidFill>
                            <a:schemeClr val="tx1"/>
                          </a:solidFill>
                        </a:rPr>
                        <a:t> or network control</a:t>
                      </a:r>
                    </a:p>
                    <a:p>
                      <a:r>
                        <a:rPr lang="en-US" sz="1200" b="1" dirty="0">
                          <a:solidFill>
                            <a:schemeClr val="tx1"/>
                          </a:solidFill>
                        </a:rPr>
                        <a:t>  (e.g., electrocardiogram (ECG), </a:t>
                      </a:r>
                      <a:r>
                        <a:rPr lang="en-US" sz="1200" b="1" dirty="0"/>
                        <a:t>oxygen saturation (SpO2))</a:t>
                      </a:r>
                      <a:endParaRPr lang="en-US" sz="1200" b="1" dirty="0">
                        <a:solidFill>
                          <a:schemeClr val="tx1"/>
                        </a:solidFill>
                      </a:endParaRPr>
                    </a:p>
                  </a:txBody>
                  <a:tcPr/>
                </a:tc>
                <a:tc hMerge="1">
                  <a:txBody>
                    <a:bodyPr/>
                    <a:lstStyle/>
                    <a:p>
                      <a:endParaRPr lang="en-US"/>
                    </a:p>
                  </a:txBody>
                  <a:tcPr/>
                </a:tc>
                <a:extLst>
                  <a:ext uri="{0D108BD9-81ED-4DB2-BD59-A6C34878D82A}">
                    <a16:rowId xmlns:a16="http://schemas.microsoft.com/office/drawing/2014/main" val="3913136548"/>
                  </a:ext>
                </a:extLst>
              </a:tr>
              <a:tr h="386412">
                <a:tc>
                  <a:txBody>
                    <a:bodyPr/>
                    <a:lstStyle/>
                    <a:p>
                      <a:pPr algn="ctr"/>
                      <a:r>
                        <a:rPr lang="en-US" sz="1200" dirty="0">
                          <a:solidFill>
                            <a:schemeClr val="tx1"/>
                          </a:solidFill>
                        </a:rPr>
                        <a:t>Highest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200" dirty="0">
                          <a:solidFill>
                            <a:schemeClr val="tx1"/>
                          </a:solidFill>
                        </a:rPr>
                        <a:t>7</a:t>
                      </a:r>
                    </a:p>
                  </a:txBody>
                  <a:tcPr>
                    <a:lnL w="12700" cap="flat" cmpd="sng" algn="ctr">
                      <a:solidFill>
                        <a:schemeClr val="tx1"/>
                      </a:solidFill>
                      <a:prstDash val="solid"/>
                      <a:round/>
                      <a:headEnd type="none" w="med" len="med"/>
                      <a:tailEnd type="none" w="med" len="med"/>
                    </a:lnL>
                  </a:tcPr>
                </a:tc>
                <a:tc gridSpan="2">
                  <a:txBody>
                    <a:bodyPr/>
                    <a:lstStyle/>
                    <a:p>
                      <a:r>
                        <a:rPr lang="en-US" sz="1200" b="1" dirty="0">
                          <a:solidFill>
                            <a:schemeClr val="tx1"/>
                          </a:solidFill>
                        </a:rPr>
                        <a:t>Emergency</a:t>
                      </a:r>
                      <a:r>
                        <a:rPr lang="en-US" sz="1200" b="0" dirty="0">
                          <a:solidFill>
                            <a:schemeClr val="tx1"/>
                          </a:solidFill>
                        </a:rPr>
                        <a:t> or medical implant event report</a:t>
                      </a:r>
                      <a:endParaRPr lang="en-US" sz="1200" b="0" i="0" dirty="0">
                        <a:solidFill>
                          <a:schemeClr val="tx1"/>
                        </a:solidFill>
                      </a:endParaRPr>
                    </a:p>
                    <a:p>
                      <a:r>
                        <a:rPr lang="en-US" sz="1200" b="1" i="0" dirty="0">
                          <a:solidFill>
                            <a:schemeClr val="tx1"/>
                          </a:solidFill>
                        </a:rPr>
                        <a:t>  (e.g., heart attack, respiratory failure)</a:t>
                      </a:r>
                    </a:p>
                  </a:txBody>
                  <a:tcPr/>
                </a:tc>
                <a:tc hMerge="1">
                  <a:txBody>
                    <a:bodyPr/>
                    <a:lstStyle/>
                    <a:p>
                      <a:endParaRPr lang="en-US"/>
                    </a:p>
                  </a:txBody>
                  <a:tcPr/>
                </a:tc>
                <a:extLst>
                  <a:ext uri="{0D108BD9-81ED-4DB2-BD59-A6C34878D82A}">
                    <a16:rowId xmlns:a16="http://schemas.microsoft.com/office/drawing/2014/main" val="1707535306"/>
                  </a:ext>
                </a:extLst>
              </a:tr>
            </a:tbl>
          </a:graphicData>
        </a:graphic>
      </p:graphicFrame>
    </p:spTree>
    <p:extLst>
      <p:ext uri="{BB962C8B-B14F-4D97-AF65-F5344CB8AC3E}">
        <p14:creationId xmlns:p14="http://schemas.microsoft.com/office/powerpoint/2010/main" val="6253494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CA21A-F43D-467F-8A28-5DDB4B443201}"/>
              </a:ext>
            </a:extLst>
          </p:cNvPr>
          <p:cNvSpPr>
            <a:spLocks noGrp="1"/>
          </p:cNvSpPr>
          <p:nvPr>
            <p:ph type="title"/>
          </p:nvPr>
        </p:nvSpPr>
        <p:spPr/>
        <p:txBody>
          <a:bodyPr/>
          <a:lstStyle/>
          <a:p>
            <a:r>
              <a:rPr lang="en-US" dirty="0"/>
              <a:t>BAN coordinator</a:t>
            </a:r>
          </a:p>
        </p:txBody>
      </p:sp>
      <p:sp>
        <p:nvSpPr>
          <p:cNvPr id="3" name="Date Placeholder 2">
            <a:extLst>
              <a:ext uri="{FF2B5EF4-FFF2-40B4-BE49-F238E27FC236}">
                <a16:creationId xmlns:a16="http://schemas.microsoft.com/office/drawing/2014/main" id="{03CF96C8-A407-4766-8CCC-9C75194133ED}"/>
              </a:ext>
            </a:extLst>
          </p:cNvPr>
          <p:cNvSpPr>
            <a:spLocks noGrp="1"/>
          </p:cNvSpPr>
          <p:nvPr>
            <p:ph type="dt" idx="10"/>
          </p:nvPr>
        </p:nvSpPr>
        <p:spPr/>
        <p:txBody>
          <a:bodyPr/>
          <a:lstStyle/>
          <a:p>
            <a:r>
              <a:rPr lang="en-US" altLang="ja-JP"/>
              <a:t>May 2021</a:t>
            </a:r>
            <a:endParaRPr lang="en-US" dirty="0"/>
          </a:p>
        </p:txBody>
      </p:sp>
      <p:sp>
        <p:nvSpPr>
          <p:cNvPr id="4" name="Footer Placeholder 3">
            <a:extLst>
              <a:ext uri="{FF2B5EF4-FFF2-40B4-BE49-F238E27FC236}">
                <a16:creationId xmlns:a16="http://schemas.microsoft.com/office/drawing/2014/main" id="{4823C102-5EDC-4D12-942D-95312492F0D5}"/>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0D5FC6FD-A7D3-4A84-9B05-D3B8837F7EE3}"/>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9</a:t>
            </a:fld>
            <a:endParaRPr dirty="0"/>
          </a:p>
        </p:txBody>
      </p:sp>
      <p:sp>
        <p:nvSpPr>
          <p:cNvPr id="6" name="Text Placeholder 5">
            <a:extLst>
              <a:ext uri="{FF2B5EF4-FFF2-40B4-BE49-F238E27FC236}">
                <a16:creationId xmlns:a16="http://schemas.microsoft.com/office/drawing/2014/main" id="{DCA5EB04-4F2A-41FD-97DE-D7320168EBA7}"/>
              </a:ext>
            </a:extLst>
          </p:cNvPr>
          <p:cNvSpPr>
            <a:spLocks noGrp="1"/>
          </p:cNvSpPr>
          <p:nvPr>
            <p:ph type="body" sz="quarter" idx="13"/>
          </p:nvPr>
        </p:nvSpPr>
        <p:spPr/>
        <p:txBody>
          <a:bodyPr/>
          <a:lstStyle/>
          <a:p>
            <a:r>
              <a:rPr lang="en-US" dirty="0"/>
              <a:t>Like 802.1 has MAC bridge which connects </a:t>
            </a:r>
            <a:r>
              <a:rPr lang="en-US" sz="2400" dirty="0"/>
              <a:t>two separate networks, 802.15.6 </a:t>
            </a:r>
            <a:r>
              <a:rPr lang="en-US" dirty="0"/>
              <a:t>has </a:t>
            </a:r>
            <a:r>
              <a:rPr lang="en-US" sz="2400" dirty="0"/>
              <a:t>BAN coordinator (hub).</a:t>
            </a:r>
          </a:p>
          <a:p>
            <a:r>
              <a:rPr lang="en-US" sz="2400" dirty="0"/>
              <a:t>A coordinator connects to </a:t>
            </a:r>
            <a:r>
              <a:rPr lang="en-US" dirty="0"/>
              <a:t>nodes in its own network.</a:t>
            </a:r>
          </a:p>
          <a:p>
            <a:pPr lvl="1"/>
            <a:r>
              <a:rPr lang="en-US" dirty="0"/>
              <a:t>Not only same nodes operate on the same PHY, but also different </a:t>
            </a:r>
            <a:r>
              <a:rPr lang="en-US" dirty="0" err="1"/>
              <a:t>PHYs.</a:t>
            </a:r>
            <a:endParaRPr lang="en-US" dirty="0"/>
          </a:p>
          <a:p>
            <a:pPr lvl="1"/>
            <a:endParaRPr lang="en-US" dirty="0"/>
          </a:p>
          <a:p>
            <a:r>
              <a:rPr lang="en-US" dirty="0"/>
              <a:t>The amendment may enable a coordinator to connect to other coordinators, to avoid interference and enhance dependability.</a:t>
            </a:r>
          </a:p>
          <a:p>
            <a:pPr lvl="1"/>
            <a:r>
              <a:rPr lang="en-US" dirty="0"/>
              <a:t>Unlike wired network, wireless network shares same medium and collision occurs which plays significant role in dependability. </a:t>
            </a:r>
          </a:p>
          <a:p>
            <a:pPr lvl="1"/>
            <a:endParaRPr lang="en-US" dirty="0"/>
          </a:p>
          <a:p>
            <a:endParaRPr lang="en-US" dirty="0"/>
          </a:p>
        </p:txBody>
      </p:sp>
    </p:spTree>
    <p:extLst>
      <p:ext uri="{BB962C8B-B14F-4D97-AF65-F5344CB8AC3E}">
        <p14:creationId xmlns:p14="http://schemas.microsoft.com/office/powerpoint/2010/main" val="619398571"/>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2466</TotalTime>
  <Words>1575</Words>
  <Application>Microsoft Office PowerPoint</Application>
  <PresentationFormat>画面に合わせる (4:3)</PresentationFormat>
  <Paragraphs>157</Paragraphs>
  <Slides>13</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13</vt:i4>
      </vt:variant>
    </vt:vector>
  </HeadingPairs>
  <TitlesOfParts>
    <vt:vector size="16" baseType="lpstr">
      <vt:lpstr>Arial</vt:lpstr>
      <vt:lpstr>Times New Roman</vt:lpstr>
      <vt:lpstr>Default Design</vt:lpstr>
      <vt:lpstr>PowerPoint プレゼンテーション</vt:lpstr>
      <vt:lpstr>Introduction</vt:lpstr>
      <vt:lpstr>802.15.6-2012 network topology</vt:lpstr>
      <vt:lpstr>802.15.6-2012 reference model</vt:lpstr>
      <vt:lpstr>802.15.6-2012 superframe in beacon mode</vt:lpstr>
      <vt:lpstr>802.15.6-2012 access phases</vt:lpstr>
      <vt:lpstr>802.15.6-2012 access modes</vt:lpstr>
      <vt:lpstr>802.15.6-2012 Priority Mapping</vt:lpstr>
      <vt:lpstr>BAN coordinator</vt:lpstr>
      <vt:lpstr>Interference among BANs or BAN and other systems</vt:lpstr>
      <vt:lpstr>Interference among BANs or BAN and other systems (cont.)</vt:lpstr>
      <vt:lpstr>Two-hop star topology extension</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kohno-ryuji-ns@ynu.ac.jp</cp:lastModifiedBy>
  <cp:revision>182</cp:revision>
  <dcterms:modified xsi:type="dcterms:W3CDTF">2021-05-11T03:14:09Z</dcterms:modified>
</cp:coreProperties>
</file>