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2"/>
  </p:notesMasterIdLst>
  <p:sldIdLst>
    <p:sldId id="264" r:id="rId2"/>
    <p:sldId id="256" r:id="rId3"/>
    <p:sldId id="274" r:id="rId4"/>
    <p:sldId id="257" r:id="rId5"/>
    <p:sldId id="266" r:id="rId6"/>
    <p:sldId id="270" r:id="rId7"/>
    <p:sldId id="282" r:id="rId8"/>
    <p:sldId id="276" r:id="rId9"/>
    <p:sldId id="258" r:id="rId10"/>
    <p:sldId id="259" r:id="rId11"/>
    <p:sldId id="284" r:id="rId12"/>
    <p:sldId id="285" r:id="rId13"/>
    <p:sldId id="286" r:id="rId14"/>
    <p:sldId id="279" r:id="rId15"/>
    <p:sldId id="280" r:id="rId16"/>
    <p:sldId id="260" r:id="rId17"/>
    <p:sldId id="261" r:id="rId18"/>
    <p:sldId id="263" r:id="rId19"/>
    <p:sldId id="265" r:id="rId20"/>
    <p:sldId id="267" r:id="rId21"/>
    <p:sldId id="269" r:id="rId22"/>
    <p:sldId id="271" r:id="rId23"/>
    <p:sldId id="268" r:id="rId24"/>
    <p:sldId id="287" r:id="rId25"/>
    <p:sldId id="291" r:id="rId26"/>
    <p:sldId id="290" r:id="rId27"/>
    <p:sldId id="294" r:id="rId28"/>
    <p:sldId id="295" r:id="rId29"/>
    <p:sldId id="297" r:id="rId30"/>
    <p:sldId id="273" r:id="rId31"/>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2021/9/15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2021</a:t>
            </a:r>
            <a:endParaRPr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P802.15-21-0244-04-06a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7" r:id="rId5"/>
    <p:sldLayoutId id="2147483698" r:id="rId6"/>
    <p:sldLayoutId id="2147483699" r:id="rId7"/>
    <p:sldLayoutId id="2147483700" r:id="rId8"/>
    <p:sldLayoutId id="2147483701" r:id="rId9"/>
    <p:sldLayoutId id="2147483702"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SG15.6a Channel and Environmental  Models Including EMC/EMI of Human and Vehicle Body Area Networks(HBAN and VBAN)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September 15th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2021</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how channel and environmental model should be defined and developed for </a:t>
            </a:r>
            <a:r>
              <a:rPr kumimoji="0" lang="en-US" sz="1600" b="0" kern="0" dirty="0">
                <a:solidFill>
                  <a:srgbClr val="000000"/>
                </a:solidFill>
                <a:latin typeface="Times New Roman"/>
                <a:ea typeface="Times New Roman"/>
                <a:cs typeface="Times New Roman"/>
                <a:sym typeface="Times New Roman"/>
              </a:rPr>
              <a:t>human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body area network(HBAN) and vehicle body area network(VBAN) for amendment of IEEE802.15.6-2012 for wireless medical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SG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September 2021</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a:xfrm>
            <a:off x="685800" y="377825"/>
            <a:ext cx="1600200" cy="215900"/>
          </a:xfrm>
        </p:spPr>
        <p:txBody>
          <a:bodyPr/>
          <a:lstStyle/>
          <a:p>
            <a:r>
              <a:rPr lang="en-US" altLang="ja-JP"/>
              <a:t>September 2021</a:t>
            </a:r>
            <a:endParaRPr lang="ja-JP" altLang="en-US" dirty="0"/>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878388" y="6475412"/>
            <a:ext cx="4159080" cy="245273"/>
          </a:xfrm>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a:xfrm>
            <a:off x="4341813" y="6475413"/>
            <a:ext cx="536575" cy="184150"/>
          </a:xfrm>
        </p:spPr>
        <p:txBody>
          <a:bodyPr/>
          <a:lstStyle/>
          <a:p>
            <a:fld id="{248EE29C-DCB8-4C23-BE14-115B5B2E505D}" type="slidenum">
              <a:rPr lang="ja-JP" altLang="en-US" smtClean="0"/>
              <a:pPr/>
              <a:t>12</a:t>
            </a:fld>
            <a:endParaRPr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685800" y="685800"/>
            <a:ext cx="7772400" cy="511175"/>
          </a:xfrm>
        </p:spPr>
        <p:txBody>
          <a:bodyPr/>
          <a:lstStyle/>
          <a:p>
            <a:r>
              <a:rPr lang="en-US" altLang="ja-JP" dirty="0"/>
              <a:t>Electric and hybrid vehicle environment</a:t>
            </a:r>
            <a:endParaRPr lang="ja-JP" altLang="en-US" dirty="0"/>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358436" y="1478988"/>
            <a:ext cx="3983377" cy="3385542"/>
          </a:xfrm>
          <a:prstGeom prst="rect">
            <a:avLst/>
          </a:prstGeom>
          <a:noFill/>
        </p:spPr>
        <p:txBody>
          <a:bodyPr wrap="square">
            <a:spAutoFit/>
          </a:bodyPr>
          <a:lstStyle/>
          <a:p>
            <a:pPr marL="285750" indent="-285750">
              <a:buFont typeface="Arial" panose="020B0604020202020204" pitchFamily="34" charset="0"/>
              <a:buChar char="•"/>
            </a:pPr>
            <a:r>
              <a:rPr lang="en-US" altLang="ja-JP" sz="2000" b="0" dirty="0"/>
              <a:t>Wheel motor</a:t>
            </a:r>
          </a:p>
          <a:p>
            <a:pPr marL="285750" indent="-285750">
              <a:buFont typeface="Arial" panose="020B0604020202020204" pitchFamily="34" charset="0"/>
              <a:buChar char="•"/>
            </a:pPr>
            <a:r>
              <a:rPr lang="en-US" altLang="ja-JP" sz="2000" b="0" dirty="0"/>
              <a:t>High current cables</a:t>
            </a:r>
          </a:p>
          <a:p>
            <a:pPr marL="285750" indent="-285750">
              <a:buFont typeface="Arial" panose="020B0604020202020204" pitchFamily="34" charset="0"/>
              <a:buChar char="•"/>
            </a:pPr>
            <a:r>
              <a:rPr lang="en-US" altLang="ja-JP" sz="2000" b="0" dirty="0"/>
              <a:t>High capacity Li-ion batteries</a:t>
            </a:r>
          </a:p>
          <a:p>
            <a:pPr marL="285750" indent="-285750">
              <a:buFont typeface="Arial" panose="020B0604020202020204" pitchFamily="34" charset="0"/>
              <a:buChar char="•"/>
            </a:pPr>
            <a:r>
              <a:rPr lang="en-US" altLang="ja-JP" sz="2000" b="0" dirty="0"/>
              <a:t>Motor controller / inverter</a:t>
            </a:r>
          </a:p>
          <a:p>
            <a:pPr marL="285750" indent="-285750">
              <a:buFont typeface="Arial" panose="020B0604020202020204" pitchFamily="34" charset="0"/>
              <a:buChar char="•"/>
            </a:pPr>
            <a:r>
              <a:rPr lang="en-US" altLang="ja-JP" sz="2000" b="0" dirty="0"/>
              <a:t>Battery charge and discharge controller</a:t>
            </a:r>
          </a:p>
          <a:p>
            <a:pPr marL="285750" indent="-285750">
              <a:buFont typeface="Arial" panose="020B0604020202020204" pitchFamily="34" charset="0"/>
              <a:buChar char="•"/>
            </a:pPr>
            <a:r>
              <a:rPr lang="en-US" altLang="ja-JP" sz="2000" b="0" dirty="0"/>
              <a:t>Electric generator</a:t>
            </a:r>
          </a:p>
          <a:p>
            <a:r>
              <a:rPr lang="en-US" altLang="ja-JP" sz="2000" b="0" dirty="0"/>
              <a:t>    </a:t>
            </a:r>
            <a:r>
              <a:rPr lang="en-US" altLang="ja-JP" sz="2000" b="0" dirty="0" err="1"/>
              <a:t>etc</a:t>
            </a:r>
            <a:r>
              <a:rPr lang="en-US" altLang="ja-JP" sz="2000" b="0" dirty="0"/>
              <a:t>….</a:t>
            </a:r>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kumimoji="1" lang="en-US" altLang="ja-JP" b="0" dirty="0"/>
          </a:p>
        </p:txBody>
      </p:sp>
      <p:sp>
        <p:nvSpPr>
          <p:cNvPr id="28" name="テキスト ボックス 27">
            <a:extLst>
              <a:ext uri="{FF2B5EF4-FFF2-40B4-BE49-F238E27FC236}">
                <a16:creationId xmlns:a16="http://schemas.microsoft.com/office/drawing/2014/main" id="{7D23FA92-3509-444E-9EC7-E69D264322FD}"/>
              </a:ext>
            </a:extLst>
          </p:cNvPr>
          <p:cNvSpPr txBox="1"/>
          <p:nvPr/>
        </p:nvSpPr>
        <p:spPr>
          <a:xfrm>
            <a:off x="4802189" y="1478988"/>
            <a:ext cx="3983377" cy="2769989"/>
          </a:xfrm>
          <a:prstGeom prst="rect">
            <a:avLst/>
          </a:prstGeom>
          <a:noFill/>
        </p:spPr>
        <p:txBody>
          <a:bodyPr wrap="square">
            <a:spAutoFit/>
          </a:bodyPr>
          <a:lstStyle/>
          <a:p>
            <a:pPr marL="285750" indent="-285750">
              <a:buFont typeface="Arial" panose="020B0604020202020204" pitchFamily="34" charset="0"/>
              <a:buChar char="•"/>
            </a:pPr>
            <a:r>
              <a:rPr lang="en-US" altLang="ja-JP" sz="2000" b="0" dirty="0"/>
              <a:t>Motor controller / inverter</a:t>
            </a:r>
          </a:p>
          <a:p>
            <a:pPr marL="285750" indent="-285750">
              <a:buFont typeface="Arial" panose="020B0604020202020204" pitchFamily="34" charset="0"/>
              <a:buChar char="•"/>
            </a:pPr>
            <a:r>
              <a:rPr lang="en-US" altLang="ja-JP" sz="2000" b="0" dirty="0"/>
              <a:t>Brake controller</a:t>
            </a:r>
          </a:p>
          <a:p>
            <a:pPr marL="285750" indent="-285750">
              <a:buFont typeface="Arial" panose="020B0604020202020204" pitchFamily="34" charset="0"/>
              <a:buChar char="•"/>
            </a:pPr>
            <a:r>
              <a:rPr lang="en-US" altLang="ja-JP" sz="2000" b="0" dirty="0"/>
              <a:t>Central computer</a:t>
            </a:r>
          </a:p>
          <a:p>
            <a:pPr marL="285750" indent="-285750">
              <a:buFont typeface="Arial" panose="020B0604020202020204" pitchFamily="34" charset="0"/>
              <a:buChar char="•"/>
            </a:pPr>
            <a:r>
              <a:rPr lang="en-US" altLang="ja-JP" sz="2000" b="0" dirty="0"/>
              <a:t>Battery charge and discharge controller</a:t>
            </a:r>
          </a:p>
          <a:p>
            <a:pPr marL="285750" indent="-285750">
              <a:buFont typeface="Arial" panose="020B0604020202020204" pitchFamily="34" charset="0"/>
              <a:buChar char="•"/>
            </a:pPr>
            <a:r>
              <a:rPr lang="en-US" altLang="ja-JP" sz="2000" b="0" dirty="0"/>
              <a:t>Sensors, cameras, </a:t>
            </a:r>
            <a:r>
              <a:rPr lang="en-US" altLang="ja-JP" sz="2000" b="0" dirty="0" err="1"/>
              <a:t>etc</a:t>
            </a:r>
            <a:r>
              <a:rPr lang="en-US" altLang="ja-JP" sz="2000" b="0" dirty="0"/>
              <a:t>….</a:t>
            </a:r>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lang="en-US" altLang="ja-JP" b="0" dirty="0"/>
          </a:p>
          <a:p>
            <a:pPr marL="285750" indent="-285750">
              <a:buFont typeface="Arial" panose="020B0604020202020204" pitchFamily="34" charset="0"/>
              <a:buChar char="•"/>
            </a:pPr>
            <a:endParaRPr kumimoji="1" lang="en-US" altLang="ja-JP" b="0" dirty="0"/>
          </a:p>
        </p:txBody>
      </p:sp>
      <p:sp>
        <p:nvSpPr>
          <p:cNvPr id="9" name="左中かっこ 8">
            <a:extLst>
              <a:ext uri="{FF2B5EF4-FFF2-40B4-BE49-F238E27FC236}">
                <a16:creationId xmlns:a16="http://schemas.microsoft.com/office/drawing/2014/main" id="{F4749FA6-AECA-4B1D-B43F-1284CD4AAB7A}"/>
              </a:ext>
            </a:extLst>
          </p:cNvPr>
          <p:cNvSpPr/>
          <p:nvPr/>
        </p:nvSpPr>
        <p:spPr>
          <a:xfrm rot="16200000">
            <a:off x="1954751" y="2199899"/>
            <a:ext cx="452761" cy="3645395"/>
          </a:xfrm>
          <a:prstGeom prst="leftBrace">
            <a:avLst>
              <a:gd name="adj1" fmla="val 45588"/>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2" name="左中かっこ 31">
            <a:extLst>
              <a:ext uri="{FF2B5EF4-FFF2-40B4-BE49-F238E27FC236}">
                <a16:creationId xmlns:a16="http://schemas.microsoft.com/office/drawing/2014/main" id="{6FA84285-F70C-4E2E-A615-455DC1E3BDB1}"/>
              </a:ext>
            </a:extLst>
          </p:cNvPr>
          <p:cNvSpPr/>
          <p:nvPr/>
        </p:nvSpPr>
        <p:spPr>
          <a:xfrm rot="16200000">
            <a:off x="6409122" y="2050759"/>
            <a:ext cx="452761" cy="3645395"/>
          </a:xfrm>
          <a:prstGeom prst="leftBrace">
            <a:avLst>
              <a:gd name="adj1" fmla="val 45588"/>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26F287F1-F9B6-4A53-BEAA-B693CC646439}"/>
              </a:ext>
            </a:extLst>
          </p:cNvPr>
          <p:cNvSpPr txBox="1"/>
          <p:nvPr/>
        </p:nvSpPr>
        <p:spPr>
          <a:xfrm>
            <a:off x="358433" y="4294669"/>
            <a:ext cx="3742573" cy="1754326"/>
          </a:xfrm>
          <a:prstGeom prst="rect">
            <a:avLst/>
          </a:prstGeom>
          <a:noFill/>
        </p:spPr>
        <p:txBody>
          <a:bodyPr wrap="square">
            <a:spAutoFit/>
          </a:bodyPr>
          <a:lstStyle/>
          <a:p>
            <a:r>
              <a:rPr kumimoji="1" lang="en-US" altLang="ja-JP" b="0" dirty="0"/>
              <a:t>Power electronics systems and its circuits radiate EM wave which causes colored noise EMI.</a:t>
            </a:r>
            <a:br>
              <a:rPr kumimoji="1" lang="en-US" altLang="ja-JP" b="0" dirty="0"/>
            </a:br>
            <a:br>
              <a:rPr kumimoji="1" lang="en-US" altLang="ja-JP" b="0" dirty="0"/>
            </a:br>
            <a:r>
              <a:rPr lang="en-US" altLang="ja-JP" b="0" dirty="0"/>
              <a:t>VBAN and HBAN should be protected from such EMI.</a:t>
            </a:r>
            <a:endParaRPr kumimoji="1" lang="en-US" altLang="ja-JP" b="0" dirty="0"/>
          </a:p>
        </p:txBody>
      </p:sp>
      <p:sp>
        <p:nvSpPr>
          <p:cNvPr id="34" name="テキスト ボックス 33">
            <a:extLst>
              <a:ext uri="{FF2B5EF4-FFF2-40B4-BE49-F238E27FC236}">
                <a16:creationId xmlns:a16="http://schemas.microsoft.com/office/drawing/2014/main" id="{F91DCF44-DECA-4152-9AD6-A77D4FFD20DF}"/>
              </a:ext>
            </a:extLst>
          </p:cNvPr>
          <p:cNvSpPr txBox="1"/>
          <p:nvPr/>
        </p:nvSpPr>
        <p:spPr>
          <a:xfrm>
            <a:off x="4922590" y="4099837"/>
            <a:ext cx="3742573" cy="2031325"/>
          </a:xfrm>
          <a:prstGeom prst="rect">
            <a:avLst/>
          </a:prstGeom>
          <a:noFill/>
        </p:spPr>
        <p:txBody>
          <a:bodyPr wrap="square">
            <a:spAutoFit/>
          </a:bodyPr>
          <a:lstStyle/>
          <a:p>
            <a:r>
              <a:rPr kumimoji="1" lang="en-US" altLang="ja-JP" b="0" dirty="0"/>
              <a:t>Vehicle control systems and sensors are electronically sensitive system in general.</a:t>
            </a:r>
          </a:p>
          <a:p>
            <a:endParaRPr lang="en-US" altLang="ja-JP" b="0" dirty="0"/>
          </a:p>
          <a:p>
            <a:r>
              <a:rPr kumimoji="1" lang="en-US" altLang="ja-JP" b="0" dirty="0"/>
              <a:t>Those systems should be protected from EMI from HBAN and VBAN and guaranteed EMC.</a:t>
            </a:r>
          </a:p>
        </p:txBody>
      </p:sp>
    </p:spTree>
    <p:extLst>
      <p:ext uri="{BB962C8B-B14F-4D97-AF65-F5344CB8AC3E}">
        <p14:creationId xmlns:p14="http://schemas.microsoft.com/office/powerpoint/2010/main" val="150899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 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F01B3-2A0E-480A-9AA4-C35F85EB4919}"/>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25EC94BC-F5F1-4C42-AEA0-B879A0FECE3D}"/>
              </a:ext>
            </a:extLst>
          </p:cNvPr>
          <p:cNvSpPr>
            <a:spLocks noGrp="1"/>
          </p:cNvSpPr>
          <p:nvPr>
            <p:ph type="ftr" idx="11"/>
          </p:nvPr>
        </p:nvSpPr>
        <p:spPr>
          <a:xfrm>
            <a:off x="4817671" y="6475413"/>
            <a:ext cx="4255077" cy="511232"/>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5387F5D4-05C7-4B64-BF59-DA0AB863024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6" name="TextBox 5">
            <a:extLst>
              <a:ext uri="{FF2B5EF4-FFF2-40B4-BE49-F238E27FC236}">
                <a16:creationId xmlns:a16="http://schemas.microsoft.com/office/drawing/2014/main" id="{D2750C80-CC01-41E9-B688-F5828F1A5680}"/>
              </a:ext>
            </a:extLst>
          </p:cNvPr>
          <p:cNvSpPr txBox="1"/>
          <p:nvPr/>
        </p:nvSpPr>
        <p:spPr>
          <a:xfrm>
            <a:off x="626661" y="1432422"/>
            <a:ext cx="7584127" cy="3693319"/>
          </a:xfrm>
          <a:prstGeom prst="rect">
            <a:avLst/>
          </a:prstGeom>
          <a:noFill/>
        </p:spPr>
        <p:txBody>
          <a:bodyPr wrap="none" rtlCol="0">
            <a:spAutoFit/>
          </a:bodyPr>
          <a:lstStyle/>
          <a:p>
            <a:endParaRPr lang="en-US" b="0" dirty="0"/>
          </a:p>
          <a:p>
            <a:r>
              <a:rPr lang="en-US" b="0" dirty="0"/>
              <a:t>Vehicle Original Equipment Manufacturer (OEM) practice is to address </a:t>
            </a:r>
          </a:p>
          <a:p>
            <a:r>
              <a:rPr lang="en-US" b="0" dirty="0"/>
              <a:t>EMC/EMI at the component </a:t>
            </a:r>
            <a:r>
              <a:rPr lang="en-US" b="0" i="1" dirty="0"/>
              <a:t>and </a:t>
            </a:r>
            <a:r>
              <a:rPr lang="en-US" b="0" dirty="0"/>
              <a:t>system design phase. Moreover, the </a:t>
            </a:r>
          </a:p>
          <a:p>
            <a:r>
              <a:rPr lang="en-US" b="0" dirty="0"/>
              <a:t>resolution of EMC/EMI issues must take in high volume and complex </a:t>
            </a:r>
          </a:p>
          <a:p>
            <a:r>
              <a:rPr lang="en-US" b="0" dirty="0"/>
              <a:t>manufacturing process with the </a:t>
            </a:r>
            <a:r>
              <a:rPr lang="en-US" b="0" i="1" dirty="0"/>
              <a:t>Goal t</a:t>
            </a:r>
            <a:r>
              <a:rPr lang="en-US" b="0" dirty="0"/>
              <a:t>o balance EMC/EMI requirements </a:t>
            </a:r>
          </a:p>
          <a:p>
            <a:r>
              <a:rPr lang="en-US" b="0" dirty="0"/>
              <a:t>with market-based vehicle usage, as in our case HBAN and VBAN. </a:t>
            </a:r>
          </a:p>
          <a:p>
            <a:endParaRPr lang="en-US" dirty="0"/>
          </a:p>
          <a:p>
            <a:r>
              <a:rPr lang="en-US" b="0" dirty="0"/>
              <a:t>15.6a does not intend to address all these items and issues. </a:t>
            </a:r>
          </a:p>
          <a:p>
            <a:r>
              <a:rPr lang="en-US" b="0" dirty="0"/>
              <a:t>We would like to use the knowledge base on these issues:  </a:t>
            </a:r>
          </a:p>
          <a:p>
            <a:r>
              <a:rPr lang="en-US" b="0" dirty="0"/>
              <a:t>EMI is been categorized into four areas: conducted &amp; radiated</a:t>
            </a:r>
          </a:p>
          <a:p>
            <a:r>
              <a:rPr lang="en-US" b="0" dirty="0"/>
              <a:t>emissions, and conducted &amp; radiated susceptibility; with</a:t>
            </a:r>
          </a:p>
          <a:p>
            <a:r>
              <a:rPr lang="en-US" b="0" dirty="0"/>
              <a:t>their specific </a:t>
            </a:r>
            <a:r>
              <a:rPr lang="en-US" b="0" i="1" dirty="0"/>
              <a:t>compliance standards </a:t>
            </a:r>
            <a:r>
              <a:rPr lang="en-US" b="0" dirty="0"/>
              <a:t>and </a:t>
            </a:r>
            <a:r>
              <a:rPr lang="en-US" b="0" i="1" dirty="0"/>
              <a:t>limits</a:t>
            </a:r>
          </a:p>
          <a:p>
            <a:endParaRPr lang="en-US" b="0" dirty="0"/>
          </a:p>
        </p:txBody>
      </p:sp>
      <p:sp>
        <p:nvSpPr>
          <p:cNvPr id="7" name="TextBox 6">
            <a:extLst>
              <a:ext uri="{FF2B5EF4-FFF2-40B4-BE49-F238E27FC236}">
                <a16:creationId xmlns:a16="http://schemas.microsoft.com/office/drawing/2014/main" id="{75C3CC86-FD19-4806-A380-22E887C91A04}"/>
              </a:ext>
            </a:extLst>
          </p:cNvPr>
          <p:cNvSpPr txBox="1"/>
          <p:nvPr/>
        </p:nvSpPr>
        <p:spPr>
          <a:xfrm>
            <a:off x="2425959" y="4366727"/>
            <a:ext cx="184731" cy="369332"/>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2A0B645-E527-40E3-B568-2D93B3257D4C}"/>
              </a:ext>
            </a:extLst>
          </p:cNvPr>
          <p:cNvSpPr txBox="1"/>
          <p:nvPr/>
        </p:nvSpPr>
        <p:spPr>
          <a:xfrm>
            <a:off x="626661" y="3307586"/>
            <a:ext cx="184731" cy="923330"/>
          </a:xfrm>
          <a:prstGeom prst="rect">
            <a:avLst/>
          </a:prstGeom>
          <a:noFill/>
        </p:spPr>
        <p:txBody>
          <a:bodyPr wrap="none" rtlCol="0">
            <a:spAutoFit/>
          </a:bodyPr>
          <a:lstStyle/>
          <a:p>
            <a:endParaRPr lang="en-US" b="0" dirty="0"/>
          </a:p>
          <a:p>
            <a:endParaRPr lang="en-US" b="0" dirty="0"/>
          </a:p>
          <a:p>
            <a:endParaRPr lang="en-US" dirty="0"/>
          </a:p>
        </p:txBody>
      </p:sp>
    </p:spTree>
    <p:extLst>
      <p:ext uri="{BB962C8B-B14F-4D97-AF65-F5344CB8AC3E}">
        <p14:creationId xmlns:p14="http://schemas.microsoft.com/office/powerpoint/2010/main" val="66635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14055-96D7-487A-86B7-02CD54AECBCC}"/>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A5BD5CF6-7652-4C00-93B7-029DB48745BB}"/>
              </a:ext>
            </a:extLst>
          </p:cNvPr>
          <p:cNvSpPr>
            <a:spLocks noGrp="1"/>
          </p:cNvSpPr>
          <p:nvPr>
            <p:ph type="ftr" idx="11"/>
          </p:nvPr>
        </p:nvSpPr>
        <p:spPr>
          <a:xfrm>
            <a:off x="4878389" y="6475412"/>
            <a:ext cx="4265612" cy="382588"/>
          </a:xfrm>
        </p:spPr>
        <p:txBody>
          <a:bodyPr/>
          <a:lstStyle/>
          <a:p>
            <a:r>
              <a:rPr lang="en-US"/>
              <a:t>T.Kobayashi, M.Kim, M. Hernandez, R.Kohno (YNU/YRP-IAI)</a:t>
            </a:r>
            <a:endParaRPr lang="en-US" dirty="0"/>
          </a:p>
        </p:txBody>
      </p:sp>
      <p:sp>
        <p:nvSpPr>
          <p:cNvPr id="4" name="Slide Number Placeholder 3">
            <a:extLst>
              <a:ext uri="{FF2B5EF4-FFF2-40B4-BE49-F238E27FC236}">
                <a16:creationId xmlns:a16="http://schemas.microsoft.com/office/drawing/2014/main" id="{5277B62F-3D6D-42A5-BFE2-750A3E6886F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6" name="TextBox 5">
            <a:extLst>
              <a:ext uri="{FF2B5EF4-FFF2-40B4-BE49-F238E27FC236}">
                <a16:creationId xmlns:a16="http://schemas.microsoft.com/office/drawing/2014/main" id="{26BEBC50-3697-4BDB-A403-6BBF830CF94F}"/>
              </a:ext>
            </a:extLst>
          </p:cNvPr>
          <p:cNvSpPr txBox="1"/>
          <p:nvPr/>
        </p:nvSpPr>
        <p:spPr>
          <a:xfrm>
            <a:off x="707221" y="1167157"/>
            <a:ext cx="7970888" cy="2862322"/>
          </a:xfrm>
          <a:prstGeom prst="rect">
            <a:avLst/>
          </a:prstGeom>
          <a:noFill/>
        </p:spPr>
        <p:txBody>
          <a:bodyPr wrap="square" rtlCol="0">
            <a:spAutoFit/>
          </a:bodyPr>
          <a:lstStyle/>
          <a:p>
            <a:r>
              <a:rPr lang="en-US" b="0" dirty="0"/>
              <a:t>OEMs design EMC-proof circuits and components for immunity, with  the ultimate goal to achieve certification of the vehicle to relevant standards, including EMC/EMI.</a:t>
            </a:r>
          </a:p>
          <a:p>
            <a:endParaRPr lang="en-US" b="0" dirty="0"/>
          </a:p>
          <a:p>
            <a:r>
              <a:rPr lang="en-US" b="0" dirty="0"/>
              <a:t>So far we have been relaying on international standards for EMC/EMI environments  for on-board and off-board sources in internal combustion vehicles, electric  vehicle and hybrid-electric vehicles.  </a:t>
            </a:r>
          </a:p>
          <a:p>
            <a:endParaRPr lang="en-US" b="0" dirty="0"/>
          </a:p>
          <a:p>
            <a:r>
              <a:rPr lang="en-US" b="0" dirty="0"/>
              <a:t>CISPR 25 v4 , SAE J551/1, ECE R10 r5, Nissan NDS02 </a:t>
            </a:r>
          </a:p>
          <a:p>
            <a:endParaRPr lang="en-US" dirty="0"/>
          </a:p>
        </p:txBody>
      </p:sp>
      <p:sp>
        <p:nvSpPr>
          <p:cNvPr id="7" name="TextBox 6">
            <a:extLst>
              <a:ext uri="{FF2B5EF4-FFF2-40B4-BE49-F238E27FC236}">
                <a16:creationId xmlns:a16="http://schemas.microsoft.com/office/drawing/2014/main" id="{1C4BDA4D-A86A-467F-B7E5-69941F9DF9CE}"/>
              </a:ext>
            </a:extLst>
          </p:cNvPr>
          <p:cNvSpPr txBox="1"/>
          <p:nvPr/>
        </p:nvSpPr>
        <p:spPr>
          <a:xfrm>
            <a:off x="685800" y="4490514"/>
            <a:ext cx="7661072" cy="1200329"/>
          </a:xfrm>
          <a:prstGeom prst="rect">
            <a:avLst/>
          </a:prstGeom>
          <a:noFill/>
        </p:spPr>
        <p:txBody>
          <a:bodyPr wrap="none" rtlCol="0">
            <a:spAutoFit/>
          </a:bodyPr>
          <a:lstStyle/>
          <a:p>
            <a:r>
              <a:rPr lang="en-US" b="0" dirty="0"/>
              <a:t>We may add support from Japanese automotive industry and/or others </a:t>
            </a:r>
          </a:p>
          <a:p>
            <a:r>
              <a:rPr lang="en-US" b="0" dirty="0"/>
              <a:t>for testing EMC/EMI over UWB systems in-vehicles based on CISPR 25, </a:t>
            </a:r>
          </a:p>
          <a:p>
            <a:r>
              <a:rPr lang="en-US" b="0" dirty="0"/>
              <a:t>SAE J551/1 or relevant Standards.</a:t>
            </a:r>
          </a:p>
          <a:p>
            <a:endParaRPr lang="en-US" dirty="0"/>
          </a:p>
        </p:txBody>
      </p:sp>
    </p:spTree>
    <p:extLst>
      <p:ext uri="{BB962C8B-B14F-4D97-AF65-F5344CB8AC3E}">
        <p14:creationId xmlns:p14="http://schemas.microsoft.com/office/powerpoint/2010/main" val="3811429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日付プレースホルダー 8">
            <a:extLst>
              <a:ext uri="{FF2B5EF4-FFF2-40B4-BE49-F238E27FC236}">
                <a16:creationId xmlns:a16="http://schemas.microsoft.com/office/drawing/2014/main" id="{7DAC9AAA-06DF-417E-B736-87B7FC127E40}"/>
              </a:ext>
            </a:extLst>
          </p:cNvPr>
          <p:cNvSpPr>
            <a:spLocks noGrp="1"/>
          </p:cNvSpPr>
          <p:nvPr>
            <p:ph type="dt" idx="10"/>
          </p:nvPr>
        </p:nvSpPr>
        <p:spPr/>
        <p:txBody>
          <a:bodyPr/>
          <a:lstStyle/>
          <a:p>
            <a:r>
              <a:rPr kumimoji="1" lang="en-US" altLang="ja-JP"/>
              <a:t>September 2021</a:t>
            </a:r>
            <a:endParaRPr kumimoji="1" lang="ja-JP" altLang="en-US"/>
          </a:p>
        </p:txBody>
      </p:sp>
      <p:sp>
        <p:nvSpPr>
          <p:cNvPr id="10" name="フッター プレースホルダー 9">
            <a:extLst>
              <a:ext uri="{FF2B5EF4-FFF2-40B4-BE49-F238E27FC236}">
                <a16:creationId xmlns:a16="http://schemas.microsoft.com/office/drawing/2014/main" id="{751F920D-6C77-4FB4-81D8-CC8C29065B44}"/>
              </a:ext>
            </a:extLst>
          </p:cNvPr>
          <p:cNvSpPr>
            <a:spLocks noGrp="1"/>
          </p:cNvSpPr>
          <p:nvPr>
            <p:ph type="ftr" idx="11"/>
          </p:nvPr>
        </p:nvSpPr>
        <p:spPr>
          <a:xfrm>
            <a:off x="4341813" y="6475412"/>
            <a:ext cx="4802187" cy="26977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1" name="スライド番号プレースホルダー 10">
            <a:extLst>
              <a:ext uri="{FF2B5EF4-FFF2-40B4-BE49-F238E27FC236}">
                <a16:creationId xmlns:a16="http://schemas.microsoft.com/office/drawing/2014/main" id="{CC140077-E18A-4E8A-A7DF-73B6D50E720C}"/>
              </a:ext>
            </a:extLst>
          </p:cNvPr>
          <p:cNvSpPr>
            <a:spLocks noGrp="1"/>
          </p:cNvSpPr>
          <p:nvPr>
            <p:ph type="sldNum" idx="12"/>
          </p:nvPr>
        </p:nvSpPr>
        <p:spPr/>
        <p:txBody>
          <a:bodyPr/>
          <a:lstStyle/>
          <a:p>
            <a:fld id="{248EE29C-DCB8-4C23-BE14-115B5B2E505D}" type="slidenum">
              <a:rPr kumimoji="1" lang="ja-JP" altLang="en-US" smtClean="0"/>
              <a:t>16</a:t>
            </a:fld>
            <a:endParaRPr kumimoji="1" lang="ja-JP" altLang="en-US"/>
          </a:p>
        </p:txBody>
      </p:sp>
      <p:sp>
        <p:nvSpPr>
          <p:cNvPr id="2" name="タイトル 1">
            <a:extLst>
              <a:ext uri="{FF2B5EF4-FFF2-40B4-BE49-F238E27FC236}">
                <a16:creationId xmlns:a16="http://schemas.microsoft.com/office/drawing/2014/main" id="{82DF758C-32E7-4865-9C28-FF6C601A669C}"/>
              </a:ext>
            </a:extLst>
          </p:cNvPr>
          <p:cNvSpPr>
            <a:spLocks noGrp="1"/>
          </p:cNvSpPr>
          <p:nvPr>
            <p:ph type="title"/>
          </p:nvPr>
        </p:nvSpPr>
        <p:spPr>
          <a:xfrm>
            <a:off x="2042556" y="685799"/>
            <a:ext cx="6415644" cy="511233"/>
          </a:xfrm>
        </p:spPr>
        <p:txBody>
          <a:bodyPr/>
          <a:lstStyle/>
          <a:p>
            <a:r>
              <a:rPr kumimoji="1" lang="en-US" altLang="ja-JP" dirty="0"/>
              <a:t>Cabin Room Environment</a:t>
            </a:r>
            <a:endParaRPr kumimoji="1" lang="ja-JP" altLang="en-US" dirty="0"/>
          </a:p>
        </p:txBody>
      </p:sp>
      <p:sp>
        <p:nvSpPr>
          <p:cNvPr id="3" name="テキスト ボックス 2">
            <a:extLst>
              <a:ext uri="{FF2B5EF4-FFF2-40B4-BE49-F238E27FC236}">
                <a16:creationId xmlns:a16="http://schemas.microsoft.com/office/drawing/2014/main" id="{2C016E41-0C49-4886-AF0E-12AA4C8E1B31}"/>
              </a:ext>
            </a:extLst>
          </p:cNvPr>
          <p:cNvSpPr txBox="1"/>
          <p:nvPr/>
        </p:nvSpPr>
        <p:spPr>
          <a:xfrm>
            <a:off x="361025" y="1706278"/>
            <a:ext cx="3949085" cy="1754326"/>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A lot of metallic components</a:t>
            </a:r>
          </a:p>
          <a:p>
            <a:pPr marL="285750" indent="-285750">
              <a:buFont typeface="Arial" panose="020B0604020202020204" pitchFamily="34" charset="0"/>
              <a:buChar char="•"/>
            </a:pPr>
            <a:r>
              <a:rPr kumimoji="1" lang="en-US" altLang="ja-JP" b="0" dirty="0"/>
              <a:t>Human being moves in the cabin room</a:t>
            </a:r>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4" name="テキスト ボックス 3">
            <a:extLst>
              <a:ext uri="{FF2B5EF4-FFF2-40B4-BE49-F238E27FC236}">
                <a16:creationId xmlns:a16="http://schemas.microsoft.com/office/drawing/2014/main" id="{3A872E0B-C4A4-4C61-B87B-0E8FB2C355CE}"/>
              </a:ext>
            </a:extLst>
          </p:cNvPr>
          <p:cNvSpPr txBox="1"/>
          <p:nvPr/>
        </p:nvSpPr>
        <p:spPr>
          <a:xfrm>
            <a:off x="4833891" y="1706278"/>
            <a:ext cx="4097045" cy="2308324"/>
          </a:xfrm>
          <a:prstGeom prst="rect">
            <a:avLst/>
          </a:prstGeom>
          <a:noFill/>
        </p:spPr>
        <p:txBody>
          <a:bodyPr wrap="square">
            <a:spAutoFit/>
          </a:bodyPr>
          <a:lstStyle/>
          <a:p>
            <a:r>
              <a:rPr kumimoji="1" lang="en-US" altLang="ja-JP" b="0" dirty="0"/>
              <a:t>Larger path-loss than free propagation</a:t>
            </a:r>
          </a:p>
          <a:p>
            <a:r>
              <a:rPr kumimoji="1" lang="en-US" altLang="ja-JP" b="0" dirty="0"/>
              <a:t>Human body absolve RF energy. Dynamic path loss issue and safety issue for passengers should be considered.</a:t>
            </a:r>
          </a:p>
          <a:p>
            <a:r>
              <a:rPr kumimoji="1" lang="en-US" altLang="ja-JP" b="0" dirty="0"/>
              <a:t>Even smaller effect than engine room environment, electro-magnetic interference should be considered.</a:t>
            </a:r>
          </a:p>
        </p:txBody>
      </p:sp>
      <p:sp>
        <p:nvSpPr>
          <p:cNvPr id="5" name="矢印: 右 4">
            <a:extLst>
              <a:ext uri="{FF2B5EF4-FFF2-40B4-BE49-F238E27FC236}">
                <a16:creationId xmlns:a16="http://schemas.microsoft.com/office/drawing/2014/main" id="{EC293B51-57BA-47EF-9309-0C692FD665EC}"/>
              </a:ext>
            </a:extLst>
          </p:cNvPr>
          <p:cNvSpPr/>
          <p:nvPr/>
        </p:nvSpPr>
        <p:spPr>
          <a:xfrm>
            <a:off x="4150312" y="1777299"/>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 name="矢印: 右 5">
            <a:extLst>
              <a:ext uri="{FF2B5EF4-FFF2-40B4-BE49-F238E27FC236}">
                <a16:creationId xmlns:a16="http://schemas.microsoft.com/office/drawing/2014/main" id="{E2C8C5E8-0990-4D11-AF9B-F1DD01EEFE50}"/>
              </a:ext>
            </a:extLst>
          </p:cNvPr>
          <p:cNvSpPr/>
          <p:nvPr/>
        </p:nvSpPr>
        <p:spPr>
          <a:xfrm>
            <a:off x="4150312" y="2069827"/>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65371F66-1206-4220-9ACB-30CE860D04BD}"/>
              </a:ext>
            </a:extLst>
          </p:cNvPr>
          <p:cNvSpPr/>
          <p:nvPr/>
        </p:nvSpPr>
        <p:spPr>
          <a:xfrm>
            <a:off x="4150312" y="3163854"/>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 name="テキスト ボックス 11">
            <a:extLst>
              <a:ext uri="{FF2B5EF4-FFF2-40B4-BE49-F238E27FC236}">
                <a16:creationId xmlns:a16="http://schemas.microsoft.com/office/drawing/2014/main" id="{22D6A09F-9114-4652-B1A4-AC97FE551AA6}"/>
              </a:ext>
            </a:extLst>
          </p:cNvPr>
          <p:cNvSpPr txBox="1"/>
          <p:nvPr/>
        </p:nvSpPr>
        <p:spPr>
          <a:xfrm>
            <a:off x="461639" y="4327791"/>
            <a:ext cx="8369423" cy="1200329"/>
          </a:xfrm>
          <a:prstGeom prst="rect">
            <a:avLst/>
          </a:prstGeom>
          <a:solidFill>
            <a:srgbClr val="FFFF00"/>
          </a:solidFill>
          <a:ln>
            <a:solidFill>
              <a:schemeClr val="tx1"/>
            </a:solidFill>
          </a:ln>
        </p:spPr>
        <p:txBody>
          <a:bodyPr wrap="square">
            <a:spAutoFit/>
          </a:bodyPr>
          <a:lstStyle/>
          <a:p>
            <a:r>
              <a:rPr lang="en-US" altLang="ja-JP" dirty="0"/>
              <a:t>Note:</a:t>
            </a:r>
          </a:p>
          <a:p>
            <a:pPr marL="285750" indent="-285750">
              <a:buFont typeface="Arial" panose="020B0604020202020204" pitchFamily="34" charset="0"/>
              <a:buChar char="•"/>
            </a:pPr>
            <a:r>
              <a:rPr lang="en-US" altLang="ja-JP" b="0" dirty="0"/>
              <a:t>Noise and interference through the glass windows cannot be ignored.</a:t>
            </a:r>
          </a:p>
          <a:p>
            <a:pPr marL="285750" indent="-285750">
              <a:buFont typeface="Arial" panose="020B0604020202020204" pitchFamily="34" charset="0"/>
              <a:buChar char="•"/>
            </a:pPr>
            <a:r>
              <a:rPr kumimoji="1" lang="en-US" altLang="ja-JP" b="0" dirty="0"/>
              <a:t>Interference from BT/WiF</a:t>
            </a:r>
            <a:r>
              <a:rPr lang="en-US" altLang="ja-JP" b="0" dirty="0"/>
              <a:t>i/ cellular / ETC (Electric toll correction system), car navigation system should be considered.</a:t>
            </a:r>
            <a:endParaRPr kumimoji="1" lang="en-US" altLang="ja-JP" b="0" strike="sngStrike" dirty="0"/>
          </a:p>
        </p:txBody>
      </p:sp>
    </p:spTree>
    <p:extLst>
      <p:ext uri="{BB962C8B-B14F-4D97-AF65-F5344CB8AC3E}">
        <p14:creationId xmlns:p14="http://schemas.microsoft.com/office/powerpoint/2010/main" val="434694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32" y="1387506"/>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September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17</a:t>
            </a:fld>
            <a:endParaRPr kumimoji="1" lang="ja-JP" altLang="en-US"/>
          </a:p>
        </p:txBody>
      </p:sp>
      <p:sp>
        <p:nvSpPr>
          <p:cNvPr id="2" name="タイトル 1">
            <a:extLst>
              <a:ext uri="{FF2B5EF4-FFF2-40B4-BE49-F238E27FC236}">
                <a16:creationId xmlns:a16="http://schemas.microsoft.com/office/drawing/2014/main" id="{05043DC3-7F36-4601-BC87-9622B53A3F6B}"/>
              </a:ext>
            </a:extLst>
          </p:cNvPr>
          <p:cNvSpPr>
            <a:spLocks noGrp="1"/>
          </p:cNvSpPr>
          <p:nvPr>
            <p:ph type="title"/>
          </p:nvPr>
        </p:nvSpPr>
        <p:spPr>
          <a:xfrm>
            <a:off x="1947552" y="685799"/>
            <a:ext cx="6510647" cy="511233"/>
          </a:xfrm>
        </p:spPr>
        <p:txBody>
          <a:bodyPr/>
          <a:lstStyle/>
          <a:p>
            <a:r>
              <a:rPr kumimoji="1" lang="en-US" altLang="ja-JP" dirty="0"/>
              <a:t>On Vehicle Environment</a:t>
            </a:r>
            <a:endParaRPr kumimoji="1" lang="ja-JP" altLang="en-US" dirty="0"/>
          </a:p>
        </p:txBody>
      </p:sp>
      <p:sp>
        <p:nvSpPr>
          <p:cNvPr id="3" name="テキスト ボックス 2">
            <a:extLst>
              <a:ext uri="{FF2B5EF4-FFF2-40B4-BE49-F238E27FC236}">
                <a16:creationId xmlns:a16="http://schemas.microsoft.com/office/drawing/2014/main" id="{C2857812-9D0E-42A1-B2CA-900747EE33CC}"/>
              </a:ext>
            </a:extLst>
          </p:cNvPr>
          <p:cNvSpPr txBox="1"/>
          <p:nvPr/>
        </p:nvSpPr>
        <p:spPr>
          <a:xfrm>
            <a:off x="3805560" y="1533409"/>
            <a:ext cx="3846991" cy="800219"/>
          </a:xfrm>
          <a:prstGeom prst="rect">
            <a:avLst/>
          </a:prstGeom>
          <a:noFill/>
        </p:spPr>
        <p:txBody>
          <a:bodyPr wrap="square">
            <a:spAutoFit/>
          </a:bodyPr>
          <a:lstStyle/>
          <a:p>
            <a:r>
              <a:rPr kumimoji="1" lang="en-US" altLang="ja-JP" dirty="0"/>
              <a:t>Around roof</a:t>
            </a:r>
          </a:p>
          <a:p>
            <a:r>
              <a:rPr kumimoji="1" lang="ja-JP" altLang="en-US" sz="1400" b="0" dirty="0"/>
              <a:t>・</a:t>
            </a:r>
            <a:r>
              <a:rPr kumimoji="1" lang="en-US" altLang="ja-JP" sz="1400" b="0" dirty="0"/>
              <a:t>mostly free propagation can be applicable except reflection on the metallic roof</a:t>
            </a:r>
          </a:p>
        </p:txBody>
      </p:sp>
      <p:sp>
        <p:nvSpPr>
          <p:cNvPr id="7" name="テキスト ボックス 6">
            <a:extLst>
              <a:ext uri="{FF2B5EF4-FFF2-40B4-BE49-F238E27FC236}">
                <a16:creationId xmlns:a16="http://schemas.microsoft.com/office/drawing/2014/main" id="{9A8CA9BE-431A-424E-A3D7-19E438C91EA1}"/>
              </a:ext>
            </a:extLst>
          </p:cNvPr>
          <p:cNvSpPr txBox="1"/>
          <p:nvPr/>
        </p:nvSpPr>
        <p:spPr>
          <a:xfrm>
            <a:off x="2366950" y="3602251"/>
            <a:ext cx="4912311" cy="1015663"/>
          </a:xfrm>
          <a:prstGeom prst="rect">
            <a:avLst/>
          </a:prstGeom>
          <a:solidFill>
            <a:schemeClr val="bg2">
              <a:lumMod val="20000"/>
              <a:lumOff val="80000"/>
            </a:schemeClr>
          </a:solidFill>
        </p:spPr>
        <p:txBody>
          <a:bodyPr wrap="square">
            <a:spAutoFit/>
          </a:bodyPr>
          <a:lstStyle/>
          <a:p>
            <a:r>
              <a:rPr kumimoji="1" lang="en-US" altLang="ja-JP" dirty="0"/>
              <a:t>Side</a:t>
            </a:r>
          </a:p>
          <a:p>
            <a:pPr marL="285750" indent="-285750">
              <a:buFont typeface="Arial" panose="020B0604020202020204" pitchFamily="34" charset="0"/>
              <a:buChar char="•"/>
            </a:pPr>
            <a:r>
              <a:rPr kumimoji="1" lang="en-US" altLang="ja-JP" sz="1400" b="0" dirty="0"/>
              <a:t>mostly free propagation can be applicable</a:t>
            </a:r>
            <a:endParaRPr lang="en-US" altLang="ja-JP" sz="1400" b="0" dirty="0"/>
          </a:p>
          <a:p>
            <a:pPr marL="285750" indent="-285750">
              <a:buFont typeface="Arial" panose="020B0604020202020204" pitchFamily="34" charset="0"/>
              <a:buChar char="•"/>
            </a:pPr>
            <a:r>
              <a:rPr kumimoji="1" lang="en-US" altLang="ja-JP" sz="1400" b="0" dirty="0"/>
              <a:t>Between right hand side and the left, front and back, </a:t>
            </a:r>
            <a:r>
              <a:rPr kumimoji="1" lang="en-US" altLang="ja-JP" sz="1400" dirty="0">
                <a:solidFill>
                  <a:srgbClr val="FF0000"/>
                </a:solidFill>
              </a:rPr>
              <a:t>NLOS model</a:t>
            </a:r>
            <a:r>
              <a:rPr kumimoji="1" lang="en-US" altLang="ja-JP" sz="1400" b="0" dirty="0"/>
              <a:t> should be applied. (Glass window)</a:t>
            </a:r>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976543"/>
          </a:xfrm>
          <a:prstGeom prst="rect">
            <a:avLst/>
          </a:prstGeom>
          <a:solidFill>
            <a:schemeClr val="bg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5664C7B2-E193-4C81-9C7B-73A05B5334A1}"/>
              </a:ext>
            </a:extLst>
          </p:cNvPr>
          <p:cNvSpPr txBox="1"/>
          <p:nvPr/>
        </p:nvSpPr>
        <p:spPr>
          <a:xfrm>
            <a:off x="914401" y="5241944"/>
            <a:ext cx="6933460" cy="1107996"/>
          </a:xfrm>
          <a:prstGeom prst="rect">
            <a:avLst/>
          </a:prstGeom>
          <a:solidFill>
            <a:schemeClr val="bg2">
              <a:lumMod val="20000"/>
              <a:lumOff val="80000"/>
            </a:schemeClr>
          </a:solidFill>
        </p:spPr>
        <p:txBody>
          <a:bodyPr wrap="square">
            <a:spAutoFit/>
          </a:bodyPr>
          <a:lstStyle/>
          <a:p>
            <a:r>
              <a:rPr kumimoji="1" lang="en-US" altLang="ja-JP" dirty="0"/>
              <a:t>Bottom</a:t>
            </a:r>
          </a:p>
          <a:p>
            <a:pPr marL="285750" indent="-285750">
              <a:buFont typeface="Arial" panose="020B0604020202020204" pitchFamily="34" charset="0"/>
              <a:buChar char="•"/>
            </a:pPr>
            <a:r>
              <a:rPr kumimoji="1" lang="en-US" altLang="ja-JP" sz="1600" b="0" dirty="0"/>
              <a:t>Reflection at the body bottom and the ground should be considered.</a:t>
            </a:r>
            <a:br>
              <a:rPr kumimoji="1" lang="en-US" altLang="ja-JP" sz="1600" b="0" dirty="0"/>
            </a:br>
            <a:r>
              <a:rPr lang="en-US" altLang="ja-JP" sz="1600" b="0" dirty="0"/>
              <a:t>=&gt; maybe ignorable.</a:t>
            </a:r>
            <a:br>
              <a:rPr lang="en-US" altLang="ja-JP" sz="1600" b="0" dirty="0"/>
            </a:br>
            <a:r>
              <a:rPr lang="en-US" altLang="ja-JP" sz="1600" b="0" dirty="0"/>
              <a:t>=&gt;</a:t>
            </a:r>
            <a:r>
              <a:rPr lang="ja-JP" altLang="en-US" sz="1600" b="0" dirty="0"/>
              <a:t> </a:t>
            </a:r>
            <a:r>
              <a:rPr lang="en-US" altLang="ja-JP" sz="1600" b="0" dirty="0"/>
              <a:t>Depends on pavement</a:t>
            </a:r>
            <a:endParaRPr kumimoji="1" lang="en-US" altLang="ja-JP" sz="1600" b="0" dirty="0"/>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sp>
        <p:nvSpPr>
          <p:cNvPr id="4" name="楕円 3">
            <a:extLst>
              <a:ext uri="{FF2B5EF4-FFF2-40B4-BE49-F238E27FC236}">
                <a16:creationId xmlns:a16="http://schemas.microsoft.com/office/drawing/2014/main" id="{418EE24C-EB01-4B9E-B420-BD136BFBDF89}"/>
              </a:ext>
            </a:extLst>
          </p:cNvPr>
          <p:cNvSpPr/>
          <p:nvPr/>
        </p:nvSpPr>
        <p:spPr>
          <a:xfrm>
            <a:off x="2781600" y="4796457"/>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楕円 14">
            <a:extLst>
              <a:ext uri="{FF2B5EF4-FFF2-40B4-BE49-F238E27FC236}">
                <a16:creationId xmlns:a16="http://schemas.microsoft.com/office/drawing/2014/main" id="{475BA755-4A66-46FC-B92E-4690E0A95A2F}"/>
              </a:ext>
            </a:extLst>
          </p:cNvPr>
          <p:cNvSpPr/>
          <p:nvPr/>
        </p:nvSpPr>
        <p:spPr>
          <a:xfrm>
            <a:off x="5308846" y="4815053"/>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8" name="直線矢印コネクタ 7">
            <a:extLst>
              <a:ext uri="{FF2B5EF4-FFF2-40B4-BE49-F238E27FC236}">
                <a16:creationId xmlns:a16="http://schemas.microsoft.com/office/drawing/2014/main" id="{658F7258-7015-469C-B3FC-457AA82FF1C7}"/>
              </a:ext>
            </a:extLst>
          </p:cNvPr>
          <p:cNvCxnSpPr>
            <a:cxnSpLocks/>
          </p:cNvCxnSpPr>
          <p:nvPr/>
        </p:nvCxnSpPr>
        <p:spPr>
          <a:xfrm>
            <a:off x="2964066" y="4947881"/>
            <a:ext cx="1083296" cy="224345"/>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F40C675F-99C0-4774-8ABE-66CACA99B78D}"/>
              </a:ext>
            </a:extLst>
          </p:cNvPr>
          <p:cNvCxnSpPr>
            <a:cxnSpLocks/>
          </p:cNvCxnSpPr>
          <p:nvPr/>
        </p:nvCxnSpPr>
        <p:spPr>
          <a:xfrm flipV="1">
            <a:off x="4322662" y="4952900"/>
            <a:ext cx="1000888" cy="202638"/>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楕円 18">
            <a:extLst>
              <a:ext uri="{FF2B5EF4-FFF2-40B4-BE49-F238E27FC236}">
                <a16:creationId xmlns:a16="http://schemas.microsoft.com/office/drawing/2014/main" id="{E3C31362-A1AE-4978-9A72-F418A5CA2E25}"/>
              </a:ext>
            </a:extLst>
          </p:cNvPr>
          <p:cNvSpPr/>
          <p:nvPr/>
        </p:nvSpPr>
        <p:spPr>
          <a:xfrm>
            <a:off x="4095588" y="2380839"/>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5489266" y="2363948"/>
            <a:ext cx="165716" cy="184449"/>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a:off x="4261304" y="2469688"/>
            <a:ext cx="1227962" cy="0"/>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爆発: 8 pt 24">
            <a:extLst>
              <a:ext uri="{FF2B5EF4-FFF2-40B4-BE49-F238E27FC236}">
                <a16:creationId xmlns:a16="http://schemas.microsoft.com/office/drawing/2014/main" id="{5A6886F3-ACDF-4C87-BE7D-970E915A5DC0}"/>
              </a:ext>
            </a:extLst>
          </p:cNvPr>
          <p:cNvSpPr/>
          <p:nvPr/>
        </p:nvSpPr>
        <p:spPr>
          <a:xfrm>
            <a:off x="4041444" y="4999502"/>
            <a:ext cx="281218" cy="248565"/>
          </a:xfrm>
          <a:prstGeom prst="irregularSeal1">
            <a:avLst/>
          </a:prstGeom>
          <a:solidFill>
            <a:srgbClr val="FFFF00"/>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8" name="テキスト ボックス 27">
            <a:extLst>
              <a:ext uri="{FF2B5EF4-FFF2-40B4-BE49-F238E27FC236}">
                <a16:creationId xmlns:a16="http://schemas.microsoft.com/office/drawing/2014/main" id="{1656D8B7-806E-4FCC-A8F6-EEAC93C14E79}"/>
              </a:ext>
            </a:extLst>
          </p:cNvPr>
          <p:cNvSpPr txBox="1"/>
          <p:nvPr/>
        </p:nvSpPr>
        <p:spPr>
          <a:xfrm>
            <a:off x="7078098" y="2152358"/>
            <a:ext cx="2027855" cy="800219"/>
          </a:xfrm>
          <a:prstGeom prst="rect">
            <a:avLst/>
          </a:prstGeom>
          <a:solidFill>
            <a:srgbClr val="FFFF00"/>
          </a:solidFill>
          <a:ln>
            <a:solidFill>
              <a:schemeClr val="tx1"/>
            </a:solidFill>
          </a:ln>
        </p:spPr>
        <p:txBody>
          <a:bodyPr wrap="square">
            <a:spAutoFit/>
          </a:bodyPr>
          <a:lstStyle/>
          <a:p>
            <a:r>
              <a:rPr kumimoji="1" lang="en-US" altLang="ja-JP" b="0" dirty="0"/>
              <a:t>Note:</a:t>
            </a:r>
          </a:p>
          <a:p>
            <a:r>
              <a:rPr kumimoji="1" lang="ja-JP" altLang="en-US" sz="1400" b="0" dirty="0"/>
              <a:t>・</a:t>
            </a:r>
            <a:r>
              <a:rPr kumimoji="1" lang="en-US" altLang="ja-JP" sz="1400" b="0" dirty="0"/>
              <a:t>open car</a:t>
            </a:r>
          </a:p>
          <a:p>
            <a:r>
              <a:rPr lang="ja-JP" altLang="en-US" sz="1400" b="0" dirty="0"/>
              <a:t>・</a:t>
            </a:r>
            <a:r>
              <a:rPr lang="en-US" altLang="ja-JP" sz="1400" b="0" dirty="0"/>
              <a:t>in-door roof&lt;=in body</a:t>
            </a:r>
            <a:endParaRPr kumimoji="1" lang="en-US" altLang="ja-JP" sz="1400" b="0" dirty="0"/>
          </a:p>
        </p:txBody>
      </p:sp>
      <p:sp>
        <p:nvSpPr>
          <p:cNvPr id="29" name="テキスト ボックス 28">
            <a:extLst>
              <a:ext uri="{FF2B5EF4-FFF2-40B4-BE49-F238E27FC236}">
                <a16:creationId xmlns:a16="http://schemas.microsoft.com/office/drawing/2014/main" id="{2500FD91-5BCD-4A6B-A577-7DA5E97AA118}"/>
              </a:ext>
            </a:extLst>
          </p:cNvPr>
          <p:cNvSpPr txBox="1"/>
          <p:nvPr/>
        </p:nvSpPr>
        <p:spPr>
          <a:xfrm>
            <a:off x="7051829" y="4183150"/>
            <a:ext cx="2092172" cy="584775"/>
          </a:xfrm>
          <a:prstGeom prst="rect">
            <a:avLst/>
          </a:prstGeom>
          <a:solidFill>
            <a:srgbClr val="FFFF00"/>
          </a:solidFill>
          <a:ln>
            <a:solidFill>
              <a:schemeClr val="tx1"/>
            </a:solidFill>
          </a:ln>
        </p:spPr>
        <p:txBody>
          <a:bodyPr wrap="square">
            <a:spAutoFit/>
          </a:bodyPr>
          <a:lstStyle/>
          <a:p>
            <a:r>
              <a:rPr kumimoji="1" lang="en-US" altLang="ja-JP" b="0" dirty="0"/>
              <a:t>Note:</a:t>
            </a:r>
            <a:endParaRPr kumimoji="1" lang="en-US" altLang="ja-JP" sz="1400" b="0" dirty="0"/>
          </a:p>
          <a:p>
            <a:r>
              <a:rPr lang="ja-JP" altLang="en-US" sz="1400" b="0" dirty="0"/>
              <a:t>・</a:t>
            </a:r>
            <a:r>
              <a:rPr lang="en-US" altLang="ja-JP" sz="1400" b="0" dirty="0"/>
              <a:t>key-less entry system</a:t>
            </a:r>
            <a:endParaRPr kumimoji="1" lang="en-US" altLang="ja-JP" sz="1400" b="0" dirty="0"/>
          </a:p>
        </p:txBody>
      </p:sp>
    </p:spTree>
    <p:extLst>
      <p:ext uri="{BB962C8B-B14F-4D97-AF65-F5344CB8AC3E}">
        <p14:creationId xmlns:p14="http://schemas.microsoft.com/office/powerpoint/2010/main" val="1945032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日付プレースホルダー 14">
            <a:extLst>
              <a:ext uri="{FF2B5EF4-FFF2-40B4-BE49-F238E27FC236}">
                <a16:creationId xmlns:a16="http://schemas.microsoft.com/office/drawing/2014/main" id="{6C98EE0B-1540-4685-BA56-A8EBFB239881}"/>
              </a:ext>
            </a:extLst>
          </p:cNvPr>
          <p:cNvSpPr>
            <a:spLocks noGrp="1"/>
          </p:cNvSpPr>
          <p:nvPr>
            <p:ph type="dt" idx="10"/>
          </p:nvPr>
        </p:nvSpPr>
        <p:spPr/>
        <p:txBody>
          <a:bodyPr/>
          <a:lstStyle/>
          <a:p>
            <a:r>
              <a:rPr kumimoji="1" lang="en-US" altLang="ja-JP"/>
              <a:t>September 2021</a:t>
            </a:r>
            <a:endParaRPr kumimoji="1" lang="ja-JP" altLang="en-US"/>
          </a:p>
        </p:txBody>
      </p:sp>
      <p:sp>
        <p:nvSpPr>
          <p:cNvPr id="23" name="フッター プレースホルダー 22">
            <a:extLst>
              <a:ext uri="{FF2B5EF4-FFF2-40B4-BE49-F238E27FC236}">
                <a16:creationId xmlns:a16="http://schemas.microsoft.com/office/drawing/2014/main" id="{DAFC81DF-C7B0-43D7-AC70-2D493926D6E5}"/>
              </a:ext>
            </a:extLst>
          </p:cNvPr>
          <p:cNvSpPr>
            <a:spLocks noGrp="1"/>
          </p:cNvSpPr>
          <p:nvPr>
            <p:ph type="ftr" idx="11"/>
          </p:nvPr>
        </p:nvSpPr>
        <p:spPr>
          <a:xfrm>
            <a:off x="4627813" y="6475413"/>
            <a:ext cx="4297112" cy="305924"/>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4" name="スライド番号プレースホルダー 23">
            <a:extLst>
              <a:ext uri="{FF2B5EF4-FFF2-40B4-BE49-F238E27FC236}">
                <a16:creationId xmlns:a16="http://schemas.microsoft.com/office/drawing/2014/main" id="{D300E173-984E-4C15-BA28-7089030485A2}"/>
              </a:ext>
            </a:extLst>
          </p:cNvPr>
          <p:cNvSpPr>
            <a:spLocks noGrp="1"/>
          </p:cNvSpPr>
          <p:nvPr>
            <p:ph type="sldNum" idx="12"/>
          </p:nvPr>
        </p:nvSpPr>
        <p:spPr/>
        <p:txBody>
          <a:bodyPr/>
          <a:lstStyle/>
          <a:p>
            <a:fld id="{248EE29C-DCB8-4C23-BE14-115B5B2E505D}" type="slidenum">
              <a:rPr kumimoji="1" lang="ja-JP" altLang="en-US" smtClean="0"/>
              <a:t>18</a:t>
            </a:fld>
            <a:endParaRPr kumimoji="1" lang="ja-JP" altLang="en-US"/>
          </a:p>
        </p:txBody>
      </p:sp>
      <p:sp>
        <p:nvSpPr>
          <p:cNvPr id="2" name="タイトル 1">
            <a:extLst>
              <a:ext uri="{FF2B5EF4-FFF2-40B4-BE49-F238E27FC236}">
                <a16:creationId xmlns:a16="http://schemas.microsoft.com/office/drawing/2014/main" id="{91639C30-1FF0-4851-AE84-0D2322A7D1FE}"/>
              </a:ext>
            </a:extLst>
          </p:cNvPr>
          <p:cNvSpPr>
            <a:spLocks noGrp="1"/>
          </p:cNvSpPr>
          <p:nvPr>
            <p:ph type="title"/>
          </p:nvPr>
        </p:nvSpPr>
        <p:spPr>
          <a:xfrm>
            <a:off x="329953" y="731243"/>
            <a:ext cx="8280647" cy="923330"/>
          </a:xfrm>
        </p:spPr>
        <p:txBody>
          <a:bodyPr/>
          <a:lstStyle/>
          <a:p>
            <a:r>
              <a:rPr kumimoji="1" lang="en-US" altLang="ja-JP" dirty="0"/>
              <a:t>Environment models that can be applicable against different type of vehicles</a:t>
            </a:r>
            <a:endParaRPr kumimoji="1" lang="ja-JP" altLang="en-US" dirty="0"/>
          </a:p>
        </p:txBody>
      </p:sp>
      <p:pic>
        <p:nvPicPr>
          <p:cNvPr id="3" name="Picture 4" descr="車・セダンのイラスト02 | 無料のフリー素材 イラストエイト">
            <a:extLst>
              <a:ext uri="{FF2B5EF4-FFF2-40B4-BE49-F238E27FC236}">
                <a16:creationId xmlns:a16="http://schemas.microsoft.com/office/drawing/2014/main" id="{765CDC0E-4039-4CA5-8243-40B928FA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64" y="2603781"/>
            <a:ext cx="1962077" cy="120032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72E50FD7-7D79-45B3-AB55-1AB5A6703B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a:off x="3558838" y="2064847"/>
            <a:ext cx="5585162" cy="216615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CFB7B189-CB83-45A4-A54B-7520906A8527}"/>
              </a:ext>
            </a:extLst>
          </p:cNvPr>
          <p:cNvSpPr txBox="1"/>
          <p:nvPr/>
        </p:nvSpPr>
        <p:spPr>
          <a:xfrm>
            <a:off x="0" y="3619444"/>
            <a:ext cx="963226" cy="369332"/>
          </a:xfrm>
          <a:prstGeom prst="rect">
            <a:avLst/>
          </a:prstGeom>
          <a:noFill/>
        </p:spPr>
        <p:txBody>
          <a:bodyPr wrap="square">
            <a:spAutoFit/>
          </a:bodyPr>
          <a:lstStyle/>
          <a:p>
            <a:r>
              <a:rPr kumimoji="1" lang="en-US" altLang="ja-JP" dirty="0"/>
              <a:t>Engine</a:t>
            </a:r>
            <a:endParaRPr lang="ja-JP" altLang="en-US" dirty="0"/>
          </a:p>
        </p:txBody>
      </p:sp>
      <p:sp>
        <p:nvSpPr>
          <p:cNvPr id="9" name="テキスト ボックス 8">
            <a:extLst>
              <a:ext uri="{FF2B5EF4-FFF2-40B4-BE49-F238E27FC236}">
                <a16:creationId xmlns:a16="http://schemas.microsoft.com/office/drawing/2014/main" id="{461C7567-1A78-4B0A-95DD-E3F286E308A0}"/>
              </a:ext>
            </a:extLst>
          </p:cNvPr>
          <p:cNvSpPr txBox="1"/>
          <p:nvPr/>
        </p:nvSpPr>
        <p:spPr>
          <a:xfrm>
            <a:off x="1092692" y="3642489"/>
            <a:ext cx="963226" cy="369332"/>
          </a:xfrm>
          <a:prstGeom prst="rect">
            <a:avLst/>
          </a:prstGeom>
          <a:noFill/>
        </p:spPr>
        <p:txBody>
          <a:bodyPr wrap="square">
            <a:spAutoFit/>
          </a:bodyPr>
          <a:lstStyle/>
          <a:p>
            <a:r>
              <a:rPr kumimoji="1" lang="en-US" altLang="ja-JP" dirty="0"/>
              <a:t>Cabin</a:t>
            </a:r>
            <a:endParaRPr lang="ja-JP" altLang="en-US" dirty="0"/>
          </a:p>
        </p:txBody>
      </p:sp>
      <p:sp>
        <p:nvSpPr>
          <p:cNvPr id="10" name="テキスト ボックス 9">
            <a:extLst>
              <a:ext uri="{FF2B5EF4-FFF2-40B4-BE49-F238E27FC236}">
                <a16:creationId xmlns:a16="http://schemas.microsoft.com/office/drawing/2014/main" id="{B17EC944-0893-4238-B1C3-A555C7B77299}"/>
              </a:ext>
            </a:extLst>
          </p:cNvPr>
          <p:cNvSpPr txBox="1"/>
          <p:nvPr/>
        </p:nvSpPr>
        <p:spPr>
          <a:xfrm rot="16200000">
            <a:off x="2878024" y="3725087"/>
            <a:ext cx="963226" cy="369332"/>
          </a:xfrm>
          <a:prstGeom prst="rect">
            <a:avLst/>
          </a:prstGeom>
          <a:noFill/>
        </p:spPr>
        <p:txBody>
          <a:bodyPr wrap="square">
            <a:spAutoFit/>
          </a:bodyPr>
          <a:lstStyle/>
          <a:p>
            <a:r>
              <a:rPr kumimoji="1" lang="en-US" altLang="ja-JP" dirty="0"/>
              <a:t>Engine</a:t>
            </a:r>
            <a:endParaRPr lang="ja-JP" altLang="en-US" dirty="0"/>
          </a:p>
        </p:txBody>
      </p:sp>
      <p:sp>
        <p:nvSpPr>
          <p:cNvPr id="11" name="テキスト ボックス 10">
            <a:extLst>
              <a:ext uri="{FF2B5EF4-FFF2-40B4-BE49-F238E27FC236}">
                <a16:creationId xmlns:a16="http://schemas.microsoft.com/office/drawing/2014/main" id="{E55CBE2A-548D-469C-BB6E-0A3A91A0A4BF}"/>
              </a:ext>
            </a:extLst>
          </p:cNvPr>
          <p:cNvSpPr txBox="1"/>
          <p:nvPr/>
        </p:nvSpPr>
        <p:spPr>
          <a:xfrm rot="16200000">
            <a:off x="2876915" y="2624343"/>
            <a:ext cx="963226" cy="369332"/>
          </a:xfrm>
          <a:prstGeom prst="rect">
            <a:avLst/>
          </a:prstGeom>
          <a:noFill/>
        </p:spPr>
        <p:txBody>
          <a:bodyPr wrap="square">
            <a:spAutoFit/>
          </a:bodyPr>
          <a:lstStyle/>
          <a:p>
            <a:r>
              <a:rPr lang="en-US" altLang="ja-JP" dirty="0"/>
              <a:t>Cabin</a:t>
            </a:r>
            <a:endParaRPr lang="ja-JP" altLang="en-US" dirty="0"/>
          </a:p>
        </p:txBody>
      </p:sp>
      <p:sp>
        <p:nvSpPr>
          <p:cNvPr id="6" name="右中かっこ 5">
            <a:extLst>
              <a:ext uri="{FF2B5EF4-FFF2-40B4-BE49-F238E27FC236}">
                <a16:creationId xmlns:a16="http://schemas.microsoft.com/office/drawing/2014/main" id="{50E0F77A-B8F4-4AF7-A7FF-21E5360FBBDE}"/>
              </a:ext>
            </a:extLst>
          </p:cNvPr>
          <p:cNvSpPr/>
          <p:nvPr/>
        </p:nvSpPr>
        <p:spPr>
          <a:xfrm rot="5400000">
            <a:off x="430569" y="3295918"/>
            <a:ext cx="169025" cy="478028"/>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右中かっこ 13">
            <a:extLst>
              <a:ext uri="{FF2B5EF4-FFF2-40B4-BE49-F238E27FC236}">
                <a16:creationId xmlns:a16="http://schemas.microsoft.com/office/drawing/2014/main" id="{2931C48A-2573-4C0F-B23E-790E2BAEA585}"/>
              </a:ext>
            </a:extLst>
          </p:cNvPr>
          <p:cNvSpPr/>
          <p:nvPr/>
        </p:nvSpPr>
        <p:spPr>
          <a:xfrm rot="5400000">
            <a:off x="1296271" y="3021651"/>
            <a:ext cx="169024" cy="1041369"/>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DFB9D4D4-C68A-4679-ADB9-0F5431405A55}"/>
              </a:ext>
            </a:extLst>
          </p:cNvPr>
          <p:cNvSpPr/>
          <p:nvPr/>
        </p:nvSpPr>
        <p:spPr>
          <a:xfrm rot="10800000">
            <a:off x="3470399" y="2657844"/>
            <a:ext cx="251905" cy="887217"/>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7" name="右中かっこ 16">
            <a:extLst>
              <a:ext uri="{FF2B5EF4-FFF2-40B4-BE49-F238E27FC236}">
                <a16:creationId xmlns:a16="http://schemas.microsoft.com/office/drawing/2014/main" id="{640E3739-BD7C-4126-BAAF-F7B14E27A6E4}"/>
              </a:ext>
            </a:extLst>
          </p:cNvPr>
          <p:cNvSpPr/>
          <p:nvPr/>
        </p:nvSpPr>
        <p:spPr>
          <a:xfrm rot="10800000">
            <a:off x="3470398" y="3603474"/>
            <a:ext cx="251905" cy="329203"/>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C92AFDA-E4C6-407A-9544-762378638465}"/>
              </a:ext>
            </a:extLst>
          </p:cNvPr>
          <p:cNvSpPr txBox="1"/>
          <p:nvPr/>
        </p:nvSpPr>
        <p:spPr>
          <a:xfrm>
            <a:off x="419144" y="5006980"/>
            <a:ext cx="4097045" cy="1477328"/>
          </a:xfrm>
          <a:prstGeom prst="rect">
            <a:avLst/>
          </a:prstGeom>
          <a:noFill/>
        </p:spPr>
        <p:txBody>
          <a:bodyPr wrap="square">
            <a:spAutoFit/>
          </a:bodyPr>
          <a:lstStyle/>
          <a:p>
            <a:r>
              <a:rPr lang="en-US" altLang="ja-JP" dirty="0"/>
              <a:t>Policy:</a:t>
            </a:r>
          </a:p>
          <a:p>
            <a:r>
              <a:rPr kumimoji="1" lang="en-US" altLang="ja-JP" b="0" dirty="0"/>
              <a:t>IEEE 802.15.6a defines several common environment models against </a:t>
            </a:r>
            <a:r>
              <a:rPr kumimoji="1" lang="en-US" altLang="ja-JP" dirty="0"/>
              <a:t>most dominant </a:t>
            </a:r>
            <a:r>
              <a:rPr kumimoji="1" lang="en-US" altLang="ja-JP" b="0" dirty="0"/>
              <a:t>use cases as </a:t>
            </a:r>
            <a:r>
              <a:rPr kumimoji="1" lang="en-US" altLang="ja-JP" dirty="0"/>
              <a:t>mandatory models</a:t>
            </a:r>
            <a:r>
              <a:rPr kumimoji="1" lang="en-US" altLang="ja-JP" b="0" dirty="0"/>
              <a:t>.</a:t>
            </a:r>
          </a:p>
        </p:txBody>
      </p:sp>
      <p:sp>
        <p:nvSpPr>
          <p:cNvPr id="19" name="テキスト ボックス 18">
            <a:extLst>
              <a:ext uri="{FF2B5EF4-FFF2-40B4-BE49-F238E27FC236}">
                <a16:creationId xmlns:a16="http://schemas.microsoft.com/office/drawing/2014/main" id="{19FFEAA1-58CD-4F79-836A-5FB81D83041A}"/>
              </a:ext>
            </a:extLst>
          </p:cNvPr>
          <p:cNvSpPr txBox="1"/>
          <p:nvPr/>
        </p:nvSpPr>
        <p:spPr>
          <a:xfrm>
            <a:off x="4600483" y="4806925"/>
            <a:ext cx="4097045" cy="1600438"/>
          </a:xfrm>
          <a:prstGeom prst="rect">
            <a:avLst/>
          </a:prstGeom>
          <a:noFill/>
        </p:spPr>
        <p:txBody>
          <a:bodyPr wrap="square">
            <a:spAutoFit/>
          </a:bodyPr>
          <a:lstStyle/>
          <a:p>
            <a:r>
              <a:rPr lang="en-US" altLang="ja-JP" dirty="0"/>
              <a:t>Categories:</a:t>
            </a:r>
          </a:p>
          <a:p>
            <a:r>
              <a:rPr kumimoji="1" lang="en-US" altLang="ja-JP" sz="1600" b="0" dirty="0"/>
              <a:t>Categorize several type of vehicle like “for passengers”, “bus”, “small cargo”, “middle cargo”, “Large cargo” and “special purpose vehicles” such as a construction machines and build models for various categories.</a:t>
            </a:r>
          </a:p>
        </p:txBody>
      </p:sp>
      <p:sp>
        <p:nvSpPr>
          <p:cNvPr id="4" name="矢印: 左右 3">
            <a:extLst>
              <a:ext uri="{FF2B5EF4-FFF2-40B4-BE49-F238E27FC236}">
                <a16:creationId xmlns:a16="http://schemas.microsoft.com/office/drawing/2014/main" id="{87469726-62CA-4610-9F22-430336236D4E}"/>
              </a:ext>
            </a:extLst>
          </p:cNvPr>
          <p:cNvSpPr/>
          <p:nvPr/>
        </p:nvSpPr>
        <p:spPr>
          <a:xfrm>
            <a:off x="2185384" y="2603781"/>
            <a:ext cx="963226" cy="1384995"/>
          </a:xfrm>
          <a:prstGeom prst="leftRightArrow">
            <a:avLst>
              <a:gd name="adj1" fmla="val 57692"/>
              <a:gd name="adj2" fmla="val 36175"/>
            </a:avLst>
          </a:prstGeom>
          <a:solidFill>
            <a:srgbClr val="FF99F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テキスト ボックス 19">
            <a:extLst>
              <a:ext uri="{FF2B5EF4-FFF2-40B4-BE49-F238E27FC236}">
                <a16:creationId xmlns:a16="http://schemas.microsoft.com/office/drawing/2014/main" id="{AEF52FC5-2433-460A-A0F6-837A13692DF5}"/>
              </a:ext>
            </a:extLst>
          </p:cNvPr>
          <p:cNvSpPr txBox="1"/>
          <p:nvPr/>
        </p:nvSpPr>
        <p:spPr>
          <a:xfrm>
            <a:off x="151537" y="3961427"/>
            <a:ext cx="4722920" cy="923330"/>
          </a:xfrm>
          <a:prstGeom prst="rect">
            <a:avLst/>
          </a:prstGeom>
          <a:noFill/>
        </p:spPr>
        <p:txBody>
          <a:bodyPr wrap="square">
            <a:spAutoFit/>
          </a:bodyPr>
          <a:lstStyle/>
          <a:p>
            <a:pPr algn="ctr"/>
            <a:r>
              <a:rPr kumimoji="1" lang="en-US" altLang="ja-JP" b="0" dirty="0">
                <a:solidFill>
                  <a:schemeClr val="tx1"/>
                </a:solidFill>
              </a:rPr>
              <a:t>Different</a:t>
            </a:r>
          </a:p>
          <a:p>
            <a:pPr algn="ctr"/>
            <a:r>
              <a:rPr lang="en-US" altLang="ja-JP" b="0" dirty="0"/>
              <a:t>Size;</a:t>
            </a:r>
          </a:p>
          <a:p>
            <a:pPr algn="ctr"/>
            <a:r>
              <a:rPr lang="en-US" altLang="ja-JP" b="0" dirty="0"/>
              <a:t>Structure;...etc.</a:t>
            </a:r>
          </a:p>
        </p:txBody>
      </p:sp>
      <p:sp>
        <p:nvSpPr>
          <p:cNvPr id="22" name="テキスト ボックス 21">
            <a:extLst>
              <a:ext uri="{FF2B5EF4-FFF2-40B4-BE49-F238E27FC236}">
                <a16:creationId xmlns:a16="http://schemas.microsoft.com/office/drawing/2014/main" id="{573AD068-71BF-46E7-958D-C6B532AB415E}"/>
              </a:ext>
            </a:extLst>
          </p:cNvPr>
          <p:cNvSpPr txBox="1"/>
          <p:nvPr/>
        </p:nvSpPr>
        <p:spPr>
          <a:xfrm>
            <a:off x="3590477" y="4380740"/>
            <a:ext cx="4722920" cy="400110"/>
          </a:xfrm>
          <a:prstGeom prst="rect">
            <a:avLst/>
          </a:prstGeom>
          <a:noFill/>
        </p:spPr>
        <p:txBody>
          <a:bodyPr wrap="square">
            <a:spAutoFit/>
          </a:bodyPr>
          <a:lstStyle/>
          <a:p>
            <a:r>
              <a:rPr lang="ja-JP" altLang="en-US" sz="1000" b="0" dirty="0"/>
              <a:t>https://nohat.cc/f/heavy-truck-illustration-isolated-on-a-white-background/comvecteezy328938-201908251309.html</a:t>
            </a:r>
          </a:p>
        </p:txBody>
      </p:sp>
    </p:spTree>
    <p:extLst>
      <p:ext uri="{BB962C8B-B14F-4D97-AF65-F5344CB8AC3E}">
        <p14:creationId xmlns:p14="http://schemas.microsoft.com/office/powerpoint/2010/main" val="288340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a:extLst>
              <a:ext uri="{FF2B5EF4-FFF2-40B4-BE49-F238E27FC236}">
                <a16:creationId xmlns:a16="http://schemas.microsoft.com/office/drawing/2014/main" id="{56B0BA0B-D3CA-43F9-B625-7991660E06A1}"/>
              </a:ext>
            </a:extLst>
          </p:cNvPr>
          <p:cNvSpPr/>
          <p:nvPr/>
        </p:nvSpPr>
        <p:spPr>
          <a:xfrm>
            <a:off x="3808809" y="1961522"/>
            <a:ext cx="1860066"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 name="日付プレースホルダー 3">
            <a:extLst>
              <a:ext uri="{FF2B5EF4-FFF2-40B4-BE49-F238E27FC236}">
                <a16:creationId xmlns:a16="http://schemas.microsoft.com/office/drawing/2014/main" id="{044EEBF0-F909-48FF-90F6-578FBAAB3116}"/>
              </a:ext>
            </a:extLst>
          </p:cNvPr>
          <p:cNvSpPr>
            <a:spLocks noGrp="1"/>
          </p:cNvSpPr>
          <p:nvPr>
            <p:ph type="dt" idx="10"/>
          </p:nvPr>
        </p:nvSpPr>
        <p:spPr/>
        <p:txBody>
          <a:bodyPr/>
          <a:lstStyle/>
          <a:p>
            <a:r>
              <a:rPr lang="en-US" altLang="ja-JP"/>
              <a:t>September 2021</a:t>
            </a:r>
            <a:endParaRPr lang="en-US" dirty="0"/>
          </a:p>
        </p:txBody>
      </p:sp>
      <p:sp>
        <p:nvSpPr>
          <p:cNvPr id="5" name="フッター プレースホルダー 4">
            <a:extLst>
              <a:ext uri="{FF2B5EF4-FFF2-40B4-BE49-F238E27FC236}">
                <a16:creationId xmlns:a16="http://schemas.microsoft.com/office/drawing/2014/main" id="{CAE57167-E2F9-472C-A19B-FAD21C527B5F}"/>
              </a:ext>
            </a:extLst>
          </p:cNvPr>
          <p:cNvSpPr>
            <a:spLocks noGrp="1"/>
          </p:cNvSpPr>
          <p:nvPr>
            <p:ph type="ftr" idx="11"/>
          </p:nvPr>
        </p:nvSpPr>
        <p:spPr>
          <a:xfrm>
            <a:off x="4860020" y="6463360"/>
            <a:ext cx="4202704" cy="36301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E1627449-0F68-4AF7-AED6-690F976B7E5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7" name="タイトル 6">
            <a:extLst>
              <a:ext uri="{FF2B5EF4-FFF2-40B4-BE49-F238E27FC236}">
                <a16:creationId xmlns:a16="http://schemas.microsoft.com/office/drawing/2014/main" id="{4190B607-2BA2-4D88-ABBD-E05B65A9F0B9}"/>
              </a:ext>
            </a:extLst>
          </p:cNvPr>
          <p:cNvSpPr>
            <a:spLocks noGrp="1"/>
          </p:cNvSpPr>
          <p:nvPr>
            <p:ph type="title"/>
          </p:nvPr>
        </p:nvSpPr>
        <p:spPr>
          <a:xfrm>
            <a:off x="286841" y="591182"/>
            <a:ext cx="8608255" cy="511233"/>
          </a:xfrm>
        </p:spPr>
        <p:txBody>
          <a:bodyPr/>
          <a:lstStyle/>
          <a:p>
            <a:r>
              <a:rPr lang="en-US" altLang="ja-JP" dirty="0"/>
              <a:t>Channel and Environment Model Categories</a:t>
            </a:r>
            <a:endParaRPr lang="ja-JP" altLang="en-US" dirty="0"/>
          </a:p>
        </p:txBody>
      </p:sp>
      <p:pic>
        <p:nvPicPr>
          <p:cNvPr id="8" name="Picture 4" descr="車・セダンのイラスト02 | 無料のフリー素材 イラストエイト">
            <a:extLst>
              <a:ext uri="{FF2B5EF4-FFF2-40B4-BE49-F238E27FC236}">
                <a16:creationId xmlns:a16="http://schemas.microsoft.com/office/drawing/2014/main" id="{ADCE65CE-A52E-4F15-B4D1-D8387428A6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1D86F50-31C2-400B-88DC-2D99727B05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57B4A3A-12D8-44BC-85CA-DC89B187AC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EB392F78-7883-47DF-8EBD-F2D809852078}"/>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4" name="テキスト ボックス 13">
            <a:extLst>
              <a:ext uri="{FF2B5EF4-FFF2-40B4-BE49-F238E27FC236}">
                <a16:creationId xmlns:a16="http://schemas.microsoft.com/office/drawing/2014/main" id="{71BCA652-DBF0-402B-9C95-C07985C0894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5" name="テキスト ボックス 14">
            <a:extLst>
              <a:ext uri="{FF2B5EF4-FFF2-40B4-BE49-F238E27FC236}">
                <a16:creationId xmlns:a16="http://schemas.microsoft.com/office/drawing/2014/main" id="{721ACEF6-25DC-4636-9A5B-13F7250FD11D}"/>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6" name="テキスト ボックス 15">
            <a:extLst>
              <a:ext uri="{FF2B5EF4-FFF2-40B4-BE49-F238E27FC236}">
                <a16:creationId xmlns:a16="http://schemas.microsoft.com/office/drawing/2014/main" id="{579F1112-C8D9-43B7-A49C-7725F98F8E36}"/>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2" name="左中かっこ 11">
            <a:extLst>
              <a:ext uri="{FF2B5EF4-FFF2-40B4-BE49-F238E27FC236}">
                <a16:creationId xmlns:a16="http://schemas.microsoft.com/office/drawing/2014/main" id="{6A2BD1C9-6219-41DA-8086-CB0873BBBA39}"/>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CFF9F9FA-0639-41E5-8722-B8FAAEDDC2D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21" name="テキスト ボックス 20">
            <a:extLst>
              <a:ext uri="{FF2B5EF4-FFF2-40B4-BE49-F238E27FC236}">
                <a16:creationId xmlns:a16="http://schemas.microsoft.com/office/drawing/2014/main" id="{FFA508D4-E1E6-4A9A-9603-C3487DF08950}"/>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cxnSp>
        <p:nvCxnSpPr>
          <p:cNvPr id="22" name="直線コネクタ 21">
            <a:extLst>
              <a:ext uri="{FF2B5EF4-FFF2-40B4-BE49-F238E27FC236}">
                <a16:creationId xmlns:a16="http://schemas.microsoft.com/office/drawing/2014/main" id="{3A9C8CEE-5A4A-43BC-A42D-4A2A83DCE942}"/>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2A04D568-8BAA-4E04-9912-81155FC9F233}"/>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62D33982-984B-4428-96EE-56253B78C3D6}"/>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66BF76FF-B839-455C-ADE4-16A42CCCA0BA}"/>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6168E933-C8C9-4012-A10F-D9E0C56E0299}"/>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6303EE69-3404-4250-9DDA-813C07392523}"/>
              </a:ext>
            </a:extLst>
          </p:cNvPr>
          <p:cNvCxnSpPr>
            <a:cxnSpLocks/>
          </p:cNvCxnSpPr>
          <p:nvPr/>
        </p:nvCxnSpPr>
        <p:spPr>
          <a:xfrm>
            <a:off x="570901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線コネクタ 32">
            <a:extLst>
              <a:ext uri="{FF2B5EF4-FFF2-40B4-BE49-F238E27FC236}">
                <a16:creationId xmlns:a16="http://schemas.microsoft.com/office/drawing/2014/main" id="{5566D618-F99A-44B6-A6CF-807328DBE28D}"/>
              </a:ext>
            </a:extLst>
          </p:cNvPr>
          <p:cNvCxnSpPr>
            <a:cxnSpLocks/>
          </p:cNvCxnSpPr>
          <p:nvPr/>
        </p:nvCxnSpPr>
        <p:spPr>
          <a:xfrm>
            <a:off x="746881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D2BEAE49-F863-4730-9C8D-CAA3623658DB}"/>
              </a:ext>
            </a:extLst>
          </p:cNvPr>
          <p:cNvSpPr txBox="1"/>
          <p:nvPr/>
        </p:nvSpPr>
        <p:spPr>
          <a:xfrm>
            <a:off x="5840392" y="1260630"/>
            <a:ext cx="1379353" cy="646331"/>
          </a:xfrm>
          <a:prstGeom prst="rect">
            <a:avLst/>
          </a:prstGeom>
          <a:noFill/>
        </p:spPr>
        <p:txBody>
          <a:bodyPr wrap="square" rtlCol="0">
            <a:spAutoFit/>
          </a:bodyPr>
          <a:lstStyle/>
          <a:p>
            <a:pPr algn="ctr"/>
            <a:r>
              <a:rPr kumimoji="1" lang="en-US" altLang="ja-JP" b="0" dirty="0"/>
              <a:t>On-vehicle body </a:t>
            </a:r>
            <a:endParaRPr kumimoji="1" lang="ja-JP" altLang="en-US" b="0" dirty="0"/>
          </a:p>
        </p:txBody>
      </p:sp>
      <p:sp>
        <p:nvSpPr>
          <p:cNvPr id="36" name="テキスト ボックス 35">
            <a:extLst>
              <a:ext uri="{FF2B5EF4-FFF2-40B4-BE49-F238E27FC236}">
                <a16:creationId xmlns:a16="http://schemas.microsoft.com/office/drawing/2014/main" id="{FEC8D37B-429B-4E89-A9F3-251C60CCBB61}"/>
              </a:ext>
            </a:extLst>
          </p:cNvPr>
          <p:cNvSpPr txBox="1"/>
          <p:nvPr/>
        </p:nvSpPr>
        <p:spPr>
          <a:xfrm>
            <a:off x="7435151" y="1252743"/>
            <a:ext cx="1627573" cy="646331"/>
          </a:xfrm>
          <a:prstGeom prst="rect">
            <a:avLst/>
          </a:prstGeom>
          <a:noFill/>
        </p:spPr>
        <p:txBody>
          <a:bodyPr wrap="square" rtlCol="0">
            <a:spAutoFit/>
          </a:bodyPr>
          <a:lstStyle/>
          <a:p>
            <a:pPr algn="ctr"/>
            <a:r>
              <a:rPr kumimoji="1" lang="en-US" altLang="ja-JP" b="0" dirty="0"/>
              <a:t>Around vehicle body </a:t>
            </a:r>
            <a:endParaRPr kumimoji="1" lang="ja-JP" altLang="en-US" b="0" dirty="0"/>
          </a:p>
        </p:txBody>
      </p:sp>
      <p:sp>
        <p:nvSpPr>
          <p:cNvPr id="37" name="テキスト ボックス 36">
            <a:extLst>
              <a:ext uri="{FF2B5EF4-FFF2-40B4-BE49-F238E27FC236}">
                <a16:creationId xmlns:a16="http://schemas.microsoft.com/office/drawing/2014/main" id="{AF994244-2D68-4E84-BEFA-1A4131B94CE8}"/>
              </a:ext>
            </a:extLst>
          </p:cNvPr>
          <p:cNvSpPr txBox="1"/>
          <p:nvPr/>
        </p:nvSpPr>
        <p:spPr>
          <a:xfrm>
            <a:off x="4267004" y="1260630"/>
            <a:ext cx="1223974" cy="646331"/>
          </a:xfrm>
          <a:prstGeom prst="rect">
            <a:avLst/>
          </a:prstGeom>
          <a:noFill/>
        </p:spPr>
        <p:txBody>
          <a:bodyPr wrap="square" rtlCol="0">
            <a:spAutoFit/>
          </a:bodyPr>
          <a:lstStyle/>
          <a:p>
            <a:pPr algn="ctr"/>
            <a:r>
              <a:rPr kumimoji="1" lang="en-US" altLang="ja-JP" b="0" dirty="0"/>
              <a:t>In-vehicle  body </a:t>
            </a:r>
            <a:endParaRPr kumimoji="1" lang="ja-JP" altLang="en-US" b="0" dirty="0"/>
          </a:p>
        </p:txBody>
      </p:sp>
      <p:sp>
        <p:nvSpPr>
          <p:cNvPr id="43" name="テキスト ボックス 42">
            <a:extLst>
              <a:ext uri="{FF2B5EF4-FFF2-40B4-BE49-F238E27FC236}">
                <a16:creationId xmlns:a16="http://schemas.microsoft.com/office/drawing/2014/main" id="{5E74F999-4F0E-4DF0-9150-09FF30E46E74}"/>
              </a:ext>
            </a:extLst>
          </p:cNvPr>
          <p:cNvSpPr txBox="1"/>
          <p:nvPr/>
        </p:nvSpPr>
        <p:spPr>
          <a:xfrm>
            <a:off x="4202040"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4" name="テキスト ボックス 43">
            <a:extLst>
              <a:ext uri="{FF2B5EF4-FFF2-40B4-BE49-F238E27FC236}">
                <a16:creationId xmlns:a16="http://schemas.microsoft.com/office/drawing/2014/main" id="{327AA901-C11A-4BB5-B1D8-275409E47117}"/>
              </a:ext>
            </a:extLst>
          </p:cNvPr>
          <p:cNvSpPr txBox="1"/>
          <p:nvPr/>
        </p:nvSpPr>
        <p:spPr>
          <a:xfrm>
            <a:off x="4202040" y="329074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7" name="テキスト ボックス 46">
            <a:extLst>
              <a:ext uri="{FF2B5EF4-FFF2-40B4-BE49-F238E27FC236}">
                <a16:creationId xmlns:a16="http://schemas.microsoft.com/office/drawing/2014/main" id="{3093AF1D-3E6F-4E89-BC74-BBA56F71DF2B}"/>
              </a:ext>
            </a:extLst>
          </p:cNvPr>
          <p:cNvSpPr txBox="1"/>
          <p:nvPr/>
        </p:nvSpPr>
        <p:spPr>
          <a:xfrm>
            <a:off x="6095450" y="330624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48" name="テキスト ボックス 47">
            <a:extLst>
              <a:ext uri="{FF2B5EF4-FFF2-40B4-BE49-F238E27FC236}">
                <a16:creationId xmlns:a16="http://schemas.microsoft.com/office/drawing/2014/main" id="{91385E83-61C7-43C3-B1C0-539417D88138}"/>
              </a:ext>
            </a:extLst>
          </p:cNvPr>
          <p:cNvSpPr txBox="1"/>
          <p:nvPr/>
        </p:nvSpPr>
        <p:spPr>
          <a:xfrm>
            <a:off x="7728445" y="330438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1" name="テキスト ボックス 50">
            <a:extLst>
              <a:ext uri="{FF2B5EF4-FFF2-40B4-BE49-F238E27FC236}">
                <a16:creationId xmlns:a16="http://schemas.microsoft.com/office/drawing/2014/main" id="{37DB93A4-38B3-4042-9969-8299A3ACCFDF}"/>
              </a:ext>
            </a:extLst>
          </p:cNvPr>
          <p:cNvSpPr txBox="1"/>
          <p:nvPr/>
        </p:nvSpPr>
        <p:spPr>
          <a:xfrm>
            <a:off x="4192804" y="4186897"/>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dirty="0"/>
              <a:t>channel / Environment</a:t>
            </a:r>
            <a:endParaRPr lang="ja-JP" altLang="en-US" dirty="0"/>
          </a:p>
        </p:txBody>
      </p:sp>
      <p:sp>
        <p:nvSpPr>
          <p:cNvPr id="52" name="テキスト ボックス 51">
            <a:extLst>
              <a:ext uri="{FF2B5EF4-FFF2-40B4-BE49-F238E27FC236}">
                <a16:creationId xmlns:a16="http://schemas.microsoft.com/office/drawing/2014/main" id="{611F55AB-E882-49F7-8A0C-D866E112F53C}"/>
              </a:ext>
            </a:extLst>
          </p:cNvPr>
          <p:cNvSpPr txBox="1"/>
          <p:nvPr/>
        </p:nvSpPr>
        <p:spPr>
          <a:xfrm>
            <a:off x="4166072" y="5426232"/>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3" name="テキスト ボックス 52">
            <a:extLst>
              <a:ext uri="{FF2B5EF4-FFF2-40B4-BE49-F238E27FC236}">
                <a16:creationId xmlns:a16="http://schemas.microsoft.com/office/drawing/2014/main" id="{A69A16C4-1574-4B87-A922-D4DFDBC45F8A}"/>
              </a:ext>
            </a:extLst>
          </p:cNvPr>
          <p:cNvSpPr txBox="1"/>
          <p:nvPr/>
        </p:nvSpPr>
        <p:spPr>
          <a:xfrm>
            <a:off x="6017126" y="4195700"/>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4" name="テキスト ボックス 53">
            <a:extLst>
              <a:ext uri="{FF2B5EF4-FFF2-40B4-BE49-F238E27FC236}">
                <a16:creationId xmlns:a16="http://schemas.microsoft.com/office/drawing/2014/main" id="{44105918-1D40-40D2-866F-2F5C1ECB3AA0}"/>
              </a:ext>
            </a:extLst>
          </p:cNvPr>
          <p:cNvSpPr txBox="1"/>
          <p:nvPr/>
        </p:nvSpPr>
        <p:spPr>
          <a:xfrm>
            <a:off x="7724229" y="4202803"/>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5" name="テキスト ボックス 54">
            <a:extLst>
              <a:ext uri="{FF2B5EF4-FFF2-40B4-BE49-F238E27FC236}">
                <a16:creationId xmlns:a16="http://schemas.microsoft.com/office/drawing/2014/main" id="{EEF6A29A-9388-4385-9B1A-C594AD0E0397}"/>
              </a:ext>
            </a:extLst>
          </p:cNvPr>
          <p:cNvSpPr txBox="1"/>
          <p:nvPr/>
        </p:nvSpPr>
        <p:spPr>
          <a:xfrm>
            <a:off x="6059482" y="5441736"/>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6" name="テキスト ボックス 55">
            <a:extLst>
              <a:ext uri="{FF2B5EF4-FFF2-40B4-BE49-F238E27FC236}">
                <a16:creationId xmlns:a16="http://schemas.microsoft.com/office/drawing/2014/main" id="{7EDC0554-3377-4D03-AD3F-31D6D60D53EC}"/>
              </a:ext>
            </a:extLst>
          </p:cNvPr>
          <p:cNvSpPr txBox="1"/>
          <p:nvPr/>
        </p:nvSpPr>
        <p:spPr>
          <a:xfrm>
            <a:off x="7692477" y="5439879"/>
            <a:ext cx="1202619"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58" name="テキスト ボックス 57">
            <a:extLst>
              <a:ext uri="{FF2B5EF4-FFF2-40B4-BE49-F238E27FC236}">
                <a16:creationId xmlns:a16="http://schemas.microsoft.com/office/drawing/2014/main" id="{A724AFC5-56E7-47BC-AEC7-C5F3C99ED932}"/>
              </a:ext>
            </a:extLst>
          </p:cNvPr>
          <p:cNvSpPr txBox="1"/>
          <p:nvPr/>
        </p:nvSpPr>
        <p:spPr>
          <a:xfrm>
            <a:off x="4213651" y="1931494"/>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pic>
        <p:nvPicPr>
          <p:cNvPr id="73" name="Picture 2">
            <a:extLst>
              <a:ext uri="{FF2B5EF4-FFF2-40B4-BE49-F238E27FC236}">
                <a16:creationId xmlns:a16="http://schemas.microsoft.com/office/drawing/2014/main" id="{1E913B95-E932-4020-8429-E34118940F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74" name="テキスト ボックス 73">
            <a:extLst>
              <a:ext uri="{FF2B5EF4-FFF2-40B4-BE49-F238E27FC236}">
                <a16:creationId xmlns:a16="http://schemas.microsoft.com/office/drawing/2014/main" id="{970C0CA9-5253-46B0-833C-DD6B96C3460D}"/>
              </a:ext>
            </a:extLst>
          </p:cNvPr>
          <p:cNvSpPr txBox="1"/>
          <p:nvPr/>
        </p:nvSpPr>
        <p:spPr>
          <a:xfrm>
            <a:off x="2066437" y="4454187"/>
            <a:ext cx="1833663" cy="230832"/>
          </a:xfrm>
          <a:prstGeom prst="rect">
            <a:avLst/>
          </a:prstGeom>
          <a:noFill/>
        </p:spPr>
        <p:txBody>
          <a:bodyPr wrap="square">
            <a:spAutoFit/>
          </a:bodyPr>
          <a:lstStyle>
            <a:defPPr>
              <a:defRPr lang="ja-JP"/>
            </a:defPPr>
            <a:lvl1pPr>
              <a:defRPr sz="900" b="0"/>
            </a:lvl1pPr>
          </a:lstStyle>
          <a:p>
            <a:r>
              <a:rPr lang="ja-JP" altLang="en-US" dirty="0"/>
              <a:t>https://frame-illust.com/?p=8372</a:t>
            </a:r>
          </a:p>
        </p:txBody>
      </p:sp>
      <p:sp>
        <p:nvSpPr>
          <p:cNvPr id="76" name="正方形/長方形 75">
            <a:extLst>
              <a:ext uri="{FF2B5EF4-FFF2-40B4-BE49-F238E27FC236}">
                <a16:creationId xmlns:a16="http://schemas.microsoft.com/office/drawing/2014/main" id="{F7CBB52E-7FCC-42FD-8296-653F3C1B296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77" name="テキスト ボックス 76">
            <a:extLst>
              <a:ext uri="{FF2B5EF4-FFF2-40B4-BE49-F238E27FC236}">
                <a16:creationId xmlns:a16="http://schemas.microsoft.com/office/drawing/2014/main" id="{E1F84E33-C7CA-40AB-8AD1-1E415C2C537E}"/>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8" name="四角形: 角を丸くする 77">
            <a:extLst>
              <a:ext uri="{FF2B5EF4-FFF2-40B4-BE49-F238E27FC236}">
                <a16:creationId xmlns:a16="http://schemas.microsoft.com/office/drawing/2014/main" id="{D17D0598-145D-4869-B0DF-91AC7FE317C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5" name="正方形/長方形 84">
            <a:extLst>
              <a:ext uri="{FF2B5EF4-FFF2-40B4-BE49-F238E27FC236}">
                <a16:creationId xmlns:a16="http://schemas.microsoft.com/office/drawing/2014/main" id="{273D3E09-96FD-4C54-A295-CE069F9C8E29}"/>
              </a:ext>
            </a:extLst>
          </p:cNvPr>
          <p:cNvSpPr/>
          <p:nvPr/>
        </p:nvSpPr>
        <p:spPr>
          <a:xfrm>
            <a:off x="5709013" y="1961522"/>
            <a:ext cx="1692174"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1647F3B7-1D64-4C5E-B14F-BCA747CBF8AE}"/>
              </a:ext>
            </a:extLst>
          </p:cNvPr>
          <p:cNvSpPr txBox="1"/>
          <p:nvPr/>
        </p:nvSpPr>
        <p:spPr>
          <a:xfrm>
            <a:off x="6102244"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87" name="テキスト ボックス 86">
            <a:extLst>
              <a:ext uri="{FF2B5EF4-FFF2-40B4-BE49-F238E27FC236}">
                <a16:creationId xmlns:a16="http://schemas.microsoft.com/office/drawing/2014/main" id="{5BFD2434-5F45-428D-BDCB-592113089F63}"/>
              </a:ext>
            </a:extLst>
          </p:cNvPr>
          <p:cNvSpPr txBox="1"/>
          <p:nvPr/>
        </p:nvSpPr>
        <p:spPr>
          <a:xfrm>
            <a:off x="6113855" y="1931494"/>
            <a:ext cx="1336304" cy="646331"/>
          </a:xfrm>
          <a:prstGeom prst="rect">
            <a:avLst/>
          </a:prstGeom>
          <a:noFill/>
        </p:spPr>
        <p:txBody>
          <a:bodyPr wrap="square">
            <a:spAutoFit/>
          </a:bodyPr>
          <a:lstStyle/>
          <a:p>
            <a:r>
              <a:rPr kumimoji="1" lang="en-US" altLang="ja-JP" dirty="0"/>
              <a:t>CM-V2 / EM-V2</a:t>
            </a:r>
            <a:endParaRPr kumimoji="1" lang="en-US" altLang="ja-JP" sz="1400" b="0" dirty="0"/>
          </a:p>
        </p:txBody>
      </p:sp>
      <p:sp>
        <p:nvSpPr>
          <p:cNvPr id="88" name="正方形/長方形 87">
            <a:extLst>
              <a:ext uri="{FF2B5EF4-FFF2-40B4-BE49-F238E27FC236}">
                <a16:creationId xmlns:a16="http://schemas.microsoft.com/office/drawing/2014/main" id="{92AD92FA-5848-4976-A2A6-CC83262D0E98}"/>
              </a:ext>
            </a:extLst>
          </p:cNvPr>
          <p:cNvSpPr/>
          <p:nvPr/>
        </p:nvSpPr>
        <p:spPr>
          <a:xfrm>
            <a:off x="7499646" y="1961522"/>
            <a:ext cx="1583982" cy="970886"/>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テキスト ボックス 88">
            <a:extLst>
              <a:ext uri="{FF2B5EF4-FFF2-40B4-BE49-F238E27FC236}">
                <a16:creationId xmlns:a16="http://schemas.microsoft.com/office/drawing/2014/main" id="{3D504146-A690-47A7-A159-3CE4307CF507}"/>
              </a:ext>
            </a:extLst>
          </p:cNvPr>
          <p:cNvSpPr txBox="1"/>
          <p:nvPr/>
        </p:nvSpPr>
        <p:spPr>
          <a:xfrm>
            <a:off x="7616793" y="2447091"/>
            <a:ext cx="1268108"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90" name="テキスト ボックス 89">
            <a:extLst>
              <a:ext uri="{FF2B5EF4-FFF2-40B4-BE49-F238E27FC236}">
                <a16:creationId xmlns:a16="http://schemas.microsoft.com/office/drawing/2014/main" id="{A13E8B83-5B3F-46CE-A567-25210CDB2D56}"/>
              </a:ext>
            </a:extLst>
          </p:cNvPr>
          <p:cNvSpPr txBox="1"/>
          <p:nvPr/>
        </p:nvSpPr>
        <p:spPr>
          <a:xfrm>
            <a:off x="7628404" y="1931494"/>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91" name="テキスト ボックス 90">
            <a:extLst>
              <a:ext uri="{FF2B5EF4-FFF2-40B4-BE49-F238E27FC236}">
                <a16:creationId xmlns:a16="http://schemas.microsoft.com/office/drawing/2014/main" id="{3886456E-E0A8-4DE6-A476-4E3D02D1F13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Tree>
    <p:extLst>
      <p:ext uri="{BB962C8B-B14F-4D97-AF65-F5344CB8AC3E}">
        <p14:creationId xmlns:p14="http://schemas.microsoft.com/office/powerpoint/2010/main" val="765127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lang="en-US" altLang="ja-JP" dirty="0"/>
              <a:t>SG15.6a Channel and Environmental Models  of Human and Vehicle Body Area Networks (HBAN and VBAN)Including EMC/EMI Issues</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800" dirty="0"/>
              <a:t>Takumi Kobayashi</a:t>
            </a:r>
          </a:p>
          <a:p>
            <a:r>
              <a:rPr kumimoji="1" lang="en-US" altLang="ja-JP" sz="2800" dirty="0"/>
              <a:t>(YNU/YRP-IAI)</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September 2021</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464299"/>
            <a:ext cx="4132262" cy="184150"/>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正方形/長方形 55">
            <a:extLst>
              <a:ext uri="{FF2B5EF4-FFF2-40B4-BE49-F238E27FC236}">
                <a16:creationId xmlns:a16="http://schemas.microsoft.com/office/drawing/2014/main" id="{E1CD7648-9156-476E-980E-769B3C60EA8E}"/>
              </a:ext>
            </a:extLst>
          </p:cNvPr>
          <p:cNvSpPr/>
          <p:nvPr/>
        </p:nvSpPr>
        <p:spPr>
          <a:xfrm>
            <a:off x="5483162" y="1966937"/>
            <a:ext cx="1553086" cy="905350"/>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198936" cy="279553"/>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6BF34085-8832-4EBD-A439-85758AA3F4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116436" y="3868809"/>
            <a:ext cx="1884037" cy="7307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1" name="テキスト ボックス 10">
            <a:extLst>
              <a:ext uri="{FF2B5EF4-FFF2-40B4-BE49-F238E27FC236}">
                <a16:creationId xmlns:a16="http://schemas.microsoft.com/office/drawing/2014/main" id="{57B03521-CC5E-4B3F-8B01-DBD0F65ECD44}"/>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891842"/>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05465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391CA813-1212-44FC-B16C-D4C8BB1E3D02}"/>
              </a:ext>
            </a:extLst>
          </p:cNvPr>
          <p:cNvSpPr txBox="1"/>
          <p:nvPr/>
        </p:nvSpPr>
        <p:spPr>
          <a:xfrm>
            <a:off x="6971226" y="1306613"/>
            <a:ext cx="2007244" cy="923330"/>
          </a:xfrm>
          <a:prstGeom prst="rect">
            <a:avLst/>
          </a:prstGeom>
          <a:noFill/>
        </p:spPr>
        <p:txBody>
          <a:bodyPr wrap="square" rtlCol="0">
            <a:spAutoFit/>
          </a:bodyPr>
          <a:lstStyle/>
          <a:p>
            <a:pPr algn="ctr"/>
            <a:r>
              <a:rPr kumimoji="1" lang="en-US" altLang="ja-JP" b="0" dirty="0"/>
              <a:t>Through engine room and cabin</a:t>
            </a:r>
            <a:endParaRPr kumimoji="1" lang="ja-JP" altLang="en-US" b="0" dirty="0"/>
          </a:p>
          <a:p>
            <a:pPr algn="ctr"/>
            <a:endParaRPr kumimoji="1" lang="ja-JP" altLang="en-US" b="0" dirty="0"/>
          </a:p>
        </p:txBody>
      </p:sp>
      <p:sp>
        <p:nvSpPr>
          <p:cNvPr id="28" name="テキスト ボックス 27">
            <a:extLst>
              <a:ext uri="{FF2B5EF4-FFF2-40B4-BE49-F238E27FC236}">
                <a16:creationId xmlns:a16="http://schemas.microsoft.com/office/drawing/2014/main" id="{E5FCC6B8-D40C-4ACA-966A-3E6A44C43072}"/>
              </a:ext>
            </a:extLst>
          </p:cNvPr>
          <p:cNvSpPr txBox="1"/>
          <p:nvPr/>
        </p:nvSpPr>
        <p:spPr>
          <a:xfrm>
            <a:off x="3818465" y="1402296"/>
            <a:ext cx="1511443" cy="369332"/>
          </a:xfrm>
          <a:prstGeom prst="rect">
            <a:avLst/>
          </a:prstGeom>
          <a:noFill/>
        </p:spPr>
        <p:txBody>
          <a:bodyPr wrap="square" rtlCol="0">
            <a:spAutoFit/>
          </a:bodyPr>
          <a:lstStyle/>
          <a:p>
            <a:pPr algn="ctr"/>
            <a:r>
              <a:rPr kumimoji="1" lang="en-US" altLang="ja-JP" b="0" dirty="0"/>
              <a:t>Engine room</a:t>
            </a:r>
            <a:endParaRPr kumimoji="1" lang="ja-JP" altLang="en-US" b="0" dirty="0"/>
          </a:p>
        </p:txBody>
      </p:sp>
      <p:sp>
        <p:nvSpPr>
          <p:cNvPr id="29" name="テキスト ボックス 28">
            <a:extLst>
              <a:ext uri="{FF2B5EF4-FFF2-40B4-BE49-F238E27FC236}">
                <a16:creationId xmlns:a16="http://schemas.microsoft.com/office/drawing/2014/main" id="{42A6A668-C47A-4104-9DE0-F4DBA30FD82B}"/>
              </a:ext>
            </a:extLst>
          </p:cNvPr>
          <p:cNvSpPr txBox="1"/>
          <p:nvPr/>
        </p:nvSpPr>
        <p:spPr>
          <a:xfrm>
            <a:off x="5567683" y="1414750"/>
            <a:ext cx="1223974" cy="369332"/>
          </a:xfrm>
          <a:prstGeom prst="rect">
            <a:avLst/>
          </a:prstGeom>
          <a:noFill/>
        </p:spPr>
        <p:txBody>
          <a:bodyPr wrap="square" rtlCol="0">
            <a:spAutoFit/>
          </a:bodyPr>
          <a:lstStyle/>
          <a:p>
            <a:pPr algn="ctr"/>
            <a:r>
              <a:rPr kumimoji="1" lang="en-US" altLang="ja-JP" dirty="0">
                <a:solidFill>
                  <a:srgbClr val="FF0000"/>
                </a:solidFill>
              </a:rPr>
              <a:t>Cabin</a:t>
            </a:r>
            <a:endParaRPr kumimoji="1" lang="ja-JP" altLang="en-US" dirty="0">
              <a:solidFill>
                <a:srgbClr val="FF0000"/>
              </a:solidFill>
            </a:endParaRPr>
          </a:p>
        </p:txBody>
      </p:sp>
      <p:sp>
        <p:nvSpPr>
          <p:cNvPr id="30" name="テキスト ボックス 29">
            <a:extLst>
              <a:ext uri="{FF2B5EF4-FFF2-40B4-BE49-F238E27FC236}">
                <a16:creationId xmlns:a16="http://schemas.microsoft.com/office/drawing/2014/main" id="{E8624A5F-A4BA-4C23-B2F4-C5B4653BD190}"/>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486377" y="1929840"/>
            <a:ext cx="1336304" cy="646331"/>
          </a:xfrm>
          <a:prstGeom prst="rect">
            <a:avLst/>
          </a:prstGeom>
          <a:noFill/>
        </p:spPr>
        <p:txBody>
          <a:bodyPr wrap="square">
            <a:spAutoFit/>
          </a:bodyPr>
          <a:lstStyle/>
          <a:p>
            <a:r>
              <a:rPr kumimoji="1" lang="en-US" altLang="ja-JP" dirty="0"/>
              <a:t>CM-V1 / EM-V1</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72071"/>
            <a:ext cx="7772400" cy="738633"/>
          </a:xfrm>
          <a:prstGeom prst="rect">
            <a:avLst/>
          </a:prstGeom>
          <a:noFill/>
        </p:spPr>
        <p:txBody>
          <a:bodyPr wrap="square" rtlCol="0">
            <a:spAutoFit/>
          </a:bodyPr>
          <a:lstStyle/>
          <a:p>
            <a:pPr algn="ctr"/>
            <a:r>
              <a:rPr kumimoji="1" lang="en-US" altLang="ja-JP" b="0" dirty="0"/>
              <a:t>In-Vehicle </a:t>
            </a:r>
            <a:r>
              <a:rPr kumimoji="1" lang="en-US" altLang="ja-JP" dirty="0"/>
              <a:t>B</a:t>
            </a:r>
            <a:r>
              <a:rPr kumimoji="1" lang="en-US" altLang="ja-JP" b="0" dirty="0"/>
              <a:t>ody Model Categories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475126" y="2427277"/>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p>
            <a:pPr algn="ctr"/>
            <a:r>
              <a:rPr lang="en-US" altLang="ja-JP" sz="1400" b="0" dirty="0">
                <a:solidFill>
                  <a:srgbClr val="0000FF"/>
                </a:solidFill>
              </a:rPr>
              <a:t>channel / Environment</a:t>
            </a:r>
            <a:endParaRPr lang="ja-JP" altLang="en-US" sz="1400" b="0" dirty="0">
              <a:solidFill>
                <a:srgbClr val="0000FF"/>
              </a:solidFill>
            </a:endParaRPr>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p>
            <a:pPr algn="ctr"/>
            <a:r>
              <a:rPr lang="en-US" altLang="ja-JP" sz="1400" b="0" dirty="0">
                <a:solidFill>
                  <a:srgbClr val="0000FF"/>
                </a:solidFill>
              </a:rPr>
              <a:t>channel</a:t>
            </a:r>
            <a:r>
              <a:rPr kumimoji="1" lang="en-US" altLang="ja-JP" sz="1400" b="0" dirty="0"/>
              <a:t> / </a:t>
            </a:r>
            <a:r>
              <a:rPr lang="en-US" altLang="ja-JP" sz="1400" b="0" dirty="0">
                <a:solidFill>
                  <a:srgbClr val="0000FF"/>
                </a:solidFill>
              </a:rPr>
              <a:t>Environment</a:t>
            </a:r>
            <a:endParaRPr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pic>
        <p:nvPicPr>
          <p:cNvPr id="82" name="Picture 2">
            <a:extLst>
              <a:ext uri="{FF2B5EF4-FFF2-40B4-BE49-F238E27FC236}">
                <a16:creationId xmlns:a16="http://schemas.microsoft.com/office/drawing/2014/main" id="{7B289993-9F81-45CB-A6F5-225CA21BF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01237" y="3943907"/>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83" name="四角形: 角を丸くする 82">
            <a:extLst>
              <a:ext uri="{FF2B5EF4-FFF2-40B4-BE49-F238E27FC236}">
                <a16:creationId xmlns:a16="http://schemas.microsoft.com/office/drawing/2014/main" id="{EAC3576A-F5F8-496C-BF18-C79255156951}"/>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9EA78F37-A50C-4319-996F-8F4536E6DE7F}"/>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44" name="テキスト ボックス 43">
            <a:extLst>
              <a:ext uri="{FF2B5EF4-FFF2-40B4-BE49-F238E27FC236}">
                <a16:creationId xmlns:a16="http://schemas.microsoft.com/office/drawing/2014/main" id="{5FB65E4E-334B-4625-8AE1-07462230C2FD}"/>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45" name="テキスト ボックス 44">
            <a:extLst>
              <a:ext uri="{FF2B5EF4-FFF2-40B4-BE49-F238E27FC236}">
                <a16:creationId xmlns:a16="http://schemas.microsoft.com/office/drawing/2014/main" id="{81EEEBB1-E2AD-4D06-A2EF-79CDED21FB88}"/>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53391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a:extLst>
              <a:ext uri="{FF2B5EF4-FFF2-40B4-BE49-F238E27FC236}">
                <a16:creationId xmlns:a16="http://schemas.microsoft.com/office/drawing/2014/main" id="{8190AFF9-37BD-471B-B0E6-66A866BEFFF8}"/>
              </a:ext>
            </a:extLst>
          </p:cNvPr>
          <p:cNvSpPr/>
          <p:nvPr/>
        </p:nvSpPr>
        <p:spPr>
          <a:xfrm>
            <a:off x="5497525" y="2005218"/>
            <a:ext cx="1576895" cy="93302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572001" y="6475412"/>
            <a:ext cx="4422126" cy="308677"/>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5D1F0E24-08B2-49CE-8C44-58FBCA2E1160}"/>
              </a:ext>
            </a:extLst>
          </p:cNvPr>
          <p:cNvCxnSpPr>
            <a:cxnSpLocks/>
          </p:cNvCxnSpPr>
          <p:nvPr/>
        </p:nvCxnSpPr>
        <p:spPr>
          <a:xfrm>
            <a:off x="54455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7209031"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1" name="テキスト ボックス 30">
            <a:extLst>
              <a:ext uri="{FF2B5EF4-FFF2-40B4-BE49-F238E27FC236}">
                <a16:creationId xmlns:a16="http://schemas.microsoft.com/office/drawing/2014/main" id="{9E9C8395-40B1-4FAD-927B-AD92D48A28B1}"/>
              </a:ext>
            </a:extLst>
          </p:cNvPr>
          <p:cNvSpPr txBox="1"/>
          <p:nvPr/>
        </p:nvSpPr>
        <p:spPr>
          <a:xfrm>
            <a:off x="4011987"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5578420" y="1964872"/>
            <a:ext cx="1336304" cy="646331"/>
          </a:xfrm>
          <a:prstGeom prst="rect">
            <a:avLst/>
          </a:prstGeom>
          <a:noFill/>
        </p:spPr>
        <p:txBody>
          <a:bodyPr wrap="square">
            <a:spAutoFit/>
          </a:bodyPr>
          <a:lstStyle/>
          <a:p>
            <a:r>
              <a:rPr lang="en-US" altLang="ja-JP" dirty="0"/>
              <a:t>CM-V2</a:t>
            </a:r>
            <a:r>
              <a:rPr kumimoji="1" lang="en-US" altLang="ja-JP" dirty="0"/>
              <a:t> / EM-V2</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488577"/>
            <a:ext cx="7772400" cy="738633"/>
          </a:xfrm>
          <a:prstGeom prst="rect">
            <a:avLst/>
          </a:prstGeom>
          <a:noFill/>
        </p:spPr>
        <p:txBody>
          <a:bodyPr wrap="square" rtlCol="0">
            <a:spAutoFit/>
          </a:bodyPr>
          <a:lstStyle/>
          <a:p>
            <a:pPr algn="ctr"/>
            <a:r>
              <a:rPr kumimoji="1" lang="en-US" altLang="ja-JP" dirty="0"/>
              <a:t>On</a:t>
            </a:r>
            <a:r>
              <a:rPr kumimoji="1" lang="en-US" altLang="ja-JP" b="0" dirty="0"/>
              <a:t>-Vehicle Body Model </a:t>
            </a:r>
            <a:r>
              <a:rPr kumimoji="1" lang="en-US" altLang="ja-JP" dirty="0"/>
              <a:t>C</a:t>
            </a:r>
            <a:r>
              <a:rPr kumimoji="1" lang="en-US" altLang="ja-JP" b="0" dirty="0"/>
              <a:t>ategories</a:t>
            </a:r>
            <a:endParaRPr kumimoji="1" lang="ja-JP" altLang="en-US" b="0" dirty="0"/>
          </a:p>
        </p:txBody>
      </p:sp>
      <p:sp>
        <p:nvSpPr>
          <p:cNvPr id="71" name="テキスト ボックス 70">
            <a:extLst>
              <a:ext uri="{FF2B5EF4-FFF2-40B4-BE49-F238E27FC236}">
                <a16:creationId xmlns:a16="http://schemas.microsoft.com/office/drawing/2014/main" id="{4B39AC1B-F224-4A42-A050-EDF493C5698E}"/>
              </a:ext>
            </a:extLst>
          </p:cNvPr>
          <p:cNvSpPr txBox="1"/>
          <p:nvPr/>
        </p:nvSpPr>
        <p:spPr>
          <a:xfrm>
            <a:off x="5514813" y="2439783"/>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72" name="テキスト ボックス 71">
            <a:extLst>
              <a:ext uri="{FF2B5EF4-FFF2-40B4-BE49-F238E27FC236}">
                <a16:creationId xmlns:a16="http://schemas.microsoft.com/office/drawing/2014/main" id="{736D1840-D775-468D-A754-4F65F3CAE12E}"/>
              </a:ext>
            </a:extLst>
          </p:cNvPr>
          <p:cNvSpPr txBox="1"/>
          <p:nvPr/>
        </p:nvSpPr>
        <p:spPr>
          <a:xfrm>
            <a:off x="5501942"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C39DB43F-0197-486F-A500-507F9EC16077}"/>
              </a:ext>
            </a:extLst>
          </p:cNvPr>
          <p:cNvSpPr txBox="1"/>
          <p:nvPr/>
        </p:nvSpPr>
        <p:spPr>
          <a:xfrm>
            <a:off x="5479650"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4" name="テキスト ボックス 73">
            <a:extLst>
              <a:ext uri="{FF2B5EF4-FFF2-40B4-BE49-F238E27FC236}">
                <a16:creationId xmlns:a16="http://schemas.microsoft.com/office/drawing/2014/main" id="{B6BFD2B8-488A-419B-916A-4859805C8DF9}"/>
              </a:ext>
            </a:extLst>
          </p:cNvPr>
          <p:cNvSpPr txBox="1"/>
          <p:nvPr/>
        </p:nvSpPr>
        <p:spPr>
          <a:xfrm>
            <a:off x="5510477"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5" name="テキスト ボックス 74">
            <a:extLst>
              <a:ext uri="{FF2B5EF4-FFF2-40B4-BE49-F238E27FC236}">
                <a16:creationId xmlns:a16="http://schemas.microsoft.com/office/drawing/2014/main" id="{33550DCC-BC2A-4685-9611-57BFD67E8E8D}"/>
              </a:ext>
            </a:extLst>
          </p:cNvPr>
          <p:cNvSpPr txBox="1"/>
          <p:nvPr/>
        </p:nvSpPr>
        <p:spPr>
          <a:xfrm>
            <a:off x="3994990"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6" name="テキスト ボックス 75">
            <a:extLst>
              <a:ext uri="{FF2B5EF4-FFF2-40B4-BE49-F238E27FC236}">
                <a16:creationId xmlns:a16="http://schemas.microsoft.com/office/drawing/2014/main" id="{05A34174-D893-403D-9E55-499277A5BAF5}"/>
              </a:ext>
            </a:extLst>
          </p:cNvPr>
          <p:cNvSpPr txBox="1"/>
          <p:nvPr/>
        </p:nvSpPr>
        <p:spPr>
          <a:xfrm>
            <a:off x="3994990"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FCAAC1C0-F03A-4A61-B2C8-FB29ED06D2BC}"/>
              </a:ext>
            </a:extLst>
          </p:cNvPr>
          <p:cNvSpPr txBox="1"/>
          <p:nvPr/>
        </p:nvSpPr>
        <p:spPr>
          <a:xfrm>
            <a:off x="3994990"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807C02F3-EF75-44B8-BB20-FC134ED964AD}"/>
              </a:ext>
            </a:extLst>
          </p:cNvPr>
          <p:cNvSpPr txBox="1"/>
          <p:nvPr/>
        </p:nvSpPr>
        <p:spPr>
          <a:xfrm>
            <a:off x="7323213"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6DE2D79-F42B-4BF9-AA04-E503EB41BF98}"/>
              </a:ext>
            </a:extLst>
          </p:cNvPr>
          <p:cNvSpPr txBox="1"/>
          <p:nvPr/>
        </p:nvSpPr>
        <p:spPr>
          <a:xfrm>
            <a:off x="7306216"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A4A0A45-4B17-4C2C-A6D5-A2E1956C522D}"/>
              </a:ext>
            </a:extLst>
          </p:cNvPr>
          <p:cNvSpPr txBox="1"/>
          <p:nvPr/>
        </p:nvSpPr>
        <p:spPr>
          <a:xfrm>
            <a:off x="7306216"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2BFA769B-1313-4AF7-BF15-55A8556B7F98}"/>
              </a:ext>
            </a:extLst>
          </p:cNvPr>
          <p:cNvSpPr txBox="1"/>
          <p:nvPr/>
        </p:nvSpPr>
        <p:spPr>
          <a:xfrm>
            <a:off x="7306216"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52" name="テキスト ボックス 51">
            <a:extLst>
              <a:ext uri="{FF2B5EF4-FFF2-40B4-BE49-F238E27FC236}">
                <a16:creationId xmlns:a16="http://schemas.microsoft.com/office/drawing/2014/main" id="{15970215-8E5D-4998-9AF5-9F1FB1E3618C}"/>
              </a:ext>
            </a:extLst>
          </p:cNvPr>
          <p:cNvSpPr txBox="1"/>
          <p:nvPr/>
        </p:nvSpPr>
        <p:spPr>
          <a:xfrm>
            <a:off x="4205802" y="1386788"/>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56" name="テキスト ボックス 55">
            <a:extLst>
              <a:ext uri="{FF2B5EF4-FFF2-40B4-BE49-F238E27FC236}">
                <a16:creationId xmlns:a16="http://schemas.microsoft.com/office/drawing/2014/main" id="{20BD056D-9543-4611-803A-6C61E64040A1}"/>
              </a:ext>
            </a:extLst>
          </p:cNvPr>
          <p:cNvSpPr txBox="1"/>
          <p:nvPr/>
        </p:nvSpPr>
        <p:spPr>
          <a:xfrm>
            <a:off x="5540340" y="1073507"/>
            <a:ext cx="1569870" cy="923330"/>
          </a:xfrm>
          <a:prstGeom prst="rect">
            <a:avLst/>
          </a:prstGeom>
          <a:noFill/>
        </p:spPr>
        <p:txBody>
          <a:bodyPr wrap="square" rtlCol="0">
            <a:spAutoFit/>
          </a:bodyPr>
          <a:lstStyle/>
          <a:p>
            <a:r>
              <a:rPr kumimoji="1" lang="en-US" altLang="ja-JP" dirty="0">
                <a:solidFill>
                  <a:srgbClr val="FF0000"/>
                </a:solidFill>
              </a:rPr>
              <a:t>Side Right/Left/</a:t>
            </a:r>
          </a:p>
          <a:p>
            <a:r>
              <a:rPr kumimoji="1" lang="en-US" altLang="ja-JP" dirty="0">
                <a:solidFill>
                  <a:srgbClr val="FF0000"/>
                </a:solidFill>
              </a:rPr>
              <a:t>Front/Back</a:t>
            </a:r>
            <a:endParaRPr kumimoji="1" lang="ja-JP" altLang="en-US" dirty="0">
              <a:solidFill>
                <a:srgbClr val="FF0000"/>
              </a:solidFill>
            </a:endParaRPr>
          </a:p>
        </p:txBody>
      </p:sp>
      <p:sp>
        <p:nvSpPr>
          <p:cNvPr id="60" name="テキスト ボックス 59">
            <a:extLst>
              <a:ext uri="{FF2B5EF4-FFF2-40B4-BE49-F238E27FC236}">
                <a16:creationId xmlns:a16="http://schemas.microsoft.com/office/drawing/2014/main" id="{C86109BC-E1B4-432F-89BE-7AB0049E7B47}"/>
              </a:ext>
            </a:extLst>
          </p:cNvPr>
          <p:cNvSpPr txBox="1"/>
          <p:nvPr/>
        </p:nvSpPr>
        <p:spPr>
          <a:xfrm>
            <a:off x="7370096" y="1369001"/>
            <a:ext cx="1336302" cy="369332"/>
          </a:xfrm>
          <a:prstGeom prst="rect">
            <a:avLst/>
          </a:prstGeom>
          <a:noFill/>
        </p:spPr>
        <p:txBody>
          <a:bodyPr wrap="square" rtlCol="0">
            <a:spAutoFit/>
          </a:bodyPr>
          <a:lstStyle/>
          <a:p>
            <a:r>
              <a:rPr kumimoji="1" lang="en-US" altLang="ja-JP" b="0" dirty="0"/>
              <a:t>Bottom</a:t>
            </a:r>
            <a:endParaRPr kumimoji="1" lang="ja-JP" altLang="en-US" b="0" dirty="0"/>
          </a:p>
        </p:txBody>
      </p:sp>
      <p:sp>
        <p:nvSpPr>
          <p:cNvPr id="68" name="正方形/長方形 67">
            <a:extLst>
              <a:ext uri="{FF2B5EF4-FFF2-40B4-BE49-F238E27FC236}">
                <a16:creationId xmlns:a16="http://schemas.microsoft.com/office/drawing/2014/main" id="{B3788DD4-8A0F-4DC2-A69E-5264DCDE6F69}"/>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69" name="テキスト ボックス 68">
            <a:extLst>
              <a:ext uri="{FF2B5EF4-FFF2-40B4-BE49-F238E27FC236}">
                <a16:creationId xmlns:a16="http://schemas.microsoft.com/office/drawing/2014/main" id="{2C964315-3167-4490-B768-34F7FFC1FC49}"/>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70" name="四角形: 角を丸くする 69">
            <a:extLst>
              <a:ext uri="{FF2B5EF4-FFF2-40B4-BE49-F238E27FC236}">
                <a16:creationId xmlns:a16="http://schemas.microsoft.com/office/drawing/2014/main" id="{928E34D3-8909-4DAB-BCEC-6EDE3EFE4850}"/>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44"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5E158D38-AFAA-40D7-B016-0B522633AC0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44">
            <a:extLst>
              <a:ext uri="{FF2B5EF4-FFF2-40B4-BE49-F238E27FC236}">
                <a16:creationId xmlns:a16="http://schemas.microsoft.com/office/drawing/2014/main" id="{65C44CDE-FD8E-4AD0-A697-14969B0366D3}"/>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6" name="Picture 2">
            <a:extLst>
              <a:ext uri="{FF2B5EF4-FFF2-40B4-BE49-F238E27FC236}">
                <a16:creationId xmlns:a16="http://schemas.microsoft.com/office/drawing/2014/main" id="{587B42A8-315C-4705-A848-95AA52B75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86D26DC8-0140-471A-9A87-3485C48E5E8F}"/>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
        <p:nvSpPr>
          <p:cNvPr id="48" name="テキスト ボックス 47">
            <a:extLst>
              <a:ext uri="{FF2B5EF4-FFF2-40B4-BE49-F238E27FC236}">
                <a16:creationId xmlns:a16="http://schemas.microsoft.com/office/drawing/2014/main" id="{C8525C74-048B-4CF4-AFF4-A2E36AB066A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50" name="テキスト ボックス 49">
            <a:extLst>
              <a:ext uri="{FF2B5EF4-FFF2-40B4-BE49-F238E27FC236}">
                <a16:creationId xmlns:a16="http://schemas.microsoft.com/office/drawing/2014/main" id="{23D7940E-94DD-40D9-B5A7-847614118168}"/>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62468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89E2F47D-386B-49A9-9FE6-809EC14AD0E9}"/>
              </a:ext>
            </a:extLst>
          </p:cNvPr>
          <p:cNvSpPr/>
          <p:nvPr/>
        </p:nvSpPr>
        <p:spPr>
          <a:xfrm>
            <a:off x="3809099" y="1957138"/>
            <a:ext cx="2368877" cy="978124"/>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878389" y="6475412"/>
            <a:ext cx="4304788" cy="31968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pic>
        <p:nvPicPr>
          <p:cNvPr id="6" name="Picture 4" descr="車・セダンのイラスト02 | 無料のフリー素材 イラストエイト">
            <a:extLst>
              <a:ext uri="{FF2B5EF4-FFF2-40B4-BE49-F238E27FC236}">
                <a16:creationId xmlns:a16="http://schemas.microsoft.com/office/drawing/2014/main" id="{81B3237A-7B02-429B-9240-3450F5F4F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C0E941EF-B128-42D4-B0EB-95698BF10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C745B62E-026F-4919-A098-2BF7B3A635FE}"/>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10" name="テキスト ボックス 9">
            <a:extLst>
              <a:ext uri="{FF2B5EF4-FFF2-40B4-BE49-F238E27FC236}">
                <a16:creationId xmlns:a16="http://schemas.microsoft.com/office/drawing/2014/main" id="{832DCD1F-A0AE-4F35-8312-9B4ECC8FE0AE}"/>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12" name="テキスト ボックス 11">
            <a:extLst>
              <a:ext uri="{FF2B5EF4-FFF2-40B4-BE49-F238E27FC236}">
                <a16:creationId xmlns:a16="http://schemas.microsoft.com/office/drawing/2014/main" id="{2E31F436-7FD9-4F18-98E6-661CF832EEDF}"/>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13" name="左中かっこ 12">
            <a:extLst>
              <a:ext uri="{FF2B5EF4-FFF2-40B4-BE49-F238E27FC236}">
                <a16:creationId xmlns:a16="http://schemas.microsoft.com/office/drawing/2014/main" id="{3B0DA6CF-D897-45AC-A5E7-83C66D6CC2B3}"/>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6" name="直線コネクタ 15">
            <a:extLst>
              <a:ext uri="{FF2B5EF4-FFF2-40B4-BE49-F238E27FC236}">
                <a16:creationId xmlns:a16="http://schemas.microsoft.com/office/drawing/2014/main" id="{9F27C28A-5315-431C-8659-85A64BE96971}"/>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F4C249BB-B9DF-47C1-9CC2-E3657457DD7A}"/>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線コネクタ 17">
            <a:extLst>
              <a:ext uri="{FF2B5EF4-FFF2-40B4-BE49-F238E27FC236}">
                <a16:creationId xmlns:a16="http://schemas.microsoft.com/office/drawing/2014/main" id="{3BC9620C-06A7-499E-8176-C44CE3B3A2ED}"/>
              </a:ext>
            </a:extLst>
          </p:cNvPr>
          <p:cNvCxnSpPr>
            <a:cxnSpLocks/>
          </p:cNvCxnSpPr>
          <p:nvPr/>
        </p:nvCxnSpPr>
        <p:spPr>
          <a:xfrm>
            <a:off x="2423896" y="2935263"/>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1C169B98-F8EC-499C-98AD-12347EC4FACB}"/>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線コネクタ 19">
            <a:extLst>
              <a:ext uri="{FF2B5EF4-FFF2-40B4-BE49-F238E27FC236}">
                <a16:creationId xmlns:a16="http://schemas.microsoft.com/office/drawing/2014/main" id="{A5CC8CB3-2822-44E1-9BEB-DD3D09024758}"/>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F18054B0-B380-4740-99AD-523E24FC317D}"/>
              </a:ext>
            </a:extLst>
          </p:cNvPr>
          <p:cNvCxnSpPr>
            <a:cxnSpLocks/>
          </p:cNvCxnSpPr>
          <p:nvPr/>
        </p:nvCxnSpPr>
        <p:spPr>
          <a:xfrm>
            <a:off x="6177977"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テキスト ボックス 34">
            <a:extLst>
              <a:ext uri="{FF2B5EF4-FFF2-40B4-BE49-F238E27FC236}">
                <a16:creationId xmlns:a16="http://schemas.microsoft.com/office/drawing/2014/main" id="{80A61E2F-3F9C-4D47-8616-CA19764BEE74}"/>
              </a:ext>
            </a:extLst>
          </p:cNvPr>
          <p:cNvSpPr txBox="1"/>
          <p:nvPr/>
        </p:nvSpPr>
        <p:spPr>
          <a:xfrm>
            <a:off x="4270817" y="2456860"/>
            <a:ext cx="1487050" cy="523220"/>
          </a:xfrm>
          <a:prstGeom prst="rect">
            <a:avLst/>
          </a:prstGeom>
          <a:noFill/>
        </p:spPr>
        <p:txBody>
          <a:bodyPr wrap="square" rtlCol="0">
            <a:spAutoFit/>
          </a:bodyPr>
          <a:lstStyle/>
          <a:p>
            <a:pPr algn="ctr"/>
            <a:r>
              <a:rPr kumimoji="1" lang="en-US" altLang="ja-JP" sz="1400" dirty="0">
                <a:solidFill>
                  <a:srgbClr val="FF0000"/>
                </a:solidFill>
              </a:rPr>
              <a:t>channel</a:t>
            </a:r>
            <a:r>
              <a:rPr kumimoji="1" lang="en-US" altLang="ja-JP" sz="1400" b="0" dirty="0"/>
              <a:t> / </a:t>
            </a:r>
            <a:r>
              <a:rPr lang="en-US" altLang="ja-JP" sz="1400" dirty="0">
                <a:solidFill>
                  <a:srgbClr val="FF0000"/>
                </a:solidFill>
              </a:rPr>
              <a:t>Environment</a:t>
            </a:r>
            <a:endParaRPr kumimoji="1" lang="ja-JP" altLang="en-US" sz="1400" dirty="0">
              <a:solidFill>
                <a:srgbClr val="FF0000"/>
              </a:solidFill>
            </a:endParaRPr>
          </a:p>
        </p:txBody>
      </p:sp>
      <p:sp>
        <p:nvSpPr>
          <p:cNvPr id="49" name="テキスト ボックス 48">
            <a:extLst>
              <a:ext uri="{FF2B5EF4-FFF2-40B4-BE49-F238E27FC236}">
                <a16:creationId xmlns:a16="http://schemas.microsoft.com/office/drawing/2014/main" id="{F39118B4-4B1E-476A-88FD-5B4578D7676A}"/>
              </a:ext>
            </a:extLst>
          </p:cNvPr>
          <p:cNvSpPr txBox="1"/>
          <p:nvPr/>
        </p:nvSpPr>
        <p:spPr>
          <a:xfrm>
            <a:off x="4307960" y="1921702"/>
            <a:ext cx="1336304" cy="646331"/>
          </a:xfrm>
          <a:prstGeom prst="rect">
            <a:avLst/>
          </a:prstGeom>
          <a:noFill/>
        </p:spPr>
        <p:txBody>
          <a:bodyPr wrap="square">
            <a:spAutoFit/>
          </a:bodyPr>
          <a:lstStyle/>
          <a:p>
            <a:r>
              <a:rPr kumimoji="1" lang="en-US" altLang="ja-JP" dirty="0"/>
              <a:t>CM-V3 / EM-V3</a:t>
            </a:r>
            <a:endParaRPr kumimoji="1" lang="en-US" altLang="ja-JP" sz="1400" b="0"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685800" y="519848"/>
            <a:ext cx="7772400" cy="677078"/>
          </a:xfrm>
          <a:prstGeom prst="rect">
            <a:avLst/>
          </a:prstGeom>
          <a:noFill/>
        </p:spPr>
        <p:txBody>
          <a:bodyPr wrap="square" rtlCol="0">
            <a:spAutoFit/>
          </a:bodyPr>
          <a:lstStyle/>
          <a:p>
            <a:pPr algn="ctr"/>
            <a:r>
              <a:rPr kumimoji="1" lang="en-US" altLang="ja-JP" sz="3200" dirty="0"/>
              <a:t>Around </a:t>
            </a:r>
            <a:r>
              <a:rPr kumimoji="1" lang="en-US" altLang="ja-JP" sz="3200" b="0" dirty="0"/>
              <a:t>Vehicle </a:t>
            </a:r>
            <a:r>
              <a:rPr kumimoji="1" lang="en-US" altLang="ja-JP" sz="3200" dirty="0"/>
              <a:t>B</a:t>
            </a:r>
            <a:r>
              <a:rPr kumimoji="1" lang="en-US" altLang="ja-JP" sz="3200" b="0" dirty="0"/>
              <a:t>ody </a:t>
            </a:r>
            <a:r>
              <a:rPr kumimoji="1" lang="en-US" altLang="ja-JP" sz="3200" dirty="0"/>
              <a:t>M</a:t>
            </a:r>
            <a:r>
              <a:rPr kumimoji="1" lang="en-US" altLang="ja-JP" sz="3200" b="0" dirty="0"/>
              <a:t>odel </a:t>
            </a:r>
            <a:r>
              <a:rPr kumimoji="1" lang="en-US" altLang="ja-JP" sz="3200" dirty="0"/>
              <a:t>C</a:t>
            </a:r>
            <a:r>
              <a:rPr kumimoji="1" lang="en-US" altLang="ja-JP" sz="3200" b="0" dirty="0"/>
              <a:t>ategories</a:t>
            </a:r>
            <a:endParaRPr kumimoji="1" lang="ja-JP" altLang="en-US" sz="3200" b="0" dirty="0"/>
          </a:p>
        </p:txBody>
      </p:sp>
      <p:sp>
        <p:nvSpPr>
          <p:cNvPr id="67" name="テキスト ボックス 66">
            <a:extLst>
              <a:ext uri="{FF2B5EF4-FFF2-40B4-BE49-F238E27FC236}">
                <a16:creationId xmlns:a16="http://schemas.microsoft.com/office/drawing/2014/main" id="{6A7C9F14-DB22-4077-B649-9FE0768A7EB1}"/>
              </a:ext>
            </a:extLst>
          </p:cNvPr>
          <p:cNvSpPr txBox="1"/>
          <p:nvPr/>
        </p:nvSpPr>
        <p:spPr>
          <a:xfrm>
            <a:off x="4323525" y="3227019"/>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8" name="テキスト ボックス 67">
            <a:extLst>
              <a:ext uri="{FF2B5EF4-FFF2-40B4-BE49-F238E27FC236}">
                <a16:creationId xmlns:a16="http://schemas.microsoft.com/office/drawing/2014/main" id="{BFA0FE1F-815A-41E4-9FF0-082F67607962}"/>
              </a:ext>
            </a:extLst>
          </p:cNvPr>
          <p:cNvSpPr txBox="1"/>
          <p:nvPr/>
        </p:nvSpPr>
        <p:spPr>
          <a:xfrm>
            <a:off x="4301233" y="4275700"/>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9" name="テキスト ボックス 68">
            <a:extLst>
              <a:ext uri="{FF2B5EF4-FFF2-40B4-BE49-F238E27FC236}">
                <a16:creationId xmlns:a16="http://schemas.microsoft.com/office/drawing/2014/main" id="{A4605261-AF11-45D1-8F05-03668BE31B15}"/>
              </a:ext>
            </a:extLst>
          </p:cNvPr>
          <p:cNvSpPr txBox="1"/>
          <p:nvPr/>
        </p:nvSpPr>
        <p:spPr>
          <a:xfrm>
            <a:off x="4332060" y="5539576"/>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0" name="テキスト ボックス 69">
            <a:extLst>
              <a:ext uri="{FF2B5EF4-FFF2-40B4-BE49-F238E27FC236}">
                <a16:creationId xmlns:a16="http://schemas.microsoft.com/office/drawing/2014/main" id="{63A9FB0A-EB4A-48EB-BFB1-1F0EFB889C8E}"/>
              </a:ext>
            </a:extLst>
          </p:cNvPr>
          <p:cNvSpPr txBox="1"/>
          <p:nvPr/>
        </p:nvSpPr>
        <p:spPr>
          <a:xfrm>
            <a:off x="4257545" y="1407734"/>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71" name="テキスト ボックス 70">
            <a:extLst>
              <a:ext uri="{FF2B5EF4-FFF2-40B4-BE49-F238E27FC236}">
                <a16:creationId xmlns:a16="http://schemas.microsoft.com/office/drawing/2014/main" id="{6F52C11C-CA01-44F7-8EA8-E0E0EE368782}"/>
              </a:ext>
            </a:extLst>
          </p:cNvPr>
          <p:cNvSpPr txBox="1"/>
          <p:nvPr/>
        </p:nvSpPr>
        <p:spPr>
          <a:xfrm>
            <a:off x="6590898" y="1392917"/>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76" name="テキスト ボックス 75">
            <a:extLst>
              <a:ext uri="{FF2B5EF4-FFF2-40B4-BE49-F238E27FC236}">
                <a16:creationId xmlns:a16="http://schemas.microsoft.com/office/drawing/2014/main" id="{AE19311E-D9F2-4D0D-BF3B-298CB2CFFEA3}"/>
              </a:ext>
            </a:extLst>
          </p:cNvPr>
          <p:cNvSpPr txBox="1"/>
          <p:nvPr/>
        </p:nvSpPr>
        <p:spPr>
          <a:xfrm>
            <a:off x="6970443" y="22429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7" name="テキスト ボックス 76">
            <a:extLst>
              <a:ext uri="{FF2B5EF4-FFF2-40B4-BE49-F238E27FC236}">
                <a16:creationId xmlns:a16="http://schemas.microsoft.com/office/drawing/2014/main" id="{D27D642D-1A71-4FF4-AFB7-33EAC872E6CE}"/>
              </a:ext>
            </a:extLst>
          </p:cNvPr>
          <p:cNvSpPr txBox="1"/>
          <p:nvPr/>
        </p:nvSpPr>
        <p:spPr>
          <a:xfrm>
            <a:off x="6953446" y="3132331"/>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8" name="テキスト ボックス 77">
            <a:extLst>
              <a:ext uri="{FF2B5EF4-FFF2-40B4-BE49-F238E27FC236}">
                <a16:creationId xmlns:a16="http://schemas.microsoft.com/office/drawing/2014/main" id="{E55DC8AA-6EF5-41E2-BE0C-2877E2101BCC}"/>
              </a:ext>
            </a:extLst>
          </p:cNvPr>
          <p:cNvSpPr txBox="1"/>
          <p:nvPr/>
        </p:nvSpPr>
        <p:spPr>
          <a:xfrm>
            <a:off x="6953446" y="429372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9" name="テキスト ボックス 78">
            <a:extLst>
              <a:ext uri="{FF2B5EF4-FFF2-40B4-BE49-F238E27FC236}">
                <a16:creationId xmlns:a16="http://schemas.microsoft.com/office/drawing/2014/main" id="{EB6A772B-1B93-4379-9199-31E3E8F2E7AC}"/>
              </a:ext>
            </a:extLst>
          </p:cNvPr>
          <p:cNvSpPr txBox="1"/>
          <p:nvPr/>
        </p:nvSpPr>
        <p:spPr>
          <a:xfrm>
            <a:off x="6953446" y="5541949"/>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2" name="正方形/長方形 81">
            <a:extLst>
              <a:ext uri="{FF2B5EF4-FFF2-40B4-BE49-F238E27FC236}">
                <a16:creationId xmlns:a16="http://schemas.microsoft.com/office/drawing/2014/main" id="{B13728E5-0D1C-494E-8373-148AE95CC4B2}"/>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83" name="テキスト ボックス 82">
            <a:extLst>
              <a:ext uri="{FF2B5EF4-FFF2-40B4-BE49-F238E27FC236}">
                <a16:creationId xmlns:a16="http://schemas.microsoft.com/office/drawing/2014/main" id="{6B29F8AC-840A-4682-931C-2A6A3B7773C7}"/>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84" name="四角形: 角を丸くする 83">
            <a:extLst>
              <a:ext uri="{FF2B5EF4-FFF2-40B4-BE49-F238E27FC236}">
                <a16:creationId xmlns:a16="http://schemas.microsoft.com/office/drawing/2014/main" id="{441C7830-2A95-4669-9432-F09FA6A863E3}"/>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39"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EDDAC6AA-CAAA-410E-948F-054506D1A83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40" name="テキスト ボックス 39">
            <a:extLst>
              <a:ext uri="{FF2B5EF4-FFF2-40B4-BE49-F238E27FC236}">
                <a16:creationId xmlns:a16="http://schemas.microsoft.com/office/drawing/2014/main" id="{DD04EF93-733E-4163-89B3-5A8BB1F23705}"/>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41" name="Picture 2">
            <a:extLst>
              <a:ext uri="{FF2B5EF4-FFF2-40B4-BE49-F238E27FC236}">
                <a16:creationId xmlns:a16="http://schemas.microsoft.com/office/drawing/2014/main" id="{3EB39E6A-819B-4881-BA6B-D60DDC1764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42" name="テキスト ボックス 41">
            <a:extLst>
              <a:ext uri="{FF2B5EF4-FFF2-40B4-BE49-F238E27FC236}">
                <a16:creationId xmlns:a16="http://schemas.microsoft.com/office/drawing/2014/main" id="{8EDC8415-A278-4DD8-8B4C-B3BEEBC28190}"/>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sp>
        <p:nvSpPr>
          <p:cNvPr id="43" name="テキスト ボックス 42">
            <a:extLst>
              <a:ext uri="{FF2B5EF4-FFF2-40B4-BE49-F238E27FC236}">
                <a16:creationId xmlns:a16="http://schemas.microsoft.com/office/drawing/2014/main" id="{6B33A36C-E606-4D0F-AB27-EC15E5B7C956}"/>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44" name="テキスト ボックス 43">
            <a:extLst>
              <a:ext uri="{FF2B5EF4-FFF2-40B4-BE49-F238E27FC236}">
                <a16:creationId xmlns:a16="http://schemas.microsoft.com/office/drawing/2014/main" id="{E4CA03DD-0BC2-4FBE-9D38-372D8F33549B}"/>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266384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5FE45EC-DE13-42D6-9F37-AF218C40ED92}"/>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9564AFC4-A5F0-49AF-B299-2A776B43D4E7}"/>
              </a:ext>
            </a:extLst>
          </p:cNvPr>
          <p:cNvSpPr>
            <a:spLocks noGrp="1"/>
          </p:cNvSpPr>
          <p:nvPr>
            <p:ph type="ftr" idx="11"/>
          </p:nvPr>
        </p:nvSpPr>
        <p:spPr>
          <a:xfrm>
            <a:off x="4725845" y="6475411"/>
            <a:ext cx="4199797" cy="315493"/>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EE5AB535-959C-408E-8CDF-E61ABFA352C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63" name="タイトル 62">
            <a:extLst>
              <a:ext uri="{FF2B5EF4-FFF2-40B4-BE49-F238E27FC236}">
                <a16:creationId xmlns:a16="http://schemas.microsoft.com/office/drawing/2014/main" id="{4AD72B6E-EA4B-4DC4-8282-E563AE3F8C72}"/>
              </a:ext>
            </a:extLst>
          </p:cNvPr>
          <p:cNvSpPr txBox="1">
            <a:spLocks noGrp="1"/>
          </p:cNvSpPr>
          <p:nvPr>
            <p:ph type="title"/>
          </p:nvPr>
        </p:nvSpPr>
        <p:spPr>
          <a:xfrm>
            <a:off x="165530" y="531263"/>
            <a:ext cx="8854615" cy="677078"/>
          </a:xfrm>
          <a:prstGeom prst="rect">
            <a:avLst/>
          </a:prstGeom>
          <a:noFill/>
        </p:spPr>
        <p:txBody>
          <a:bodyPr wrap="square" rtlCol="0">
            <a:spAutoFit/>
          </a:bodyPr>
          <a:lstStyle/>
          <a:p>
            <a:pPr algn="ctr"/>
            <a:r>
              <a:rPr kumimoji="1" lang="en-US" altLang="ja-JP" sz="3200" b="0" dirty="0"/>
              <a:t>Inter Vehicle (Vehicle to Vehicle) Model Categories</a:t>
            </a:r>
            <a:endParaRPr kumimoji="1" lang="ja-JP" altLang="en-US" sz="3200" b="0" dirty="0"/>
          </a:p>
        </p:txBody>
      </p:sp>
      <p:pic>
        <p:nvPicPr>
          <p:cNvPr id="44" name="Picture 4" descr="車・セダンのイラスト02 | 無料のフリー素材 イラストエイト">
            <a:extLst>
              <a:ext uri="{FF2B5EF4-FFF2-40B4-BE49-F238E27FC236}">
                <a16:creationId xmlns:a16="http://schemas.microsoft.com/office/drawing/2014/main" id="{A0D3973B-E485-4FD8-9030-51856677A3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2685" y="2339895"/>
            <a:ext cx="973197" cy="59536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ABCE9523-FA14-415C-A32F-9551E67BD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8577" y="4936715"/>
            <a:ext cx="1521243" cy="1231482"/>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BEF85987-5053-463E-8A62-9CD76C5A5242}"/>
              </a:ext>
            </a:extLst>
          </p:cNvPr>
          <p:cNvSpPr txBox="1"/>
          <p:nvPr/>
        </p:nvSpPr>
        <p:spPr>
          <a:xfrm>
            <a:off x="1639332" y="5731186"/>
            <a:ext cx="1842008" cy="230832"/>
          </a:xfrm>
          <a:prstGeom prst="rect">
            <a:avLst/>
          </a:prstGeom>
          <a:noFill/>
        </p:spPr>
        <p:txBody>
          <a:bodyPr wrap="square">
            <a:spAutoFit/>
          </a:bodyPr>
          <a:lstStyle/>
          <a:p>
            <a:r>
              <a:rPr lang="ja-JP" altLang="en-US" sz="900" b="0" dirty="0"/>
              <a:t>https://illust8.com/contents/5097</a:t>
            </a:r>
          </a:p>
        </p:txBody>
      </p:sp>
      <p:sp>
        <p:nvSpPr>
          <p:cNvPr id="48" name="テキスト ボックス 47">
            <a:extLst>
              <a:ext uri="{FF2B5EF4-FFF2-40B4-BE49-F238E27FC236}">
                <a16:creationId xmlns:a16="http://schemas.microsoft.com/office/drawing/2014/main" id="{65960B44-FAF3-457D-B5F4-B3EF8305DD97}"/>
              </a:ext>
            </a:extLst>
          </p:cNvPr>
          <p:cNvSpPr txBox="1"/>
          <p:nvPr/>
        </p:nvSpPr>
        <p:spPr>
          <a:xfrm>
            <a:off x="69433" y="2801334"/>
            <a:ext cx="1908461" cy="646331"/>
          </a:xfrm>
          <a:prstGeom prst="rect">
            <a:avLst/>
          </a:prstGeom>
          <a:noFill/>
        </p:spPr>
        <p:txBody>
          <a:bodyPr wrap="square">
            <a:spAutoFit/>
          </a:bodyPr>
          <a:lstStyle/>
          <a:p>
            <a:r>
              <a:rPr kumimoji="1" lang="en-US" altLang="ja-JP" dirty="0"/>
              <a:t>Small / medium size vehicle</a:t>
            </a:r>
            <a:endParaRPr kumimoji="1" lang="en-US" altLang="ja-JP" sz="1400" b="0" dirty="0"/>
          </a:p>
        </p:txBody>
      </p:sp>
      <p:sp>
        <p:nvSpPr>
          <p:cNvPr id="50" name="テキスト ボックス 49">
            <a:extLst>
              <a:ext uri="{FF2B5EF4-FFF2-40B4-BE49-F238E27FC236}">
                <a16:creationId xmlns:a16="http://schemas.microsoft.com/office/drawing/2014/main" id="{B9BA5E81-1163-4978-AE0A-7F07ED06CAB5}"/>
              </a:ext>
            </a:extLst>
          </p:cNvPr>
          <p:cNvSpPr txBox="1"/>
          <p:nvPr/>
        </p:nvSpPr>
        <p:spPr>
          <a:xfrm>
            <a:off x="491521" y="5983531"/>
            <a:ext cx="2989819" cy="369332"/>
          </a:xfrm>
          <a:prstGeom prst="rect">
            <a:avLst/>
          </a:prstGeom>
          <a:noFill/>
        </p:spPr>
        <p:txBody>
          <a:bodyPr wrap="square">
            <a:spAutoFit/>
          </a:bodyPr>
          <a:lstStyle/>
          <a:p>
            <a:r>
              <a:rPr kumimoji="1" lang="en-US" altLang="ja-JP" dirty="0"/>
              <a:t>Special purpose vehicle</a:t>
            </a:r>
            <a:endParaRPr kumimoji="1" lang="en-US" altLang="ja-JP" sz="1400" b="0" dirty="0"/>
          </a:p>
        </p:txBody>
      </p:sp>
      <p:sp>
        <p:nvSpPr>
          <p:cNvPr id="51" name="左中かっこ 50">
            <a:extLst>
              <a:ext uri="{FF2B5EF4-FFF2-40B4-BE49-F238E27FC236}">
                <a16:creationId xmlns:a16="http://schemas.microsoft.com/office/drawing/2014/main" id="{CD0C3943-B723-4E14-B01B-07D39423F6EF}"/>
              </a:ext>
            </a:extLst>
          </p:cNvPr>
          <p:cNvSpPr/>
          <p:nvPr/>
        </p:nvSpPr>
        <p:spPr>
          <a:xfrm>
            <a:off x="1796789" y="2397359"/>
            <a:ext cx="312012" cy="988967"/>
          </a:xfrm>
          <a:prstGeom prst="leftBrace">
            <a:avLst>
              <a:gd name="adj1" fmla="val 56703"/>
              <a:gd name="adj2" fmla="val 50000"/>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4" name="直線コネクタ 53">
            <a:extLst>
              <a:ext uri="{FF2B5EF4-FFF2-40B4-BE49-F238E27FC236}">
                <a16:creationId xmlns:a16="http://schemas.microsoft.com/office/drawing/2014/main" id="{CABBD384-7F85-46C8-8E6A-64D64B2798C8}"/>
              </a:ext>
            </a:extLst>
          </p:cNvPr>
          <p:cNvCxnSpPr/>
          <p:nvPr/>
        </p:nvCxnSpPr>
        <p:spPr>
          <a:xfrm>
            <a:off x="218355" y="3828563"/>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78393023-119D-4952-98D0-0FCFB8BE9CD4}"/>
              </a:ext>
            </a:extLst>
          </p:cNvPr>
          <p:cNvCxnSpPr/>
          <p:nvPr/>
        </p:nvCxnSpPr>
        <p:spPr>
          <a:xfrm>
            <a:off x="286841" y="5033745"/>
            <a:ext cx="870729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1FCB6BAD-16BF-4052-8448-CA5456CCDA32}"/>
              </a:ext>
            </a:extLst>
          </p:cNvPr>
          <p:cNvCxnSpPr>
            <a:cxnSpLocks/>
          </p:cNvCxnSpPr>
          <p:nvPr/>
        </p:nvCxnSpPr>
        <p:spPr>
          <a:xfrm>
            <a:off x="2423896" y="2956104"/>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7" name="直線コネクタ 56">
            <a:extLst>
              <a:ext uri="{FF2B5EF4-FFF2-40B4-BE49-F238E27FC236}">
                <a16:creationId xmlns:a16="http://schemas.microsoft.com/office/drawing/2014/main" id="{28792652-8F56-4200-AAA4-4623BC13FB48}"/>
              </a:ext>
            </a:extLst>
          </p:cNvPr>
          <p:cNvCxnSpPr>
            <a:cxnSpLocks/>
          </p:cNvCxnSpPr>
          <p:nvPr/>
        </p:nvCxnSpPr>
        <p:spPr>
          <a:xfrm>
            <a:off x="3794225"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8" name="直線コネクタ 57">
            <a:extLst>
              <a:ext uri="{FF2B5EF4-FFF2-40B4-BE49-F238E27FC236}">
                <a16:creationId xmlns:a16="http://schemas.microsoft.com/office/drawing/2014/main" id="{1501CF9A-68BE-4FEC-97CB-A8369E09E85C}"/>
              </a:ext>
            </a:extLst>
          </p:cNvPr>
          <p:cNvCxnSpPr>
            <a:cxnSpLocks/>
          </p:cNvCxnSpPr>
          <p:nvPr/>
        </p:nvCxnSpPr>
        <p:spPr>
          <a:xfrm>
            <a:off x="2355410" y="1942321"/>
            <a:ext cx="6570235"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3337596C-9D91-4E75-B604-FD78D3CB086F}"/>
              </a:ext>
            </a:extLst>
          </p:cNvPr>
          <p:cNvCxnSpPr>
            <a:cxnSpLocks/>
          </p:cNvCxnSpPr>
          <p:nvPr/>
        </p:nvCxnSpPr>
        <p:spPr>
          <a:xfrm>
            <a:off x="7570173"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1" name="テキスト ボックス 60">
            <a:extLst>
              <a:ext uri="{FF2B5EF4-FFF2-40B4-BE49-F238E27FC236}">
                <a16:creationId xmlns:a16="http://schemas.microsoft.com/office/drawing/2014/main" id="{0526A234-5A81-463A-AAC4-019C93FDFAAA}"/>
              </a:ext>
            </a:extLst>
          </p:cNvPr>
          <p:cNvSpPr txBox="1"/>
          <p:nvPr/>
        </p:nvSpPr>
        <p:spPr>
          <a:xfrm>
            <a:off x="6250589"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65" name="テキスト ボックス 64">
            <a:extLst>
              <a:ext uri="{FF2B5EF4-FFF2-40B4-BE49-F238E27FC236}">
                <a16:creationId xmlns:a16="http://schemas.microsoft.com/office/drawing/2014/main" id="{50671542-DAAF-43AE-82AA-A08F64E11201}"/>
              </a:ext>
            </a:extLst>
          </p:cNvPr>
          <p:cNvSpPr txBox="1"/>
          <p:nvPr/>
        </p:nvSpPr>
        <p:spPr>
          <a:xfrm>
            <a:off x="6087624" y="3235157"/>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66" name="テキスト ボックス 65">
            <a:extLst>
              <a:ext uri="{FF2B5EF4-FFF2-40B4-BE49-F238E27FC236}">
                <a16:creationId xmlns:a16="http://schemas.microsoft.com/office/drawing/2014/main" id="{652390FA-5644-4F55-A6E8-25E997119342}"/>
              </a:ext>
            </a:extLst>
          </p:cNvPr>
          <p:cNvSpPr txBox="1"/>
          <p:nvPr/>
        </p:nvSpPr>
        <p:spPr>
          <a:xfrm>
            <a:off x="6065332" y="4283838"/>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2" name="テキスト ボックス 71">
            <a:extLst>
              <a:ext uri="{FF2B5EF4-FFF2-40B4-BE49-F238E27FC236}">
                <a16:creationId xmlns:a16="http://schemas.microsoft.com/office/drawing/2014/main" id="{D3BC8D4F-831D-4CAC-9461-C2C02BE7532A}"/>
              </a:ext>
            </a:extLst>
          </p:cNvPr>
          <p:cNvSpPr txBox="1"/>
          <p:nvPr/>
        </p:nvSpPr>
        <p:spPr>
          <a:xfrm>
            <a:off x="6096159" y="5547714"/>
            <a:ext cx="1487050" cy="523220"/>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a:t>channel</a:t>
            </a:r>
            <a:r>
              <a:rPr lang="en-US" altLang="ja-JP" dirty="0"/>
              <a:t> </a:t>
            </a:r>
            <a:r>
              <a:rPr lang="en-US" altLang="ja-JP"/>
              <a:t>/ </a:t>
            </a:r>
            <a:r>
              <a:rPr lang="en-US" altLang="ja-JP" dirty="0"/>
              <a:t>Environment</a:t>
            </a:r>
            <a:endParaRPr lang="ja-JP" altLang="en-US" dirty="0"/>
          </a:p>
        </p:txBody>
      </p:sp>
      <p:sp>
        <p:nvSpPr>
          <p:cNvPr id="73" name="テキスト ボックス 72">
            <a:extLst>
              <a:ext uri="{FF2B5EF4-FFF2-40B4-BE49-F238E27FC236}">
                <a16:creationId xmlns:a16="http://schemas.microsoft.com/office/drawing/2014/main" id="{2B3E5B6C-91EA-4105-ABC6-4B37BBBBA694}"/>
              </a:ext>
            </a:extLst>
          </p:cNvPr>
          <p:cNvSpPr txBox="1"/>
          <p:nvPr/>
        </p:nvSpPr>
        <p:spPr>
          <a:xfrm>
            <a:off x="3727109"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4" name="テキスト ボックス 73">
            <a:extLst>
              <a:ext uri="{FF2B5EF4-FFF2-40B4-BE49-F238E27FC236}">
                <a16:creationId xmlns:a16="http://schemas.microsoft.com/office/drawing/2014/main" id="{C102F71C-A421-4A69-8E34-B986B64C2768}"/>
              </a:ext>
            </a:extLst>
          </p:cNvPr>
          <p:cNvSpPr txBox="1"/>
          <p:nvPr/>
        </p:nvSpPr>
        <p:spPr>
          <a:xfrm>
            <a:off x="3727109"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75" name="テキスト ボックス 74">
            <a:extLst>
              <a:ext uri="{FF2B5EF4-FFF2-40B4-BE49-F238E27FC236}">
                <a16:creationId xmlns:a16="http://schemas.microsoft.com/office/drawing/2014/main" id="{91C57456-06BB-407B-A9F5-30D6E9CB9FC2}"/>
              </a:ext>
            </a:extLst>
          </p:cNvPr>
          <p:cNvSpPr txBox="1"/>
          <p:nvPr/>
        </p:nvSpPr>
        <p:spPr>
          <a:xfrm>
            <a:off x="3727109"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0" name="テキスト ボックス 79">
            <a:extLst>
              <a:ext uri="{FF2B5EF4-FFF2-40B4-BE49-F238E27FC236}">
                <a16:creationId xmlns:a16="http://schemas.microsoft.com/office/drawing/2014/main" id="{2F243024-9DAF-463E-8D96-3150FB7CC88F}"/>
              </a:ext>
            </a:extLst>
          </p:cNvPr>
          <p:cNvSpPr txBox="1"/>
          <p:nvPr/>
        </p:nvSpPr>
        <p:spPr>
          <a:xfrm>
            <a:off x="766899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1" name="テキスト ボックス 80">
            <a:extLst>
              <a:ext uri="{FF2B5EF4-FFF2-40B4-BE49-F238E27FC236}">
                <a16:creationId xmlns:a16="http://schemas.microsoft.com/office/drawing/2014/main" id="{E010B064-07D5-450F-B468-288BD429BEFB}"/>
              </a:ext>
            </a:extLst>
          </p:cNvPr>
          <p:cNvSpPr txBox="1"/>
          <p:nvPr/>
        </p:nvSpPr>
        <p:spPr>
          <a:xfrm>
            <a:off x="765199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5" name="テキスト ボックス 84">
            <a:extLst>
              <a:ext uri="{FF2B5EF4-FFF2-40B4-BE49-F238E27FC236}">
                <a16:creationId xmlns:a16="http://schemas.microsoft.com/office/drawing/2014/main" id="{A834AC2B-377B-467A-A39B-A6A90F2EE7F8}"/>
              </a:ext>
            </a:extLst>
          </p:cNvPr>
          <p:cNvSpPr txBox="1"/>
          <p:nvPr/>
        </p:nvSpPr>
        <p:spPr>
          <a:xfrm>
            <a:off x="765199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86" name="テキスト ボックス 85">
            <a:extLst>
              <a:ext uri="{FF2B5EF4-FFF2-40B4-BE49-F238E27FC236}">
                <a16:creationId xmlns:a16="http://schemas.microsoft.com/office/drawing/2014/main" id="{4D1C8424-EB5D-400B-B96B-A0D25957BBC4}"/>
              </a:ext>
            </a:extLst>
          </p:cNvPr>
          <p:cNvSpPr txBox="1"/>
          <p:nvPr/>
        </p:nvSpPr>
        <p:spPr>
          <a:xfrm>
            <a:off x="765199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90" name="正方形/長方形 89">
            <a:extLst>
              <a:ext uri="{FF2B5EF4-FFF2-40B4-BE49-F238E27FC236}">
                <a16:creationId xmlns:a16="http://schemas.microsoft.com/office/drawing/2014/main" id="{0C035B43-8B08-42FE-BB90-565CF7EA0D0D}"/>
              </a:ext>
            </a:extLst>
          </p:cNvPr>
          <p:cNvSpPr/>
          <p:nvPr/>
        </p:nvSpPr>
        <p:spPr>
          <a:xfrm>
            <a:off x="379751" y="1635258"/>
            <a:ext cx="2341921" cy="30284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Most dominant case</a:t>
            </a:r>
            <a:endParaRPr kumimoji="1" lang="ja-JP" altLang="en-US" dirty="0"/>
          </a:p>
        </p:txBody>
      </p:sp>
      <p:sp>
        <p:nvSpPr>
          <p:cNvPr id="91" name="テキスト ボックス 90">
            <a:extLst>
              <a:ext uri="{FF2B5EF4-FFF2-40B4-BE49-F238E27FC236}">
                <a16:creationId xmlns:a16="http://schemas.microsoft.com/office/drawing/2014/main" id="{C02AAC27-DC9E-475B-A04E-A72B273712A5}"/>
              </a:ext>
            </a:extLst>
          </p:cNvPr>
          <p:cNvSpPr txBox="1"/>
          <p:nvPr/>
        </p:nvSpPr>
        <p:spPr>
          <a:xfrm>
            <a:off x="165530" y="1215643"/>
            <a:ext cx="2782434" cy="369332"/>
          </a:xfrm>
          <a:prstGeom prst="rect">
            <a:avLst/>
          </a:prstGeom>
          <a:noFill/>
        </p:spPr>
        <p:txBody>
          <a:bodyPr wrap="square" rtlCol="0">
            <a:spAutoFit/>
          </a:bodyPr>
          <a:lstStyle/>
          <a:p>
            <a:pPr algn="ctr"/>
            <a:r>
              <a:rPr kumimoji="1" lang="en-US" altLang="ja-JP" dirty="0">
                <a:solidFill>
                  <a:srgbClr val="FF0000"/>
                </a:solidFill>
              </a:rPr>
              <a:t>Mandatory</a:t>
            </a:r>
            <a:r>
              <a:rPr kumimoji="1" lang="en-US" altLang="ja-JP" b="0" dirty="0"/>
              <a:t> / </a:t>
            </a:r>
            <a:r>
              <a:rPr kumimoji="1" lang="en-US" altLang="ja-JP" b="0" dirty="0">
                <a:solidFill>
                  <a:srgbClr val="0000FF"/>
                </a:solidFill>
              </a:rPr>
              <a:t>optional</a:t>
            </a:r>
            <a:endParaRPr kumimoji="1" lang="ja-JP" altLang="en-US" b="0" dirty="0">
              <a:solidFill>
                <a:srgbClr val="0000FF"/>
              </a:solidFill>
            </a:endParaRPr>
          </a:p>
        </p:txBody>
      </p:sp>
      <p:sp>
        <p:nvSpPr>
          <p:cNvPr id="92" name="四角形: 角を丸くする 91">
            <a:extLst>
              <a:ext uri="{FF2B5EF4-FFF2-40B4-BE49-F238E27FC236}">
                <a16:creationId xmlns:a16="http://schemas.microsoft.com/office/drawing/2014/main" id="{F2F40EF3-C108-459B-8FD9-A29B3CDB0167}"/>
              </a:ext>
            </a:extLst>
          </p:cNvPr>
          <p:cNvSpPr/>
          <p:nvPr/>
        </p:nvSpPr>
        <p:spPr>
          <a:xfrm>
            <a:off x="251058" y="1180385"/>
            <a:ext cx="2530135" cy="439239"/>
          </a:xfrm>
          <a:prstGeom prst="roundRect">
            <a:avLst/>
          </a:prstGeom>
          <a:ln w="38100">
            <a:solidFill>
              <a:srgbClr val="FFC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93"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BF534E44-6EC6-4B92-ABC3-9916501C8B8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102871" y="3871811"/>
            <a:ext cx="1884037" cy="730706"/>
          </a:xfrm>
          <a:prstGeom prst="rect">
            <a:avLst/>
          </a:prstGeom>
          <a:noFill/>
          <a:extLst>
            <a:ext uri="{909E8E84-426E-40DD-AFC4-6F175D3DCCD1}">
              <a14:hiddenFill xmlns:a14="http://schemas.microsoft.com/office/drawing/2010/main">
                <a:solidFill>
                  <a:srgbClr val="FFFFFF"/>
                </a:solidFill>
              </a14:hiddenFill>
            </a:ext>
          </a:extLst>
        </p:spPr>
      </p:pic>
      <p:sp>
        <p:nvSpPr>
          <p:cNvPr id="94" name="テキスト ボックス 93">
            <a:extLst>
              <a:ext uri="{FF2B5EF4-FFF2-40B4-BE49-F238E27FC236}">
                <a16:creationId xmlns:a16="http://schemas.microsoft.com/office/drawing/2014/main" id="{FFC8B969-C836-4490-A042-59DCE029792E}"/>
              </a:ext>
            </a:extLst>
          </p:cNvPr>
          <p:cNvSpPr txBox="1"/>
          <p:nvPr/>
        </p:nvSpPr>
        <p:spPr>
          <a:xfrm>
            <a:off x="360339" y="4524136"/>
            <a:ext cx="3162419" cy="369332"/>
          </a:xfrm>
          <a:prstGeom prst="rect">
            <a:avLst/>
          </a:prstGeom>
          <a:noFill/>
        </p:spPr>
        <p:txBody>
          <a:bodyPr wrap="square">
            <a:spAutoFit/>
          </a:bodyPr>
          <a:lstStyle/>
          <a:p>
            <a:r>
              <a:rPr kumimoji="1" lang="en-US" altLang="ja-JP" dirty="0"/>
              <a:t>Large / long size vehicle</a:t>
            </a:r>
            <a:endParaRPr kumimoji="1" lang="en-US" altLang="ja-JP" sz="1400" b="0" dirty="0"/>
          </a:p>
        </p:txBody>
      </p:sp>
      <p:pic>
        <p:nvPicPr>
          <p:cNvPr id="95" name="Picture 2">
            <a:extLst>
              <a:ext uri="{FF2B5EF4-FFF2-40B4-BE49-F238E27FC236}">
                <a16:creationId xmlns:a16="http://schemas.microsoft.com/office/drawing/2014/main" id="{2A1E1ED1-D5FB-4776-993A-E389F41F2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25084" y="3939182"/>
            <a:ext cx="1516368" cy="595031"/>
          </a:xfrm>
          <a:prstGeom prst="rect">
            <a:avLst/>
          </a:prstGeom>
          <a:noFill/>
          <a:extLst>
            <a:ext uri="{909E8E84-426E-40DD-AFC4-6F175D3DCCD1}">
              <a14:hiddenFill xmlns:a14="http://schemas.microsoft.com/office/drawing/2010/main">
                <a:solidFill>
                  <a:srgbClr val="FFFFFF"/>
                </a:solidFill>
              </a14:hiddenFill>
            </a:ext>
          </a:extLst>
        </p:spPr>
      </p:pic>
      <p:sp>
        <p:nvSpPr>
          <p:cNvPr id="96" name="テキスト ボックス 95">
            <a:extLst>
              <a:ext uri="{FF2B5EF4-FFF2-40B4-BE49-F238E27FC236}">
                <a16:creationId xmlns:a16="http://schemas.microsoft.com/office/drawing/2014/main" id="{E9657748-50FF-4ECE-93FA-B790A349720D}"/>
              </a:ext>
            </a:extLst>
          </p:cNvPr>
          <p:cNvSpPr txBox="1"/>
          <p:nvPr/>
        </p:nvSpPr>
        <p:spPr>
          <a:xfrm>
            <a:off x="1454358" y="4083275"/>
            <a:ext cx="1202619" cy="307777"/>
          </a:xfrm>
          <a:prstGeom prst="rect">
            <a:avLst/>
          </a:prstGeom>
          <a:noFill/>
        </p:spPr>
        <p:txBody>
          <a:bodyPr wrap="square" rtlCol="0">
            <a:spAutoFit/>
          </a:bodyPr>
          <a:lstStyle>
            <a:defPPr>
              <a:defRPr lang="ja-JP"/>
            </a:defPPr>
            <a:lvl1pPr algn="ctr">
              <a:defRPr sz="1400" b="0">
                <a:solidFill>
                  <a:srgbClr val="0000FF"/>
                </a:solidFill>
              </a:defRPr>
            </a:lvl1pPr>
          </a:lstStyle>
          <a:p>
            <a:r>
              <a:rPr lang="en-US" altLang="ja-JP" b="1" dirty="0">
                <a:solidFill>
                  <a:schemeClr val="tx1"/>
                </a:solidFill>
              </a:rPr>
              <a:t>or</a:t>
            </a:r>
            <a:endParaRPr lang="ja-JP" altLang="en-US" b="1" dirty="0">
              <a:solidFill>
                <a:schemeClr val="tx1"/>
              </a:solidFill>
            </a:endParaRPr>
          </a:p>
        </p:txBody>
      </p:sp>
      <p:pic>
        <p:nvPicPr>
          <p:cNvPr id="97" name="Picture 4" descr="車・セダンのイラスト02 | 無料のフリー素材 イラストエイト">
            <a:extLst>
              <a:ext uri="{FF2B5EF4-FFF2-40B4-BE49-F238E27FC236}">
                <a16:creationId xmlns:a16="http://schemas.microsoft.com/office/drawing/2014/main" id="{CA35EE91-7CFA-483E-8437-BB503DDD40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392662" y="997503"/>
            <a:ext cx="973197" cy="595368"/>
          </a:xfrm>
          <a:prstGeom prst="rect">
            <a:avLst/>
          </a:prstGeom>
          <a:noFill/>
          <a:extLst>
            <a:ext uri="{909E8E84-426E-40DD-AFC4-6F175D3DCCD1}">
              <a14:hiddenFill xmlns:a14="http://schemas.microsoft.com/office/drawing/2010/main">
                <a:solidFill>
                  <a:srgbClr val="FFFFFF"/>
                </a:solidFill>
              </a14:hiddenFill>
            </a:ext>
          </a:extLst>
        </p:spPr>
      </p:pic>
      <p:cxnSp>
        <p:nvCxnSpPr>
          <p:cNvPr id="98" name="直線コネクタ 97">
            <a:extLst>
              <a:ext uri="{FF2B5EF4-FFF2-40B4-BE49-F238E27FC236}">
                <a16:creationId xmlns:a16="http://schemas.microsoft.com/office/drawing/2014/main" id="{73783F01-12C4-4797-9FA0-89F83F7217E9}"/>
              </a:ext>
            </a:extLst>
          </p:cNvPr>
          <p:cNvCxnSpPr>
            <a:cxnSpLocks/>
          </p:cNvCxnSpPr>
          <p:nvPr/>
        </p:nvCxnSpPr>
        <p:spPr>
          <a:xfrm>
            <a:off x="4878388" y="1584975"/>
            <a:ext cx="0" cy="47678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線コネクタ 98">
            <a:extLst>
              <a:ext uri="{FF2B5EF4-FFF2-40B4-BE49-F238E27FC236}">
                <a16:creationId xmlns:a16="http://schemas.microsoft.com/office/drawing/2014/main" id="{4EA6F90D-AF0E-45EA-BD3C-EE7CA2E668D9}"/>
              </a:ext>
            </a:extLst>
          </p:cNvPr>
          <p:cNvCxnSpPr>
            <a:cxnSpLocks/>
          </p:cNvCxnSpPr>
          <p:nvPr/>
        </p:nvCxnSpPr>
        <p:spPr>
          <a:xfrm>
            <a:off x="6046426" y="1201261"/>
            <a:ext cx="0" cy="515160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0"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3DA5F6F7-1F7D-4A65-B401-0E6B4A7E41A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399" r="2348" b="20027"/>
          <a:stretch/>
        </p:blipFill>
        <p:spPr bwMode="auto">
          <a:xfrm flipH="1">
            <a:off x="6241539" y="1236460"/>
            <a:ext cx="916910" cy="355615"/>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a:extLst>
              <a:ext uri="{FF2B5EF4-FFF2-40B4-BE49-F238E27FC236}">
                <a16:creationId xmlns:a16="http://schemas.microsoft.com/office/drawing/2014/main" id="{C2552DEB-31A7-414B-B1DC-C68AFC727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280866" y="1619624"/>
            <a:ext cx="797715" cy="31302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a:extLst>
              <a:ext uri="{FF2B5EF4-FFF2-40B4-BE49-F238E27FC236}">
                <a16:creationId xmlns:a16="http://schemas.microsoft.com/office/drawing/2014/main" id="{C9885D3E-0207-4E64-A55B-A9BD97D70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845357" y="1074238"/>
            <a:ext cx="1149120" cy="930240"/>
          </a:xfrm>
          <a:prstGeom prst="rect">
            <a:avLst/>
          </a:prstGeom>
          <a:noFill/>
          <a:extLst>
            <a:ext uri="{909E8E84-426E-40DD-AFC4-6F175D3DCCD1}">
              <a14:hiddenFill xmlns:a14="http://schemas.microsoft.com/office/drawing/2010/main">
                <a:solidFill>
                  <a:srgbClr val="FFFFFF"/>
                </a:solidFill>
              </a14:hiddenFill>
            </a:ext>
          </a:extLst>
        </p:spPr>
      </p:pic>
      <p:sp>
        <p:nvSpPr>
          <p:cNvPr id="105" name="テキスト ボックス 104">
            <a:extLst>
              <a:ext uri="{FF2B5EF4-FFF2-40B4-BE49-F238E27FC236}">
                <a16:creationId xmlns:a16="http://schemas.microsoft.com/office/drawing/2014/main" id="{D209555A-F922-46A2-BC4D-DB67966ADBEA}"/>
              </a:ext>
            </a:extLst>
          </p:cNvPr>
          <p:cNvSpPr txBox="1"/>
          <p:nvPr/>
        </p:nvSpPr>
        <p:spPr>
          <a:xfrm>
            <a:off x="4916584" y="2251107"/>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6" name="テキスト ボックス 105">
            <a:extLst>
              <a:ext uri="{FF2B5EF4-FFF2-40B4-BE49-F238E27FC236}">
                <a16:creationId xmlns:a16="http://schemas.microsoft.com/office/drawing/2014/main" id="{3C8D23E6-21B0-4146-AEFD-B522A67503A6}"/>
              </a:ext>
            </a:extLst>
          </p:cNvPr>
          <p:cNvSpPr txBox="1"/>
          <p:nvPr/>
        </p:nvSpPr>
        <p:spPr>
          <a:xfrm>
            <a:off x="4899587" y="3140469"/>
            <a:ext cx="1202619" cy="523220"/>
          </a:xfrm>
          <a:prstGeom prst="rect">
            <a:avLst/>
          </a:prstGeom>
          <a:noFill/>
        </p:spPr>
        <p:txBody>
          <a:bodyPr wrap="square" rtlCol="0">
            <a:spAutoFit/>
          </a:bodyPr>
          <a:lstStyle/>
          <a:p>
            <a:pPr algn="ctr"/>
            <a:r>
              <a:rPr kumimoji="1" lang="en-US" altLang="ja-JP" sz="1400" b="0" dirty="0">
                <a:solidFill>
                  <a:srgbClr val="0000FF"/>
                </a:solidFill>
              </a:rPr>
              <a:t>Channel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7" name="テキスト ボックス 106">
            <a:extLst>
              <a:ext uri="{FF2B5EF4-FFF2-40B4-BE49-F238E27FC236}">
                <a16:creationId xmlns:a16="http://schemas.microsoft.com/office/drawing/2014/main" id="{CA821EE7-0A46-41E4-A91E-285F7B4F6B3A}"/>
              </a:ext>
            </a:extLst>
          </p:cNvPr>
          <p:cNvSpPr txBox="1"/>
          <p:nvPr/>
        </p:nvSpPr>
        <p:spPr>
          <a:xfrm>
            <a:off x="4899587" y="4301865"/>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8" name="テキスト ボックス 107">
            <a:extLst>
              <a:ext uri="{FF2B5EF4-FFF2-40B4-BE49-F238E27FC236}">
                <a16:creationId xmlns:a16="http://schemas.microsoft.com/office/drawing/2014/main" id="{DAD9996E-5192-4105-9DAB-97B17C890847}"/>
              </a:ext>
            </a:extLst>
          </p:cNvPr>
          <p:cNvSpPr txBox="1"/>
          <p:nvPr/>
        </p:nvSpPr>
        <p:spPr>
          <a:xfrm>
            <a:off x="4899587" y="5550087"/>
            <a:ext cx="1202619" cy="523220"/>
          </a:xfrm>
          <a:prstGeom prst="rect">
            <a:avLst/>
          </a:prstGeom>
          <a:noFill/>
        </p:spPr>
        <p:txBody>
          <a:bodyPr wrap="square" rtlCol="0">
            <a:spAutoFit/>
          </a:bodyPr>
          <a:lstStyle/>
          <a:p>
            <a:pPr algn="ctr"/>
            <a:r>
              <a:rPr lang="en-US" altLang="ja-JP" sz="1400" b="0" dirty="0">
                <a:solidFill>
                  <a:srgbClr val="0000FF"/>
                </a:solidFill>
              </a:rPr>
              <a:t>C</a:t>
            </a:r>
            <a:r>
              <a:rPr kumimoji="1" lang="en-US" altLang="ja-JP" sz="1400" b="0" dirty="0">
                <a:solidFill>
                  <a:srgbClr val="0000FF"/>
                </a:solidFill>
              </a:rPr>
              <a:t>hannel </a:t>
            </a:r>
            <a:r>
              <a:rPr kumimoji="1" lang="en-US" altLang="ja-JP" sz="1400" b="0" dirty="0"/>
              <a:t>/ </a:t>
            </a:r>
            <a:r>
              <a:rPr lang="en-US" altLang="ja-JP" sz="1400" b="0" dirty="0">
                <a:solidFill>
                  <a:srgbClr val="0000FF"/>
                </a:solidFill>
              </a:rPr>
              <a:t>Environment</a:t>
            </a:r>
            <a:endParaRPr kumimoji="1" lang="ja-JP" altLang="en-US" sz="1400" b="0" dirty="0">
              <a:solidFill>
                <a:srgbClr val="0000FF"/>
              </a:solidFill>
            </a:endParaRPr>
          </a:p>
        </p:txBody>
      </p:sp>
      <p:sp>
        <p:nvSpPr>
          <p:cNvPr id="109" name="正方形/長方形 108">
            <a:extLst>
              <a:ext uri="{FF2B5EF4-FFF2-40B4-BE49-F238E27FC236}">
                <a16:creationId xmlns:a16="http://schemas.microsoft.com/office/drawing/2014/main" id="{334810CB-5C4D-4B2B-B997-77ADA4C22863}"/>
              </a:ext>
            </a:extLst>
          </p:cNvPr>
          <p:cNvSpPr/>
          <p:nvPr/>
        </p:nvSpPr>
        <p:spPr>
          <a:xfrm>
            <a:off x="3806469" y="1980951"/>
            <a:ext cx="1082866" cy="938399"/>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600" dirty="0"/>
          </a:p>
        </p:txBody>
      </p:sp>
      <p:sp>
        <p:nvSpPr>
          <p:cNvPr id="110" name="テキスト ボックス 109">
            <a:extLst>
              <a:ext uri="{FF2B5EF4-FFF2-40B4-BE49-F238E27FC236}">
                <a16:creationId xmlns:a16="http://schemas.microsoft.com/office/drawing/2014/main" id="{9A939A52-8FDC-404B-916D-AF2466C762EF}"/>
              </a:ext>
            </a:extLst>
          </p:cNvPr>
          <p:cNvSpPr txBox="1"/>
          <p:nvPr/>
        </p:nvSpPr>
        <p:spPr>
          <a:xfrm>
            <a:off x="3913831" y="1957677"/>
            <a:ext cx="1117246" cy="584775"/>
          </a:xfrm>
          <a:prstGeom prst="rect">
            <a:avLst/>
          </a:prstGeom>
          <a:noFill/>
        </p:spPr>
        <p:txBody>
          <a:bodyPr wrap="square">
            <a:spAutoFit/>
          </a:bodyPr>
          <a:lstStyle/>
          <a:p>
            <a:r>
              <a:rPr lang="en-US" altLang="ja-JP" sz="1600" dirty="0"/>
              <a:t>CM-V4</a:t>
            </a:r>
            <a:r>
              <a:rPr kumimoji="1" lang="en-US" altLang="ja-JP" sz="1600" dirty="0"/>
              <a:t> / EM-V4</a:t>
            </a:r>
            <a:endParaRPr kumimoji="1" lang="en-US" altLang="ja-JP" sz="1200" b="0" dirty="0"/>
          </a:p>
        </p:txBody>
      </p:sp>
      <p:sp>
        <p:nvSpPr>
          <p:cNvPr id="111" name="テキスト ボックス 110">
            <a:extLst>
              <a:ext uri="{FF2B5EF4-FFF2-40B4-BE49-F238E27FC236}">
                <a16:creationId xmlns:a16="http://schemas.microsoft.com/office/drawing/2014/main" id="{AB89573A-0BD5-4F54-B5C1-E36B6F9434D9}"/>
              </a:ext>
            </a:extLst>
          </p:cNvPr>
          <p:cNvSpPr txBox="1"/>
          <p:nvPr/>
        </p:nvSpPr>
        <p:spPr>
          <a:xfrm>
            <a:off x="3706631" y="2415623"/>
            <a:ext cx="1243281" cy="461665"/>
          </a:xfrm>
          <a:prstGeom prst="rect">
            <a:avLst/>
          </a:prstGeom>
          <a:noFill/>
        </p:spPr>
        <p:txBody>
          <a:bodyPr wrap="square" rtlCol="0">
            <a:spAutoFit/>
          </a:bodyPr>
          <a:lstStyle/>
          <a:p>
            <a:pPr algn="ctr"/>
            <a:r>
              <a:rPr kumimoji="1" lang="en-US" altLang="ja-JP" sz="1200" dirty="0">
                <a:solidFill>
                  <a:srgbClr val="FF0000"/>
                </a:solidFill>
              </a:rPr>
              <a:t>channel</a:t>
            </a:r>
            <a:r>
              <a:rPr kumimoji="1" lang="en-US" altLang="ja-JP" sz="1200" b="0" dirty="0"/>
              <a:t> / </a:t>
            </a:r>
            <a:r>
              <a:rPr lang="en-US" altLang="ja-JP" sz="1200" dirty="0">
                <a:solidFill>
                  <a:srgbClr val="FF0000"/>
                </a:solidFill>
              </a:rPr>
              <a:t>Environment</a:t>
            </a:r>
            <a:endParaRPr kumimoji="1" lang="ja-JP" altLang="en-US" sz="1200" dirty="0">
              <a:solidFill>
                <a:srgbClr val="FF0000"/>
              </a:solidFill>
            </a:endParaRPr>
          </a:p>
        </p:txBody>
      </p:sp>
      <p:sp>
        <p:nvSpPr>
          <p:cNvPr id="59" name="テキスト ボックス 58">
            <a:extLst>
              <a:ext uri="{FF2B5EF4-FFF2-40B4-BE49-F238E27FC236}">
                <a16:creationId xmlns:a16="http://schemas.microsoft.com/office/drawing/2014/main" id="{8134D9A6-1BF6-4562-8B67-79E65A81BCB3}"/>
              </a:ext>
            </a:extLst>
          </p:cNvPr>
          <p:cNvSpPr txBox="1"/>
          <p:nvPr/>
        </p:nvSpPr>
        <p:spPr>
          <a:xfrm>
            <a:off x="2222592" y="2086415"/>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62" name="テキスト ボックス 61">
            <a:extLst>
              <a:ext uri="{FF2B5EF4-FFF2-40B4-BE49-F238E27FC236}">
                <a16:creationId xmlns:a16="http://schemas.microsoft.com/office/drawing/2014/main" id="{28EC8403-07EC-4770-A298-EB1A08A3456F}"/>
              </a:ext>
            </a:extLst>
          </p:cNvPr>
          <p:cNvSpPr txBox="1"/>
          <p:nvPr/>
        </p:nvSpPr>
        <p:spPr>
          <a:xfrm>
            <a:off x="2249361" y="3161860"/>
            <a:ext cx="1418940" cy="369332"/>
          </a:xfrm>
          <a:prstGeom prst="rect">
            <a:avLst/>
          </a:prstGeom>
          <a:noFill/>
        </p:spPr>
        <p:txBody>
          <a:bodyPr wrap="square">
            <a:spAutoFit/>
          </a:bodyPr>
          <a:lstStyle/>
          <a:p>
            <a:r>
              <a:rPr kumimoji="1" lang="en-US" altLang="ja-JP" dirty="0"/>
              <a:t>With motor</a:t>
            </a:r>
            <a:endParaRPr kumimoji="1" lang="en-US" altLang="ja-JP" sz="1400" b="0" dirty="0"/>
          </a:p>
        </p:txBody>
      </p:sp>
      <p:sp>
        <p:nvSpPr>
          <p:cNvPr id="64" name="テキスト ボックス 63">
            <a:extLst>
              <a:ext uri="{FF2B5EF4-FFF2-40B4-BE49-F238E27FC236}">
                <a16:creationId xmlns:a16="http://schemas.microsoft.com/office/drawing/2014/main" id="{D9EB647D-0816-4FD0-9F3D-D310B528B1FD}"/>
              </a:ext>
            </a:extLst>
          </p:cNvPr>
          <p:cNvSpPr txBox="1"/>
          <p:nvPr/>
        </p:nvSpPr>
        <p:spPr>
          <a:xfrm>
            <a:off x="3861342" y="1363041"/>
            <a:ext cx="1624496" cy="646331"/>
          </a:xfrm>
          <a:prstGeom prst="rect">
            <a:avLst/>
          </a:prstGeom>
          <a:noFill/>
        </p:spPr>
        <p:txBody>
          <a:bodyPr wrap="square">
            <a:spAutoFit/>
          </a:bodyPr>
          <a:lstStyle/>
          <a:p>
            <a:r>
              <a:rPr kumimoji="1" lang="en-US" altLang="ja-JP" dirty="0"/>
              <a:t>Without motor</a:t>
            </a:r>
            <a:endParaRPr kumimoji="1" lang="en-US" altLang="ja-JP" sz="1400" b="0" dirty="0"/>
          </a:p>
        </p:txBody>
      </p:sp>
      <p:sp>
        <p:nvSpPr>
          <p:cNvPr id="67" name="テキスト ボックス 66">
            <a:extLst>
              <a:ext uri="{FF2B5EF4-FFF2-40B4-BE49-F238E27FC236}">
                <a16:creationId xmlns:a16="http://schemas.microsoft.com/office/drawing/2014/main" id="{4FBBB014-F370-49DD-BC99-6968B9FF2046}"/>
              </a:ext>
            </a:extLst>
          </p:cNvPr>
          <p:cNvSpPr txBox="1"/>
          <p:nvPr/>
        </p:nvSpPr>
        <p:spPr>
          <a:xfrm>
            <a:off x="5132286" y="1383657"/>
            <a:ext cx="921740" cy="646331"/>
          </a:xfrm>
          <a:prstGeom prst="rect">
            <a:avLst/>
          </a:prstGeom>
          <a:noFill/>
        </p:spPr>
        <p:txBody>
          <a:bodyPr wrap="square">
            <a:spAutoFit/>
          </a:bodyPr>
          <a:lstStyle/>
          <a:p>
            <a:r>
              <a:rPr kumimoji="1" lang="en-US" altLang="ja-JP" dirty="0"/>
              <a:t>With motor</a:t>
            </a:r>
            <a:endParaRPr kumimoji="1" lang="en-US" altLang="ja-JP" sz="1400" b="0" dirty="0"/>
          </a:p>
        </p:txBody>
      </p:sp>
    </p:spTree>
    <p:extLst>
      <p:ext uri="{BB962C8B-B14F-4D97-AF65-F5344CB8AC3E}">
        <p14:creationId xmlns:p14="http://schemas.microsoft.com/office/powerpoint/2010/main" val="1342153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(Small &amp; Medium vehicle)</a:t>
            </a:r>
            <a:endParaRPr kumimoji="1" lang="ja-JP" altLang="en-US" dirty="0"/>
          </a:p>
        </p:txBody>
      </p:sp>
      <p:pic>
        <p:nvPicPr>
          <p:cNvPr id="7" name="図 6" descr="アイコン&#10;&#10;自動的に生成された説明">
            <a:extLst>
              <a:ext uri="{FF2B5EF4-FFF2-40B4-BE49-F238E27FC236}">
                <a16:creationId xmlns:a16="http://schemas.microsoft.com/office/drawing/2014/main" id="{5914B7FC-6BB2-4F83-98CD-F3F3D9920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 y="3808485"/>
            <a:ext cx="7119891" cy="2662773"/>
          </a:xfrm>
          <a:prstGeom prst="rect">
            <a:avLst/>
          </a:prstGeom>
        </p:spPr>
      </p:pic>
      <p:sp>
        <p:nvSpPr>
          <p:cNvPr id="8" name="楕円 7">
            <a:extLst>
              <a:ext uri="{FF2B5EF4-FFF2-40B4-BE49-F238E27FC236}">
                <a16:creationId xmlns:a16="http://schemas.microsoft.com/office/drawing/2014/main" id="{85FA808C-E33E-49F9-BAF6-5647DB2CADB6}"/>
              </a:ext>
            </a:extLst>
          </p:cNvPr>
          <p:cNvSpPr/>
          <p:nvPr/>
        </p:nvSpPr>
        <p:spPr>
          <a:xfrm>
            <a:off x="5802292" y="498877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3628734A-20ED-45DB-81ED-E12A64673BA7}"/>
              </a:ext>
            </a:extLst>
          </p:cNvPr>
          <p:cNvSpPr/>
          <p:nvPr/>
        </p:nvSpPr>
        <p:spPr>
          <a:xfrm>
            <a:off x="5890328" y="474120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F6FFA9E8-9804-4EBA-B01A-5E2C52A68BC1}"/>
              </a:ext>
            </a:extLst>
          </p:cNvPr>
          <p:cNvSpPr/>
          <p:nvPr/>
        </p:nvSpPr>
        <p:spPr>
          <a:xfrm>
            <a:off x="5824487" y="5325967"/>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608120" y="1985852"/>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A34A7D7F-A4A5-4873-8B0E-88B347315AA6}"/>
              </a:ext>
            </a:extLst>
          </p:cNvPr>
          <p:cNvSpPr/>
          <p:nvPr/>
        </p:nvSpPr>
        <p:spPr>
          <a:xfrm>
            <a:off x="4267199" y="46555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75D059C1-9724-4B27-83AD-0C1264575D00}"/>
              </a:ext>
            </a:extLst>
          </p:cNvPr>
          <p:cNvSpPr/>
          <p:nvPr/>
        </p:nvSpPr>
        <p:spPr>
          <a:xfrm>
            <a:off x="621436" y="1693808"/>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9C876AE-8809-44CF-8E59-F1BED23D0826}"/>
              </a:ext>
            </a:extLst>
          </p:cNvPr>
          <p:cNvSpPr/>
          <p:nvPr/>
        </p:nvSpPr>
        <p:spPr>
          <a:xfrm>
            <a:off x="3987553" y="4834367"/>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5B600177-B641-4E0F-BC63-843A730389FA}"/>
              </a:ext>
            </a:extLst>
          </p:cNvPr>
          <p:cNvSpPr/>
          <p:nvPr/>
        </p:nvSpPr>
        <p:spPr>
          <a:xfrm>
            <a:off x="4179165" y="5281983"/>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C9763010-9A01-4160-84A4-060C6E7190FA}"/>
              </a:ext>
            </a:extLst>
          </p:cNvPr>
          <p:cNvSpPr/>
          <p:nvPr/>
        </p:nvSpPr>
        <p:spPr>
          <a:xfrm>
            <a:off x="2773534" y="4674569"/>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B9097D89-F79B-433F-BC6D-F256D7CF7B5C}"/>
              </a:ext>
            </a:extLst>
          </p:cNvPr>
          <p:cNvSpPr/>
          <p:nvPr/>
        </p:nvSpPr>
        <p:spPr>
          <a:xfrm>
            <a:off x="5024018" y="4761866"/>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E0F3C056-E1B7-4813-83D7-DF5380A42434}"/>
              </a:ext>
            </a:extLst>
          </p:cNvPr>
          <p:cNvSpPr/>
          <p:nvPr/>
        </p:nvSpPr>
        <p:spPr>
          <a:xfrm>
            <a:off x="3937245" y="514303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8DB19DA4-F470-4451-A5B5-BBA19DCA244C}"/>
              </a:ext>
            </a:extLst>
          </p:cNvPr>
          <p:cNvSpPr/>
          <p:nvPr/>
        </p:nvSpPr>
        <p:spPr>
          <a:xfrm>
            <a:off x="2743940" y="483918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616996" y="290552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0D135FB-1629-4DE0-B125-8E8610117C42}"/>
              </a:ext>
            </a:extLst>
          </p:cNvPr>
          <p:cNvSpPr/>
          <p:nvPr/>
        </p:nvSpPr>
        <p:spPr>
          <a:xfrm>
            <a:off x="1646808" y="505997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BCD56816-A833-44E2-BB12-A79A4ADCCD25}"/>
              </a:ext>
            </a:extLst>
          </p:cNvPr>
          <p:cNvSpPr/>
          <p:nvPr/>
        </p:nvSpPr>
        <p:spPr>
          <a:xfrm>
            <a:off x="821184" y="512085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611079" y="231810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6C6E4C70-9078-4079-9806-8AF65E10BB76}"/>
              </a:ext>
            </a:extLst>
          </p:cNvPr>
          <p:cNvSpPr/>
          <p:nvPr/>
        </p:nvSpPr>
        <p:spPr>
          <a:xfrm>
            <a:off x="2099569" y="575770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7EE0BADC-1CCF-44A3-B8A1-74C08FF086C6}"/>
              </a:ext>
            </a:extLst>
          </p:cNvPr>
          <p:cNvSpPr/>
          <p:nvPr/>
        </p:nvSpPr>
        <p:spPr>
          <a:xfrm>
            <a:off x="8005441" y="544178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E077AC73-E154-4982-9DFE-B99C008C12D6}"/>
              </a:ext>
            </a:extLst>
          </p:cNvPr>
          <p:cNvSpPr/>
          <p:nvPr/>
        </p:nvSpPr>
        <p:spPr>
          <a:xfrm>
            <a:off x="7941075" y="46087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830061" y="1593636"/>
            <a:ext cx="3343923" cy="369332"/>
          </a:xfrm>
          <a:prstGeom prst="rect">
            <a:avLst/>
          </a:prstGeom>
          <a:noFill/>
        </p:spPr>
        <p:txBody>
          <a:bodyPr wrap="square">
            <a:spAutoFit/>
          </a:bodyPr>
          <a:lstStyle/>
          <a:p>
            <a:r>
              <a:rPr kumimoji="1" lang="en-US" altLang="ja-JP" dirty="0"/>
              <a:t>HBAN(1): For vehicle driver</a:t>
            </a:r>
            <a:endParaRPr lang="ja-JP" altLang="en-US" dirty="0"/>
          </a:p>
        </p:txBody>
      </p:sp>
      <p:sp>
        <p:nvSpPr>
          <p:cNvPr id="46" name="テキスト ボックス 45">
            <a:extLst>
              <a:ext uri="{FF2B5EF4-FFF2-40B4-BE49-F238E27FC236}">
                <a16:creationId xmlns:a16="http://schemas.microsoft.com/office/drawing/2014/main" id="{1C3EE55B-0AFF-4813-9D94-AD9332C3F2C0}"/>
              </a:ext>
            </a:extLst>
          </p:cNvPr>
          <p:cNvSpPr txBox="1"/>
          <p:nvPr/>
        </p:nvSpPr>
        <p:spPr>
          <a:xfrm>
            <a:off x="830061" y="1887562"/>
            <a:ext cx="5069148" cy="369332"/>
          </a:xfrm>
          <a:prstGeom prst="rect">
            <a:avLst/>
          </a:prstGeom>
          <a:noFill/>
        </p:spPr>
        <p:txBody>
          <a:bodyPr wrap="square">
            <a:spAutoFit/>
          </a:bodyPr>
          <a:lstStyle/>
          <a:p>
            <a:r>
              <a:rPr kumimoji="1" lang="en-US" altLang="ja-JP" dirty="0"/>
              <a:t>HBAN(2): For passenger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830061" y="2204933"/>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552809" y="2204847"/>
            <a:ext cx="4003039" cy="523220"/>
          </a:xfrm>
          <a:prstGeom prst="rect">
            <a:avLst/>
          </a:prstGeom>
          <a:noFill/>
        </p:spPr>
        <p:txBody>
          <a:bodyPr wrap="square">
            <a:spAutoFit/>
          </a:bodyPr>
          <a:lstStyle/>
          <a:p>
            <a:r>
              <a:rPr lang="en-US" altLang="ja-JP" sz="1400" b="0" dirty="0"/>
              <a:t>Collision avoidance radar, wheel angle sensor, pressure sensor, rear monitor camera, ECU etc.</a:t>
            </a:r>
            <a:endParaRPr lang="ja-JP" altLang="en-US" sz="1400" b="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830061" y="2804033"/>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882801" y="2198091"/>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882801" y="2810137"/>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552809" y="2840897"/>
            <a:ext cx="4003039" cy="307777"/>
          </a:xfrm>
          <a:prstGeom prst="rect">
            <a:avLst/>
          </a:prstGeom>
          <a:noFill/>
        </p:spPr>
        <p:txBody>
          <a:bodyPr wrap="square">
            <a:spAutoFit/>
          </a:bodyPr>
          <a:lstStyle/>
          <a:p>
            <a:r>
              <a:rPr lang="en-US" altLang="ja-JP" sz="1400" b="0" dirty="0"/>
              <a:t>Audio &amp; video, smart phone, tablet PC, etc.</a:t>
            </a:r>
            <a:endParaRPr lang="ja-JP" altLang="en-US" sz="1400" b="0" dirty="0"/>
          </a:p>
        </p:txBody>
      </p:sp>
      <p:sp>
        <p:nvSpPr>
          <p:cNvPr id="55" name="テキスト ボックス 54">
            <a:extLst>
              <a:ext uri="{FF2B5EF4-FFF2-40B4-BE49-F238E27FC236}">
                <a16:creationId xmlns:a16="http://schemas.microsoft.com/office/drawing/2014/main" id="{1F926C8C-73C7-4766-876F-CA206E3190ED}"/>
              </a:ext>
            </a:extLst>
          </p:cNvPr>
          <p:cNvSpPr txBox="1"/>
          <p:nvPr/>
        </p:nvSpPr>
        <p:spPr>
          <a:xfrm>
            <a:off x="4552808" y="191833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4552808" y="163498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60" name="楕円 59">
            <a:extLst>
              <a:ext uri="{FF2B5EF4-FFF2-40B4-BE49-F238E27FC236}">
                <a16:creationId xmlns:a16="http://schemas.microsoft.com/office/drawing/2014/main" id="{9BDA7CC0-84F8-41FE-BEAD-8585E3AC0B9B}"/>
              </a:ext>
            </a:extLst>
          </p:cNvPr>
          <p:cNvSpPr/>
          <p:nvPr/>
        </p:nvSpPr>
        <p:spPr>
          <a:xfrm>
            <a:off x="4007528" y="560157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830061" y="3405975"/>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616996" y="349057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5CE0ACF9-4DB5-48DD-8B1C-98B92CE6C927}"/>
              </a:ext>
            </a:extLst>
          </p:cNvPr>
          <p:cNvSpPr/>
          <p:nvPr/>
        </p:nvSpPr>
        <p:spPr>
          <a:xfrm>
            <a:off x="2906700" y="4567802"/>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3482C392-0888-4012-91EE-7DD1BC1C6B2B}"/>
              </a:ext>
            </a:extLst>
          </p:cNvPr>
          <p:cNvSpPr/>
          <p:nvPr/>
        </p:nvSpPr>
        <p:spPr>
          <a:xfrm>
            <a:off x="2944795" y="472830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075F53ED-C2D6-46FB-8B0C-F5DB490CEEAB}"/>
              </a:ext>
            </a:extLst>
          </p:cNvPr>
          <p:cNvSpPr/>
          <p:nvPr/>
        </p:nvSpPr>
        <p:spPr>
          <a:xfrm>
            <a:off x="6120777" y="492166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2F57AF5E-D435-40BE-8662-318B0641CCF8}"/>
              </a:ext>
            </a:extLst>
          </p:cNvPr>
          <p:cNvSpPr txBox="1"/>
          <p:nvPr/>
        </p:nvSpPr>
        <p:spPr>
          <a:xfrm>
            <a:off x="3630967" y="3452247"/>
            <a:ext cx="5451625" cy="307777"/>
          </a:xfrm>
          <a:prstGeom prst="rect">
            <a:avLst/>
          </a:prstGeom>
          <a:noFill/>
        </p:spPr>
        <p:txBody>
          <a:bodyPr wrap="square">
            <a:spAutoFit/>
          </a:bodyPr>
          <a:lstStyle/>
          <a:p>
            <a:r>
              <a:rPr lang="en-US" altLang="ja-JP" sz="1400" b="0" dirty="0"/>
              <a:t>Cellar phone, wireless devices using WiFi, Bluetooth and NFC etc.</a:t>
            </a:r>
            <a:endParaRPr lang="ja-JP" altLang="en-US" sz="1400" b="0" dirty="0"/>
          </a:p>
        </p:txBody>
      </p:sp>
      <p:sp>
        <p:nvSpPr>
          <p:cNvPr id="67" name="楕円 66">
            <a:extLst>
              <a:ext uri="{FF2B5EF4-FFF2-40B4-BE49-F238E27FC236}">
                <a16:creationId xmlns:a16="http://schemas.microsoft.com/office/drawing/2014/main" id="{D352CB7E-0F4C-4F65-A092-1082CA3434D5}"/>
              </a:ext>
            </a:extLst>
          </p:cNvPr>
          <p:cNvSpPr/>
          <p:nvPr/>
        </p:nvSpPr>
        <p:spPr>
          <a:xfrm>
            <a:off x="616996" y="3932525"/>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2096276-E79A-481E-8881-E84471D965C4}"/>
              </a:ext>
            </a:extLst>
          </p:cNvPr>
          <p:cNvSpPr txBox="1"/>
          <p:nvPr/>
        </p:nvSpPr>
        <p:spPr>
          <a:xfrm>
            <a:off x="830061" y="3868379"/>
            <a:ext cx="3084951" cy="369332"/>
          </a:xfrm>
          <a:prstGeom prst="rect">
            <a:avLst/>
          </a:prstGeom>
          <a:noFill/>
        </p:spPr>
        <p:txBody>
          <a:bodyPr wrap="square">
            <a:spAutoFit/>
          </a:bodyPr>
          <a:lstStyle/>
          <a:p>
            <a:r>
              <a:rPr lang="en-US" altLang="ja-JP" dirty="0"/>
              <a:t>EMI sources</a:t>
            </a:r>
            <a:endParaRPr lang="ja-JP" altLang="en-US" dirty="0"/>
          </a:p>
        </p:txBody>
      </p:sp>
      <p:sp>
        <p:nvSpPr>
          <p:cNvPr id="69" name="楕円 68">
            <a:extLst>
              <a:ext uri="{FF2B5EF4-FFF2-40B4-BE49-F238E27FC236}">
                <a16:creationId xmlns:a16="http://schemas.microsoft.com/office/drawing/2014/main" id="{808CD547-F6CD-4378-9B58-17B793074B75}"/>
              </a:ext>
            </a:extLst>
          </p:cNvPr>
          <p:cNvSpPr/>
          <p:nvPr/>
        </p:nvSpPr>
        <p:spPr>
          <a:xfrm>
            <a:off x="2001172" y="5011534"/>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63F186D9-D1A5-40E1-A98C-62F57B160A0E}"/>
              </a:ext>
            </a:extLst>
          </p:cNvPr>
          <p:cNvSpPr/>
          <p:nvPr/>
        </p:nvSpPr>
        <p:spPr>
          <a:xfrm>
            <a:off x="2289697" y="5757709"/>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1" name="楕円 70">
            <a:extLst>
              <a:ext uri="{FF2B5EF4-FFF2-40B4-BE49-F238E27FC236}">
                <a16:creationId xmlns:a16="http://schemas.microsoft.com/office/drawing/2014/main" id="{6994A98E-FA59-4478-9D40-A97A2E83C405}"/>
              </a:ext>
            </a:extLst>
          </p:cNvPr>
          <p:cNvSpPr/>
          <p:nvPr/>
        </p:nvSpPr>
        <p:spPr>
          <a:xfrm>
            <a:off x="6499197" y="5744933"/>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2" name="楕円 71">
            <a:extLst>
              <a:ext uri="{FF2B5EF4-FFF2-40B4-BE49-F238E27FC236}">
                <a16:creationId xmlns:a16="http://schemas.microsoft.com/office/drawing/2014/main" id="{A84C1A23-9C38-4F5F-B470-918E2D192481}"/>
              </a:ext>
            </a:extLst>
          </p:cNvPr>
          <p:cNvSpPr/>
          <p:nvPr/>
        </p:nvSpPr>
        <p:spPr>
          <a:xfrm>
            <a:off x="6672312" y="574237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A39FCA40-015C-48DE-9717-73550B837495}"/>
              </a:ext>
            </a:extLst>
          </p:cNvPr>
          <p:cNvSpPr/>
          <p:nvPr/>
        </p:nvSpPr>
        <p:spPr>
          <a:xfrm>
            <a:off x="1308346" y="5361882"/>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4" name="テキスト ボックス 73">
            <a:extLst>
              <a:ext uri="{FF2B5EF4-FFF2-40B4-BE49-F238E27FC236}">
                <a16:creationId xmlns:a16="http://schemas.microsoft.com/office/drawing/2014/main" id="{AB7F68BC-FA23-46D8-A14D-C9D61652D9E7}"/>
              </a:ext>
            </a:extLst>
          </p:cNvPr>
          <p:cNvSpPr txBox="1"/>
          <p:nvPr/>
        </p:nvSpPr>
        <p:spPr>
          <a:xfrm>
            <a:off x="841530" y="4112222"/>
            <a:ext cx="5451625" cy="523220"/>
          </a:xfrm>
          <a:prstGeom prst="rect">
            <a:avLst/>
          </a:prstGeom>
          <a:noFill/>
        </p:spPr>
        <p:txBody>
          <a:bodyPr wrap="square">
            <a:spAutoFit/>
          </a:bodyPr>
          <a:lstStyle/>
          <a:p>
            <a:r>
              <a:rPr lang="en-US" altLang="ja-JP" sz="1400" b="0" dirty="0"/>
              <a:t>Motors, ignition plugs,</a:t>
            </a:r>
          </a:p>
          <a:p>
            <a:r>
              <a:rPr lang="en-US" altLang="ja-JP" sz="1400" b="0" dirty="0"/>
              <a:t>Various electric systems</a:t>
            </a:r>
            <a:endParaRPr lang="ja-JP" altLang="en-US" sz="1400" b="0" dirty="0"/>
          </a:p>
        </p:txBody>
      </p:sp>
    </p:spTree>
    <p:extLst>
      <p:ext uri="{BB962C8B-B14F-4D97-AF65-F5344CB8AC3E}">
        <p14:creationId xmlns:p14="http://schemas.microsoft.com/office/powerpoint/2010/main" val="4122364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テキスト ボックス 81">
            <a:extLst>
              <a:ext uri="{FF2B5EF4-FFF2-40B4-BE49-F238E27FC236}">
                <a16:creationId xmlns:a16="http://schemas.microsoft.com/office/drawing/2014/main" id="{046CF2EF-1C42-4D16-BCBB-C89F8D9836AE}"/>
              </a:ext>
            </a:extLst>
          </p:cNvPr>
          <p:cNvSpPr txBox="1"/>
          <p:nvPr/>
        </p:nvSpPr>
        <p:spPr>
          <a:xfrm>
            <a:off x="1849592" y="3351811"/>
            <a:ext cx="243113" cy="369332"/>
          </a:xfrm>
          <a:prstGeom prst="rect">
            <a:avLst/>
          </a:prstGeom>
          <a:noFill/>
        </p:spPr>
        <p:txBody>
          <a:bodyPr wrap="square">
            <a:spAutoFit/>
          </a:bodyPr>
          <a:lstStyle/>
          <a:p>
            <a:r>
              <a:rPr lang="en-US" altLang="ja-JP" dirty="0"/>
              <a:t>&amp;</a:t>
            </a:r>
            <a:endParaRPr lang="ja-JP" altLang="en-US" dirty="0"/>
          </a:p>
        </p:txBody>
      </p:sp>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(Large &amp; long vehicle)</a:t>
            </a:r>
            <a:endParaRPr kumimoji="1" lang="ja-JP" altLang="en-US" dirty="0"/>
          </a:p>
        </p:txBody>
      </p:sp>
      <p:sp>
        <p:nvSpPr>
          <p:cNvPr id="23" name="楕円 22">
            <a:extLst>
              <a:ext uri="{FF2B5EF4-FFF2-40B4-BE49-F238E27FC236}">
                <a16:creationId xmlns:a16="http://schemas.microsoft.com/office/drawing/2014/main" id="{C80F1C6F-0119-4CD6-B3D1-FAA88ED21FE4}"/>
              </a:ext>
            </a:extLst>
          </p:cNvPr>
          <p:cNvSpPr/>
          <p:nvPr/>
        </p:nvSpPr>
        <p:spPr>
          <a:xfrm>
            <a:off x="297399" y="20646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290373" y="291729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92773" y="235894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452381" y="1969182"/>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474953" y="2242149"/>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197701" y="2242063"/>
            <a:ext cx="4795420" cy="738664"/>
          </a:xfrm>
          <a:prstGeom prst="rect">
            <a:avLst/>
          </a:prstGeom>
          <a:noFill/>
        </p:spPr>
        <p:txBody>
          <a:bodyPr wrap="square">
            <a:spAutoFit/>
          </a:bodyPr>
          <a:lstStyle/>
          <a:p>
            <a:r>
              <a:rPr lang="en-US" altLang="ja-JP" sz="1400" b="0" dirty="0"/>
              <a:t>[S/M vehicle model] + payload weight sensor, center-of-gravity position sensor, more cameras and radars.</a:t>
            </a:r>
            <a:br>
              <a:rPr lang="en-US" altLang="ja-JP" sz="1400" b="0" dirty="0"/>
            </a:br>
            <a:r>
              <a:rPr lang="en-US" altLang="ja-JP" sz="1400" dirty="0"/>
              <a:t>Wireless signal Propagates long distance</a:t>
            </a:r>
            <a:endParaRPr lang="ja-JP" altLang="en-US" sz="140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482391" y="2832801"/>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527693" y="2235307"/>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551731" y="2838322"/>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205139" y="2983766"/>
            <a:ext cx="4003039" cy="307777"/>
          </a:xfrm>
          <a:prstGeom prst="rect">
            <a:avLst/>
          </a:prstGeom>
          <a:noFill/>
        </p:spPr>
        <p:txBody>
          <a:bodyPr wrap="square">
            <a:spAutoFit/>
          </a:bodyPr>
          <a:lstStyle/>
          <a:p>
            <a:r>
              <a:rPr lang="en-US" altLang="ja-JP" sz="1400" b="0" dirty="0"/>
              <a:t>Audio &amp; video, smart phone, tablet PC, etc.</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4552808" y="2044769"/>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2238313" y="3351811"/>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71321" y="343947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135639" y="3456238"/>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52096276-E79A-481E-8881-E84471D965C4}"/>
              </a:ext>
            </a:extLst>
          </p:cNvPr>
          <p:cNvSpPr txBox="1"/>
          <p:nvPr/>
        </p:nvSpPr>
        <p:spPr>
          <a:xfrm>
            <a:off x="417084" y="3334185"/>
            <a:ext cx="1537464" cy="369332"/>
          </a:xfrm>
          <a:prstGeom prst="rect">
            <a:avLst/>
          </a:prstGeom>
          <a:noFill/>
        </p:spPr>
        <p:txBody>
          <a:bodyPr wrap="square">
            <a:spAutoFit/>
          </a:bodyPr>
          <a:lstStyle/>
          <a:p>
            <a:r>
              <a:rPr lang="en-US" altLang="ja-JP" dirty="0"/>
              <a:t>EMI sources</a:t>
            </a:r>
            <a:endParaRPr lang="ja-JP" altLang="en-US" dirty="0"/>
          </a:p>
        </p:txBody>
      </p:sp>
      <p:sp>
        <p:nvSpPr>
          <p:cNvPr id="75" name="テキスト ボックス 74">
            <a:extLst>
              <a:ext uri="{FF2B5EF4-FFF2-40B4-BE49-F238E27FC236}">
                <a16:creationId xmlns:a16="http://schemas.microsoft.com/office/drawing/2014/main" id="{39727A4A-BC89-4EB7-BD43-D6DC8945526E}"/>
              </a:ext>
            </a:extLst>
          </p:cNvPr>
          <p:cNvSpPr txBox="1"/>
          <p:nvPr/>
        </p:nvSpPr>
        <p:spPr>
          <a:xfrm>
            <a:off x="108067" y="1638765"/>
            <a:ext cx="5069148" cy="369332"/>
          </a:xfrm>
          <a:prstGeom prst="rect">
            <a:avLst/>
          </a:prstGeom>
          <a:noFill/>
        </p:spPr>
        <p:txBody>
          <a:bodyPr wrap="square">
            <a:spAutoFit/>
          </a:bodyPr>
          <a:lstStyle/>
          <a:p>
            <a:r>
              <a:rPr kumimoji="1" lang="en-US" altLang="ja-JP" dirty="0"/>
              <a:t>Cargo vehicle (Truck)</a:t>
            </a:r>
            <a:endParaRPr lang="ja-JP" altLang="en-US" dirty="0"/>
          </a:p>
        </p:txBody>
      </p:sp>
      <p:cxnSp>
        <p:nvCxnSpPr>
          <p:cNvPr id="44" name="直線コネクタ 43">
            <a:extLst>
              <a:ext uri="{FF2B5EF4-FFF2-40B4-BE49-F238E27FC236}">
                <a16:creationId xmlns:a16="http://schemas.microsoft.com/office/drawing/2014/main" id="{E3D51326-9A14-4746-9BD6-AED519F59FA5}"/>
              </a:ext>
            </a:extLst>
          </p:cNvPr>
          <p:cNvCxnSpPr>
            <a:cxnSpLocks/>
          </p:cNvCxnSpPr>
          <p:nvPr/>
        </p:nvCxnSpPr>
        <p:spPr>
          <a:xfrm>
            <a:off x="356963" y="2296251"/>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直線コネクタ 75">
            <a:extLst>
              <a:ext uri="{FF2B5EF4-FFF2-40B4-BE49-F238E27FC236}">
                <a16:creationId xmlns:a16="http://schemas.microsoft.com/office/drawing/2014/main" id="{DAFE2CF0-0023-46C2-AE50-DADC3B4E47F4}"/>
              </a:ext>
            </a:extLst>
          </p:cNvPr>
          <p:cNvCxnSpPr>
            <a:cxnSpLocks/>
          </p:cNvCxnSpPr>
          <p:nvPr/>
        </p:nvCxnSpPr>
        <p:spPr>
          <a:xfrm>
            <a:off x="356963" y="2881638"/>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D3E53CD9-87F1-48CC-A77E-E2316BA84081}"/>
              </a:ext>
            </a:extLst>
          </p:cNvPr>
          <p:cNvCxnSpPr>
            <a:cxnSpLocks/>
          </p:cNvCxnSpPr>
          <p:nvPr/>
        </p:nvCxnSpPr>
        <p:spPr>
          <a:xfrm>
            <a:off x="356963" y="3394738"/>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直線コネクタ 77">
            <a:extLst>
              <a:ext uri="{FF2B5EF4-FFF2-40B4-BE49-F238E27FC236}">
                <a16:creationId xmlns:a16="http://schemas.microsoft.com/office/drawing/2014/main" id="{992A5F76-03F5-43A2-AD21-ED013A24FB5E}"/>
              </a:ext>
            </a:extLst>
          </p:cNvPr>
          <p:cNvCxnSpPr>
            <a:cxnSpLocks/>
          </p:cNvCxnSpPr>
          <p:nvPr/>
        </p:nvCxnSpPr>
        <p:spPr>
          <a:xfrm>
            <a:off x="356963" y="3672814"/>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テキスト ボックス 79">
            <a:extLst>
              <a:ext uri="{FF2B5EF4-FFF2-40B4-BE49-F238E27FC236}">
                <a16:creationId xmlns:a16="http://schemas.microsoft.com/office/drawing/2014/main" id="{0855C339-4EE9-43D6-A0ED-419B5875645B}"/>
              </a:ext>
            </a:extLst>
          </p:cNvPr>
          <p:cNvSpPr txBox="1"/>
          <p:nvPr/>
        </p:nvSpPr>
        <p:spPr>
          <a:xfrm>
            <a:off x="5083399" y="3399459"/>
            <a:ext cx="3374801" cy="307777"/>
          </a:xfrm>
          <a:prstGeom prst="rect">
            <a:avLst/>
          </a:prstGeom>
          <a:noFill/>
        </p:spPr>
        <p:txBody>
          <a:bodyPr wrap="square">
            <a:spAutoFit/>
          </a:bodyPr>
          <a:lstStyle/>
          <a:p>
            <a:r>
              <a:rPr lang="en-US" altLang="ja-JP" sz="1400" b="0" dirty="0"/>
              <a:t>Similar condition as [S/M size vehicle]</a:t>
            </a:r>
            <a:endParaRPr lang="ja-JP" altLang="en-US" sz="1400" b="0" dirty="0"/>
          </a:p>
        </p:txBody>
      </p:sp>
      <p:pic>
        <p:nvPicPr>
          <p:cNvPr id="7" name="図 6" descr="図形 が含まれている画像&#10;&#10;自動的に生成された説明">
            <a:extLst>
              <a:ext uri="{FF2B5EF4-FFF2-40B4-BE49-F238E27FC236}">
                <a16:creationId xmlns:a16="http://schemas.microsoft.com/office/drawing/2014/main" id="{C76AFA52-E5BE-4745-8575-9F2C5D6709E6}"/>
              </a:ext>
            </a:extLst>
          </p:cNvPr>
          <p:cNvPicPr>
            <a:picLocks noChangeAspect="1"/>
          </p:cNvPicPr>
          <p:nvPr/>
        </p:nvPicPr>
        <p:blipFill rotWithShape="1">
          <a:blip r:embed="rId2">
            <a:extLst>
              <a:ext uri="{28A0092B-C50C-407E-A947-70E740481C1C}">
                <a14:useLocalDpi xmlns:a14="http://schemas.microsoft.com/office/drawing/2010/main" val="0"/>
              </a:ext>
            </a:extLst>
          </a:blip>
          <a:srcRect l="61803" t="73637"/>
          <a:stretch/>
        </p:blipFill>
        <p:spPr>
          <a:xfrm>
            <a:off x="1722267" y="3533490"/>
            <a:ext cx="5306627" cy="2531171"/>
          </a:xfrm>
          <a:prstGeom prst="rect">
            <a:avLst/>
          </a:prstGeom>
        </p:spPr>
      </p:pic>
      <p:sp>
        <p:nvSpPr>
          <p:cNvPr id="69" name="楕円 68">
            <a:extLst>
              <a:ext uri="{FF2B5EF4-FFF2-40B4-BE49-F238E27FC236}">
                <a16:creationId xmlns:a16="http://schemas.microsoft.com/office/drawing/2014/main" id="{25CCB30E-7A3F-43BB-86BC-E2BEF50AEB39}"/>
              </a:ext>
            </a:extLst>
          </p:cNvPr>
          <p:cNvSpPr/>
          <p:nvPr/>
        </p:nvSpPr>
        <p:spPr>
          <a:xfrm>
            <a:off x="2185958" y="4367137"/>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楕円 69">
            <a:extLst>
              <a:ext uri="{FF2B5EF4-FFF2-40B4-BE49-F238E27FC236}">
                <a16:creationId xmlns:a16="http://schemas.microsoft.com/office/drawing/2014/main" id="{08A58166-8689-4B65-86A0-417472A58C7B}"/>
              </a:ext>
            </a:extLst>
          </p:cNvPr>
          <p:cNvSpPr/>
          <p:nvPr/>
        </p:nvSpPr>
        <p:spPr>
          <a:xfrm>
            <a:off x="2625524" y="5285288"/>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1" name="楕円 70">
            <a:extLst>
              <a:ext uri="{FF2B5EF4-FFF2-40B4-BE49-F238E27FC236}">
                <a16:creationId xmlns:a16="http://schemas.microsoft.com/office/drawing/2014/main" id="{7306D8E5-A0F8-468B-8BE6-70128A93F658}"/>
              </a:ext>
            </a:extLst>
          </p:cNvPr>
          <p:cNvSpPr/>
          <p:nvPr/>
        </p:nvSpPr>
        <p:spPr>
          <a:xfrm>
            <a:off x="2108446" y="4939824"/>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2" name="楕円 71">
            <a:extLst>
              <a:ext uri="{FF2B5EF4-FFF2-40B4-BE49-F238E27FC236}">
                <a16:creationId xmlns:a16="http://schemas.microsoft.com/office/drawing/2014/main" id="{2686CF13-15F4-4D87-B7A1-2621C49A1C60}"/>
              </a:ext>
            </a:extLst>
          </p:cNvPr>
          <p:cNvSpPr/>
          <p:nvPr/>
        </p:nvSpPr>
        <p:spPr>
          <a:xfrm>
            <a:off x="1730978" y="534530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3" name="楕円 72">
            <a:extLst>
              <a:ext uri="{FF2B5EF4-FFF2-40B4-BE49-F238E27FC236}">
                <a16:creationId xmlns:a16="http://schemas.microsoft.com/office/drawing/2014/main" id="{D552ED23-6976-4347-9118-B25462D84A98}"/>
              </a:ext>
            </a:extLst>
          </p:cNvPr>
          <p:cNvSpPr/>
          <p:nvPr/>
        </p:nvSpPr>
        <p:spPr>
          <a:xfrm>
            <a:off x="6940117" y="534530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4" name="楕円 73">
            <a:extLst>
              <a:ext uri="{FF2B5EF4-FFF2-40B4-BE49-F238E27FC236}">
                <a16:creationId xmlns:a16="http://schemas.microsoft.com/office/drawing/2014/main" id="{7FABCE93-F243-4ECC-A9A0-07B16D72326B}"/>
              </a:ext>
            </a:extLst>
          </p:cNvPr>
          <p:cNvSpPr/>
          <p:nvPr/>
        </p:nvSpPr>
        <p:spPr>
          <a:xfrm>
            <a:off x="2671130" y="4606541"/>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1" name="楕円 80">
            <a:extLst>
              <a:ext uri="{FF2B5EF4-FFF2-40B4-BE49-F238E27FC236}">
                <a16:creationId xmlns:a16="http://schemas.microsoft.com/office/drawing/2014/main" id="{942AEAE7-0C09-4EE0-AEAD-9F30950DFD4B}"/>
              </a:ext>
            </a:extLst>
          </p:cNvPr>
          <p:cNvSpPr/>
          <p:nvPr/>
        </p:nvSpPr>
        <p:spPr>
          <a:xfrm>
            <a:off x="2730887" y="5047688"/>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3" name="楕円 82">
            <a:extLst>
              <a:ext uri="{FF2B5EF4-FFF2-40B4-BE49-F238E27FC236}">
                <a16:creationId xmlns:a16="http://schemas.microsoft.com/office/drawing/2014/main" id="{C3888DD6-C736-4404-825E-DFAD9CDB4C4C}"/>
              </a:ext>
            </a:extLst>
          </p:cNvPr>
          <p:cNvSpPr/>
          <p:nvPr/>
        </p:nvSpPr>
        <p:spPr>
          <a:xfrm>
            <a:off x="2032780" y="4832214"/>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89" name="楕円 88">
            <a:extLst>
              <a:ext uri="{FF2B5EF4-FFF2-40B4-BE49-F238E27FC236}">
                <a16:creationId xmlns:a16="http://schemas.microsoft.com/office/drawing/2014/main" id="{9E9303C8-FFE7-4035-8A1B-A0730BEFE7C8}"/>
              </a:ext>
            </a:extLst>
          </p:cNvPr>
          <p:cNvSpPr/>
          <p:nvPr/>
        </p:nvSpPr>
        <p:spPr>
          <a:xfrm>
            <a:off x="2551281" y="4638051"/>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6" name="楕円 95">
            <a:extLst>
              <a:ext uri="{FF2B5EF4-FFF2-40B4-BE49-F238E27FC236}">
                <a16:creationId xmlns:a16="http://schemas.microsoft.com/office/drawing/2014/main" id="{8D81BB16-BA69-4C0D-89E4-DD603594C9EC}"/>
              </a:ext>
            </a:extLst>
          </p:cNvPr>
          <p:cNvSpPr/>
          <p:nvPr/>
        </p:nvSpPr>
        <p:spPr>
          <a:xfrm>
            <a:off x="2032779" y="5133350"/>
            <a:ext cx="119849" cy="107864"/>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7" name="楕円 96">
            <a:extLst>
              <a:ext uri="{FF2B5EF4-FFF2-40B4-BE49-F238E27FC236}">
                <a16:creationId xmlns:a16="http://schemas.microsoft.com/office/drawing/2014/main" id="{F8A92758-C03C-4CAA-9156-DA2472206C88}"/>
              </a:ext>
            </a:extLst>
          </p:cNvPr>
          <p:cNvSpPr/>
          <p:nvPr/>
        </p:nvSpPr>
        <p:spPr>
          <a:xfrm>
            <a:off x="2238313" y="4963445"/>
            <a:ext cx="119849" cy="107864"/>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9" name="楕円 98">
            <a:extLst>
              <a:ext uri="{FF2B5EF4-FFF2-40B4-BE49-F238E27FC236}">
                <a16:creationId xmlns:a16="http://schemas.microsoft.com/office/drawing/2014/main" id="{E2BB9FF3-F034-4677-878D-E72765FD9DA2}"/>
              </a:ext>
            </a:extLst>
          </p:cNvPr>
          <p:cNvSpPr/>
          <p:nvPr/>
        </p:nvSpPr>
        <p:spPr>
          <a:xfrm>
            <a:off x="2648823" y="4730189"/>
            <a:ext cx="119849" cy="107864"/>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2" name="楕円 101">
            <a:extLst>
              <a:ext uri="{FF2B5EF4-FFF2-40B4-BE49-F238E27FC236}">
                <a16:creationId xmlns:a16="http://schemas.microsoft.com/office/drawing/2014/main" id="{C1D44596-D2AF-45E3-95C5-FD34EFC2F8CA}"/>
              </a:ext>
            </a:extLst>
          </p:cNvPr>
          <p:cNvSpPr/>
          <p:nvPr/>
        </p:nvSpPr>
        <p:spPr>
          <a:xfrm>
            <a:off x="2383662" y="525359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2" name="直線矢印コネクタ 11">
            <a:extLst>
              <a:ext uri="{FF2B5EF4-FFF2-40B4-BE49-F238E27FC236}">
                <a16:creationId xmlns:a16="http://schemas.microsoft.com/office/drawing/2014/main" id="{B807D296-3DC6-45A3-ACDE-035742D27C0C}"/>
              </a:ext>
            </a:extLst>
          </p:cNvPr>
          <p:cNvCxnSpPr>
            <a:cxnSpLocks/>
          </p:cNvCxnSpPr>
          <p:nvPr/>
        </p:nvCxnSpPr>
        <p:spPr>
          <a:xfrm>
            <a:off x="1908532" y="6143348"/>
            <a:ext cx="5120362" cy="0"/>
          </a:xfrm>
          <a:prstGeom prst="straightConnector1">
            <a:avLst/>
          </a:prstGeom>
          <a:ln w="57150">
            <a:solidFill>
              <a:srgbClr val="FF0000"/>
            </a:solidFill>
            <a:headEnd type="triangle" w="med" len="med"/>
            <a:tailEnd type="triangle"/>
          </a:ln>
        </p:spPr>
        <p:style>
          <a:lnRef idx="1">
            <a:schemeClr val="dk1"/>
          </a:lnRef>
          <a:fillRef idx="0">
            <a:schemeClr val="dk1"/>
          </a:fillRef>
          <a:effectRef idx="0">
            <a:schemeClr val="dk1"/>
          </a:effectRef>
          <a:fontRef idx="minor">
            <a:schemeClr val="tx1"/>
          </a:fontRef>
        </p:style>
      </p:cxnSp>
      <p:cxnSp>
        <p:nvCxnSpPr>
          <p:cNvPr id="103" name="直線コネクタ 102">
            <a:extLst>
              <a:ext uri="{FF2B5EF4-FFF2-40B4-BE49-F238E27FC236}">
                <a16:creationId xmlns:a16="http://schemas.microsoft.com/office/drawing/2014/main" id="{7B3F5E8C-7B32-4332-9C8C-3AD4ABBE4F9F}"/>
              </a:ext>
            </a:extLst>
          </p:cNvPr>
          <p:cNvCxnSpPr>
            <a:cxnSpLocks/>
          </p:cNvCxnSpPr>
          <p:nvPr/>
        </p:nvCxnSpPr>
        <p:spPr>
          <a:xfrm>
            <a:off x="1911569" y="5772018"/>
            <a:ext cx="0" cy="585286"/>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6D6F046B-B43E-42D9-A813-E91E88F35983}"/>
              </a:ext>
            </a:extLst>
          </p:cNvPr>
          <p:cNvCxnSpPr>
            <a:cxnSpLocks/>
          </p:cNvCxnSpPr>
          <p:nvPr/>
        </p:nvCxnSpPr>
        <p:spPr>
          <a:xfrm>
            <a:off x="7031764" y="5772018"/>
            <a:ext cx="0" cy="585286"/>
          </a:xfrm>
          <a:prstGeom prst="line">
            <a:avLst/>
          </a:prstGeom>
          <a:ln w="19050">
            <a:solidFill>
              <a:srgbClr val="FF0000"/>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7" name="テキスト ボックス 106">
            <a:extLst>
              <a:ext uri="{FF2B5EF4-FFF2-40B4-BE49-F238E27FC236}">
                <a16:creationId xmlns:a16="http://schemas.microsoft.com/office/drawing/2014/main" id="{08E305DA-DDA6-4896-AAE0-C9B000A7D9EE}"/>
              </a:ext>
            </a:extLst>
          </p:cNvPr>
          <p:cNvSpPr txBox="1"/>
          <p:nvPr/>
        </p:nvSpPr>
        <p:spPr>
          <a:xfrm>
            <a:off x="2115106" y="6128945"/>
            <a:ext cx="5304408" cy="369332"/>
          </a:xfrm>
          <a:prstGeom prst="rect">
            <a:avLst/>
          </a:prstGeom>
          <a:noFill/>
        </p:spPr>
        <p:txBody>
          <a:bodyPr wrap="square">
            <a:spAutoFit/>
          </a:bodyPr>
          <a:lstStyle/>
          <a:p>
            <a:r>
              <a:rPr lang="en-US" altLang="ja-JP" sz="1800" dirty="0"/>
              <a:t>Longer distance than [S/M vehicle model] </a:t>
            </a:r>
            <a:endParaRPr lang="ja-JP" altLang="en-US" dirty="0"/>
          </a:p>
        </p:txBody>
      </p:sp>
    </p:spTree>
    <p:extLst>
      <p:ext uri="{BB962C8B-B14F-4D97-AF65-F5344CB8AC3E}">
        <p14:creationId xmlns:p14="http://schemas.microsoft.com/office/powerpoint/2010/main" val="3264445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(Large &amp; long vehicle)</a:t>
            </a:r>
            <a:endParaRPr kumimoji="1"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24770" y="3988316"/>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073042" y="3993099"/>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9" name="直線コネクタ 78">
            <a:extLst>
              <a:ext uri="{FF2B5EF4-FFF2-40B4-BE49-F238E27FC236}">
                <a16:creationId xmlns:a16="http://schemas.microsoft.com/office/drawing/2014/main" id="{75189430-3085-47AF-B7C8-1108E4BB0CF7}"/>
              </a:ext>
            </a:extLst>
          </p:cNvPr>
          <p:cNvCxnSpPr>
            <a:cxnSpLocks/>
          </p:cNvCxnSpPr>
          <p:nvPr/>
        </p:nvCxnSpPr>
        <p:spPr>
          <a:xfrm>
            <a:off x="356963" y="2239666"/>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テキスト ボックス 83">
            <a:extLst>
              <a:ext uri="{FF2B5EF4-FFF2-40B4-BE49-F238E27FC236}">
                <a16:creationId xmlns:a16="http://schemas.microsoft.com/office/drawing/2014/main" id="{7B96F830-E298-49CB-872E-683381DBCB56}"/>
              </a:ext>
            </a:extLst>
          </p:cNvPr>
          <p:cNvSpPr txBox="1"/>
          <p:nvPr/>
        </p:nvSpPr>
        <p:spPr>
          <a:xfrm>
            <a:off x="108067" y="1564909"/>
            <a:ext cx="5069148" cy="369332"/>
          </a:xfrm>
          <a:prstGeom prst="rect">
            <a:avLst/>
          </a:prstGeom>
          <a:noFill/>
        </p:spPr>
        <p:txBody>
          <a:bodyPr wrap="square">
            <a:spAutoFit/>
          </a:bodyPr>
          <a:lstStyle/>
          <a:p>
            <a:r>
              <a:rPr lang="en-US" altLang="ja-JP" dirty="0"/>
              <a:t>Passenger</a:t>
            </a:r>
            <a:r>
              <a:rPr kumimoji="1" lang="en-US" altLang="ja-JP" dirty="0"/>
              <a:t> vehicle (BUS)</a:t>
            </a:r>
            <a:endParaRPr lang="ja-JP" altLang="en-US" dirty="0"/>
          </a:p>
        </p:txBody>
      </p:sp>
      <p:sp>
        <p:nvSpPr>
          <p:cNvPr id="85" name="テキスト ボックス 84">
            <a:extLst>
              <a:ext uri="{FF2B5EF4-FFF2-40B4-BE49-F238E27FC236}">
                <a16:creationId xmlns:a16="http://schemas.microsoft.com/office/drawing/2014/main" id="{1DB8713F-C634-4C34-9B1E-3B97C094BF23}"/>
              </a:ext>
            </a:extLst>
          </p:cNvPr>
          <p:cNvSpPr txBox="1"/>
          <p:nvPr/>
        </p:nvSpPr>
        <p:spPr>
          <a:xfrm>
            <a:off x="452381" y="1900941"/>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86" name="テキスト ボックス 85">
            <a:extLst>
              <a:ext uri="{FF2B5EF4-FFF2-40B4-BE49-F238E27FC236}">
                <a16:creationId xmlns:a16="http://schemas.microsoft.com/office/drawing/2014/main" id="{A00AA842-9B9F-40D9-9ABD-3E0776DC4012}"/>
              </a:ext>
            </a:extLst>
          </p:cNvPr>
          <p:cNvSpPr txBox="1"/>
          <p:nvPr/>
        </p:nvSpPr>
        <p:spPr>
          <a:xfrm>
            <a:off x="4552807" y="1985043"/>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87" name="テキスト ボックス 86">
            <a:extLst>
              <a:ext uri="{FF2B5EF4-FFF2-40B4-BE49-F238E27FC236}">
                <a16:creationId xmlns:a16="http://schemas.microsoft.com/office/drawing/2014/main" id="{FE0D4A18-36D8-47C3-B7FA-3894D5DF5E78}"/>
              </a:ext>
            </a:extLst>
          </p:cNvPr>
          <p:cNvSpPr txBox="1"/>
          <p:nvPr/>
        </p:nvSpPr>
        <p:spPr>
          <a:xfrm>
            <a:off x="474954" y="2272440"/>
            <a:ext cx="5069148" cy="369332"/>
          </a:xfrm>
          <a:prstGeom prst="rect">
            <a:avLst/>
          </a:prstGeom>
          <a:noFill/>
        </p:spPr>
        <p:txBody>
          <a:bodyPr wrap="square">
            <a:spAutoFit/>
          </a:bodyPr>
          <a:lstStyle/>
          <a:p>
            <a:r>
              <a:rPr kumimoji="1" lang="en-US" altLang="ja-JP" dirty="0"/>
              <a:t>HBAN(1~several dozens): For passenger</a:t>
            </a:r>
            <a:endParaRPr lang="ja-JP" altLang="en-US" dirty="0"/>
          </a:p>
        </p:txBody>
      </p:sp>
      <p:sp>
        <p:nvSpPr>
          <p:cNvPr id="88" name="テキスト ボックス 87">
            <a:extLst>
              <a:ext uri="{FF2B5EF4-FFF2-40B4-BE49-F238E27FC236}">
                <a16:creationId xmlns:a16="http://schemas.microsoft.com/office/drawing/2014/main" id="{034812E8-360D-4A0E-A1FC-996A352A1A37}"/>
              </a:ext>
            </a:extLst>
          </p:cNvPr>
          <p:cNvSpPr txBox="1"/>
          <p:nvPr/>
        </p:nvSpPr>
        <p:spPr>
          <a:xfrm>
            <a:off x="4193699" y="2582219"/>
            <a:ext cx="4483125" cy="738664"/>
          </a:xfrm>
          <a:prstGeom prst="rect">
            <a:avLst/>
          </a:prstGeom>
          <a:noFill/>
        </p:spPr>
        <p:txBody>
          <a:bodyPr wrap="square">
            <a:spAutoFit/>
          </a:bodyPr>
          <a:lstStyle/>
          <a:p>
            <a:r>
              <a:rPr lang="en-US" altLang="ja-JP" sz="1400" b="0" dirty="0"/>
              <a:t>Health care sensors (ECG, Hart-rate, Body temp. etc.) as well as [S/M size vehicle] model. However, number of HBAN in the same vehicle is match more.</a:t>
            </a:r>
            <a:endParaRPr lang="ja-JP" altLang="en-US" sz="1400" b="0" dirty="0"/>
          </a:p>
        </p:txBody>
      </p:sp>
      <p:sp>
        <p:nvSpPr>
          <p:cNvPr id="90" name="テキスト ボックス 89">
            <a:extLst>
              <a:ext uri="{FF2B5EF4-FFF2-40B4-BE49-F238E27FC236}">
                <a16:creationId xmlns:a16="http://schemas.microsoft.com/office/drawing/2014/main" id="{F899C2EC-E0FB-46CA-A11C-79B35A0E855B}"/>
              </a:ext>
            </a:extLst>
          </p:cNvPr>
          <p:cNvSpPr txBox="1"/>
          <p:nvPr/>
        </p:nvSpPr>
        <p:spPr>
          <a:xfrm>
            <a:off x="444237" y="3277955"/>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91" name="テキスト ボックス 90">
            <a:extLst>
              <a:ext uri="{FF2B5EF4-FFF2-40B4-BE49-F238E27FC236}">
                <a16:creationId xmlns:a16="http://schemas.microsoft.com/office/drawing/2014/main" id="{C0DCA3B3-7B64-4FA0-8D32-45F246A06B90}"/>
              </a:ext>
            </a:extLst>
          </p:cNvPr>
          <p:cNvSpPr txBox="1"/>
          <p:nvPr/>
        </p:nvSpPr>
        <p:spPr>
          <a:xfrm>
            <a:off x="444237" y="3618984"/>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92" name="テキスト ボックス 91">
            <a:extLst>
              <a:ext uri="{FF2B5EF4-FFF2-40B4-BE49-F238E27FC236}">
                <a16:creationId xmlns:a16="http://schemas.microsoft.com/office/drawing/2014/main" id="{29C4DC2A-C83E-4B76-9D31-6190459BA765}"/>
              </a:ext>
            </a:extLst>
          </p:cNvPr>
          <p:cNvSpPr txBox="1"/>
          <p:nvPr/>
        </p:nvSpPr>
        <p:spPr>
          <a:xfrm>
            <a:off x="439441" y="3889475"/>
            <a:ext cx="3084951" cy="369332"/>
          </a:xfrm>
          <a:prstGeom prst="rect">
            <a:avLst/>
          </a:prstGeom>
          <a:noFill/>
        </p:spPr>
        <p:txBody>
          <a:bodyPr wrap="square">
            <a:spAutoFit/>
          </a:bodyPr>
          <a:lstStyle/>
          <a:p>
            <a:r>
              <a:rPr lang="en-US" altLang="ja-JP" dirty="0"/>
              <a:t>EMI sources</a:t>
            </a:r>
            <a:endParaRPr lang="ja-JP" altLang="en-US" dirty="0"/>
          </a:p>
        </p:txBody>
      </p:sp>
      <p:sp>
        <p:nvSpPr>
          <p:cNvPr id="93" name="テキスト ボックス 92">
            <a:extLst>
              <a:ext uri="{FF2B5EF4-FFF2-40B4-BE49-F238E27FC236}">
                <a16:creationId xmlns:a16="http://schemas.microsoft.com/office/drawing/2014/main" id="{DC3BA325-27A0-4247-B4C2-10B2FE7C87F4}"/>
              </a:ext>
            </a:extLst>
          </p:cNvPr>
          <p:cNvSpPr txBox="1"/>
          <p:nvPr/>
        </p:nvSpPr>
        <p:spPr>
          <a:xfrm>
            <a:off x="1877093" y="3888946"/>
            <a:ext cx="3084951" cy="369332"/>
          </a:xfrm>
          <a:prstGeom prst="rect">
            <a:avLst/>
          </a:prstGeom>
          <a:noFill/>
        </p:spPr>
        <p:txBody>
          <a:bodyPr wrap="square">
            <a:spAutoFit/>
          </a:bodyPr>
          <a:lstStyle/>
          <a:p>
            <a:r>
              <a:rPr lang="en-US" altLang="ja-JP" dirty="0"/>
              <a:t>&amp;</a:t>
            </a:r>
            <a:endParaRPr lang="ja-JP" altLang="en-US" dirty="0"/>
          </a:p>
        </p:txBody>
      </p:sp>
      <p:sp>
        <p:nvSpPr>
          <p:cNvPr id="94" name="テキスト ボックス 93">
            <a:extLst>
              <a:ext uri="{FF2B5EF4-FFF2-40B4-BE49-F238E27FC236}">
                <a16:creationId xmlns:a16="http://schemas.microsoft.com/office/drawing/2014/main" id="{9767832A-6A42-467D-AB7E-C14CFA5BA5DC}"/>
              </a:ext>
            </a:extLst>
          </p:cNvPr>
          <p:cNvSpPr txBox="1"/>
          <p:nvPr/>
        </p:nvSpPr>
        <p:spPr>
          <a:xfrm>
            <a:off x="1485900" y="3287232"/>
            <a:ext cx="3392487" cy="369332"/>
          </a:xfrm>
          <a:prstGeom prst="rect">
            <a:avLst/>
          </a:prstGeom>
          <a:noFill/>
        </p:spPr>
        <p:txBody>
          <a:bodyPr wrap="square">
            <a:spAutoFit/>
          </a:bodyPr>
          <a:lstStyle/>
          <a:p>
            <a:r>
              <a:rPr kumimoji="1" lang="en-US" altLang="ja-JP" dirty="0"/>
              <a:t>For vehicle sensing &amp; control</a:t>
            </a:r>
            <a:endParaRPr lang="ja-JP" altLang="en-US" dirty="0"/>
          </a:p>
        </p:txBody>
      </p:sp>
      <p:sp>
        <p:nvSpPr>
          <p:cNvPr id="95" name="テキスト ボックス 94">
            <a:extLst>
              <a:ext uri="{FF2B5EF4-FFF2-40B4-BE49-F238E27FC236}">
                <a16:creationId xmlns:a16="http://schemas.microsoft.com/office/drawing/2014/main" id="{7D9C8242-7197-4A4C-B9D5-DB35380744B2}"/>
              </a:ext>
            </a:extLst>
          </p:cNvPr>
          <p:cNvSpPr txBox="1"/>
          <p:nvPr/>
        </p:nvSpPr>
        <p:spPr>
          <a:xfrm>
            <a:off x="5177215" y="3629605"/>
            <a:ext cx="3374801" cy="307777"/>
          </a:xfrm>
          <a:prstGeom prst="rect">
            <a:avLst/>
          </a:prstGeom>
          <a:noFill/>
        </p:spPr>
        <p:txBody>
          <a:bodyPr wrap="square">
            <a:spAutoFit/>
          </a:bodyPr>
          <a:lstStyle/>
          <a:p>
            <a:r>
              <a:rPr lang="en-US" altLang="ja-JP" sz="1400" b="0" dirty="0"/>
              <a:t>Similar condition as [Cargo vehicle]</a:t>
            </a:r>
            <a:endParaRPr lang="ja-JP" altLang="en-US" sz="1400" b="0" dirty="0"/>
          </a:p>
        </p:txBody>
      </p:sp>
      <p:sp>
        <p:nvSpPr>
          <p:cNvPr id="98" name="テキスト ボックス 97">
            <a:extLst>
              <a:ext uri="{FF2B5EF4-FFF2-40B4-BE49-F238E27FC236}">
                <a16:creationId xmlns:a16="http://schemas.microsoft.com/office/drawing/2014/main" id="{5D83316A-5BF9-4D62-A577-55A738E02AC7}"/>
              </a:ext>
            </a:extLst>
          </p:cNvPr>
          <p:cNvSpPr txBox="1"/>
          <p:nvPr/>
        </p:nvSpPr>
        <p:spPr>
          <a:xfrm>
            <a:off x="1489962" y="3627133"/>
            <a:ext cx="3215203" cy="369332"/>
          </a:xfrm>
          <a:prstGeom prst="rect">
            <a:avLst/>
          </a:prstGeom>
          <a:noFill/>
        </p:spPr>
        <p:txBody>
          <a:bodyPr wrap="square">
            <a:spAutoFit/>
          </a:bodyPr>
          <a:lstStyle/>
          <a:p>
            <a:r>
              <a:rPr kumimoji="1" lang="en-US" altLang="ja-JP" dirty="0"/>
              <a:t>For entertainment purpose</a:t>
            </a:r>
            <a:endParaRPr lang="ja-JP" altLang="en-US" dirty="0"/>
          </a:p>
        </p:txBody>
      </p:sp>
      <p:sp>
        <p:nvSpPr>
          <p:cNvPr id="100" name="テキスト ボックス 99">
            <a:extLst>
              <a:ext uri="{FF2B5EF4-FFF2-40B4-BE49-F238E27FC236}">
                <a16:creationId xmlns:a16="http://schemas.microsoft.com/office/drawing/2014/main" id="{C3851029-43C4-4AA5-90D7-C565E71AEBA8}"/>
              </a:ext>
            </a:extLst>
          </p:cNvPr>
          <p:cNvSpPr txBox="1"/>
          <p:nvPr/>
        </p:nvSpPr>
        <p:spPr>
          <a:xfrm>
            <a:off x="2124342" y="3883167"/>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101" name="右中かっこ 100">
            <a:extLst>
              <a:ext uri="{FF2B5EF4-FFF2-40B4-BE49-F238E27FC236}">
                <a16:creationId xmlns:a16="http://schemas.microsoft.com/office/drawing/2014/main" id="{E668C8D5-B42C-4240-82C1-28F9C2B1D525}"/>
              </a:ext>
            </a:extLst>
          </p:cNvPr>
          <p:cNvSpPr/>
          <p:nvPr/>
        </p:nvSpPr>
        <p:spPr>
          <a:xfrm>
            <a:off x="4878387" y="3417128"/>
            <a:ext cx="205012" cy="701050"/>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23CD4EE-1AF3-482E-A7A3-9A8A64409A1E}"/>
              </a:ext>
            </a:extLst>
          </p:cNvPr>
          <p:cNvCxnSpPr>
            <a:cxnSpLocks/>
          </p:cNvCxnSpPr>
          <p:nvPr/>
        </p:nvCxnSpPr>
        <p:spPr>
          <a:xfrm>
            <a:off x="356963" y="3320883"/>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線コネクタ 105">
            <a:extLst>
              <a:ext uri="{FF2B5EF4-FFF2-40B4-BE49-F238E27FC236}">
                <a16:creationId xmlns:a16="http://schemas.microsoft.com/office/drawing/2014/main" id="{F20681DB-4969-486B-B77F-63B6F0BF1D93}"/>
              </a:ext>
            </a:extLst>
          </p:cNvPr>
          <p:cNvCxnSpPr>
            <a:cxnSpLocks/>
          </p:cNvCxnSpPr>
          <p:nvPr/>
        </p:nvCxnSpPr>
        <p:spPr>
          <a:xfrm>
            <a:off x="108067" y="4227768"/>
            <a:ext cx="8797770" cy="0"/>
          </a:xfrm>
          <a:prstGeom prst="line">
            <a:avLst/>
          </a:prstGeom>
          <a:ln w="57150">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08" name="図 107" descr="図形 が含まれている画像&#10;&#10;自動的に生成された説明">
            <a:extLst>
              <a:ext uri="{FF2B5EF4-FFF2-40B4-BE49-F238E27FC236}">
                <a16:creationId xmlns:a16="http://schemas.microsoft.com/office/drawing/2014/main" id="{A12BBA4B-E0C3-45CC-BDFD-46838B5E570F}"/>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1645561" y="4275675"/>
            <a:ext cx="6022340" cy="2202049"/>
          </a:xfrm>
          <a:prstGeom prst="rect">
            <a:avLst/>
          </a:prstGeom>
        </p:spPr>
      </p:pic>
      <p:pic>
        <p:nvPicPr>
          <p:cNvPr id="111" name="図 110" descr="図形&#10;&#10;中程度の精度で自動的に生成された説明">
            <a:extLst>
              <a:ext uri="{FF2B5EF4-FFF2-40B4-BE49-F238E27FC236}">
                <a16:creationId xmlns:a16="http://schemas.microsoft.com/office/drawing/2014/main" id="{A272C911-4531-41A3-BC8E-5D7796C596D3}"/>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2823507" y="4395228"/>
            <a:ext cx="548111" cy="1397177"/>
          </a:xfrm>
          <a:prstGeom prst="rect">
            <a:avLst/>
          </a:prstGeom>
        </p:spPr>
      </p:pic>
      <p:pic>
        <p:nvPicPr>
          <p:cNvPr id="112" name="図 111" descr="図形&#10;&#10;中程度の精度で自動的に生成された説明">
            <a:extLst>
              <a:ext uri="{FF2B5EF4-FFF2-40B4-BE49-F238E27FC236}">
                <a16:creationId xmlns:a16="http://schemas.microsoft.com/office/drawing/2014/main" id="{BDA9617F-8F10-46A1-921C-5C0F10292E8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444747" y="4395228"/>
            <a:ext cx="548111" cy="1397177"/>
          </a:xfrm>
          <a:prstGeom prst="rect">
            <a:avLst/>
          </a:prstGeom>
        </p:spPr>
      </p:pic>
      <p:pic>
        <p:nvPicPr>
          <p:cNvPr id="113" name="図 112" descr="図形&#10;&#10;中程度の精度で自動的に生成された説明">
            <a:extLst>
              <a:ext uri="{FF2B5EF4-FFF2-40B4-BE49-F238E27FC236}">
                <a16:creationId xmlns:a16="http://schemas.microsoft.com/office/drawing/2014/main" id="{A4635B26-C449-4B61-980E-C27B4191656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128763" y="4402099"/>
            <a:ext cx="548111" cy="1397177"/>
          </a:xfrm>
          <a:prstGeom prst="rect">
            <a:avLst/>
          </a:prstGeom>
        </p:spPr>
      </p:pic>
      <p:pic>
        <p:nvPicPr>
          <p:cNvPr id="114" name="図 113" descr="図形&#10;&#10;中程度の精度で自動的に生成された説明">
            <a:extLst>
              <a:ext uri="{FF2B5EF4-FFF2-40B4-BE49-F238E27FC236}">
                <a16:creationId xmlns:a16="http://schemas.microsoft.com/office/drawing/2014/main" id="{36DF565E-A26A-4E2D-BE22-E00A9C146C02}"/>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864653" y="4402099"/>
            <a:ext cx="548111" cy="1397177"/>
          </a:xfrm>
          <a:prstGeom prst="rect">
            <a:avLst/>
          </a:prstGeom>
        </p:spPr>
      </p:pic>
      <p:pic>
        <p:nvPicPr>
          <p:cNvPr id="115" name="図 114" descr="図形&#10;&#10;中程度の精度で自動的に生成された説明">
            <a:extLst>
              <a:ext uri="{FF2B5EF4-FFF2-40B4-BE49-F238E27FC236}">
                <a16:creationId xmlns:a16="http://schemas.microsoft.com/office/drawing/2014/main" id="{B4F8F734-0927-45F8-8806-5A56179E507C}"/>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580764" y="4402099"/>
            <a:ext cx="548111" cy="1397177"/>
          </a:xfrm>
          <a:prstGeom prst="rect">
            <a:avLst/>
          </a:prstGeom>
        </p:spPr>
      </p:pic>
      <p:pic>
        <p:nvPicPr>
          <p:cNvPr id="116" name="図 115" descr="図形&#10;&#10;中程度の精度で自動的に生成された説明">
            <a:extLst>
              <a:ext uri="{FF2B5EF4-FFF2-40B4-BE49-F238E27FC236}">
                <a16:creationId xmlns:a16="http://schemas.microsoft.com/office/drawing/2014/main" id="{914EF051-1739-4861-A754-FA1588E1A5D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316504" y="4402099"/>
            <a:ext cx="548111" cy="1397177"/>
          </a:xfrm>
          <a:prstGeom prst="rect">
            <a:avLst/>
          </a:prstGeom>
        </p:spPr>
      </p:pic>
      <p:pic>
        <p:nvPicPr>
          <p:cNvPr id="117" name="図 116" descr="図形&#10;&#10;中程度の精度で自動的に生成された説明">
            <a:extLst>
              <a:ext uri="{FF2B5EF4-FFF2-40B4-BE49-F238E27FC236}">
                <a16:creationId xmlns:a16="http://schemas.microsoft.com/office/drawing/2014/main" id="{3B360C98-7E00-4BAC-AC69-6F13A7D2343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950328" y="4402099"/>
            <a:ext cx="548111" cy="1397177"/>
          </a:xfrm>
          <a:prstGeom prst="rect">
            <a:avLst/>
          </a:prstGeom>
        </p:spPr>
      </p:pic>
      <p:sp>
        <p:nvSpPr>
          <p:cNvPr id="118" name="楕円 117">
            <a:extLst>
              <a:ext uri="{FF2B5EF4-FFF2-40B4-BE49-F238E27FC236}">
                <a16:creationId xmlns:a16="http://schemas.microsoft.com/office/drawing/2014/main" id="{8436B442-E5E1-454D-8FF6-BE757D319AF3}"/>
              </a:ext>
            </a:extLst>
          </p:cNvPr>
          <p:cNvSpPr/>
          <p:nvPr/>
        </p:nvSpPr>
        <p:spPr>
          <a:xfrm>
            <a:off x="3036598" y="506893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9" name="楕円 118">
            <a:extLst>
              <a:ext uri="{FF2B5EF4-FFF2-40B4-BE49-F238E27FC236}">
                <a16:creationId xmlns:a16="http://schemas.microsoft.com/office/drawing/2014/main" id="{EFCC0552-7653-45F0-A2C3-5B0CA0E422CC}"/>
              </a:ext>
            </a:extLst>
          </p:cNvPr>
          <p:cNvSpPr/>
          <p:nvPr/>
        </p:nvSpPr>
        <p:spPr>
          <a:xfrm>
            <a:off x="3116334" y="514579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0" name="楕円 119">
            <a:extLst>
              <a:ext uri="{FF2B5EF4-FFF2-40B4-BE49-F238E27FC236}">
                <a16:creationId xmlns:a16="http://schemas.microsoft.com/office/drawing/2014/main" id="{34B23F42-C48C-4A7E-8089-FFC8A7F5A82A}"/>
              </a:ext>
            </a:extLst>
          </p:cNvPr>
          <p:cNvSpPr/>
          <p:nvPr/>
        </p:nvSpPr>
        <p:spPr>
          <a:xfrm>
            <a:off x="3133943" y="495001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1" name="楕円 120">
            <a:extLst>
              <a:ext uri="{FF2B5EF4-FFF2-40B4-BE49-F238E27FC236}">
                <a16:creationId xmlns:a16="http://schemas.microsoft.com/office/drawing/2014/main" id="{C1AD8A1A-BA0A-4272-B023-5F5C52DC9AEB}"/>
              </a:ext>
            </a:extLst>
          </p:cNvPr>
          <p:cNvSpPr/>
          <p:nvPr/>
        </p:nvSpPr>
        <p:spPr>
          <a:xfrm>
            <a:off x="3203183" y="509259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6" name="楕円 125">
            <a:extLst>
              <a:ext uri="{FF2B5EF4-FFF2-40B4-BE49-F238E27FC236}">
                <a16:creationId xmlns:a16="http://schemas.microsoft.com/office/drawing/2014/main" id="{14410593-470F-4716-928D-6B088B56F15E}"/>
              </a:ext>
            </a:extLst>
          </p:cNvPr>
          <p:cNvSpPr/>
          <p:nvPr/>
        </p:nvSpPr>
        <p:spPr>
          <a:xfrm>
            <a:off x="3665573" y="506893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7" name="楕円 126">
            <a:extLst>
              <a:ext uri="{FF2B5EF4-FFF2-40B4-BE49-F238E27FC236}">
                <a16:creationId xmlns:a16="http://schemas.microsoft.com/office/drawing/2014/main" id="{D4E27D82-AAB6-4602-A278-4CE5C233B341}"/>
              </a:ext>
            </a:extLst>
          </p:cNvPr>
          <p:cNvSpPr/>
          <p:nvPr/>
        </p:nvSpPr>
        <p:spPr>
          <a:xfrm>
            <a:off x="3745309" y="514579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8" name="楕円 127">
            <a:extLst>
              <a:ext uri="{FF2B5EF4-FFF2-40B4-BE49-F238E27FC236}">
                <a16:creationId xmlns:a16="http://schemas.microsoft.com/office/drawing/2014/main" id="{BC1AA17D-F48C-4459-85D7-DA1ACB467E05}"/>
              </a:ext>
            </a:extLst>
          </p:cNvPr>
          <p:cNvSpPr/>
          <p:nvPr/>
        </p:nvSpPr>
        <p:spPr>
          <a:xfrm>
            <a:off x="3762918" y="4950011"/>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9" name="楕円 128">
            <a:extLst>
              <a:ext uri="{FF2B5EF4-FFF2-40B4-BE49-F238E27FC236}">
                <a16:creationId xmlns:a16="http://schemas.microsoft.com/office/drawing/2014/main" id="{C35537D8-C553-4BB9-94BD-FD1162C18948}"/>
              </a:ext>
            </a:extLst>
          </p:cNvPr>
          <p:cNvSpPr/>
          <p:nvPr/>
        </p:nvSpPr>
        <p:spPr>
          <a:xfrm>
            <a:off x="3832158" y="509259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0" name="楕円 129">
            <a:extLst>
              <a:ext uri="{FF2B5EF4-FFF2-40B4-BE49-F238E27FC236}">
                <a16:creationId xmlns:a16="http://schemas.microsoft.com/office/drawing/2014/main" id="{8F0B7203-D6C9-43D5-9F9E-D367562C635C}"/>
              </a:ext>
            </a:extLst>
          </p:cNvPr>
          <p:cNvSpPr/>
          <p:nvPr/>
        </p:nvSpPr>
        <p:spPr>
          <a:xfrm>
            <a:off x="4333514" y="5057385"/>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1" name="楕円 130">
            <a:extLst>
              <a:ext uri="{FF2B5EF4-FFF2-40B4-BE49-F238E27FC236}">
                <a16:creationId xmlns:a16="http://schemas.microsoft.com/office/drawing/2014/main" id="{39E985AA-3BC6-4885-8224-535910637089}"/>
              </a:ext>
            </a:extLst>
          </p:cNvPr>
          <p:cNvSpPr/>
          <p:nvPr/>
        </p:nvSpPr>
        <p:spPr>
          <a:xfrm>
            <a:off x="4413250" y="5134250"/>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2" name="楕円 131">
            <a:extLst>
              <a:ext uri="{FF2B5EF4-FFF2-40B4-BE49-F238E27FC236}">
                <a16:creationId xmlns:a16="http://schemas.microsoft.com/office/drawing/2014/main" id="{F9014EAC-8FAD-4F18-9BC9-D60F6F21AD6F}"/>
              </a:ext>
            </a:extLst>
          </p:cNvPr>
          <p:cNvSpPr/>
          <p:nvPr/>
        </p:nvSpPr>
        <p:spPr>
          <a:xfrm>
            <a:off x="4430859" y="4938465"/>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3" name="楕円 132">
            <a:extLst>
              <a:ext uri="{FF2B5EF4-FFF2-40B4-BE49-F238E27FC236}">
                <a16:creationId xmlns:a16="http://schemas.microsoft.com/office/drawing/2014/main" id="{E0FB1D40-79F0-4F81-9EAD-2062F77EF612}"/>
              </a:ext>
            </a:extLst>
          </p:cNvPr>
          <p:cNvSpPr/>
          <p:nvPr/>
        </p:nvSpPr>
        <p:spPr>
          <a:xfrm>
            <a:off x="4500099" y="5081052"/>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4" name="楕円 133">
            <a:extLst>
              <a:ext uri="{FF2B5EF4-FFF2-40B4-BE49-F238E27FC236}">
                <a16:creationId xmlns:a16="http://schemas.microsoft.com/office/drawing/2014/main" id="{2504D25F-AA71-47F5-B22E-8DB71F7C6CAD}"/>
              </a:ext>
            </a:extLst>
          </p:cNvPr>
          <p:cNvSpPr/>
          <p:nvPr/>
        </p:nvSpPr>
        <p:spPr>
          <a:xfrm>
            <a:off x="5089689" y="5075773"/>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5" name="楕円 134">
            <a:extLst>
              <a:ext uri="{FF2B5EF4-FFF2-40B4-BE49-F238E27FC236}">
                <a16:creationId xmlns:a16="http://schemas.microsoft.com/office/drawing/2014/main" id="{8DA43B65-C3F8-4C95-B059-46BD4ED6D577}"/>
              </a:ext>
            </a:extLst>
          </p:cNvPr>
          <p:cNvSpPr/>
          <p:nvPr/>
        </p:nvSpPr>
        <p:spPr>
          <a:xfrm>
            <a:off x="5169425" y="5152638"/>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6" name="楕円 135">
            <a:extLst>
              <a:ext uri="{FF2B5EF4-FFF2-40B4-BE49-F238E27FC236}">
                <a16:creationId xmlns:a16="http://schemas.microsoft.com/office/drawing/2014/main" id="{0122304F-877E-4771-BE3D-8C99A9CE4941}"/>
              </a:ext>
            </a:extLst>
          </p:cNvPr>
          <p:cNvSpPr/>
          <p:nvPr/>
        </p:nvSpPr>
        <p:spPr>
          <a:xfrm>
            <a:off x="5187034" y="4956853"/>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7" name="楕円 136">
            <a:extLst>
              <a:ext uri="{FF2B5EF4-FFF2-40B4-BE49-F238E27FC236}">
                <a16:creationId xmlns:a16="http://schemas.microsoft.com/office/drawing/2014/main" id="{D7AC76B8-0C65-4ED5-8F04-1D4CD38FC22F}"/>
              </a:ext>
            </a:extLst>
          </p:cNvPr>
          <p:cNvSpPr/>
          <p:nvPr/>
        </p:nvSpPr>
        <p:spPr>
          <a:xfrm>
            <a:off x="5256274" y="5099440"/>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8" name="楕円 137">
            <a:extLst>
              <a:ext uri="{FF2B5EF4-FFF2-40B4-BE49-F238E27FC236}">
                <a16:creationId xmlns:a16="http://schemas.microsoft.com/office/drawing/2014/main" id="{D7A65360-240B-45F9-84B9-CB40AD14CD12}"/>
              </a:ext>
            </a:extLst>
          </p:cNvPr>
          <p:cNvSpPr/>
          <p:nvPr/>
        </p:nvSpPr>
        <p:spPr>
          <a:xfrm>
            <a:off x="5798938"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9" name="楕円 138">
            <a:extLst>
              <a:ext uri="{FF2B5EF4-FFF2-40B4-BE49-F238E27FC236}">
                <a16:creationId xmlns:a16="http://schemas.microsoft.com/office/drawing/2014/main" id="{C736C3F9-50C4-4452-8285-77D9C0560E43}"/>
              </a:ext>
            </a:extLst>
          </p:cNvPr>
          <p:cNvSpPr/>
          <p:nvPr/>
        </p:nvSpPr>
        <p:spPr>
          <a:xfrm>
            <a:off x="5878674"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0" name="楕円 139">
            <a:extLst>
              <a:ext uri="{FF2B5EF4-FFF2-40B4-BE49-F238E27FC236}">
                <a16:creationId xmlns:a16="http://schemas.microsoft.com/office/drawing/2014/main" id="{E230CD0A-4CEC-472D-999C-6FF18A943906}"/>
              </a:ext>
            </a:extLst>
          </p:cNvPr>
          <p:cNvSpPr/>
          <p:nvPr/>
        </p:nvSpPr>
        <p:spPr>
          <a:xfrm>
            <a:off x="5896283"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1" name="楕円 140">
            <a:extLst>
              <a:ext uri="{FF2B5EF4-FFF2-40B4-BE49-F238E27FC236}">
                <a16:creationId xmlns:a16="http://schemas.microsoft.com/office/drawing/2014/main" id="{F188FF0F-0F7D-4E9A-889D-680488AD9B3C}"/>
              </a:ext>
            </a:extLst>
          </p:cNvPr>
          <p:cNvSpPr/>
          <p:nvPr/>
        </p:nvSpPr>
        <p:spPr>
          <a:xfrm>
            <a:off x="5965523"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2" name="楕円 141">
            <a:extLst>
              <a:ext uri="{FF2B5EF4-FFF2-40B4-BE49-F238E27FC236}">
                <a16:creationId xmlns:a16="http://schemas.microsoft.com/office/drawing/2014/main" id="{E2BA0FFD-7724-4FDD-B852-7A7212E20441}"/>
              </a:ext>
            </a:extLst>
          </p:cNvPr>
          <p:cNvSpPr/>
          <p:nvPr/>
        </p:nvSpPr>
        <p:spPr>
          <a:xfrm>
            <a:off x="6537699"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3" name="楕円 142">
            <a:extLst>
              <a:ext uri="{FF2B5EF4-FFF2-40B4-BE49-F238E27FC236}">
                <a16:creationId xmlns:a16="http://schemas.microsoft.com/office/drawing/2014/main" id="{0D670D3A-0C16-4EA1-A2EF-1BD8CD9C053A}"/>
              </a:ext>
            </a:extLst>
          </p:cNvPr>
          <p:cNvSpPr/>
          <p:nvPr/>
        </p:nvSpPr>
        <p:spPr>
          <a:xfrm>
            <a:off x="6617435"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4" name="楕円 143">
            <a:extLst>
              <a:ext uri="{FF2B5EF4-FFF2-40B4-BE49-F238E27FC236}">
                <a16:creationId xmlns:a16="http://schemas.microsoft.com/office/drawing/2014/main" id="{C0087E20-541A-4992-91B0-D84D725E9003}"/>
              </a:ext>
            </a:extLst>
          </p:cNvPr>
          <p:cNvSpPr/>
          <p:nvPr/>
        </p:nvSpPr>
        <p:spPr>
          <a:xfrm>
            <a:off x="6635044"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5" name="楕円 144">
            <a:extLst>
              <a:ext uri="{FF2B5EF4-FFF2-40B4-BE49-F238E27FC236}">
                <a16:creationId xmlns:a16="http://schemas.microsoft.com/office/drawing/2014/main" id="{C0FCAE7F-817F-42AE-BB44-1AADD2BD43A9}"/>
              </a:ext>
            </a:extLst>
          </p:cNvPr>
          <p:cNvSpPr/>
          <p:nvPr/>
        </p:nvSpPr>
        <p:spPr>
          <a:xfrm>
            <a:off x="6704284"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6" name="楕円 145">
            <a:extLst>
              <a:ext uri="{FF2B5EF4-FFF2-40B4-BE49-F238E27FC236}">
                <a16:creationId xmlns:a16="http://schemas.microsoft.com/office/drawing/2014/main" id="{3453FC03-B14E-4512-B9C7-F24C7867730F}"/>
              </a:ext>
            </a:extLst>
          </p:cNvPr>
          <p:cNvSpPr/>
          <p:nvPr/>
        </p:nvSpPr>
        <p:spPr>
          <a:xfrm>
            <a:off x="7176971" y="505737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7" name="楕円 146">
            <a:extLst>
              <a:ext uri="{FF2B5EF4-FFF2-40B4-BE49-F238E27FC236}">
                <a16:creationId xmlns:a16="http://schemas.microsoft.com/office/drawing/2014/main" id="{C3ED8F23-0AB3-4B8E-B136-4917919E2BB2}"/>
              </a:ext>
            </a:extLst>
          </p:cNvPr>
          <p:cNvSpPr/>
          <p:nvPr/>
        </p:nvSpPr>
        <p:spPr>
          <a:xfrm>
            <a:off x="7256707" y="5134244"/>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8" name="楕円 147">
            <a:extLst>
              <a:ext uri="{FF2B5EF4-FFF2-40B4-BE49-F238E27FC236}">
                <a16:creationId xmlns:a16="http://schemas.microsoft.com/office/drawing/2014/main" id="{BA86C29B-17AF-4B0A-8D2D-E60689BE132C}"/>
              </a:ext>
            </a:extLst>
          </p:cNvPr>
          <p:cNvSpPr/>
          <p:nvPr/>
        </p:nvSpPr>
        <p:spPr>
          <a:xfrm>
            <a:off x="7274316" y="4938459"/>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9" name="楕円 148">
            <a:extLst>
              <a:ext uri="{FF2B5EF4-FFF2-40B4-BE49-F238E27FC236}">
                <a16:creationId xmlns:a16="http://schemas.microsoft.com/office/drawing/2014/main" id="{30C7ECED-E253-4795-A6AD-5A328028638A}"/>
              </a:ext>
            </a:extLst>
          </p:cNvPr>
          <p:cNvSpPr/>
          <p:nvPr/>
        </p:nvSpPr>
        <p:spPr>
          <a:xfrm>
            <a:off x="7343556" y="5081046"/>
            <a:ext cx="93456" cy="8411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0" name="楕円 149">
            <a:extLst>
              <a:ext uri="{FF2B5EF4-FFF2-40B4-BE49-F238E27FC236}">
                <a16:creationId xmlns:a16="http://schemas.microsoft.com/office/drawing/2014/main" id="{AC69C7F8-4170-452F-84FD-AC2E318B24AA}"/>
              </a:ext>
            </a:extLst>
          </p:cNvPr>
          <p:cNvSpPr/>
          <p:nvPr/>
        </p:nvSpPr>
        <p:spPr>
          <a:xfrm>
            <a:off x="7270427" y="547903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2" name="楕円 151">
            <a:extLst>
              <a:ext uri="{FF2B5EF4-FFF2-40B4-BE49-F238E27FC236}">
                <a16:creationId xmlns:a16="http://schemas.microsoft.com/office/drawing/2014/main" id="{281D3C92-BEC0-41AC-AA23-301FA11825D8}"/>
              </a:ext>
            </a:extLst>
          </p:cNvPr>
          <p:cNvSpPr/>
          <p:nvPr/>
        </p:nvSpPr>
        <p:spPr>
          <a:xfrm>
            <a:off x="3026750"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3" name="楕円 152">
            <a:extLst>
              <a:ext uri="{FF2B5EF4-FFF2-40B4-BE49-F238E27FC236}">
                <a16:creationId xmlns:a16="http://schemas.microsoft.com/office/drawing/2014/main" id="{D77CC7CF-CF9A-4B1E-94E9-CEF8B4F83CA4}"/>
              </a:ext>
            </a:extLst>
          </p:cNvPr>
          <p:cNvSpPr/>
          <p:nvPr/>
        </p:nvSpPr>
        <p:spPr>
          <a:xfrm>
            <a:off x="3665573"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4" name="楕円 153">
            <a:extLst>
              <a:ext uri="{FF2B5EF4-FFF2-40B4-BE49-F238E27FC236}">
                <a16:creationId xmlns:a16="http://schemas.microsoft.com/office/drawing/2014/main" id="{8E8BD7BA-B6B9-4548-BBF9-C03E9FDC456E}"/>
              </a:ext>
            </a:extLst>
          </p:cNvPr>
          <p:cNvSpPr/>
          <p:nvPr/>
        </p:nvSpPr>
        <p:spPr>
          <a:xfrm>
            <a:off x="4311716"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5" name="楕円 154">
            <a:extLst>
              <a:ext uri="{FF2B5EF4-FFF2-40B4-BE49-F238E27FC236}">
                <a16:creationId xmlns:a16="http://schemas.microsoft.com/office/drawing/2014/main" id="{354351A2-54C2-44C0-8802-98336A440325}"/>
              </a:ext>
            </a:extLst>
          </p:cNvPr>
          <p:cNvSpPr/>
          <p:nvPr/>
        </p:nvSpPr>
        <p:spPr>
          <a:xfrm>
            <a:off x="5068955"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6" name="楕円 155">
            <a:extLst>
              <a:ext uri="{FF2B5EF4-FFF2-40B4-BE49-F238E27FC236}">
                <a16:creationId xmlns:a16="http://schemas.microsoft.com/office/drawing/2014/main" id="{41DDFA22-0AA6-4764-9A63-D465DB59F7E7}"/>
              </a:ext>
            </a:extLst>
          </p:cNvPr>
          <p:cNvSpPr/>
          <p:nvPr/>
        </p:nvSpPr>
        <p:spPr>
          <a:xfrm>
            <a:off x="5798938"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7" name="楕円 156">
            <a:extLst>
              <a:ext uri="{FF2B5EF4-FFF2-40B4-BE49-F238E27FC236}">
                <a16:creationId xmlns:a16="http://schemas.microsoft.com/office/drawing/2014/main" id="{9420BA2D-D81C-46A3-8832-8D345AA11E62}"/>
              </a:ext>
            </a:extLst>
          </p:cNvPr>
          <p:cNvSpPr/>
          <p:nvPr/>
        </p:nvSpPr>
        <p:spPr>
          <a:xfrm>
            <a:off x="6537699"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8" name="楕円 157">
            <a:extLst>
              <a:ext uri="{FF2B5EF4-FFF2-40B4-BE49-F238E27FC236}">
                <a16:creationId xmlns:a16="http://schemas.microsoft.com/office/drawing/2014/main" id="{1F79D6D1-2586-4105-B739-C5A4289650DD}"/>
              </a:ext>
            </a:extLst>
          </p:cNvPr>
          <p:cNvSpPr/>
          <p:nvPr/>
        </p:nvSpPr>
        <p:spPr>
          <a:xfrm>
            <a:off x="7160076" y="5217234"/>
            <a:ext cx="93456" cy="84110"/>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160" name="図 159" descr="アイコン&#10;&#10;自動的に生成された説明">
            <a:extLst>
              <a:ext uri="{FF2B5EF4-FFF2-40B4-BE49-F238E27FC236}">
                <a16:creationId xmlns:a16="http://schemas.microsoft.com/office/drawing/2014/main" id="{E4CAA43B-A3BE-4569-9348-31C1DFAC1FB7}"/>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1956554" y="4878959"/>
            <a:ext cx="669708" cy="759870"/>
          </a:xfrm>
          <a:prstGeom prst="rect">
            <a:avLst/>
          </a:prstGeom>
        </p:spPr>
      </p:pic>
      <p:sp>
        <p:nvSpPr>
          <p:cNvPr id="161" name="楕円 160">
            <a:extLst>
              <a:ext uri="{FF2B5EF4-FFF2-40B4-BE49-F238E27FC236}">
                <a16:creationId xmlns:a16="http://schemas.microsoft.com/office/drawing/2014/main" id="{22994B79-F5FF-4CCF-985A-49C9D111D6F6}"/>
              </a:ext>
            </a:extLst>
          </p:cNvPr>
          <p:cNvSpPr/>
          <p:nvPr/>
        </p:nvSpPr>
        <p:spPr>
          <a:xfrm>
            <a:off x="2213741" y="5295329"/>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2" name="楕円 161">
            <a:extLst>
              <a:ext uri="{FF2B5EF4-FFF2-40B4-BE49-F238E27FC236}">
                <a16:creationId xmlns:a16="http://schemas.microsoft.com/office/drawing/2014/main" id="{CF38FD7B-590E-4795-8F3B-5E431882D995}"/>
              </a:ext>
            </a:extLst>
          </p:cNvPr>
          <p:cNvSpPr/>
          <p:nvPr/>
        </p:nvSpPr>
        <p:spPr>
          <a:xfrm>
            <a:off x="2391295" y="5176202"/>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3" name="楕円 162">
            <a:extLst>
              <a:ext uri="{FF2B5EF4-FFF2-40B4-BE49-F238E27FC236}">
                <a16:creationId xmlns:a16="http://schemas.microsoft.com/office/drawing/2014/main" id="{C4B896FB-2AA5-4D8C-9DEE-CFF56FEEFCCC}"/>
              </a:ext>
            </a:extLst>
          </p:cNvPr>
          <p:cNvSpPr/>
          <p:nvPr/>
        </p:nvSpPr>
        <p:spPr>
          <a:xfrm>
            <a:off x="2349646" y="5310084"/>
            <a:ext cx="113677" cy="10230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261887" y="2401956"/>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1836813" y="522144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39225" y="339401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4" name="楕円 163">
            <a:extLst>
              <a:ext uri="{FF2B5EF4-FFF2-40B4-BE49-F238E27FC236}">
                <a16:creationId xmlns:a16="http://schemas.microsoft.com/office/drawing/2014/main" id="{1FA2A8E0-EBA3-45BE-8F94-EBE7B70DFE60}"/>
              </a:ext>
            </a:extLst>
          </p:cNvPr>
          <p:cNvSpPr/>
          <p:nvPr/>
        </p:nvSpPr>
        <p:spPr>
          <a:xfrm>
            <a:off x="279272" y="202843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5" name="楕円 164">
            <a:extLst>
              <a:ext uri="{FF2B5EF4-FFF2-40B4-BE49-F238E27FC236}">
                <a16:creationId xmlns:a16="http://schemas.microsoft.com/office/drawing/2014/main" id="{0A793D59-CC9F-43CB-AC04-379EBE28B67F}"/>
              </a:ext>
            </a:extLst>
          </p:cNvPr>
          <p:cNvSpPr/>
          <p:nvPr/>
        </p:nvSpPr>
        <p:spPr>
          <a:xfrm>
            <a:off x="226798" y="370359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7" name="楕円 166">
            <a:extLst>
              <a:ext uri="{FF2B5EF4-FFF2-40B4-BE49-F238E27FC236}">
                <a16:creationId xmlns:a16="http://schemas.microsoft.com/office/drawing/2014/main" id="{C4192223-8140-4913-9A2F-90001CF3F3B7}"/>
              </a:ext>
            </a:extLst>
          </p:cNvPr>
          <p:cNvSpPr/>
          <p:nvPr/>
        </p:nvSpPr>
        <p:spPr>
          <a:xfrm>
            <a:off x="1569316" y="5719377"/>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8" name="楕円 167">
            <a:extLst>
              <a:ext uri="{FF2B5EF4-FFF2-40B4-BE49-F238E27FC236}">
                <a16:creationId xmlns:a16="http://schemas.microsoft.com/office/drawing/2014/main" id="{A6476CC6-EEB6-4F5E-993D-CEA6D5AA8706}"/>
              </a:ext>
            </a:extLst>
          </p:cNvPr>
          <p:cNvSpPr/>
          <p:nvPr/>
        </p:nvSpPr>
        <p:spPr>
          <a:xfrm>
            <a:off x="7566039" y="5719377"/>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9" name="楕円 168">
            <a:extLst>
              <a:ext uri="{FF2B5EF4-FFF2-40B4-BE49-F238E27FC236}">
                <a16:creationId xmlns:a16="http://schemas.microsoft.com/office/drawing/2014/main" id="{81D11FA5-F440-46A8-AD7A-1EC17579F39E}"/>
              </a:ext>
            </a:extLst>
          </p:cNvPr>
          <p:cNvSpPr/>
          <p:nvPr/>
        </p:nvSpPr>
        <p:spPr>
          <a:xfrm>
            <a:off x="1827909" y="5046905"/>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65966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(Special purpose vehicle)</a:t>
            </a:r>
            <a:endParaRPr kumimoji="1"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224770" y="3477357"/>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7" name="楕円 66">
            <a:extLst>
              <a:ext uri="{FF2B5EF4-FFF2-40B4-BE49-F238E27FC236}">
                <a16:creationId xmlns:a16="http://schemas.microsoft.com/office/drawing/2014/main" id="{D352CB7E-0F4C-4F65-A092-1082CA3434D5}"/>
              </a:ext>
            </a:extLst>
          </p:cNvPr>
          <p:cNvSpPr/>
          <p:nvPr/>
        </p:nvSpPr>
        <p:spPr>
          <a:xfrm>
            <a:off x="234470" y="3857483"/>
            <a:ext cx="177554" cy="159798"/>
          </a:xfrm>
          <a:prstGeom prst="ellipse">
            <a:avLst/>
          </a:prstGeom>
          <a:solidFill>
            <a:schemeClr val="accent1">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9" name="直線コネクタ 78">
            <a:extLst>
              <a:ext uri="{FF2B5EF4-FFF2-40B4-BE49-F238E27FC236}">
                <a16:creationId xmlns:a16="http://schemas.microsoft.com/office/drawing/2014/main" id="{75189430-3085-47AF-B7C8-1108E4BB0CF7}"/>
              </a:ext>
            </a:extLst>
          </p:cNvPr>
          <p:cNvCxnSpPr>
            <a:cxnSpLocks/>
          </p:cNvCxnSpPr>
          <p:nvPr/>
        </p:nvCxnSpPr>
        <p:spPr>
          <a:xfrm>
            <a:off x="356963" y="2239666"/>
            <a:ext cx="844080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4" name="テキスト ボックス 83">
            <a:extLst>
              <a:ext uri="{FF2B5EF4-FFF2-40B4-BE49-F238E27FC236}">
                <a16:creationId xmlns:a16="http://schemas.microsoft.com/office/drawing/2014/main" id="{7B96F830-E298-49CB-872E-683381DBCB56}"/>
              </a:ext>
            </a:extLst>
          </p:cNvPr>
          <p:cNvSpPr txBox="1"/>
          <p:nvPr/>
        </p:nvSpPr>
        <p:spPr>
          <a:xfrm>
            <a:off x="108067" y="1564909"/>
            <a:ext cx="5069148" cy="369332"/>
          </a:xfrm>
          <a:prstGeom prst="rect">
            <a:avLst/>
          </a:prstGeom>
          <a:noFill/>
        </p:spPr>
        <p:txBody>
          <a:bodyPr wrap="square">
            <a:spAutoFit/>
          </a:bodyPr>
          <a:lstStyle/>
          <a:p>
            <a:r>
              <a:rPr lang="en-US" altLang="ja-JP" dirty="0"/>
              <a:t>Passenger</a:t>
            </a:r>
            <a:r>
              <a:rPr kumimoji="1" lang="en-US" altLang="ja-JP" dirty="0"/>
              <a:t> vehicle (BUS)</a:t>
            </a:r>
            <a:endParaRPr lang="ja-JP" altLang="en-US" dirty="0"/>
          </a:p>
        </p:txBody>
      </p:sp>
      <p:sp>
        <p:nvSpPr>
          <p:cNvPr id="85" name="テキスト ボックス 84">
            <a:extLst>
              <a:ext uri="{FF2B5EF4-FFF2-40B4-BE49-F238E27FC236}">
                <a16:creationId xmlns:a16="http://schemas.microsoft.com/office/drawing/2014/main" id="{1DB8713F-C634-4C34-9B1E-3B97C094BF23}"/>
              </a:ext>
            </a:extLst>
          </p:cNvPr>
          <p:cNvSpPr txBox="1"/>
          <p:nvPr/>
        </p:nvSpPr>
        <p:spPr>
          <a:xfrm>
            <a:off x="452381" y="1900941"/>
            <a:ext cx="3343923" cy="369332"/>
          </a:xfrm>
          <a:prstGeom prst="rect">
            <a:avLst/>
          </a:prstGeom>
          <a:noFill/>
        </p:spPr>
        <p:txBody>
          <a:bodyPr wrap="square">
            <a:spAutoFit/>
          </a:bodyPr>
          <a:lstStyle/>
          <a:p>
            <a:r>
              <a:rPr kumimoji="1" lang="en-US" altLang="ja-JP" dirty="0"/>
              <a:t>HBAN: For vehicle driver</a:t>
            </a:r>
            <a:endParaRPr lang="ja-JP" altLang="en-US" dirty="0"/>
          </a:p>
        </p:txBody>
      </p:sp>
      <p:sp>
        <p:nvSpPr>
          <p:cNvPr id="86" name="テキスト ボックス 85">
            <a:extLst>
              <a:ext uri="{FF2B5EF4-FFF2-40B4-BE49-F238E27FC236}">
                <a16:creationId xmlns:a16="http://schemas.microsoft.com/office/drawing/2014/main" id="{A00AA842-9B9F-40D9-9ABD-3E0776DC4012}"/>
              </a:ext>
            </a:extLst>
          </p:cNvPr>
          <p:cNvSpPr txBox="1"/>
          <p:nvPr/>
        </p:nvSpPr>
        <p:spPr>
          <a:xfrm>
            <a:off x="4552807" y="1985043"/>
            <a:ext cx="4483125" cy="307777"/>
          </a:xfrm>
          <a:prstGeom prst="rect">
            <a:avLst/>
          </a:prstGeom>
          <a:noFill/>
        </p:spPr>
        <p:txBody>
          <a:bodyPr wrap="square">
            <a:spAutoFit/>
          </a:bodyPr>
          <a:lstStyle/>
          <a:p>
            <a:r>
              <a:rPr lang="en-US" altLang="ja-JP" sz="1400" b="0" dirty="0"/>
              <a:t>Health care sensors (ECG, Hart-rate, Body temp. etc.)</a:t>
            </a:r>
            <a:endParaRPr lang="ja-JP" altLang="en-US" sz="1400" b="0" dirty="0"/>
          </a:p>
        </p:txBody>
      </p:sp>
      <p:sp>
        <p:nvSpPr>
          <p:cNvPr id="90" name="テキスト ボックス 89">
            <a:extLst>
              <a:ext uri="{FF2B5EF4-FFF2-40B4-BE49-F238E27FC236}">
                <a16:creationId xmlns:a16="http://schemas.microsoft.com/office/drawing/2014/main" id="{F899C2EC-E0FB-46CA-A11C-79B35A0E855B}"/>
              </a:ext>
            </a:extLst>
          </p:cNvPr>
          <p:cNvSpPr txBox="1"/>
          <p:nvPr/>
        </p:nvSpPr>
        <p:spPr>
          <a:xfrm>
            <a:off x="444237" y="2253831"/>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92" name="テキスト ボックス 91">
            <a:extLst>
              <a:ext uri="{FF2B5EF4-FFF2-40B4-BE49-F238E27FC236}">
                <a16:creationId xmlns:a16="http://schemas.microsoft.com/office/drawing/2014/main" id="{29C4DC2A-C83E-4B76-9D31-6190459BA765}"/>
              </a:ext>
            </a:extLst>
          </p:cNvPr>
          <p:cNvSpPr txBox="1"/>
          <p:nvPr/>
        </p:nvSpPr>
        <p:spPr>
          <a:xfrm>
            <a:off x="439442" y="3378516"/>
            <a:ext cx="1546980" cy="369332"/>
          </a:xfrm>
          <a:prstGeom prst="rect">
            <a:avLst/>
          </a:prstGeom>
          <a:noFill/>
        </p:spPr>
        <p:txBody>
          <a:bodyPr wrap="square">
            <a:spAutoFit/>
          </a:bodyPr>
          <a:lstStyle/>
          <a:p>
            <a:r>
              <a:rPr lang="en-US" altLang="ja-JP" dirty="0"/>
              <a:t>EMI sources</a:t>
            </a:r>
            <a:endParaRPr lang="ja-JP" altLang="en-US" dirty="0"/>
          </a:p>
        </p:txBody>
      </p:sp>
      <p:sp>
        <p:nvSpPr>
          <p:cNvPr id="93" name="テキスト ボックス 92">
            <a:extLst>
              <a:ext uri="{FF2B5EF4-FFF2-40B4-BE49-F238E27FC236}">
                <a16:creationId xmlns:a16="http://schemas.microsoft.com/office/drawing/2014/main" id="{DC3BA325-27A0-4247-B4C2-10B2FE7C87F4}"/>
              </a:ext>
            </a:extLst>
          </p:cNvPr>
          <p:cNvSpPr txBox="1"/>
          <p:nvPr/>
        </p:nvSpPr>
        <p:spPr>
          <a:xfrm>
            <a:off x="1115295" y="3552959"/>
            <a:ext cx="478852" cy="369332"/>
          </a:xfrm>
          <a:prstGeom prst="rect">
            <a:avLst/>
          </a:prstGeom>
          <a:noFill/>
        </p:spPr>
        <p:txBody>
          <a:bodyPr wrap="square">
            <a:spAutoFit/>
          </a:bodyPr>
          <a:lstStyle/>
          <a:p>
            <a:r>
              <a:rPr lang="en-US" altLang="ja-JP" dirty="0"/>
              <a:t>&amp;</a:t>
            </a:r>
            <a:endParaRPr lang="ja-JP" altLang="en-US" dirty="0"/>
          </a:p>
        </p:txBody>
      </p:sp>
      <p:sp>
        <p:nvSpPr>
          <p:cNvPr id="94" name="テキスト ボックス 93">
            <a:extLst>
              <a:ext uri="{FF2B5EF4-FFF2-40B4-BE49-F238E27FC236}">
                <a16:creationId xmlns:a16="http://schemas.microsoft.com/office/drawing/2014/main" id="{9767832A-6A42-467D-AB7E-C14CFA5BA5DC}"/>
              </a:ext>
            </a:extLst>
          </p:cNvPr>
          <p:cNvSpPr txBox="1"/>
          <p:nvPr/>
        </p:nvSpPr>
        <p:spPr>
          <a:xfrm>
            <a:off x="1485900" y="2263108"/>
            <a:ext cx="3392487" cy="369332"/>
          </a:xfrm>
          <a:prstGeom prst="rect">
            <a:avLst/>
          </a:prstGeom>
          <a:noFill/>
        </p:spPr>
        <p:txBody>
          <a:bodyPr wrap="square">
            <a:spAutoFit/>
          </a:bodyPr>
          <a:lstStyle/>
          <a:p>
            <a:r>
              <a:rPr kumimoji="1" lang="en-US" altLang="ja-JP" dirty="0"/>
              <a:t>For vehicle sensing &amp; control</a:t>
            </a:r>
            <a:endParaRPr lang="ja-JP" altLang="en-US" dirty="0"/>
          </a:p>
        </p:txBody>
      </p:sp>
      <p:sp>
        <p:nvSpPr>
          <p:cNvPr id="95" name="テキスト ボックス 94">
            <a:extLst>
              <a:ext uri="{FF2B5EF4-FFF2-40B4-BE49-F238E27FC236}">
                <a16:creationId xmlns:a16="http://schemas.microsoft.com/office/drawing/2014/main" id="{7D9C8242-7197-4A4C-B9D5-DB35380744B2}"/>
              </a:ext>
            </a:extLst>
          </p:cNvPr>
          <p:cNvSpPr txBox="1"/>
          <p:nvPr/>
        </p:nvSpPr>
        <p:spPr>
          <a:xfrm>
            <a:off x="279272" y="4235196"/>
            <a:ext cx="3374801" cy="307777"/>
          </a:xfrm>
          <a:prstGeom prst="rect">
            <a:avLst/>
          </a:prstGeom>
          <a:noFill/>
        </p:spPr>
        <p:txBody>
          <a:bodyPr wrap="square">
            <a:spAutoFit/>
          </a:bodyPr>
          <a:lstStyle/>
          <a:p>
            <a:r>
              <a:rPr lang="en-US" altLang="ja-JP" sz="1400" b="0" dirty="0"/>
              <a:t>Similar condition as [Cargo vehicle]</a:t>
            </a:r>
            <a:endParaRPr lang="ja-JP" altLang="en-US" sz="1400" b="0" dirty="0"/>
          </a:p>
        </p:txBody>
      </p:sp>
      <p:sp>
        <p:nvSpPr>
          <p:cNvPr id="100" name="テキスト ボックス 99">
            <a:extLst>
              <a:ext uri="{FF2B5EF4-FFF2-40B4-BE49-F238E27FC236}">
                <a16:creationId xmlns:a16="http://schemas.microsoft.com/office/drawing/2014/main" id="{C3851029-43C4-4AA5-90D7-C565E71AEBA8}"/>
              </a:ext>
            </a:extLst>
          </p:cNvPr>
          <p:cNvSpPr txBox="1"/>
          <p:nvPr/>
        </p:nvSpPr>
        <p:spPr>
          <a:xfrm>
            <a:off x="481320" y="3737243"/>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101" name="右中かっこ 100">
            <a:extLst>
              <a:ext uri="{FF2B5EF4-FFF2-40B4-BE49-F238E27FC236}">
                <a16:creationId xmlns:a16="http://schemas.microsoft.com/office/drawing/2014/main" id="{E668C8D5-B42C-4240-82C1-28F9C2B1D525}"/>
              </a:ext>
            </a:extLst>
          </p:cNvPr>
          <p:cNvSpPr/>
          <p:nvPr/>
        </p:nvSpPr>
        <p:spPr>
          <a:xfrm rot="5400000">
            <a:off x="1732214" y="2458127"/>
            <a:ext cx="168517" cy="3371357"/>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105" name="直線コネクタ 104">
            <a:extLst>
              <a:ext uri="{FF2B5EF4-FFF2-40B4-BE49-F238E27FC236}">
                <a16:creationId xmlns:a16="http://schemas.microsoft.com/office/drawing/2014/main" id="{A23CD4EE-1AF3-482E-A7A3-9A8A64409A1E}"/>
              </a:ext>
            </a:extLst>
          </p:cNvPr>
          <p:cNvCxnSpPr>
            <a:cxnSpLocks/>
          </p:cNvCxnSpPr>
          <p:nvPr/>
        </p:nvCxnSpPr>
        <p:spPr>
          <a:xfrm>
            <a:off x="356963" y="3320883"/>
            <a:ext cx="3145189"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grpSp>
        <p:nvGrpSpPr>
          <p:cNvPr id="8" name="グループ化 7">
            <a:extLst>
              <a:ext uri="{FF2B5EF4-FFF2-40B4-BE49-F238E27FC236}">
                <a16:creationId xmlns:a16="http://schemas.microsoft.com/office/drawing/2014/main" id="{383D850B-93ED-4A81-B5C9-F4F694662318}"/>
              </a:ext>
            </a:extLst>
          </p:cNvPr>
          <p:cNvGrpSpPr/>
          <p:nvPr/>
        </p:nvGrpSpPr>
        <p:grpSpPr>
          <a:xfrm>
            <a:off x="3608149" y="2603377"/>
            <a:ext cx="5073120" cy="3822851"/>
            <a:chOff x="3589560" y="2641722"/>
            <a:chExt cx="5073120" cy="3822851"/>
          </a:xfrm>
        </p:grpSpPr>
        <p:pic>
          <p:nvPicPr>
            <p:cNvPr id="7" name="図 6" descr="グラフィカル ユーザー インターフェイス が含まれている画像&#10;&#10;自動的に生成された説明">
              <a:extLst>
                <a:ext uri="{FF2B5EF4-FFF2-40B4-BE49-F238E27FC236}">
                  <a16:creationId xmlns:a16="http://schemas.microsoft.com/office/drawing/2014/main" id="{6A767E67-4293-44F8-A71A-E74D94D3BB34}"/>
                </a:ext>
              </a:extLst>
            </p:cNvPr>
            <p:cNvPicPr>
              <a:picLocks noChangeAspect="1"/>
            </p:cNvPicPr>
            <p:nvPr/>
          </p:nvPicPr>
          <p:blipFill rotWithShape="1">
            <a:blip r:embed="rId2">
              <a:extLst>
                <a:ext uri="{28A0092B-C50C-407E-A947-70E740481C1C}">
                  <a14:useLocalDpi xmlns:a14="http://schemas.microsoft.com/office/drawing/2010/main" val="0"/>
                </a:ext>
              </a:extLst>
            </a:blip>
            <a:srcRect r="75790" b="70811"/>
            <a:stretch/>
          </p:blipFill>
          <p:spPr>
            <a:xfrm>
              <a:off x="3589560" y="2641722"/>
              <a:ext cx="5073120" cy="3822851"/>
            </a:xfrm>
            <a:prstGeom prst="rect">
              <a:avLst/>
            </a:prstGeom>
          </p:spPr>
        </p:pic>
        <p:pic>
          <p:nvPicPr>
            <p:cNvPr id="160" name="図 159" descr="アイコン&#10;&#10;自動的に生成された説明">
              <a:extLst>
                <a:ext uri="{FF2B5EF4-FFF2-40B4-BE49-F238E27FC236}">
                  <a16:creationId xmlns:a16="http://schemas.microsoft.com/office/drawing/2014/main" id="{E4CAA43B-A3BE-4569-9348-31C1DFAC1FB7}"/>
                </a:ext>
              </a:extLst>
            </p:cNvPr>
            <p:cNvPicPr>
              <a:picLocks noChangeAspect="1"/>
            </p:cNvPicPr>
            <p:nvPr/>
          </p:nvPicPr>
          <p:blipFill rotWithShape="1">
            <a:blip r:embed="rId3">
              <a:extLst>
                <a:ext uri="{28A0092B-C50C-407E-A947-70E740481C1C}">
                  <a14:useLocalDpi xmlns:a14="http://schemas.microsoft.com/office/drawing/2010/main" val="0"/>
                </a:ext>
              </a:extLst>
            </a:blip>
            <a:srcRect l="37210" t="10645" r="44617" b="28057"/>
            <a:stretch/>
          </p:blipFill>
          <p:spPr>
            <a:xfrm>
              <a:off x="6272713" y="4621492"/>
              <a:ext cx="516114" cy="585598"/>
            </a:xfrm>
            <a:prstGeom prst="rect">
              <a:avLst/>
            </a:prstGeom>
          </p:spPr>
        </p:pic>
      </p:grpSp>
      <p:sp>
        <p:nvSpPr>
          <p:cNvPr id="19" name="楕円 18">
            <a:extLst>
              <a:ext uri="{FF2B5EF4-FFF2-40B4-BE49-F238E27FC236}">
                <a16:creationId xmlns:a16="http://schemas.microsoft.com/office/drawing/2014/main" id="{D4F1CB7C-DD60-4D89-849B-C20504DC83BA}"/>
              </a:ext>
            </a:extLst>
          </p:cNvPr>
          <p:cNvSpPr/>
          <p:nvPr/>
        </p:nvSpPr>
        <p:spPr>
          <a:xfrm>
            <a:off x="6472779" y="4955267"/>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80F1C6F-0119-4CD6-B3D1-FAA88ED21FE4}"/>
              </a:ext>
            </a:extLst>
          </p:cNvPr>
          <p:cNvSpPr/>
          <p:nvPr/>
        </p:nvSpPr>
        <p:spPr>
          <a:xfrm>
            <a:off x="6498227" y="4844266"/>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D393C08D-DB4A-4CDC-990D-01D796822CFF}"/>
              </a:ext>
            </a:extLst>
          </p:cNvPr>
          <p:cNvSpPr/>
          <p:nvPr/>
        </p:nvSpPr>
        <p:spPr>
          <a:xfrm>
            <a:off x="6583893" y="4934750"/>
            <a:ext cx="93819" cy="84437"/>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239225" y="234195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4" name="楕円 163">
            <a:extLst>
              <a:ext uri="{FF2B5EF4-FFF2-40B4-BE49-F238E27FC236}">
                <a16:creationId xmlns:a16="http://schemas.microsoft.com/office/drawing/2014/main" id="{1FA2A8E0-EBA3-45BE-8F94-EBE7B70DFE60}"/>
              </a:ext>
            </a:extLst>
          </p:cNvPr>
          <p:cNvSpPr/>
          <p:nvPr/>
        </p:nvSpPr>
        <p:spPr>
          <a:xfrm>
            <a:off x="279272" y="202843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3" name="楕円 102">
            <a:extLst>
              <a:ext uri="{FF2B5EF4-FFF2-40B4-BE49-F238E27FC236}">
                <a16:creationId xmlns:a16="http://schemas.microsoft.com/office/drawing/2014/main" id="{C16A0FC4-BF00-484C-8AB3-DF42C267EF02}"/>
              </a:ext>
            </a:extLst>
          </p:cNvPr>
          <p:cNvSpPr/>
          <p:nvPr/>
        </p:nvSpPr>
        <p:spPr>
          <a:xfrm>
            <a:off x="4375253" y="5314555"/>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4" name="楕円 103">
            <a:extLst>
              <a:ext uri="{FF2B5EF4-FFF2-40B4-BE49-F238E27FC236}">
                <a16:creationId xmlns:a16="http://schemas.microsoft.com/office/drawing/2014/main" id="{6B9E7146-156E-4414-AA16-D0D60A861489}"/>
              </a:ext>
            </a:extLst>
          </p:cNvPr>
          <p:cNvSpPr/>
          <p:nvPr/>
        </p:nvSpPr>
        <p:spPr>
          <a:xfrm>
            <a:off x="4329398" y="287156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7" name="楕円 106">
            <a:extLst>
              <a:ext uri="{FF2B5EF4-FFF2-40B4-BE49-F238E27FC236}">
                <a16:creationId xmlns:a16="http://schemas.microsoft.com/office/drawing/2014/main" id="{BADECDDD-B1AA-4D55-9D1F-E4CAFC2CBC3B}"/>
              </a:ext>
            </a:extLst>
          </p:cNvPr>
          <p:cNvSpPr/>
          <p:nvPr/>
        </p:nvSpPr>
        <p:spPr>
          <a:xfrm>
            <a:off x="5960069" y="45669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9" name="楕円 108">
            <a:extLst>
              <a:ext uri="{FF2B5EF4-FFF2-40B4-BE49-F238E27FC236}">
                <a16:creationId xmlns:a16="http://schemas.microsoft.com/office/drawing/2014/main" id="{ADDD53C0-AA89-48C1-B7E1-E913EFA40D3B}"/>
              </a:ext>
            </a:extLst>
          </p:cNvPr>
          <p:cNvSpPr/>
          <p:nvPr/>
        </p:nvSpPr>
        <p:spPr>
          <a:xfrm>
            <a:off x="4436206" y="5851514"/>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2" name="テキスト ボックス 121">
            <a:extLst>
              <a:ext uri="{FF2B5EF4-FFF2-40B4-BE49-F238E27FC236}">
                <a16:creationId xmlns:a16="http://schemas.microsoft.com/office/drawing/2014/main" id="{771C8C6C-1AD5-434F-BF6B-FB0ACDF7FD5D}"/>
              </a:ext>
            </a:extLst>
          </p:cNvPr>
          <p:cNvSpPr txBox="1"/>
          <p:nvPr/>
        </p:nvSpPr>
        <p:spPr>
          <a:xfrm>
            <a:off x="239225" y="2653189"/>
            <a:ext cx="4483125" cy="738664"/>
          </a:xfrm>
          <a:prstGeom prst="rect">
            <a:avLst/>
          </a:prstGeom>
          <a:noFill/>
        </p:spPr>
        <p:txBody>
          <a:bodyPr wrap="square">
            <a:spAutoFit/>
          </a:bodyPr>
          <a:lstStyle/>
          <a:p>
            <a:r>
              <a:rPr lang="en-US" altLang="ja-JP" sz="1400" b="0" dirty="0"/>
              <a:t>Load sensor, arm angle sensor, posture sensor,</a:t>
            </a:r>
            <a:br>
              <a:rPr lang="en-US" altLang="ja-JP" sz="1400" b="0" dirty="0"/>
            </a:br>
            <a:r>
              <a:rPr lang="en-US" altLang="ja-JP" sz="1400" b="0" dirty="0"/>
              <a:t>oil pressure sensor, engine temperature sensor,</a:t>
            </a:r>
            <a:br>
              <a:rPr lang="en-US" altLang="ja-JP" sz="1400" b="0" dirty="0"/>
            </a:br>
            <a:r>
              <a:rPr lang="en-US" altLang="ja-JP" sz="1400" b="0" dirty="0"/>
              <a:t>over-load sensor, rear and side cameras etc.</a:t>
            </a:r>
            <a:endParaRPr lang="ja-JP" altLang="en-US" sz="1400" b="0" dirty="0"/>
          </a:p>
        </p:txBody>
      </p:sp>
      <p:sp>
        <p:nvSpPr>
          <p:cNvPr id="123" name="楕円 122">
            <a:extLst>
              <a:ext uri="{FF2B5EF4-FFF2-40B4-BE49-F238E27FC236}">
                <a16:creationId xmlns:a16="http://schemas.microsoft.com/office/drawing/2014/main" id="{20C8D002-EB24-4FC3-89A3-D4312D8BB211}"/>
              </a:ext>
            </a:extLst>
          </p:cNvPr>
          <p:cNvSpPr/>
          <p:nvPr/>
        </p:nvSpPr>
        <p:spPr>
          <a:xfrm>
            <a:off x="8029968" y="5191793"/>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4" name="楕円 123">
            <a:extLst>
              <a:ext uri="{FF2B5EF4-FFF2-40B4-BE49-F238E27FC236}">
                <a16:creationId xmlns:a16="http://schemas.microsoft.com/office/drawing/2014/main" id="{5742BBB0-3ED8-4849-81A4-3443788E875A}"/>
              </a:ext>
            </a:extLst>
          </p:cNvPr>
          <p:cNvSpPr/>
          <p:nvPr/>
        </p:nvSpPr>
        <p:spPr>
          <a:xfrm>
            <a:off x="8185339" y="493345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5" name="楕円 124">
            <a:extLst>
              <a:ext uri="{FF2B5EF4-FFF2-40B4-BE49-F238E27FC236}">
                <a16:creationId xmlns:a16="http://schemas.microsoft.com/office/drawing/2014/main" id="{1A3FCCEC-24D6-40C3-8ED8-E2775624F080}"/>
              </a:ext>
            </a:extLst>
          </p:cNvPr>
          <p:cNvSpPr/>
          <p:nvPr/>
        </p:nvSpPr>
        <p:spPr>
          <a:xfrm>
            <a:off x="6946812" y="523465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897176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日付プレースホルダー 11">
            <a:extLst>
              <a:ext uri="{FF2B5EF4-FFF2-40B4-BE49-F238E27FC236}">
                <a16:creationId xmlns:a16="http://schemas.microsoft.com/office/drawing/2014/main" id="{271DC4D5-C430-4F4D-8ADE-D79B5A36B73A}"/>
              </a:ext>
            </a:extLst>
          </p:cNvPr>
          <p:cNvSpPr>
            <a:spLocks noGrp="1"/>
          </p:cNvSpPr>
          <p:nvPr>
            <p:ph type="dt" idx="10"/>
          </p:nvPr>
        </p:nvSpPr>
        <p:spPr/>
        <p:txBody>
          <a:bodyPr/>
          <a:lstStyle/>
          <a:p>
            <a:r>
              <a:rPr kumimoji="1" lang="en-US" altLang="ja-JP"/>
              <a:t>September 2021</a:t>
            </a:r>
            <a:endParaRPr kumimoji="1" lang="ja-JP" altLang="en-US"/>
          </a:p>
        </p:txBody>
      </p:sp>
      <p:sp>
        <p:nvSpPr>
          <p:cNvPr id="13" name="フッター プレースホルダー 12">
            <a:extLst>
              <a:ext uri="{FF2B5EF4-FFF2-40B4-BE49-F238E27FC236}">
                <a16:creationId xmlns:a16="http://schemas.microsoft.com/office/drawing/2014/main" id="{6529C6C9-24C0-445F-AC96-B8BFF4A458CF}"/>
              </a:ext>
            </a:extLst>
          </p:cNvPr>
          <p:cNvSpPr>
            <a:spLocks noGrp="1"/>
          </p:cNvSpPr>
          <p:nvPr>
            <p:ph type="ftr" idx="11"/>
          </p:nvPr>
        </p:nvSpPr>
        <p:spPr>
          <a:xfrm>
            <a:off x="4572001" y="6475413"/>
            <a:ext cx="4403324" cy="357246"/>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14" name="スライド番号プレースホルダー 13">
            <a:extLst>
              <a:ext uri="{FF2B5EF4-FFF2-40B4-BE49-F238E27FC236}">
                <a16:creationId xmlns:a16="http://schemas.microsoft.com/office/drawing/2014/main" id="{D01BE0B9-5146-4094-B169-681C336C0A1D}"/>
              </a:ext>
            </a:extLst>
          </p:cNvPr>
          <p:cNvSpPr>
            <a:spLocks noGrp="1"/>
          </p:cNvSpPr>
          <p:nvPr>
            <p:ph type="sldNum" idx="12"/>
          </p:nvPr>
        </p:nvSpPr>
        <p:spPr/>
        <p:txBody>
          <a:bodyPr/>
          <a:lstStyle/>
          <a:p>
            <a:fld id="{248EE29C-DCB8-4C23-BE14-115B5B2E505D}" type="slidenum">
              <a:rPr kumimoji="1" lang="ja-JP" altLang="en-US" smtClean="0"/>
              <a:t>28</a:t>
            </a:fld>
            <a:endParaRPr kumimoji="1" lang="ja-JP" altLang="en-US"/>
          </a:p>
        </p:txBody>
      </p:sp>
      <p:sp>
        <p:nvSpPr>
          <p:cNvPr id="5" name="正方形/長方形 4">
            <a:extLst>
              <a:ext uri="{FF2B5EF4-FFF2-40B4-BE49-F238E27FC236}">
                <a16:creationId xmlns:a16="http://schemas.microsoft.com/office/drawing/2014/main" id="{9575A55E-42EA-4BD7-9110-0FAB3587824E}"/>
              </a:ext>
            </a:extLst>
          </p:cNvPr>
          <p:cNvSpPr/>
          <p:nvPr/>
        </p:nvSpPr>
        <p:spPr>
          <a:xfrm>
            <a:off x="106532" y="5184560"/>
            <a:ext cx="8868792" cy="563253"/>
          </a:xfrm>
          <a:prstGeom prst="rect">
            <a:avLst/>
          </a:prstGeom>
          <a:solidFill>
            <a:schemeClr val="tx2">
              <a:lumMod val="75000"/>
            </a:schemeClr>
          </a:solidFill>
          <a:ln>
            <a:solidFill>
              <a:schemeClr val="tx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6366F616-FEA8-4D6A-987B-8ADC4191E293}"/>
              </a:ext>
            </a:extLst>
          </p:cNvPr>
          <p:cNvSpPr txBox="1"/>
          <p:nvPr/>
        </p:nvSpPr>
        <p:spPr>
          <a:xfrm>
            <a:off x="6629596" y="4928432"/>
            <a:ext cx="2476357" cy="276999"/>
          </a:xfrm>
          <a:prstGeom prst="rect">
            <a:avLst/>
          </a:prstGeom>
          <a:solidFill>
            <a:schemeClr val="bg1"/>
          </a:solidFill>
        </p:spPr>
        <p:txBody>
          <a:bodyPr wrap="square">
            <a:spAutoFit/>
          </a:bodyPr>
          <a:lstStyle/>
          <a:p>
            <a:r>
              <a:rPr lang="ja-JP" altLang="en-US" sz="1200" b="0" dirty="0"/>
              <a:t>https://illust8.com/contents/2559</a:t>
            </a:r>
          </a:p>
        </p:txBody>
      </p:sp>
      <p:pic>
        <p:nvPicPr>
          <p:cNvPr id="4100" name="Picture 4" descr="車・セダンのイラスト02 | 無料のフリー素材 イラストエイト">
            <a:extLst>
              <a:ext uri="{FF2B5EF4-FFF2-40B4-BE49-F238E27FC236}">
                <a16:creationId xmlns:a16="http://schemas.microsoft.com/office/drawing/2014/main" id="{2A7E36EE-C88A-4531-847C-66EA6ABC1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250" y="2136724"/>
            <a:ext cx="6436218" cy="3937451"/>
          </a:xfrm>
          <a:prstGeom prst="rect">
            <a:avLst/>
          </a:prstGeom>
          <a:noFill/>
          <a:extLst>
            <a:ext uri="{909E8E84-426E-40DD-AFC4-6F175D3DCCD1}">
              <a14:hiddenFill xmlns:a14="http://schemas.microsoft.com/office/drawing/2010/main">
                <a:solidFill>
                  <a:srgbClr val="FFFFFF"/>
                </a:solidFill>
              </a14:hiddenFill>
            </a:ext>
          </a:extLst>
        </p:spPr>
      </p:pic>
      <p:sp>
        <p:nvSpPr>
          <p:cNvPr id="19" name="楕円 18">
            <a:extLst>
              <a:ext uri="{FF2B5EF4-FFF2-40B4-BE49-F238E27FC236}">
                <a16:creationId xmlns:a16="http://schemas.microsoft.com/office/drawing/2014/main" id="{E3C31362-A1AE-4978-9A72-F418A5CA2E25}"/>
              </a:ext>
            </a:extLst>
          </p:cNvPr>
          <p:cNvSpPr/>
          <p:nvPr/>
        </p:nvSpPr>
        <p:spPr>
          <a:xfrm>
            <a:off x="4409190" y="3608345"/>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20" name="楕円 19">
            <a:extLst>
              <a:ext uri="{FF2B5EF4-FFF2-40B4-BE49-F238E27FC236}">
                <a16:creationId xmlns:a16="http://schemas.microsoft.com/office/drawing/2014/main" id="{44B99317-3660-4A3C-8F2F-D6F76E02E4D4}"/>
              </a:ext>
            </a:extLst>
          </p:cNvPr>
          <p:cNvSpPr/>
          <p:nvPr/>
        </p:nvSpPr>
        <p:spPr>
          <a:xfrm>
            <a:off x="6800297" y="2955611"/>
            <a:ext cx="131738" cy="146630"/>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cxnSp>
        <p:nvCxnSpPr>
          <p:cNvPr id="21" name="直線矢印コネクタ 20">
            <a:extLst>
              <a:ext uri="{FF2B5EF4-FFF2-40B4-BE49-F238E27FC236}">
                <a16:creationId xmlns:a16="http://schemas.microsoft.com/office/drawing/2014/main" id="{7DA49BE9-7745-4C90-AC6F-59279E9E42B4}"/>
              </a:ext>
            </a:extLst>
          </p:cNvPr>
          <p:cNvCxnSpPr>
            <a:cxnSpLocks/>
          </p:cNvCxnSpPr>
          <p:nvPr/>
        </p:nvCxnSpPr>
        <p:spPr>
          <a:xfrm flipV="1">
            <a:off x="4572000" y="3060273"/>
            <a:ext cx="2159812" cy="548073"/>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タイトル 9">
            <a:extLst>
              <a:ext uri="{FF2B5EF4-FFF2-40B4-BE49-F238E27FC236}">
                <a16:creationId xmlns:a16="http://schemas.microsoft.com/office/drawing/2014/main" id="{1FA8A8CE-8E3D-4E93-956F-7DC308CDA6B4}"/>
              </a:ext>
            </a:extLst>
          </p:cNvPr>
          <p:cNvSpPr>
            <a:spLocks noGrp="1"/>
          </p:cNvSpPr>
          <p:nvPr>
            <p:ph type="title"/>
          </p:nvPr>
        </p:nvSpPr>
        <p:spPr>
          <a:xfrm>
            <a:off x="685800" y="685799"/>
            <a:ext cx="8032072" cy="1363997"/>
          </a:xfrm>
        </p:spPr>
        <p:txBody>
          <a:bodyPr/>
          <a:lstStyle/>
          <a:p>
            <a:r>
              <a:rPr kumimoji="1" lang="en-US" altLang="ja-JP" kern="0" dirty="0"/>
              <a:t>Use case : On-vehicle </a:t>
            </a:r>
            <a:br>
              <a:rPr kumimoji="1" lang="en-US" altLang="ja-JP" kern="0" dirty="0"/>
            </a:br>
            <a:r>
              <a:rPr kumimoji="1" lang="en-US" altLang="ja-JP" kern="0" dirty="0"/>
              <a:t>Key-less entry system and relay attack avoidance</a:t>
            </a:r>
            <a:endParaRPr lang="ja-JP" altLang="en-US" dirty="0"/>
          </a:p>
        </p:txBody>
      </p:sp>
      <p:pic>
        <p:nvPicPr>
          <p:cNvPr id="22" name="図 21" descr="アイコン&#10;&#10;自動的に生成された説明">
            <a:extLst>
              <a:ext uri="{FF2B5EF4-FFF2-40B4-BE49-F238E27FC236}">
                <a16:creationId xmlns:a16="http://schemas.microsoft.com/office/drawing/2014/main" id="{16FB8BA2-A1F3-41BA-A9B6-DE0B551C5350}"/>
              </a:ext>
            </a:extLst>
          </p:cNvPr>
          <p:cNvPicPr>
            <a:picLocks noChangeAspect="1"/>
          </p:cNvPicPr>
          <p:nvPr/>
        </p:nvPicPr>
        <p:blipFill rotWithShape="1">
          <a:blip r:embed="rId3">
            <a:extLst>
              <a:ext uri="{28A0092B-C50C-407E-A947-70E740481C1C}">
                <a14:useLocalDpi xmlns:a14="http://schemas.microsoft.com/office/drawing/2010/main" val="0"/>
              </a:ext>
            </a:extLst>
          </a:blip>
          <a:srcRect l="6059" t="7408" r="78641" b="52104"/>
          <a:stretch/>
        </p:blipFill>
        <p:spPr>
          <a:xfrm>
            <a:off x="306693" y="2465266"/>
            <a:ext cx="1399025" cy="2776678"/>
          </a:xfrm>
          <a:prstGeom prst="rect">
            <a:avLst/>
          </a:prstGeom>
        </p:spPr>
      </p:pic>
      <p:sp>
        <p:nvSpPr>
          <p:cNvPr id="27" name="正方形/長方形 26">
            <a:extLst>
              <a:ext uri="{FF2B5EF4-FFF2-40B4-BE49-F238E27FC236}">
                <a16:creationId xmlns:a16="http://schemas.microsoft.com/office/drawing/2014/main" id="{BB5DB696-22CB-46F9-B51E-036C9D76E616}"/>
              </a:ext>
            </a:extLst>
          </p:cNvPr>
          <p:cNvSpPr/>
          <p:nvPr/>
        </p:nvSpPr>
        <p:spPr>
          <a:xfrm>
            <a:off x="1574565" y="3623526"/>
            <a:ext cx="200161" cy="432786"/>
          </a:xfrm>
          <a:prstGeom prst="rect">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テキスト ボックス 31">
            <a:extLst>
              <a:ext uri="{FF2B5EF4-FFF2-40B4-BE49-F238E27FC236}">
                <a16:creationId xmlns:a16="http://schemas.microsoft.com/office/drawing/2014/main" id="{5B5BAB57-06E8-4390-A9AD-74B0A3851661}"/>
              </a:ext>
            </a:extLst>
          </p:cNvPr>
          <p:cNvSpPr txBox="1"/>
          <p:nvPr/>
        </p:nvSpPr>
        <p:spPr>
          <a:xfrm>
            <a:off x="1193531" y="4007677"/>
            <a:ext cx="1024373" cy="646331"/>
          </a:xfrm>
          <a:prstGeom prst="rect">
            <a:avLst/>
          </a:prstGeom>
          <a:noFill/>
        </p:spPr>
        <p:txBody>
          <a:bodyPr wrap="square">
            <a:spAutoFit/>
          </a:bodyPr>
          <a:lstStyle/>
          <a:p>
            <a:pPr algn="ctr"/>
            <a:r>
              <a:rPr lang="en-US" altLang="ja-JP" dirty="0"/>
              <a:t>Smart key</a:t>
            </a:r>
            <a:endParaRPr lang="ja-JP" altLang="en-US" dirty="0"/>
          </a:p>
        </p:txBody>
      </p:sp>
      <p:cxnSp>
        <p:nvCxnSpPr>
          <p:cNvPr id="38" name="直線矢印コネクタ 37">
            <a:extLst>
              <a:ext uri="{FF2B5EF4-FFF2-40B4-BE49-F238E27FC236}">
                <a16:creationId xmlns:a16="http://schemas.microsoft.com/office/drawing/2014/main" id="{1F032C55-F004-466B-A539-4DDC1541E6D4}"/>
              </a:ext>
            </a:extLst>
          </p:cNvPr>
          <p:cNvCxnSpPr>
            <a:cxnSpLocks/>
          </p:cNvCxnSpPr>
          <p:nvPr/>
        </p:nvCxnSpPr>
        <p:spPr>
          <a:xfrm flipV="1">
            <a:off x="1794176" y="3013985"/>
            <a:ext cx="4937636" cy="710748"/>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95EFB0B5-D30B-4652-B2A1-3F47533D991E}"/>
              </a:ext>
            </a:extLst>
          </p:cNvPr>
          <p:cNvCxnSpPr>
            <a:cxnSpLocks/>
          </p:cNvCxnSpPr>
          <p:nvPr/>
        </p:nvCxnSpPr>
        <p:spPr>
          <a:xfrm flipV="1">
            <a:off x="1805798" y="3692578"/>
            <a:ext cx="2575333" cy="116387"/>
          </a:xfrm>
          <a:prstGeom prst="straightConnector1">
            <a:avLst/>
          </a:prstGeom>
          <a:ln w="5715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447232B0-AED6-4183-8399-9757733F1DF8}"/>
              </a:ext>
            </a:extLst>
          </p:cNvPr>
          <p:cNvSpPr txBox="1"/>
          <p:nvPr/>
        </p:nvSpPr>
        <p:spPr>
          <a:xfrm>
            <a:off x="5916967" y="2604013"/>
            <a:ext cx="4572000" cy="369332"/>
          </a:xfrm>
          <a:prstGeom prst="rect">
            <a:avLst/>
          </a:prstGeom>
          <a:noFill/>
        </p:spPr>
        <p:txBody>
          <a:bodyPr wrap="square">
            <a:spAutoFit/>
          </a:bodyPr>
          <a:lstStyle/>
          <a:p>
            <a:r>
              <a:rPr kumimoji="1" lang="en-US" altLang="ja-JP" kern="0" dirty="0"/>
              <a:t>Anchor node device</a:t>
            </a:r>
            <a:endParaRPr lang="ja-JP" altLang="en-US" dirty="0"/>
          </a:p>
        </p:txBody>
      </p:sp>
      <p:sp>
        <p:nvSpPr>
          <p:cNvPr id="46" name="テキスト ボックス 45">
            <a:extLst>
              <a:ext uri="{FF2B5EF4-FFF2-40B4-BE49-F238E27FC236}">
                <a16:creationId xmlns:a16="http://schemas.microsoft.com/office/drawing/2014/main" id="{3F602643-710D-43AB-A7E1-8167789D21DA}"/>
              </a:ext>
            </a:extLst>
          </p:cNvPr>
          <p:cNvSpPr txBox="1"/>
          <p:nvPr/>
        </p:nvSpPr>
        <p:spPr>
          <a:xfrm>
            <a:off x="3669853" y="3791488"/>
            <a:ext cx="2149506" cy="338554"/>
          </a:xfrm>
          <a:prstGeom prst="rect">
            <a:avLst/>
          </a:prstGeom>
          <a:solidFill>
            <a:srgbClr val="D9D9D9">
              <a:alpha val="81176"/>
            </a:srgbClr>
          </a:solidFill>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Anchor node device</a:t>
            </a:r>
            <a:endParaRPr lang="ja-JP" altLang="ja-JP" sz="1600" dirty="0">
              <a:effectLst/>
            </a:endParaRPr>
          </a:p>
        </p:txBody>
      </p:sp>
      <p:sp>
        <p:nvSpPr>
          <p:cNvPr id="47" name="テキスト ボックス 46">
            <a:extLst>
              <a:ext uri="{FF2B5EF4-FFF2-40B4-BE49-F238E27FC236}">
                <a16:creationId xmlns:a16="http://schemas.microsoft.com/office/drawing/2014/main" id="{2EC48324-4129-4EE8-AD42-DB3BC4458BC6}"/>
              </a:ext>
            </a:extLst>
          </p:cNvPr>
          <p:cNvSpPr txBox="1"/>
          <p:nvPr/>
        </p:nvSpPr>
        <p:spPr>
          <a:xfrm>
            <a:off x="5897705" y="3282807"/>
            <a:ext cx="2149506" cy="584775"/>
          </a:xfrm>
          <a:prstGeom prst="rect">
            <a:avLst/>
          </a:prstGeom>
          <a:solidFill>
            <a:srgbClr val="D9D9D9">
              <a:alpha val="81176"/>
            </a:srgbClr>
          </a:solidFill>
          <a:ln w="38100">
            <a:solidFill>
              <a:srgbClr val="FF000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on-vehicle environment</a:t>
            </a:r>
            <a:endParaRPr lang="ja-JP" altLang="ja-JP" sz="1600" dirty="0">
              <a:effectLst/>
            </a:endParaRPr>
          </a:p>
        </p:txBody>
      </p:sp>
      <p:sp>
        <p:nvSpPr>
          <p:cNvPr id="48" name="テキスト ボックス 47">
            <a:extLst>
              <a:ext uri="{FF2B5EF4-FFF2-40B4-BE49-F238E27FC236}">
                <a16:creationId xmlns:a16="http://schemas.microsoft.com/office/drawing/2014/main" id="{D448196C-BA7B-4E5F-9FB2-7A0CBC65E603}"/>
              </a:ext>
            </a:extLst>
          </p:cNvPr>
          <p:cNvSpPr txBox="1"/>
          <p:nvPr/>
        </p:nvSpPr>
        <p:spPr>
          <a:xfrm>
            <a:off x="2422494" y="2713895"/>
            <a:ext cx="2149506" cy="584775"/>
          </a:xfrm>
          <a:prstGeom prst="rect">
            <a:avLst/>
          </a:prstGeom>
          <a:solidFill>
            <a:srgbClr val="D9D9D9">
              <a:alpha val="81176"/>
            </a:srgbClr>
          </a:solidFill>
          <a:ln w="38100">
            <a:solidFill>
              <a:srgbClr val="00B050"/>
            </a:solidFill>
          </a:ln>
        </p:spPr>
        <p:txBody>
          <a:bodyPr wrap="square">
            <a:spAutoFit/>
          </a:bodyPr>
          <a:lstStyle/>
          <a:p>
            <a:pPr algn="l" rtl="0" eaLnBrk="0" fontAlgn="base" hangingPunct="0">
              <a:spcBef>
                <a:spcPts val="0"/>
              </a:spcBef>
              <a:spcAft>
                <a:spcPts val="0"/>
              </a:spcAft>
            </a:pPr>
            <a:r>
              <a:rPr kumimoji="1" lang="en-US" altLang="ja-JP" sz="1600" b="1" dirty="0">
                <a:solidFill>
                  <a:srgbClr val="000000"/>
                </a:solidFill>
                <a:effectLst/>
                <a:latin typeface="Arial" panose="020B0604020202020204" pitchFamily="34" charset="0"/>
                <a:ea typeface="ＭＳ Ｐゴシック" panose="020B0600070205080204" pitchFamily="50" charset="-128"/>
                <a:cs typeface="+mn-cs"/>
              </a:rPr>
              <a:t>Around-vehicle environment</a:t>
            </a:r>
            <a:endParaRPr lang="ja-JP" altLang="ja-JP" sz="1600" dirty="0">
              <a:effectLst/>
            </a:endParaRPr>
          </a:p>
        </p:txBody>
      </p:sp>
    </p:spTree>
    <p:extLst>
      <p:ext uri="{BB962C8B-B14F-4D97-AF65-F5344CB8AC3E}">
        <p14:creationId xmlns:p14="http://schemas.microsoft.com/office/powerpoint/2010/main" val="260795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E018507-8D64-4ADF-8730-4CB3739BC957}"/>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5A09FFE-7A86-49BF-891B-F885056261D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745EB8C0-C868-4E14-A645-DF2CE0F699C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29</a:t>
            </a:fld>
            <a:endParaRPr dirty="0"/>
          </a:p>
        </p:txBody>
      </p:sp>
      <p:sp>
        <p:nvSpPr>
          <p:cNvPr id="5" name="タイトル 4">
            <a:extLst>
              <a:ext uri="{FF2B5EF4-FFF2-40B4-BE49-F238E27FC236}">
                <a16:creationId xmlns:a16="http://schemas.microsoft.com/office/drawing/2014/main" id="{A9491949-43D4-4A7D-9A50-DCFA438CD9EA}"/>
              </a:ext>
            </a:extLst>
          </p:cNvPr>
          <p:cNvSpPr>
            <a:spLocks noGrp="1"/>
          </p:cNvSpPr>
          <p:nvPr>
            <p:ph type="title"/>
          </p:nvPr>
        </p:nvSpPr>
        <p:spPr>
          <a:xfrm>
            <a:off x="685800" y="685799"/>
            <a:ext cx="7772400" cy="921059"/>
          </a:xfrm>
        </p:spPr>
        <p:txBody>
          <a:bodyPr/>
          <a:lstStyle/>
          <a:p>
            <a:r>
              <a:rPr kumimoji="1" lang="en-US" altLang="ja-JP" dirty="0"/>
              <a:t>Use case : In-vehicle </a:t>
            </a:r>
            <a:br>
              <a:rPr kumimoji="1" lang="en-US" altLang="ja-JP" dirty="0"/>
            </a:br>
            <a:r>
              <a:rPr kumimoji="1" lang="en-US" altLang="ja-JP" dirty="0"/>
              <a:t>Elderly driver’s accident avoidance</a:t>
            </a:r>
            <a:endParaRPr kumimoji="1" lang="ja-JP" altLang="en-US" dirty="0"/>
          </a:p>
        </p:txBody>
      </p:sp>
      <p:pic>
        <p:nvPicPr>
          <p:cNvPr id="7" name="図 6" descr="アイコン&#10;&#10;自動的に生成された説明">
            <a:extLst>
              <a:ext uri="{FF2B5EF4-FFF2-40B4-BE49-F238E27FC236}">
                <a16:creationId xmlns:a16="http://schemas.microsoft.com/office/drawing/2014/main" id="{5914B7FC-6BB2-4F83-98CD-F3F3D9920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961" y="3808485"/>
            <a:ext cx="7119891" cy="2662773"/>
          </a:xfrm>
          <a:prstGeom prst="rect">
            <a:avLst/>
          </a:prstGeom>
        </p:spPr>
      </p:pic>
      <p:sp>
        <p:nvSpPr>
          <p:cNvPr id="8" name="楕円 7">
            <a:extLst>
              <a:ext uri="{FF2B5EF4-FFF2-40B4-BE49-F238E27FC236}">
                <a16:creationId xmlns:a16="http://schemas.microsoft.com/office/drawing/2014/main" id="{85FA808C-E33E-49F9-BAF6-5647DB2CADB6}"/>
              </a:ext>
            </a:extLst>
          </p:cNvPr>
          <p:cNvSpPr/>
          <p:nvPr/>
        </p:nvSpPr>
        <p:spPr>
          <a:xfrm>
            <a:off x="5802292" y="498877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3628734A-20ED-45DB-81ED-E12A64673BA7}"/>
              </a:ext>
            </a:extLst>
          </p:cNvPr>
          <p:cNvSpPr/>
          <p:nvPr/>
        </p:nvSpPr>
        <p:spPr>
          <a:xfrm>
            <a:off x="5890328" y="4741203"/>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F6FFA9E8-9804-4EBA-B01A-5E2C52A68BC1}"/>
              </a:ext>
            </a:extLst>
          </p:cNvPr>
          <p:cNvSpPr/>
          <p:nvPr/>
        </p:nvSpPr>
        <p:spPr>
          <a:xfrm>
            <a:off x="5824487" y="5325967"/>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5C79E5C1-81AA-4645-9F78-B1D2A4928641}"/>
              </a:ext>
            </a:extLst>
          </p:cNvPr>
          <p:cNvSpPr/>
          <p:nvPr/>
        </p:nvSpPr>
        <p:spPr>
          <a:xfrm>
            <a:off x="608120" y="1985852"/>
            <a:ext cx="177554" cy="159798"/>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A34A7D7F-A4A5-4873-8B0E-88B347315AA6}"/>
              </a:ext>
            </a:extLst>
          </p:cNvPr>
          <p:cNvSpPr/>
          <p:nvPr/>
        </p:nvSpPr>
        <p:spPr>
          <a:xfrm>
            <a:off x="4267199" y="4655581"/>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75D059C1-9724-4B27-83AD-0C1264575D00}"/>
              </a:ext>
            </a:extLst>
          </p:cNvPr>
          <p:cNvSpPr/>
          <p:nvPr/>
        </p:nvSpPr>
        <p:spPr>
          <a:xfrm>
            <a:off x="621436" y="1693808"/>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B9C876AE-8809-44CF-8E59-F1BED23D0826}"/>
              </a:ext>
            </a:extLst>
          </p:cNvPr>
          <p:cNvSpPr/>
          <p:nvPr/>
        </p:nvSpPr>
        <p:spPr>
          <a:xfrm>
            <a:off x="3987553" y="4834367"/>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5B600177-B641-4E0F-BC63-843A730389FA}"/>
              </a:ext>
            </a:extLst>
          </p:cNvPr>
          <p:cNvSpPr/>
          <p:nvPr/>
        </p:nvSpPr>
        <p:spPr>
          <a:xfrm>
            <a:off x="4179165" y="5281983"/>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C9763010-9A01-4160-84A4-060C6E7190FA}"/>
              </a:ext>
            </a:extLst>
          </p:cNvPr>
          <p:cNvSpPr/>
          <p:nvPr/>
        </p:nvSpPr>
        <p:spPr>
          <a:xfrm>
            <a:off x="2773534" y="4674569"/>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7" name="楕円 26">
            <a:extLst>
              <a:ext uri="{FF2B5EF4-FFF2-40B4-BE49-F238E27FC236}">
                <a16:creationId xmlns:a16="http://schemas.microsoft.com/office/drawing/2014/main" id="{B9097D89-F79B-433F-BC6D-F256D7CF7B5C}"/>
              </a:ext>
            </a:extLst>
          </p:cNvPr>
          <p:cNvSpPr/>
          <p:nvPr/>
        </p:nvSpPr>
        <p:spPr>
          <a:xfrm>
            <a:off x="5024018" y="4761866"/>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E0F3C056-E1B7-4813-83D7-DF5380A42434}"/>
              </a:ext>
            </a:extLst>
          </p:cNvPr>
          <p:cNvSpPr/>
          <p:nvPr/>
        </p:nvSpPr>
        <p:spPr>
          <a:xfrm>
            <a:off x="3937245" y="5143031"/>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1" name="楕円 30">
            <a:extLst>
              <a:ext uri="{FF2B5EF4-FFF2-40B4-BE49-F238E27FC236}">
                <a16:creationId xmlns:a16="http://schemas.microsoft.com/office/drawing/2014/main" id="{8DB19DA4-F470-4451-A5B5-BBA19DCA244C}"/>
              </a:ext>
            </a:extLst>
          </p:cNvPr>
          <p:cNvSpPr/>
          <p:nvPr/>
        </p:nvSpPr>
        <p:spPr>
          <a:xfrm>
            <a:off x="2743940" y="4839185"/>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2533B3D8-2FE9-4B46-B97B-76B40C225B9C}"/>
              </a:ext>
            </a:extLst>
          </p:cNvPr>
          <p:cNvSpPr/>
          <p:nvPr/>
        </p:nvSpPr>
        <p:spPr>
          <a:xfrm>
            <a:off x="616996" y="2905524"/>
            <a:ext cx="177554" cy="159798"/>
          </a:xfrm>
          <a:prstGeom prst="ellipse">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0D135FB-1629-4DE0-B125-8E8610117C42}"/>
              </a:ext>
            </a:extLst>
          </p:cNvPr>
          <p:cNvSpPr/>
          <p:nvPr/>
        </p:nvSpPr>
        <p:spPr>
          <a:xfrm>
            <a:off x="1646808" y="505997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BCD56816-A833-44E2-BB12-A79A4ADCCD25}"/>
              </a:ext>
            </a:extLst>
          </p:cNvPr>
          <p:cNvSpPr/>
          <p:nvPr/>
        </p:nvSpPr>
        <p:spPr>
          <a:xfrm>
            <a:off x="821184" y="5120852"/>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FBE4375-6F30-4F87-BF85-8D3857D37B12}"/>
              </a:ext>
            </a:extLst>
          </p:cNvPr>
          <p:cNvSpPr/>
          <p:nvPr/>
        </p:nvSpPr>
        <p:spPr>
          <a:xfrm>
            <a:off x="611079" y="2318106"/>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6C6E4C70-9078-4079-9806-8AF65E10BB76}"/>
              </a:ext>
            </a:extLst>
          </p:cNvPr>
          <p:cNvSpPr/>
          <p:nvPr/>
        </p:nvSpPr>
        <p:spPr>
          <a:xfrm>
            <a:off x="2099569" y="5757709"/>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楕円 39">
            <a:extLst>
              <a:ext uri="{FF2B5EF4-FFF2-40B4-BE49-F238E27FC236}">
                <a16:creationId xmlns:a16="http://schemas.microsoft.com/office/drawing/2014/main" id="{7EE0BADC-1CCF-44A3-B8A1-74C08FF086C6}"/>
              </a:ext>
            </a:extLst>
          </p:cNvPr>
          <p:cNvSpPr/>
          <p:nvPr/>
        </p:nvSpPr>
        <p:spPr>
          <a:xfrm>
            <a:off x="8005441" y="5441781"/>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E077AC73-E154-4982-9DFE-B99C008C12D6}"/>
              </a:ext>
            </a:extLst>
          </p:cNvPr>
          <p:cNvSpPr/>
          <p:nvPr/>
        </p:nvSpPr>
        <p:spPr>
          <a:xfrm>
            <a:off x="7941075" y="4608708"/>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61E29FFE-F162-420F-B105-A50D6E6DC8A2}"/>
              </a:ext>
            </a:extLst>
          </p:cNvPr>
          <p:cNvSpPr txBox="1"/>
          <p:nvPr/>
        </p:nvSpPr>
        <p:spPr>
          <a:xfrm>
            <a:off x="830061" y="1593636"/>
            <a:ext cx="3343923" cy="369332"/>
          </a:xfrm>
          <a:prstGeom prst="rect">
            <a:avLst/>
          </a:prstGeom>
          <a:noFill/>
        </p:spPr>
        <p:txBody>
          <a:bodyPr wrap="square">
            <a:spAutoFit/>
          </a:bodyPr>
          <a:lstStyle/>
          <a:p>
            <a:r>
              <a:rPr kumimoji="1" lang="en-US" altLang="ja-JP" dirty="0"/>
              <a:t>HBAN(1): For vehicle driver</a:t>
            </a:r>
            <a:endParaRPr lang="ja-JP" altLang="en-US" dirty="0"/>
          </a:p>
        </p:txBody>
      </p:sp>
      <p:sp>
        <p:nvSpPr>
          <p:cNvPr id="46" name="テキスト ボックス 45">
            <a:extLst>
              <a:ext uri="{FF2B5EF4-FFF2-40B4-BE49-F238E27FC236}">
                <a16:creationId xmlns:a16="http://schemas.microsoft.com/office/drawing/2014/main" id="{1C3EE55B-0AFF-4813-9D94-AD9332C3F2C0}"/>
              </a:ext>
            </a:extLst>
          </p:cNvPr>
          <p:cNvSpPr txBox="1"/>
          <p:nvPr/>
        </p:nvSpPr>
        <p:spPr>
          <a:xfrm>
            <a:off x="830061" y="1887562"/>
            <a:ext cx="5069148" cy="369332"/>
          </a:xfrm>
          <a:prstGeom prst="rect">
            <a:avLst/>
          </a:prstGeom>
          <a:noFill/>
        </p:spPr>
        <p:txBody>
          <a:bodyPr wrap="square">
            <a:spAutoFit/>
          </a:bodyPr>
          <a:lstStyle/>
          <a:p>
            <a:r>
              <a:rPr kumimoji="1" lang="en-US" altLang="ja-JP" dirty="0"/>
              <a:t>HBAN(2): For passenger</a:t>
            </a:r>
            <a:endParaRPr lang="ja-JP" altLang="en-US" dirty="0"/>
          </a:p>
        </p:txBody>
      </p:sp>
      <p:sp>
        <p:nvSpPr>
          <p:cNvPr id="47" name="テキスト ボックス 46">
            <a:extLst>
              <a:ext uri="{FF2B5EF4-FFF2-40B4-BE49-F238E27FC236}">
                <a16:creationId xmlns:a16="http://schemas.microsoft.com/office/drawing/2014/main" id="{74DE348E-B548-4CF2-B20C-194F9B53EDD1}"/>
              </a:ext>
            </a:extLst>
          </p:cNvPr>
          <p:cNvSpPr txBox="1"/>
          <p:nvPr/>
        </p:nvSpPr>
        <p:spPr>
          <a:xfrm>
            <a:off x="830061" y="2204933"/>
            <a:ext cx="1247314" cy="369332"/>
          </a:xfrm>
          <a:prstGeom prst="rect">
            <a:avLst/>
          </a:prstGeom>
          <a:noFill/>
        </p:spPr>
        <p:txBody>
          <a:bodyPr wrap="square">
            <a:spAutoFit/>
          </a:bodyPr>
          <a:lstStyle/>
          <a:p>
            <a:r>
              <a:rPr lang="en-US" altLang="ja-JP" dirty="0"/>
              <a:t>V</a:t>
            </a:r>
            <a:r>
              <a:rPr kumimoji="1" lang="en-US" altLang="ja-JP" dirty="0"/>
              <a:t>BAN(1):</a:t>
            </a:r>
            <a:endParaRPr lang="ja-JP" altLang="en-US" dirty="0"/>
          </a:p>
        </p:txBody>
      </p:sp>
      <p:sp>
        <p:nvSpPr>
          <p:cNvPr id="48" name="テキスト ボックス 47">
            <a:extLst>
              <a:ext uri="{FF2B5EF4-FFF2-40B4-BE49-F238E27FC236}">
                <a16:creationId xmlns:a16="http://schemas.microsoft.com/office/drawing/2014/main" id="{33B83BDA-E33D-46E8-85C3-3AF791AE7B29}"/>
              </a:ext>
            </a:extLst>
          </p:cNvPr>
          <p:cNvSpPr txBox="1"/>
          <p:nvPr/>
        </p:nvSpPr>
        <p:spPr>
          <a:xfrm>
            <a:off x="4552809" y="2204847"/>
            <a:ext cx="4003039" cy="523220"/>
          </a:xfrm>
          <a:prstGeom prst="rect">
            <a:avLst/>
          </a:prstGeom>
          <a:noFill/>
        </p:spPr>
        <p:txBody>
          <a:bodyPr wrap="square">
            <a:spAutoFit/>
          </a:bodyPr>
          <a:lstStyle/>
          <a:p>
            <a:r>
              <a:rPr lang="en-US" altLang="ja-JP" sz="1400" b="0" dirty="0"/>
              <a:t>Emergency vehicle control and braking while driver ’s health problem happens</a:t>
            </a:r>
            <a:endParaRPr lang="ja-JP" altLang="en-US" sz="1400" b="0" dirty="0"/>
          </a:p>
        </p:txBody>
      </p:sp>
      <p:sp>
        <p:nvSpPr>
          <p:cNvPr id="49" name="テキスト ボックス 48">
            <a:extLst>
              <a:ext uri="{FF2B5EF4-FFF2-40B4-BE49-F238E27FC236}">
                <a16:creationId xmlns:a16="http://schemas.microsoft.com/office/drawing/2014/main" id="{5042880A-D3AB-4BF9-8854-A1FDC5D6056B}"/>
              </a:ext>
            </a:extLst>
          </p:cNvPr>
          <p:cNvSpPr txBox="1"/>
          <p:nvPr/>
        </p:nvSpPr>
        <p:spPr>
          <a:xfrm>
            <a:off x="830061" y="2804033"/>
            <a:ext cx="1205140" cy="369332"/>
          </a:xfrm>
          <a:prstGeom prst="rect">
            <a:avLst/>
          </a:prstGeom>
          <a:noFill/>
        </p:spPr>
        <p:txBody>
          <a:bodyPr wrap="square">
            <a:spAutoFit/>
          </a:bodyPr>
          <a:lstStyle/>
          <a:p>
            <a:r>
              <a:rPr lang="en-US" altLang="ja-JP" dirty="0"/>
              <a:t>V</a:t>
            </a:r>
            <a:r>
              <a:rPr kumimoji="1" lang="en-US" altLang="ja-JP" dirty="0"/>
              <a:t>BAN(2):</a:t>
            </a:r>
            <a:endParaRPr lang="ja-JP" altLang="en-US" dirty="0"/>
          </a:p>
        </p:txBody>
      </p:sp>
      <p:sp>
        <p:nvSpPr>
          <p:cNvPr id="51" name="テキスト ボックス 50">
            <a:extLst>
              <a:ext uri="{FF2B5EF4-FFF2-40B4-BE49-F238E27FC236}">
                <a16:creationId xmlns:a16="http://schemas.microsoft.com/office/drawing/2014/main" id="{BCB5CA70-6B90-4FC9-9FBB-FE3F3BB491E3}"/>
              </a:ext>
            </a:extLst>
          </p:cNvPr>
          <p:cNvSpPr txBox="1"/>
          <p:nvPr/>
        </p:nvSpPr>
        <p:spPr>
          <a:xfrm>
            <a:off x="1882801" y="2198091"/>
            <a:ext cx="2587106" cy="646331"/>
          </a:xfrm>
          <a:prstGeom prst="rect">
            <a:avLst/>
          </a:prstGeom>
          <a:noFill/>
        </p:spPr>
        <p:txBody>
          <a:bodyPr wrap="square">
            <a:spAutoFit/>
          </a:bodyPr>
          <a:lstStyle/>
          <a:p>
            <a:r>
              <a:rPr kumimoji="1" lang="en-US" altLang="ja-JP" dirty="0"/>
              <a:t>For vehicle sensing &amp; control</a:t>
            </a:r>
            <a:endParaRPr lang="ja-JP" altLang="en-US" dirty="0"/>
          </a:p>
        </p:txBody>
      </p:sp>
      <p:sp>
        <p:nvSpPr>
          <p:cNvPr id="53" name="テキスト ボックス 52">
            <a:extLst>
              <a:ext uri="{FF2B5EF4-FFF2-40B4-BE49-F238E27FC236}">
                <a16:creationId xmlns:a16="http://schemas.microsoft.com/office/drawing/2014/main" id="{50825A81-3F97-4959-82C8-19EDD29CD4CB}"/>
              </a:ext>
            </a:extLst>
          </p:cNvPr>
          <p:cNvSpPr txBox="1"/>
          <p:nvPr/>
        </p:nvSpPr>
        <p:spPr>
          <a:xfrm>
            <a:off x="1882801" y="2810137"/>
            <a:ext cx="2362204" cy="646331"/>
          </a:xfrm>
          <a:prstGeom prst="rect">
            <a:avLst/>
          </a:prstGeom>
          <a:noFill/>
        </p:spPr>
        <p:txBody>
          <a:bodyPr wrap="square">
            <a:spAutoFit/>
          </a:bodyPr>
          <a:lstStyle/>
          <a:p>
            <a:r>
              <a:rPr kumimoji="1" lang="en-US" altLang="ja-JP" dirty="0"/>
              <a:t>For entertainment purpose</a:t>
            </a:r>
            <a:endParaRPr lang="ja-JP" altLang="en-US" dirty="0"/>
          </a:p>
        </p:txBody>
      </p:sp>
      <p:sp>
        <p:nvSpPr>
          <p:cNvPr id="54" name="テキスト ボックス 53">
            <a:extLst>
              <a:ext uri="{FF2B5EF4-FFF2-40B4-BE49-F238E27FC236}">
                <a16:creationId xmlns:a16="http://schemas.microsoft.com/office/drawing/2014/main" id="{68875FF2-0814-40AA-8BA2-BE0E665253DC}"/>
              </a:ext>
            </a:extLst>
          </p:cNvPr>
          <p:cNvSpPr txBox="1"/>
          <p:nvPr/>
        </p:nvSpPr>
        <p:spPr>
          <a:xfrm>
            <a:off x="4552809" y="2786826"/>
            <a:ext cx="4003039" cy="523220"/>
          </a:xfrm>
          <a:prstGeom prst="rect">
            <a:avLst/>
          </a:prstGeom>
          <a:noFill/>
        </p:spPr>
        <p:txBody>
          <a:bodyPr wrap="square">
            <a:spAutoFit/>
          </a:bodyPr>
          <a:lstStyle/>
          <a:p>
            <a:r>
              <a:rPr lang="en-US" altLang="ja-JP" sz="1400" b="0" dirty="0"/>
              <a:t>Emergency call to rescue, ambulance teams and police station </a:t>
            </a:r>
            <a:endParaRPr lang="ja-JP" altLang="en-US" sz="1400" b="0" dirty="0"/>
          </a:p>
        </p:txBody>
      </p:sp>
      <p:sp>
        <p:nvSpPr>
          <p:cNvPr id="55" name="テキスト ボックス 54">
            <a:extLst>
              <a:ext uri="{FF2B5EF4-FFF2-40B4-BE49-F238E27FC236}">
                <a16:creationId xmlns:a16="http://schemas.microsoft.com/office/drawing/2014/main" id="{1F926C8C-73C7-4766-876F-CA206E3190ED}"/>
              </a:ext>
            </a:extLst>
          </p:cNvPr>
          <p:cNvSpPr txBox="1"/>
          <p:nvPr/>
        </p:nvSpPr>
        <p:spPr>
          <a:xfrm>
            <a:off x="4552808" y="1918339"/>
            <a:ext cx="4483125" cy="307777"/>
          </a:xfrm>
          <a:prstGeom prst="rect">
            <a:avLst/>
          </a:prstGeom>
          <a:noFill/>
        </p:spPr>
        <p:txBody>
          <a:bodyPr wrap="square">
            <a:spAutoFit/>
          </a:bodyPr>
          <a:lstStyle/>
          <a:p>
            <a:r>
              <a:rPr lang="en-US" altLang="ja-JP" sz="1400" b="0" dirty="0"/>
              <a:t>Health condition monitoring, ride comfort monitoring</a:t>
            </a:r>
            <a:endParaRPr lang="ja-JP" altLang="en-US" sz="1400" b="0" dirty="0"/>
          </a:p>
        </p:txBody>
      </p:sp>
      <p:sp>
        <p:nvSpPr>
          <p:cNvPr id="59" name="テキスト ボックス 58">
            <a:extLst>
              <a:ext uri="{FF2B5EF4-FFF2-40B4-BE49-F238E27FC236}">
                <a16:creationId xmlns:a16="http://schemas.microsoft.com/office/drawing/2014/main" id="{FBC07242-645A-4FBB-9C28-3648589F4126}"/>
              </a:ext>
            </a:extLst>
          </p:cNvPr>
          <p:cNvSpPr txBox="1"/>
          <p:nvPr/>
        </p:nvSpPr>
        <p:spPr>
          <a:xfrm>
            <a:off x="3895102" y="1634989"/>
            <a:ext cx="5909528" cy="307777"/>
          </a:xfrm>
          <a:prstGeom prst="rect">
            <a:avLst/>
          </a:prstGeom>
          <a:noFill/>
        </p:spPr>
        <p:txBody>
          <a:bodyPr wrap="square">
            <a:spAutoFit/>
          </a:bodyPr>
          <a:lstStyle/>
          <a:p>
            <a:r>
              <a:rPr lang="en-US" altLang="ja-JP" sz="1400" b="0" dirty="0"/>
              <a:t>Health condition monitoring, Seizure and sudden death detection</a:t>
            </a:r>
            <a:endParaRPr lang="ja-JP" altLang="en-US" sz="1400" b="0" dirty="0"/>
          </a:p>
        </p:txBody>
      </p:sp>
      <p:sp>
        <p:nvSpPr>
          <p:cNvPr id="60" name="楕円 59">
            <a:extLst>
              <a:ext uri="{FF2B5EF4-FFF2-40B4-BE49-F238E27FC236}">
                <a16:creationId xmlns:a16="http://schemas.microsoft.com/office/drawing/2014/main" id="{9BDA7CC0-84F8-41FE-BEAD-8585E3AC0B9B}"/>
              </a:ext>
            </a:extLst>
          </p:cNvPr>
          <p:cNvSpPr/>
          <p:nvPr/>
        </p:nvSpPr>
        <p:spPr>
          <a:xfrm>
            <a:off x="4007528" y="5601579"/>
            <a:ext cx="177554" cy="159798"/>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CDD9462B-DC27-4EE2-AAD9-FD4575C9D7F1}"/>
              </a:ext>
            </a:extLst>
          </p:cNvPr>
          <p:cNvSpPr txBox="1"/>
          <p:nvPr/>
        </p:nvSpPr>
        <p:spPr>
          <a:xfrm>
            <a:off x="830061" y="3405975"/>
            <a:ext cx="3084951" cy="369332"/>
          </a:xfrm>
          <a:prstGeom prst="rect">
            <a:avLst/>
          </a:prstGeom>
          <a:noFill/>
        </p:spPr>
        <p:txBody>
          <a:bodyPr wrap="square">
            <a:spAutoFit/>
          </a:bodyPr>
          <a:lstStyle/>
          <a:p>
            <a:r>
              <a:rPr lang="en-US" altLang="ja-JP" dirty="0"/>
              <a:t>General purpose radios</a:t>
            </a:r>
            <a:endParaRPr lang="ja-JP" altLang="en-US" dirty="0"/>
          </a:p>
        </p:txBody>
      </p:sp>
      <p:sp>
        <p:nvSpPr>
          <p:cNvPr id="62" name="楕円 61">
            <a:extLst>
              <a:ext uri="{FF2B5EF4-FFF2-40B4-BE49-F238E27FC236}">
                <a16:creationId xmlns:a16="http://schemas.microsoft.com/office/drawing/2014/main" id="{E1FDE9DE-A3C6-4895-80D7-15442FFA6BCC}"/>
              </a:ext>
            </a:extLst>
          </p:cNvPr>
          <p:cNvSpPr/>
          <p:nvPr/>
        </p:nvSpPr>
        <p:spPr>
          <a:xfrm>
            <a:off x="616996" y="3490570"/>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5CE0ACF9-4DB5-48DD-8B1C-98B92CE6C927}"/>
              </a:ext>
            </a:extLst>
          </p:cNvPr>
          <p:cNvSpPr/>
          <p:nvPr/>
        </p:nvSpPr>
        <p:spPr>
          <a:xfrm>
            <a:off x="2906700" y="4567802"/>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3482C392-0888-4012-91EE-7DD1BC1C6B2B}"/>
              </a:ext>
            </a:extLst>
          </p:cNvPr>
          <p:cNvSpPr/>
          <p:nvPr/>
        </p:nvSpPr>
        <p:spPr>
          <a:xfrm>
            <a:off x="2944795" y="4728305"/>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075F53ED-C2D6-46FB-8B0C-F5DB490CEEAB}"/>
              </a:ext>
            </a:extLst>
          </p:cNvPr>
          <p:cNvSpPr/>
          <p:nvPr/>
        </p:nvSpPr>
        <p:spPr>
          <a:xfrm>
            <a:off x="6120777" y="4921664"/>
            <a:ext cx="177554" cy="159798"/>
          </a:xfrm>
          <a:prstGeom prst="ellipse">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2F57AF5E-D435-40BE-8662-318B0641CCF8}"/>
              </a:ext>
            </a:extLst>
          </p:cNvPr>
          <p:cNvSpPr txBox="1"/>
          <p:nvPr/>
        </p:nvSpPr>
        <p:spPr>
          <a:xfrm>
            <a:off x="3584308" y="3354155"/>
            <a:ext cx="5451625" cy="523220"/>
          </a:xfrm>
          <a:prstGeom prst="rect">
            <a:avLst/>
          </a:prstGeom>
          <a:noFill/>
        </p:spPr>
        <p:txBody>
          <a:bodyPr wrap="square">
            <a:spAutoFit/>
          </a:bodyPr>
          <a:lstStyle/>
          <a:p>
            <a:r>
              <a:rPr lang="en-US" altLang="ja-JP" sz="1400" b="0" dirty="0"/>
              <a:t>Emergency call to rescue, ambulance teams and police station on cellular network</a:t>
            </a:r>
            <a:endParaRPr lang="ja-JP" altLang="en-US" sz="1400" b="0" dirty="0"/>
          </a:p>
        </p:txBody>
      </p:sp>
      <p:sp>
        <p:nvSpPr>
          <p:cNvPr id="72" name="楕円 71">
            <a:extLst>
              <a:ext uri="{FF2B5EF4-FFF2-40B4-BE49-F238E27FC236}">
                <a16:creationId xmlns:a16="http://schemas.microsoft.com/office/drawing/2014/main" id="{A84C1A23-9C38-4F5F-B470-918E2D192481}"/>
              </a:ext>
            </a:extLst>
          </p:cNvPr>
          <p:cNvSpPr/>
          <p:nvPr/>
        </p:nvSpPr>
        <p:spPr>
          <a:xfrm>
            <a:off x="6672312" y="5742370"/>
            <a:ext cx="177554" cy="159798"/>
          </a:xfrm>
          <a:prstGeom prst="ellipse">
            <a:avLst/>
          </a:prstGeom>
          <a:solidFill>
            <a:srgbClr val="00B05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47021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September 2021</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A5FCC317-C85B-4EE2-B214-D9C50A84AB7D}"/>
              </a:ext>
            </a:extLst>
          </p:cNvPr>
          <p:cNvSpPr>
            <a:spLocks noGrp="1"/>
          </p:cNvSpPr>
          <p:nvPr>
            <p:ph type="ftr" idx="11"/>
          </p:nvPr>
        </p:nvSpPr>
        <p:spPr>
          <a:xfrm>
            <a:off x="4572000" y="6475413"/>
            <a:ext cx="4571999"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30</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3313216" y="685799"/>
            <a:ext cx="5144984" cy="511233"/>
          </a:xfrm>
        </p:spPr>
        <p:txBody>
          <a:bodyPr/>
          <a:lstStyle/>
          <a:p>
            <a:r>
              <a:rPr lang="en-US" altLang="ja-JP" dirty="0"/>
              <a:t>Summary</a:t>
            </a:r>
            <a:endParaRPr lang="ja-JP" altLang="en-US" dirty="0"/>
          </a:p>
        </p:txBody>
      </p:sp>
      <p:sp>
        <p:nvSpPr>
          <p:cNvPr id="7" name="テキスト プレースホルダー 6">
            <a:extLst>
              <a:ext uri="{FF2B5EF4-FFF2-40B4-BE49-F238E27FC236}">
                <a16:creationId xmlns:a16="http://schemas.microsoft.com/office/drawing/2014/main" id="{94AF2B70-A1D9-43A1-9952-CB5338603A2A}"/>
              </a:ext>
            </a:extLst>
          </p:cNvPr>
          <p:cNvSpPr>
            <a:spLocks noGrp="1"/>
          </p:cNvSpPr>
          <p:nvPr>
            <p:ph type="body" idx="4294967295"/>
          </p:nvPr>
        </p:nvSpPr>
        <p:spPr>
          <a:xfrm>
            <a:off x="645850" y="1510684"/>
            <a:ext cx="7772400" cy="4114800"/>
          </a:xfrm>
        </p:spPr>
        <p:txBody>
          <a:bodyPr/>
          <a:lstStyle/>
          <a:p>
            <a:r>
              <a:rPr lang="en-US" altLang="ja-JP" sz="2000" dirty="0"/>
              <a:t>Environment model which has wider meaning than channel model has been proposed.</a:t>
            </a:r>
          </a:p>
          <a:p>
            <a:r>
              <a:rPr lang="en-US" altLang="ja-JP" sz="2000" dirty="0"/>
              <a:t>Environment model including not only channel characteristics but also including interference, colored noise, EMC and human impact issues.</a:t>
            </a:r>
          </a:p>
          <a:p>
            <a:r>
              <a:rPr lang="en-US" altLang="ja-JP" sz="2000" dirty="0"/>
              <a:t>Environment models has been categorized against several typical vehicle categories.</a:t>
            </a:r>
          </a:p>
          <a:p>
            <a:r>
              <a:rPr lang="en-US" altLang="ja-JP" sz="2000" dirty="0"/>
              <a:t>Most dominant environment models in individual categories were assigned as "Mandatory".</a:t>
            </a:r>
            <a:endParaRPr lang="ja-JP" altLang="en-US" sz="2000" dirty="0"/>
          </a:p>
        </p:txBody>
      </p:sp>
    </p:spTree>
    <p:extLst>
      <p:ext uri="{BB962C8B-B14F-4D97-AF65-F5344CB8AC3E}">
        <p14:creationId xmlns:p14="http://schemas.microsoft.com/office/powerpoint/2010/main" val="375537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September 2021</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7" y="3667068"/>
            <a:ext cx="1482572" cy="369332"/>
          </a:xfrm>
          <a:prstGeom prst="rect">
            <a:avLst/>
          </a:prstGeom>
          <a:noFill/>
        </p:spPr>
        <p:txBody>
          <a:bodyPr wrap="square" rtlCol="0">
            <a:spAutoFit/>
          </a:bodyPr>
          <a:lstStyle/>
          <a:p>
            <a:r>
              <a:rPr kumimoji="1" lang="en-US" altLang="ja-JP" b="0" dirty="0"/>
              <a:t>Engine room</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82716" y="3960754"/>
            <a:ext cx="1793289" cy="369332"/>
          </a:xfrm>
          <a:prstGeom prst="rect">
            <a:avLst/>
          </a:prstGeom>
          <a:noFill/>
        </p:spPr>
        <p:txBody>
          <a:bodyPr wrap="square" rtlCol="0">
            <a:spAutoFit/>
          </a:bodyPr>
          <a:lstStyle/>
          <a:p>
            <a:r>
              <a:rPr kumimoji="1" lang="en-US" altLang="ja-JP" dirty="0">
                <a:solidFill>
                  <a:srgbClr val="FF0000"/>
                </a:solidFill>
              </a:rPr>
              <a:t>Cabin</a:t>
            </a:r>
            <a:endParaRPr kumimoji="1" lang="ja-JP" altLang="en-US" dirty="0">
              <a:solidFill>
                <a:srgbClr val="FF0000"/>
              </a:solidFill>
            </a:endParaRPr>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369332"/>
          </a:xfrm>
          <a:prstGeom prst="rect">
            <a:avLst/>
          </a:prstGeom>
          <a:noFill/>
        </p:spPr>
        <p:txBody>
          <a:bodyPr wrap="square" rtlCol="0">
            <a:spAutoFit/>
          </a:bodyPr>
          <a:lstStyle/>
          <a:p>
            <a:r>
              <a:rPr kumimoji="1" lang="en-US" altLang="ja-JP" b="0" dirty="0"/>
              <a:t>Through engine room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dirty="0">
                <a:solidFill>
                  <a:srgbClr val="FF0000"/>
                </a:solidFill>
              </a:rPr>
              <a:t>Side Right/Left/Front/back</a:t>
            </a:r>
            <a:endParaRPr kumimoji="1" lang="ja-JP" altLang="en-US" dirty="0">
              <a:solidFill>
                <a:srgbClr val="FF0000"/>
              </a:solidFill>
            </a:endParaRPr>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68" name="テキスト ボックス 67">
            <a:extLst>
              <a:ext uri="{FF2B5EF4-FFF2-40B4-BE49-F238E27FC236}">
                <a16:creationId xmlns:a16="http://schemas.microsoft.com/office/drawing/2014/main" id="{0453018A-525D-493B-9D0B-CA6C2E24CCBE}"/>
              </a:ext>
            </a:extLst>
          </p:cNvPr>
          <p:cNvSpPr txBox="1"/>
          <p:nvPr/>
        </p:nvSpPr>
        <p:spPr>
          <a:xfrm>
            <a:off x="5624003" y="4018810"/>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69" name="テキスト ボックス 68">
            <a:extLst>
              <a:ext uri="{FF2B5EF4-FFF2-40B4-BE49-F238E27FC236}">
                <a16:creationId xmlns:a16="http://schemas.microsoft.com/office/drawing/2014/main" id="{B9889E88-D4AA-4482-8B1A-FA2DEB91DD1A}"/>
              </a:ext>
            </a:extLst>
          </p:cNvPr>
          <p:cNvSpPr txBox="1"/>
          <p:nvPr/>
        </p:nvSpPr>
        <p:spPr>
          <a:xfrm>
            <a:off x="7778675" y="541900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meaning;</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26456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00" name="テキスト ボックス 99">
            <a:extLst>
              <a:ext uri="{FF2B5EF4-FFF2-40B4-BE49-F238E27FC236}">
                <a16:creationId xmlns:a16="http://schemas.microsoft.com/office/drawing/2014/main" id="{9B71B164-2549-46D8-8C48-C3B6649C7706}"/>
              </a:ext>
            </a:extLst>
          </p:cNvPr>
          <p:cNvSpPr txBox="1"/>
          <p:nvPr/>
        </p:nvSpPr>
        <p:spPr>
          <a:xfrm>
            <a:off x="6738513" y="587971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Tree>
    <p:extLst>
      <p:ext uri="{BB962C8B-B14F-4D97-AF65-F5344CB8AC3E}">
        <p14:creationId xmlns:p14="http://schemas.microsoft.com/office/powerpoint/2010/main" val="99635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855810" y="5287427"/>
            <a:ext cx="2914236" cy="261610"/>
          </a:xfrm>
          <a:prstGeom prst="rect">
            <a:avLst/>
          </a:prstGeom>
          <a:noFill/>
        </p:spPr>
        <p:txBody>
          <a:bodyPr wrap="square">
            <a:spAutoFit/>
          </a:bodyPr>
          <a:lstStyle/>
          <a:p>
            <a:r>
              <a:rPr lang="en-US" altLang="ja-JP" sz="1100" b="0" dirty="0">
                <a:solidFill>
                  <a:srgbClr val="FF0000"/>
                </a:solidFill>
              </a:rPr>
              <a:t>※Comments in May</a:t>
            </a:r>
            <a:r>
              <a:rPr lang="ja-JP" altLang="en-US" sz="1100" b="0" dirty="0">
                <a:solidFill>
                  <a:srgbClr val="FF0000"/>
                </a:solidFill>
              </a:rPr>
              <a:t> </a:t>
            </a:r>
            <a:r>
              <a:rPr lang="en-US" altLang="ja-JP" sz="1100" b="0" dirty="0">
                <a:solidFill>
                  <a:srgbClr val="FF0000"/>
                </a:solidFill>
              </a:rPr>
              <a:t>2021.</a:t>
            </a:r>
            <a:endParaRPr lang="ja-JP" altLang="en-US" sz="1100"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September 2021</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109105-63F8-4789-B795-655DA5160FC2}"/>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8ECAF0D7-C0A1-4BC9-8CCA-AA097C0B53EE}"/>
              </a:ext>
            </a:extLst>
          </p:cNvPr>
          <p:cNvSpPr>
            <a:spLocks noGrp="1"/>
          </p:cNvSpPr>
          <p:nvPr>
            <p:ph type="ftr" idx="11"/>
          </p:nvPr>
        </p:nvSpPr>
        <p:spPr/>
        <p:txBody>
          <a:bodyPr/>
          <a:lstStyle/>
          <a:p>
            <a:r>
              <a:rPr lang="en-US" altLang="ja-JP" dirty="0" err="1"/>
              <a:t>T.Kobayashi</a:t>
            </a:r>
            <a:r>
              <a:rPr lang="en-US" altLang="ja-JP" dirty="0"/>
              <a:t>, </a:t>
            </a:r>
            <a:r>
              <a:rPr lang="en-US" altLang="ja-JP" dirty="0" err="1"/>
              <a:t>M.Kim</a:t>
            </a:r>
            <a:r>
              <a:rPr lang="en-US" altLang="ja-JP" dirty="0"/>
              <a:t>, M. Hernandez, </a:t>
            </a:r>
            <a:r>
              <a:rPr lang="en-US" altLang="ja-JP" dirty="0" err="1"/>
              <a:t>R.Kohno</a:t>
            </a:r>
            <a:r>
              <a:rPr lang="en-US" altLang="ja-JP" dirty="0"/>
              <a:t> (YNU/YRP-IAI)</a:t>
            </a:r>
          </a:p>
        </p:txBody>
      </p:sp>
      <p:sp>
        <p:nvSpPr>
          <p:cNvPr id="4" name="Slide Number Placeholder 3">
            <a:extLst>
              <a:ext uri="{FF2B5EF4-FFF2-40B4-BE49-F238E27FC236}">
                <a16:creationId xmlns:a16="http://schemas.microsoft.com/office/drawing/2014/main" id="{7E047A3B-2122-4126-8798-5DF29345E38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Title 4">
            <a:extLst>
              <a:ext uri="{FF2B5EF4-FFF2-40B4-BE49-F238E27FC236}">
                <a16:creationId xmlns:a16="http://schemas.microsoft.com/office/drawing/2014/main" id="{217802A2-2AA8-4F44-A4C8-9D87B98F0E10}"/>
              </a:ext>
            </a:extLst>
          </p:cNvPr>
          <p:cNvSpPr>
            <a:spLocks noGrp="1"/>
          </p:cNvSpPr>
          <p:nvPr>
            <p:ph type="title"/>
          </p:nvPr>
        </p:nvSpPr>
        <p:spPr/>
        <p:txBody>
          <a:bodyPr/>
          <a:lstStyle/>
          <a:p>
            <a:r>
              <a:rPr lang="en-US" b="1" i="1" dirty="0"/>
              <a:t>Automotive Systems and EMC</a:t>
            </a:r>
            <a:endParaRPr lang="en-US" dirty="0"/>
          </a:p>
        </p:txBody>
      </p:sp>
      <p:sp>
        <p:nvSpPr>
          <p:cNvPr id="6" name="TextBox 5">
            <a:extLst>
              <a:ext uri="{FF2B5EF4-FFF2-40B4-BE49-F238E27FC236}">
                <a16:creationId xmlns:a16="http://schemas.microsoft.com/office/drawing/2014/main" id="{883F4C17-92E8-4805-994E-0E7621A304DC}"/>
              </a:ext>
            </a:extLst>
          </p:cNvPr>
          <p:cNvSpPr txBox="1"/>
          <p:nvPr/>
        </p:nvSpPr>
        <p:spPr>
          <a:xfrm>
            <a:off x="419878" y="1614196"/>
            <a:ext cx="7622600" cy="1200329"/>
          </a:xfrm>
          <a:prstGeom prst="rect">
            <a:avLst/>
          </a:prstGeom>
          <a:noFill/>
        </p:spPr>
        <p:txBody>
          <a:bodyPr wrap="none" rtlCol="0">
            <a:spAutoFit/>
          </a:bodyPr>
          <a:lstStyle/>
          <a:p>
            <a:endParaRPr lang="en-US" b="0" dirty="0"/>
          </a:p>
          <a:p>
            <a:r>
              <a:rPr lang="en-US" b="0" dirty="0"/>
              <a:t>The inclusion of new technologies in automotive systems has resulted in </a:t>
            </a:r>
          </a:p>
          <a:p>
            <a:r>
              <a:rPr lang="en-US" b="0" dirty="0"/>
              <a:t>new challenges across the radio spectrum </a:t>
            </a:r>
          </a:p>
          <a:p>
            <a:endParaRPr lang="en-US" dirty="0"/>
          </a:p>
        </p:txBody>
      </p:sp>
      <p:pic>
        <p:nvPicPr>
          <p:cNvPr id="7" name="Picture 6">
            <a:extLst>
              <a:ext uri="{FF2B5EF4-FFF2-40B4-BE49-F238E27FC236}">
                <a16:creationId xmlns:a16="http://schemas.microsoft.com/office/drawing/2014/main" id="{EE0CC2D1-4725-4656-9B4B-52C90F8A1B10}"/>
              </a:ext>
            </a:extLst>
          </p:cNvPr>
          <p:cNvPicPr>
            <a:picLocks noChangeAspect="1"/>
          </p:cNvPicPr>
          <p:nvPr/>
        </p:nvPicPr>
        <p:blipFill>
          <a:blip r:embed="rId2"/>
          <a:stretch>
            <a:fillRect/>
          </a:stretch>
        </p:blipFill>
        <p:spPr>
          <a:xfrm>
            <a:off x="101854" y="2931301"/>
            <a:ext cx="8924728" cy="2155604"/>
          </a:xfrm>
          <a:prstGeom prst="rect">
            <a:avLst/>
          </a:prstGeom>
        </p:spPr>
      </p:pic>
    </p:spTree>
    <p:extLst>
      <p:ext uri="{BB962C8B-B14F-4D97-AF65-F5344CB8AC3E}">
        <p14:creationId xmlns:p14="http://schemas.microsoft.com/office/powerpoint/2010/main" val="1747110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8313D3-BEB3-4C39-B127-43D2185609AC}"/>
              </a:ext>
            </a:extLst>
          </p:cNvPr>
          <p:cNvSpPr>
            <a:spLocks noGrp="1"/>
          </p:cNvSpPr>
          <p:nvPr>
            <p:ph type="dt" idx="10"/>
          </p:nvPr>
        </p:nvSpPr>
        <p:spPr/>
        <p:txBody>
          <a:bodyPr/>
          <a:lstStyle/>
          <a:p>
            <a:r>
              <a:rPr lang="en-US" altLang="ja-JP"/>
              <a:t>September 2021</a:t>
            </a:r>
            <a:endParaRPr lang="en-US" dirty="0"/>
          </a:p>
        </p:txBody>
      </p:sp>
      <p:sp>
        <p:nvSpPr>
          <p:cNvPr id="3" name="Footer Placeholder 2">
            <a:extLst>
              <a:ext uri="{FF2B5EF4-FFF2-40B4-BE49-F238E27FC236}">
                <a16:creationId xmlns:a16="http://schemas.microsoft.com/office/drawing/2014/main" id="{0B97460C-284D-4774-8D0F-8827900AFEFD}"/>
              </a:ext>
            </a:extLst>
          </p:cNvPr>
          <p:cNvSpPr>
            <a:spLocks noGrp="1"/>
          </p:cNvSpPr>
          <p:nvPr>
            <p:ph type="ftr" idx="11"/>
          </p:nvPr>
        </p:nvSpPr>
        <p:spPr>
          <a:xfrm>
            <a:off x="4878389" y="6475413"/>
            <a:ext cx="4146858" cy="184150"/>
          </a:xfrm>
        </p:spPr>
        <p:txBody>
          <a:bodyPr/>
          <a:lstStyle/>
          <a:p>
            <a:r>
              <a:rPr lang="en-US" dirty="0" err="1"/>
              <a:t>T.Kobayashi</a:t>
            </a:r>
            <a:r>
              <a:rPr lang="en-US" dirty="0"/>
              <a:t>, </a:t>
            </a:r>
            <a:r>
              <a:rPr lang="en-US" dirty="0" err="1"/>
              <a:t>M.Kim</a:t>
            </a:r>
            <a:r>
              <a:rPr lang="en-US" dirty="0"/>
              <a:t>, M. Hernandez, </a:t>
            </a:r>
            <a:r>
              <a:rPr lang="en-US" dirty="0" err="1"/>
              <a:t>R.Kohno</a:t>
            </a:r>
            <a:r>
              <a:rPr lang="en-US" dirty="0"/>
              <a:t> (YNU/YRP-IAI)</a:t>
            </a:r>
          </a:p>
        </p:txBody>
      </p:sp>
      <p:sp>
        <p:nvSpPr>
          <p:cNvPr id="4" name="Slide Number Placeholder 3">
            <a:extLst>
              <a:ext uri="{FF2B5EF4-FFF2-40B4-BE49-F238E27FC236}">
                <a16:creationId xmlns:a16="http://schemas.microsoft.com/office/drawing/2014/main" id="{2CBFFFE1-D1E9-49B2-9725-26BC610039F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6" name="TextBox 5">
            <a:extLst>
              <a:ext uri="{FF2B5EF4-FFF2-40B4-BE49-F238E27FC236}">
                <a16:creationId xmlns:a16="http://schemas.microsoft.com/office/drawing/2014/main" id="{732CF631-97E1-45B3-904A-CB8393776D2A}"/>
              </a:ext>
            </a:extLst>
          </p:cNvPr>
          <p:cNvSpPr txBox="1"/>
          <p:nvPr/>
        </p:nvSpPr>
        <p:spPr>
          <a:xfrm>
            <a:off x="522514" y="1313241"/>
            <a:ext cx="8341567" cy="3416320"/>
          </a:xfrm>
          <a:prstGeom prst="rect">
            <a:avLst/>
          </a:prstGeom>
          <a:noFill/>
        </p:spPr>
        <p:txBody>
          <a:bodyPr wrap="square" rtlCol="0">
            <a:spAutoFit/>
          </a:bodyPr>
          <a:lstStyle/>
          <a:p>
            <a:endParaRPr lang="en-US" b="0" dirty="0"/>
          </a:p>
          <a:p>
            <a:r>
              <a:rPr lang="en-US" b="0" dirty="0"/>
              <a:t>Today’s electronic and electric systems in vehicles contain many more active </a:t>
            </a:r>
          </a:p>
          <a:p>
            <a:r>
              <a:rPr lang="en-US" b="0" dirty="0"/>
              <a:t>components than in the past.</a:t>
            </a:r>
          </a:p>
          <a:p>
            <a:endParaRPr lang="en-US" b="0" dirty="0"/>
          </a:p>
          <a:p>
            <a:endParaRPr lang="en-US" b="0" dirty="0"/>
          </a:p>
          <a:p>
            <a:r>
              <a:rPr lang="en-US" b="0" dirty="0"/>
              <a:t>Those components and assemblies may emit electromagnetic (EM) noise, or be exposed  to external sources of energy/EM noise, resulting in </a:t>
            </a:r>
            <a:r>
              <a:rPr lang="en-US" b="0" i="1" dirty="0"/>
              <a:t>unanticipated </a:t>
            </a:r>
            <a:r>
              <a:rPr lang="en-US" b="0" dirty="0"/>
              <a:t>changes in  systems operation (vehicle’s control, on-board radio equipment)</a:t>
            </a:r>
          </a:p>
          <a:p>
            <a:endParaRPr lang="en-US" b="0" dirty="0"/>
          </a:p>
          <a:p>
            <a:r>
              <a:rPr lang="en-US" b="0" dirty="0"/>
              <a:t>Wireless/radio equipment: cellular communications, Wi-Fi, Bluetooth, NFC, </a:t>
            </a:r>
          </a:p>
          <a:p>
            <a:r>
              <a:rPr lang="en-US" b="0" dirty="0"/>
              <a:t>automotive radar, sensors, infotainment, GPS, etc.</a:t>
            </a:r>
          </a:p>
          <a:p>
            <a:r>
              <a:rPr lang="en-US" b="0" dirty="0"/>
              <a:t>Assemblies include high speed digital circuits that may be radiating EM noise. </a:t>
            </a:r>
          </a:p>
        </p:txBody>
      </p:sp>
    </p:spTree>
    <p:extLst>
      <p:ext uri="{BB962C8B-B14F-4D97-AF65-F5344CB8AC3E}">
        <p14:creationId xmlns:p14="http://schemas.microsoft.com/office/powerpoint/2010/main" val="1739704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September 2021</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dirty="0" err="1"/>
              <a:t>T.Kobayashi</a:t>
            </a:r>
            <a:r>
              <a:rPr kumimoji="1" lang="en-US" altLang="ja-JP" dirty="0"/>
              <a:t>, </a:t>
            </a:r>
            <a:r>
              <a:rPr kumimoji="1" lang="en-US" altLang="ja-JP" dirty="0" err="1"/>
              <a:t>M.Kim</a:t>
            </a:r>
            <a:r>
              <a:rPr kumimoji="1" lang="en-US" altLang="ja-JP" dirty="0"/>
              <a:t>, M. Hernandez, </a:t>
            </a:r>
            <a:r>
              <a:rPr kumimoji="1" lang="en-US" altLang="ja-JP" dirty="0" err="1"/>
              <a:t>R.Kohno</a:t>
            </a:r>
            <a:r>
              <a:rPr kumimoji="1" lang="en-US" altLang="ja-JP" dirty="0"/>
              <a:t>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9</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3354</TotalTime>
  <Words>3733</Words>
  <Application>Microsoft Office PowerPoint</Application>
  <PresentationFormat>画面に合わせる (4:3)</PresentationFormat>
  <Paragraphs>621</Paragraphs>
  <Slides>30</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30</vt:i4>
      </vt:variant>
    </vt:vector>
  </HeadingPairs>
  <TitlesOfParts>
    <vt:vector size="34" baseType="lpstr">
      <vt:lpstr>游ゴシック</vt:lpstr>
      <vt:lpstr>Arial</vt:lpstr>
      <vt:lpstr>Times New Roman</vt:lpstr>
      <vt:lpstr>Default Design</vt:lpstr>
      <vt:lpstr>PowerPoint プレゼンテーション</vt:lpstr>
      <vt:lpstr>SG15.6a Channel and Environmental Models  of Human and Vehicle Body Area Networks (HBAN and VBAN)Including EMC/EMI Issues</vt:lpstr>
      <vt:lpstr>Channel models and scenarios in IEEE802.15.6-2012</vt:lpstr>
      <vt:lpstr>Classification of Channel and Environment Models for Human and Vehicle Body Area Networks (HBAN&amp;VBAN)</vt:lpstr>
      <vt:lpstr>Channel and Environmental Models</vt:lpstr>
      <vt:lpstr>Various Interference in Coexistence</vt:lpstr>
      <vt:lpstr>Automotive Systems and EMC</vt:lpstr>
      <vt:lpstr>PowerPoint プレゼンテーション</vt:lpstr>
      <vt:lpstr>Environment Model in Vehicle</vt:lpstr>
      <vt:lpstr>Engine/Motor Room Environment</vt:lpstr>
      <vt:lpstr>Electromagnetic Environment </vt:lpstr>
      <vt:lpstr>Electric and hybrid vehicle environment</vt:lpstr>
      <vt:lpstr>EMC model</vt:lpstr>
      <vt:lpstr>PowerPoint プレゼンテーション</vt:lpstr>
      <vt:lpstr>PowerPoint プレゼンテーション</vt:lpstr>
      <vt:lpstr>Cabin Room Environment</vt:lpstr>
      <vt:lpstr>On Vehicle Environment</vt:lpstr>
      <vt:lpstr>Environment models that can be applicable against different type of vehicles</vt:lpstr>
      <vt:lpstr>Channel and Environment Model Categories</vt:lpstr>
      <vt:lpstr>In-Vehicle Body Model Categories</vt:lpstr>
      <vt:lpstr>On-Vehicle Body Model Categories</vt:lpstr>
      <vt:lpstr>Around Vehicle Body Model Categories</vt:lpstr>
      <vt:lpstr>Inter Vehicle (Vehicle to Vehicle) Model Categories</vt:lpstr>
      <vt:lpstr>Use case : In-vehicle  (Small &amp; Medium vehicle)</vt:lpstr>
      <vt:lpstr>Use case : In-vehicle  (Large &amp; long vehicle)</vt:lpstr>
      <vt:lpstr>Use case : In-vehicle  (Large &amp; long vehicle)</vt:lpstr>
      <vt:lpstr>Use case : In-vehicle  (Special purpose vehicle)</vt:lpstr>
      <vt:lpstr>Use case : On-vehicle  Key-less entry system and relay attack avoidance</vt:lpstr>
      <vt:lpstr>Use case : In-vehicle  Elderly driver’s accident avoidance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210</cp:revision>
  <dcterms:created xsi:type="dcterms:W3CDTF">2021-04-23T05:27:11Z</dcterms:created>
  <dcterms:modified xsi:type="dcterms:W3CDTF">2021-09-15T07:41:19Z</dcterms:modified>
</cp:coreProperties>
</file>