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notesMasterIdLst>
    <p:notesMasterId r:id="rId26"/>
  </p:notesMasterIdLst>
  <p:sldIdLst>
    <p:sldId id="264" r:id="rId2"/>
    <p:sldId id="256" r:id="rId3"/>
    <p:sldId id="274" r:id="rId4"/>
    <p:sldId id="257" r:id="rId5"/>
    <p:sldId id="266" r:id="rId6"/>
    <p:sldId id="270" r:id="rId7"/>
    <p:sldId id="282" r:id="rId8"/>
    <p:sldId id="276" r:id="rId9"/>
    <p:sldId id="258" r:id="rId10"/>
    <p:sldId id="259" r:id="rId11"/>
    <p:sldId id="284" r:id="rId12"/>
    <p:sldId id="285" r:id="rId13"/>
    <p:sldId id="286" r:id="rId14"/>
    <p:sldId id="279" r:id="rId15"/>
    <p:sldId id="280" r:id="rId16"/>
    <p:sldId id="260" r:id="rId17"/>
    <p:sldId id="261" r:id="rId18"/>
    <p:sldId id="263" r:id="rId19"/>
    <p:sldId id="265" r:id="rId20"/>
    <p:sldId id="267" r:id="rId21"/>
    <p:sldId id="269" r:id="rId22"/>
    <p:sldId id="271" r:id="rId23"/>
    <p:sldId id="268" r:id="rId24"/>
    <p:sldId id="273" r:id="rId25"/>
  </p:sldIdLst>
  <p:sldSz cx="9144000" cy="6858000" type="screen4x3"/>
  <p:notesSz cx="6858000" cy="9144000"/>
  <p:defaultTextStyle>
    <a:defPPr>
      <a:defRPr lang="ja-JP"/>
    </a:defPPr>
    <a:lvl1pPr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b="1"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b="1"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Kobayashi Takumi" initials="KT" lastIdx="1" clrIdx="0">
    <p:extLst>
      <p:ext uri="{19B8F6BF-5375-455C-9EA6-DF929625EA0E}">
        <p15:presenceInfo xmlns:p15="http://schemas.microsoft.com/office/powerpoint/2012/main" userId="6ec8770888b2809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99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555" autoAdjust="0"/>
    <p:restoredTop sz="94706" autoAdjust="0"/>
  </p:normalViewPr>
  <p:slideViewPr>
    <p:cSldViewPr snapToGrid="0">
      <p:cViewPr varScale="1">
        <p:scale>
          <a:sx n="54" d="100"/>
          <a:sy n="54" d="100"/>
        </p:scale>
        <p:origin x="1488" y="48"/>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50" d="100"/>
        <a:sy n="15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commentAuthors" Target="commentAuthor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BBCAD07-D34E-4A2A-8D9C-AAA6248C4DCB}" type="datetimeFigureOut">
              <a:rPr kumimoji="1" lang="ja-JP" altLang="en-US" smtClean="0"/>
              <a:t>2021/5/11</a:t>
            </a:fld>
            <a:endParaRPr kumimoji="1" lang="ja-JP" altLang="en-US"/>
          </a:p>
        </p:txBody>
      </p:sp>
      <p:sp>
        <p:nvSpPr>
          <p:cNvPr id="4" name="スライド イメージ プレースホルダー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68419F9-3BB3-47DF-B069-6489BD728F98}" type="slidenum">
              <a:rPr kumimoji="1" lang="ja-JP" altLang="en-US" smtClean="0"/>
              <a:t>‹#›</a:t>
            </a:fld>
            <a:endParaRPr kumimoji="1" lang="ja-JP" altLang="en-US"/>
          </a:p>
        </p:txBody>
      </p:sp>
    </p:spTree>
    <p:extLst>
      <p:ext uri="{BB962C8B-B14F-4D97-AF65-F5344CB8AC3E}">
        <p14:creationId xmlns:p14="http://schemas.microsoft.com/office/powerpoint/2010/main" val="7201089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6"/>
        <p:cNvGrpSpPr/>
        <p:nvPr/>
      </p:nvGrpSpPr>
      <p:grpSpPr>
        <a:xfrm>
          <a:off x="0" y="0"/>
          <a:ext cx="0" cy="0"/>
          <a:chOff x="0" y="0"/>
          <a:chExt cx="0" cy="0"/>
        </a:xfrm>
      </p:grpSpPr>
      <p:sp>
        <p:nvSpPr>
          <p:cNvPr id="167" name="Google Shape;167;p4:notes"/>
          <p:cNvSpPr>
            <a:spLocks noGrp="1" noRot="1" noChangeAspect="1"/>
          </p:cNvSpPr>
          <p:nvPr>
            <p:ph type="sldImg" idx="2"/>
          </p:nvPr>
        </p:nvSpPr>
        <p:spPr>
          <a:xfrm>
            <a:off x="2911475" y="523875"/>
            <a:ext cx="3457575" cy="2592388"/>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168" name="Google Shape;168;p4:notes"/>
          <p:cNvSpPr txBox="1">
            <a:spLocks noGrp="1"/>
          </p:cNvSpPr>
          <p:nvPr>
            <p:ph type="body" idx="1"/>
          </p:nvPr>
        </p:nvSpPr>
        <p:spPr>
          <a:xfrm>
            <a:off x="1236663" y="3294063"/>
            <a:ext cx="6807200" cy="3121025"/>
          </a:xfrm>
          <a:prstGeom prst="rect">
            <a:avLst/>
          </a:prstGeom>
          <a:noFill/>
          <a:ln>
            <a:noFill/>
          </a:ln>
        </p:spPr>
        <p:txBody>
          <a:bodyPr spcFirstLastPara="1" wrap="square" lIns="93650" tIns="46025" rIns="93650" bIns="46025" anchor="t" anchorCtr="0">
            <a:noAutofit/>
          </a:bodyPr>
          <a:lstStyle/>
          <a:p>
            <a:pPr marL="0" marR="0" lvl="0" indent="0" algn="l" rtl="0">
              <a:spcBef>
                <a:spcPts val="0"/>
              </a:spcBef>
              <a:spcAft>
                <a:spcPts val="0"/>
              </a:spcAft>
              <a:buNone/>
            </a:pPr>
            <a:endParaRPr sz="1200" b="0" i="0" u="none" strike="noStrike" cap="none" dirty="0">
              <a:solidFill>
                <a:schemeClr val="dk1"/>
              </a:solidFill>
              <a:latin typeface="Times New Roman"/>
              <a:ea typeface="Times New Roman"/>
              <a:cs typeface="Times New Roman"/>
              <a:sym typeface="Times New Roman"/>
            </a:endParaRPr>
          </a:p>
        </p:txBody>
      </p:sp>
      <p:sp>
        <p:nvSpPr>
          <p:cNvPr id="169" name="Google Shape;169;p4:notes"/>
          <p:cNvSpPr txBox="1">
            <a:spLocks noGrp="1"/>
          </p:cNvSpPr>
          <p:nvPr>
            <p:ph type="dt" idx="10"/>
          </p:nvPr>
        </p:nvSpPr>
        <p:spPr>
          <a:xfrm>
            <a:off x="874713" y="17463"/>
            <a:ext cx="3663950" cy="214312"/>
          </a:xfrm>
          <a:prstGeom prst="rect">
            <a:avLst/>
          </a:prstGeom>
          <a:noFill/>
          <a:ln>
            <a:noFill/>
          </a:ln>
        </p:spPr>
        <p:txBody>
          <a:bodyPr spcFirstLastPara="1" wrap="square" lIns="0" tIns="0" rIns="0" bIns="0" anchor="b" anchorCtr="0">
            <a:noAutofit/>
          </a:bodyPr>
          <a:lstStyle/>
          <a:p>
            <a:pPr marL="0" marR="0" lvl="0" indent="0" algn="l"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&lt;month year&gt;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0" name="Google Shape;170;p4:notes"/>
          <p:cNvSpPr txBox="1">
            <a:spLocks noGrp="1"/>
          </p:cNvSpPr>
          <p:nvPr>
            <p:ph type="ftr" idx="11"/>
          </p:nvPr>
        </p:nvSpPr>
        <p:spPr>
          <a:xfrm>
            <a:off x="5048250" y="6713538"/>
            <a:ext cx="3359150" cy="184150"/>
          </a:xfrm>
          <a:prstGeom prst="rect">
            <a:avLst/>
          </a:prstGeom>
          <a:noFill/>
          <a:ln>
            <a:noFill/>
          </a:ln>
        </p:spPr>
        <p:txBody>
          <a:bodyPr spcFirstLastPara="1" wrap="square" lIns="0" tIns="0" rIns="0" bIns="0" anchor="t" anchorCtr="0">
            <a:noAutofit/>
          </a:bodyPr>
          <a:lstStyle/>
          <a:p>
            <a:pPr marL="457200" marR="0" lvl="4"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&lt;author&gt;, &lt;company&gt;</a:t>
            </a:r>
            <a:endParaRPr kumimoji="0" sz="1200" b="0"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
        <p:nvSpPr>
          <p:cNvPr id="171" name="Google Shape;171;p4:notes"/>
          <p:cNvSpPr txBox="1">
            <a:spLocks noGrp="1"/>
          </p:cNvSpPr>
          <p:nvPr>
            <p:ph type="sldNum" idx="12"/>
          </p:nvPr>
        </p:nvSpPr>
        <p:spPr>
          <a:xfrm>
            <a:off x="3925888" y="6713538"/>
            <a:ext cx="1073150" cy="184150"/>
          </a:xfrm>
          <a:prstGeom prst="rect">
            <a:avLst/>
          </a:prstGeom>
          <a:noFill/>
          <a:ln>
            <a:noFill/>
          </a:ln>
        </p:spPr>
        <p:txBody>
          <a:bodyPr spcFirstLastPara="1" wrap="square" lIns="0" tIns="0" rIns="0" bIns="0" anchor="t" anchorCtr="0">
            <a:noAutofit/>
          </a:bodyPr>
          <a:lstStyle/>
          <a:p>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Page </a:t>
            </a:r>
            <a:fld id="{00000000-1234-1234-1234-123412341234}" type="slidenum">
              <a:rPr kumimoji="0" lang="en-US" sz="1200" b="0" i="0" u="none" strike="noStrike" kern="0" cap="none" spc="0" normalizeH="0" baseline="0" noProof="0">
                <a:ln>
                  <a:noFill/>
                </a:ln>
                <a:solidFill>
                  <a:srgbClr val="000000"/>
                </a:solidFill>
                <a:effectLst/>
                <a:uLnTx/>
                <a:uFillTx/>
                <a:latin typeface="Times New Roman"/>
                <a:ea typeface="Times New Roman"/>
                <a:cs typeface="Times New Roman"/>
                <a:sym typeface="Times New Roman"/>
              </a:rPr>
              <a:pPr marL="0" marR="0" lvl="0" indent="0" algn="r" defTabSz="914400" rtl="0" eaLnBrk="1" fontAlgn="auto" latinLnBrk="0" hangingPunct="1">
                <a:lnSpc>
                  <a:spcPct val="100000"/>
                </a:lnSpc>
                <a:spcBef>
                  <a:spcPts val="0"/>
                </a:spcBef>
                <a:spcAft>
                  <a:spcPts val="0"/>
                </a:spcAft>
                <a:buClr>
                  <a:srgbClr val="000000"/>
                </a:buClr>
                <a:buSzTx/>
                <a:buFont typeface="Arial"/>
                <a:buNone/>
                <a:tabLst/>
                <a:defRPr/>
              </a:pPr>
              <a:t>1</a:t>
            </a:fld>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p:txBody>
      </p:sp>
      <p:sp>
        <p:nvSpPr>
          <p:cNvPr id="172" name="Google Shape;172;p4:notes"/>
          <p:cNvSpPr txBox="1">
            <a:spLocks noGrp="1"/>
          </p:cNvSpPr>
          <p:nvPr>
            <p:ph type="hdr" idx="3"/>
          </p:nvPr>
        </p:nvSpPr>
        <p:spPr>
          <a:xfrm>
            <a:off x="4640263" y="17463"/>
            <a:ext cx="3767137" cy="214312"/>
          </a:xfrm>
          <a:prstGeom prst="rect">
            <a:avLst/>
          </a:prstGeom>
          <a:noFill/>
          <a:ln>
            <a:noFill/>
          </a:ln>
        </p:spPr>
        <p:txBody>
          <a:bodyPr spcFirstLastPara="1" wrap="square" lIns="0" tIns="0" rIns="0" bIns="0" anchor="b" anchorCtr="0">
            <a:noAutofit/>
          </a:bodyPr>
          <a:lstStyle/>
          <a:p>
            <a:pPr marL="0" marR="0" lvl="0" indent="0" algn="r" defTabSz="914400" rtl="0" eaLnBrk="1" fontAlgn="auto" latinLnBrk="0" hangingPunct="1">
              <a:lnSpc>
                <a:spcPct val="100000"/>
              </a:lnSpc>
              <a:spcBef>
                <a:spcPts val="0"/>
              </a:spcBef>
              <a:spcAft>
                <a:spcPts val="0"/>
              </a:spcAft>
              <a:buClr>
                <a:srgbClr val="000000"/>
              </a:buClr>
              <a:buSzPts val="1400"/>
              <a:buFont typeface="Arial"/>
              <a:buNone/>
              <a:tabLst/>
              <a:defRPr/>
            </a:pPr>
            <a:r>
              <a:rPr kumimoji="0" lang="en-US" sz="14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&lt;doc.: IEEE 802.15-doc&gt;</a:t>
            </a:r>
            <a:endParaRPr kumimoji="0" sz="1400" b="1" i="0" u="none" strike="noStrike" kern="0" cap="none" spc="0" normalizeH="0" baseline="0" noProof="0" dirty="0">
              <a:ln>
                <a:noFill/>
              </a:ln>
              <a:solidFill>
                <a:srgbClr val="000000"/>
              </a:solidFill>
              <a:effectLst/>
              <a:uLnTx/>
              <a:uFillTx/>
              <a:latin typeface="Times New Roman"/>
              <a:cs typeface="Times New Roman"/>
              <a:sym typeface="Times New Roman"/>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userDrawn="1">
  <p:cSld name="Blan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24" name="Google Shape;24;p2"/>
          <p:cNvSpPr txBox="1">
            <a:spLocks noGrp="1"/>
          </p:cNvSpPr>
          <p:nvPr>
            <p:ph type="ftr" idx="11"/>
          </p:nvPr>
        </p:nvSpPr>
        <p:spPr>
          <a:xfrm>
            <a:off x="4746567" y="6475413"/>
            <a:ext cx="4322618"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30544159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85"/>
        <p:cNvGrpSpPr/>
        <p:nvPr/>
      </p:nvGrpSpPr>
      <p:grpSpPr>
        <a:xfrm>
          <a:off x="0" y="0"/>
          <a:ext cx="0" cy="0"/>
          <a:chOff x="0" y="0"/>
          <a:chExt cx="0" cy="0"/>
        </a:xfrm>
      </p:grpSpPr>
      <p:sp>
        <p:nvSpPr>
          <p:cNvPr id="86" name="Google Shape;86;p12"/>
          <p:cNvSpPr txBox="1">
            <a:spLocks noGrp="1"/>
          </p:cNvSpPr>
          <p:nvPr>
            <p:ph type="title"/>
          </p:nvPr>
        </p:nvSpPr>
        <p:spPr>
          <a:xfrm rot="5400000">
            <a:off x="4781551" y="2419350"/>
            <a:ext cx="5410200" cy="19431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7" name="Google Shape;87;p12"/>
          <p:cNvSpPr txBox="1">
            <a:spLocks noGrp="1"/>
          </p:cNvSpPr>
          <p:nvPr>
            <p:ph type="body" idx="1"/>
          </p:nvPr>
        </p:nvSpPr>
        <p:spPr>
          <a:xfrm rot="5400000">
            <a:off x="819151" y="552450"/>
            <a:ext cx="5410200" cy="56769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8" name="Google Shape;88;p1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89" name="Google Shape;89;p12"/>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90" name="Google Shape;90;p1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2660784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32"/>
        <p:cNvGrpSpPr/>
        <p:nvPr/>
      </p:nvGrpSpPr>
      <p:grpSpPr>
        <a:xfrm>
          <a:off x="0" y="0"/>
          <a:ext cx="0" cy="0"/>
          <a:chOff x="0" y="0"/>
          <a:chExt cx="0" cy="0"/>
        </a:xfrm>
      </p:grpSpPr>
      <p:sp>
        <p:nvSpPr>
          <p:cNvPr id="33" name="Google Shape;33;p4"/>
          <p:cNvSpPr txBox="1">
            <a:spLocks noGrp="1"/>
          </p:cNvSpPr>
          <p:nvPr>
            <p:ph type="ctrTitle"/>
          </p:nvPr>
        </p:nvSpPr>
        <p:spPr>
          <a:xfrm>
            <a:off x="685800" y="2130426"/>
            <a:ext cx="7772400" cy="1470025"/>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34" name="Google Shape;34;p4"/>
          <p:cNvSpPr txBox="1">
            <a:spLocks noGrp="1"/>
          </p:cNvSpPr>
          <p:nvPr>
            <p:ph type="subTitle" idx="1"/>
          </p:nvPr>
        </p:nvSpPr>
        <p:spPr>
          <a:xfrm>
            <a:off x="1371600" y="3886200"/>
            <a:ext cx="6400800" cy="1752600"/>
          </a:xfrm>
          <a:prstGeom prst="rect">
            <a:avLst/>
          </a:prstGeom>
          <a:noFill/>
          <a:ln>
            <a:noFill/>
          </a:ln>
        </p:spPr>
        <p:txBody>
          <a:bodyPr spcFirstLastPara="1" wrap="square" lIns="91425" tIns="91425" rIns="91425" bIns="91425" anchor="t" anchorCtr="0">
            <a:noAutofit/>
          </a:bodyPr>
          <a:lstStyle>
            <a:lvl1pPr marL="0" marR="0" lvl="0" indent="0" algn="ctr" rtl="0">
              <a:spcBef>
                <a:spcPts val="64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L="457200" marR="0" lvl="1" indent="0" algn="ctr" rtl="0">
              <a:spcBef>
                <a:spcPts val="56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L="914400" marR="0" lvl="2" indent="0" algn="ctr" rtl="0">
              <a:spcBef>
                <a:spcPts val="48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L="1371600" marR="0" lvl="3"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L="1828800" marR="0" lvl="4"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L="2286000" marR="0" lvl="5"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L="2743200" marR="0" lvl="6"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L="3200400" marR="0" lvl="7"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L="3657600" marR="0" lvl="8" indent="0" algn="ctr" rtl="0">
              <a:spcBef>
                <a:spcPts val="4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35" name="Google Shape;35;p4"/>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36" name="Google Shape;36;p4"/>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37" name="Google Shape;37;p4"/>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9087280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8"/>
        <p:cNvGrpSpPr/>
        <p:nvPr/>
      </p:nvGrpSpPr>
      <p:grpSpPr>
        <a:xfrm>
          <a:off x="0" y="0"/>
          <a:ext cx="0" cy="0"/>
          <a:chOff x="0" y="0"/>
          <a:chExt cx="0" cy="0"/>
        </a:xfrm>
      </p:grpSpPr>
      <p:sp>
        <p:nvSpPr>
          <p:cNvPr id="39" name="Google Shape;39;p5"/>
          <p:cNvSpPr txBox="1">
            <a:spLocks noGrp="1"/>
          </p:cNvSpPr>
          <p:nvPr>
            <p:ph type="title"/>
          </p:nvPr>
        </p:nvSpPr>
        <p:spPr>
          <a:xfrm>
            <a:off x="722313" y="4406900"/>
            <a:ext cx="7772400" cy="1362075"/>
          </a:xfrm>
          <a:prstGeom prst="rect">
            <a:avLst/>
          </a:prstGeom>
          <a:noFill/>
          <a:ln>
            <a:noFill/>
          </a:ln>
        </p:spPr>
        <p:txBody>
          <a:bodyPr spcFirstLastPara="1" wrap="square" lIns="91425" tIns="91425" rIns="91425" bIns="91425" anchor="t" anchorCtr="0">
            <a:noAutofit/>
          </a:bodyPr>
          <a:lstStyle>
            <a:lvl1pPr marL="0" marR="0" lvl="0" indent="0" algn="l" rtl="0">
              <a:spcBef>
                <a:spcPts val="0"/>
              </a:spcBef>
              <a:spcAft>
                <a:spcPts val="0"/>
              </a:spcAft>
              <a:buSzPts val="1400"/>
              <a:buNone/>
              <a:defRPr sz="4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0" name="Google Shape;40;p5"/>
          <p:cNvSpPr txBox="1">
            <a:spLocks noGrp="1"/>
          </p:cNvSpPr>
          <p:nvPr>
            <p:ph type="body" idx="1"/>
          </p:nvPr>
        </p:nvSpPr>
        <p:spPr>
          <a:xfrm>
            <a:off x="722313" y="2906714"/>
            <a:ext cx="7772400" cy="1500187"/>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00"/>
              </a:spcBef>
              <a:spcAft>
                <a:spcPts val="0"/>
              </a:spcAft>
              <a:buClr>
                <a:schemeClr val="dk1"/>
              </a:buClr>
              <a:buSzPts val="3200"/>
              <a:buFont typeface="Arial"/>
              <a:buNone/>
              <a:defRPr sz="2000" b="0" i="0" u="none" strike="noStrike" cap="none">
                <a:solidFill>
                  <a:schemeClr val="dk1"/>
                </a:solidFill>
                <a:latin typeface="Arial"/>
                <a:ea typeface="Arial"/>
                <a:cs typeface="Arial"/>
                <a:sym typeface="Arial"/>
              </a:defRPr>
            </a:lvl1pPr>
            <a:lvl2pPr marL="914400" marR="0" lvl="1" indent="-228600" algn="l" rtl="0">
              <a:spcBef>
                <a:spcPts val="360"/>
              </a:spcBef>
              <a:spcAft>
                <a:spcPts val="0"/>
              </a:spcAft>
              <a:buClr>
                <a:schemeClr val="dk1"/>
              </a:buClr>
              <a:buSzPts val="2800"/>
              <a:buFont typeface="Arial"/>
              <a:buNone/>
              <a:defRPr sz="1800" b="0" i="0" u="none" strike="noStrike" cap="none">
                <a:solidFill>
                  <a:schemeClr val="dk1"/>
                </a:solidFill>
                <a:latin typeface="Arial"/>
                <a:ea typeface="Arial"/>
                <a:cs typeface="Arial"/>
                <a:sym typeface="Arial"/>
              </a:defRPr>
            </a:lvl2pPr>
            <a:lvl3pPr marL="1371600" marR="0" lvl="2" indent="-228600" algn="l" rtl="0">
              <a:spcBef>
                <a:spcPts val="320"/>
              </a:spcBef>
              <a:spcAft>
                <a:spcPts val="0"/>
              </a:spcAft>
              <a:buClr>
                <a:schemeClr val="dk1"/>
              </a:buClr>
              <a:buSzPts val="2400"/>
              <a:buFont typeface="Arial"/>
              <a:buNone/>
              <a:defRPr sz="1600" b="0" i="0" u="none" strike="noStrike" cap="none">
                <a:solidFill>
                  <a:schemeClr val="dk1"/>
                </a:solidFill>
                <a:latin typeface="Arial"/>
                <a:ea typeface="Arial"/>
                <a:cs typeface="Arial"/>
                <a:sym typeface="Arial"/>
              </a:defRPr>
            </a:lvl3pPr>
            <a:lvl4pPr marL="1828800" marR="0" lvl="3"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4pPr>
            <a:lvl5pPr marL="2286000" marR="0" lvl="4"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5pPr>
            <a:lvl6pPr marL="2743200" marR="0" lvl="5"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6pPr>
            <a:lvl7pPr marL="3200400" marR="0" lvl="6"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7pPr>
            <a:lvl8pPr marL="3657600" marR="0" lvl="7"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8pPr>
            <a:lvl9pPr marL="4114800" marR="0" lvl="8" indent="-228600" algn="l" rtl="0">
              <a:spcBef>
                <a:spcPts val="280"/>
              </a:spcBef>
              <a:spcAft>
                <a:spcPts val="0"/>
              </a:spcAft>
              <a:buClr>
                <a:schemeClr val="dk1"/>
              </a:buClr>
              <a:buSzPts val="2000"/>
              <a:buFont typeface="Arial"/>
              <a:buNone/>
              <a:defRPr sz="1400" b="0" i="0" u="none" strike="noStrike" cap="none">
                <a:solidFill>
                  <a:schemeClr val="dk1"/>
                </a:solidFill>
                <a:latin typeface="Arial"/>
                <a:ea typeface="Arial"/>
                <a:cs typeface="Arial"/>
                <a:sym typeface="Arial"/>
              </a:defRPr>
            </a:lvl9pPr>
          </a:lstStyle>
          <a:p>
            <a:endParaRPr/>
          </a:p>
        </p:txBody>
      </p:sp>
      <p:sp>
        <p:nvSpPr>
          <p:cNvPr id="41" name="Google Shape;41;p5"/>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42" name="Google Shape;42;p5"/>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43" name="Google Shape;43;p5"/>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461401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Blank" preserve="1" userDrawn="1">
  <p:cSld name="Title only (TK)">
    <p:spTree>
      <p:nvGrpSpPr>
        <p:cNvPr id="1" name="Shape 22"/>
        <p:cNvGrpSpPr/>
        <p:nvPr/>
      </p:nvGrpSpPr>
      <p:grpSpPr>
        <a:xfrm>
          <a:off x="0" y="0"/>
          <a:ext cx="0" cy="0"/>
          <a:chOff x="0" y="0"/>
          <a:chExt cx="0" cy="0"/>
        </a:xfrm>
      </p:grpSpPr>
      <p:sp>
        <p:nvSpPr>
          <p:cNvPr id="23" name="Google Shape;23;p2"/>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24" name="Google Shape;24;p2"/>
          <p:cNvSpPr txBox="1">
            <a:spLocks noGrp="1"/>
          </p:cNvSpPr>
          <p:nvPr>
            <p:ph type="ftr" idx="11"/>
          </p:nvPr>
        </p:nvSpPr>
        <p:spPr>
          <a:xfrm>
            <a:off x="4878387" y="6475413"/>
            <a:ext cx="4157547" cy="282834"/>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25" name="Google Shape;25;p2"/>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5" name="Google Shape;45;p6">
            <a:extLst>
              <a:ext uri="{FF2B5EF4-FFF2-40B4-BE49-F238E27FC236}">
                <a16:creationId xmlns:a16="http://schemas.microsoft.com/office/drawing/2014/main" id="{CD34F962-FBD7-403A-849E-8022E1552C17}"/>
              </a:ext>
            </a:extLst>
          </p:cNvPr>
          <p:cNvSpPr txBox="1">
            <a:spLocks noGrp="1"/>
          </p:cNvSpPr>
          <p:nvPr>
            <p:ph type="title"/>
          </p:nvPr>
        </p:nvSpPr>
        <p:spPr>
          <a:xfrm>
            <a:off x="685800" y="685799"/>
            <a:ext cx="7772400" cy="511233"/>
          </a:xfrm>
          <a:prstGeom prst="rect">
            <a:avLst/>
          </a:prstGeom>
          <a:noFill/>
          <a:ln>
            <a:noFill/>
          </a:ln>
        </p:spPr>
        <p:txBody>
          <a:bodyPr spcFirstLastPara="1" wrap="square" lIns="91425" tIns="91425" rIns="91425" bIns="91425" anchor="ctr" anchorCtr="0">
            <a:noAutofit/>
          </a:bodyPr>
          <a:lstStyle>
            <a:lvl1pPr marL="0" marR="0" lvl="0" indent="0" algn="l"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Tree>
    <p:extLst>
      <p:ext uri="{BB962C8B-B14F-4D97-AF65-F5344CB8AC3E}">
        <p14:creationId xmlns:p14="http://schemas.microsoft.com/office/powerpoint/2010/main" val="32112047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44"/>
        <p:cNvGrpSpPr/>
        <p:nvPr/>
      </p:nvGrpSpPr>
      <p:grpSpPr>
        <a:xfrm>
          <a:off x="0" y="0"/>
          <a:ext cx="0" cy="0"/>
          <a:chOff x="0" y="0"/>
          <a:chExt cx="0" cy="0"/>
        </a:xfrm>
      </p:grpSpPr>
      <p:sp>
        <p:nvSpPr>
          <p:cNvPr id="45" name="Google Shape;45;p6"/>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46" name="Google Shape;46;p6"/>
          <p:cNvSpPr txBox="1">
            <a:spLocks noGrp="1"/>
          </p:cNvSpPr>
          <p:nvPr>
            <p:ph type="body" idx="1"/>
          </p:nvPr>
        </p:nvSpPr>
        <p:spPr>
          <a:xfrm>
            <a:off x="6858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7" name="Google Shape;47;p6"/>
          <p:cNvSpPr txBox="1">
            <a:spLocks noGrp="1"/>
          </p:cNvSpPr>
          <p:nvPr>
            <p:ph type="body" idx="2"/>
          </p:nvPr>
        </p:nvSpPr>
        <p:spPr>
          <a:xfrm>
            <a:off x="4648200" y="1981200"/>
            <a:ext cx="3810000" cy="4114800"/>
          </a:xfrm>
          <a:prstGeom prst="rect">
            <a:avLst/>
          </a:prstGeom>
          <a:noFill/>
          <a:ln>
            <a:noFill/>
          </a:ln>
        </p:spPr>
        <p:txBody>
          <a:bodyPr spcFirstLastPara="1" wrap="square" lIns="91425" tIns="91425" rIns="91425" bIns="91425" anchor="t" anchorCtr="0">
            <a:noAutofit/>
          </a:bodyPr>
          <a:lstStyle>
            <a:lvl1pPr marL="457200" marR="0" lvl="0"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8" name="Google Shape;48;p6"/>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49" name="Google Shape;49;p6"/>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0" name="Google Shape;50;p6"/>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9053585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51"/>
        <p:cNvGrpSpPr/>
        <p:nvPr/>
      </p:nvGrpSpPr>
      <p:grpSpPr>
        <a:xfrm>
          <a:off x="0" y="0"/>
          <a:ext cx="0" cy="0"/>
          <a:chOff x="0" y="0"/>
          <a:chExt cx="0" cy="0"/>
        </a:xfrm>
      </p:grpSpPr>
      <p:sp>
        <p:nvSpPr>
          <p:cNvPr id="52" name="Google Shape;52;p7"/>
          <p:cNvSpPr txBox="1">
            <a:spLocks noGrp="1"/>
          </p:cNvSpPr>
          <p:nvPr>
            <p:ph type="title"/>
          </p:nvPr>
        </p:nvSpPr>
        <p:spPr>
          <a:xfrm>
            <a:off x="457200" y="274638"/>
            <a:ext cx="8229600" cy="11430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53" name="Google Shape;53;p7"/>
          <p:cNvSpPr txBox="1">
            <a:spLocks noGrp="1"/>
          </p:cNvSpPr>
          <p:nvPr>
            <p:ph type="body" idx="1"/>
          </p:nvPr>
        </p:nvSpPr>
        <p:spPr>
          <a:xfrm>
            <a:off x="457201" y="1535113"/>
            <a:ext cx="4040188"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7"/>
          <p:cNvSpPr txBox="1">
            <a:spLocks noGrp="1"/>
          </p:cNvSpPr>
          <p:nvPr>
            <p:ph type="body" idx="2"/>
          </p:nvPr>
        </p:nvSpPr>
        <p:spPr>
          <a:xfrm>
            <a:off x="457201" y="2174875"/>
            <a:ext cx="4040188"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5" name="Google Shape;55;p7"/>
          <p:cNvSpPr txBox="1">
            <a:spLocks noGrp="1"/>
          </p:cNvSpPr>
          <p:nvPr>
            <p:ph type="body" idx="3"/>
          </p:nvPr>
        </p:nvSpPr>
        <p:spPr>
          <a:xfrm>
            <a:off x="4645026" y="1535113"/>
            <a:ext cx="4041775" cy="639762"/>
          </a:xfrm>
          <a:prstGeom prst="rect">
            <a:avLst/>
          </a:prstGeom>
          <a:noFill/>
          <a:ln>
            <a:noFill/>
          </a:ln>
        </p:spPr>
        <p:txBody>
          <a:bodyPr spcFirstLastPara="1" wrap="square" lIns="91425" tIns="91425" rIns="91425" bIns="91425" anchor="b" anchorCtr="0">
            <a:noAutofit/>
          </a:bodyPr>
          <a:lstStyle>
            <a:lvl1pPr marL="457200" marR="0" lvl="0" indent="-228600" algn="l" rtl="0">
              <a:spcBef>
                <a:spcPts val="480"/>
              </a:spcBef>
              <a:spcAft>
                <a:spcPts val="0"/>
              </a:spcAft>
              <a:buClr>
                <a:schemeClr val="dk1"/>
              </a:buClr>
              <a:buSzPts val="3200"/>
              <a:buFont typeface="Arial"/>
              <a:buNone/>
              <a:defRPr sz="2400" b="1" i="0" u="none" strike="noStrike" cap="none">
                <a:solidFill>
                  <a:schemeClr val="dk1"/>
                </a:solidFill>
                <a:latin typeface="Arial"/>
                <a:ea typeface="Arial"/>
                <a:cs typeface="Arial"/>
                <a:sym typeface="Arial"/>
              </a:defRPr>
            </a:lvl1pPr>
            <a:lvl2pPr marL="914400" marR="0" lvl="1" indent="-228600" algn="l" rtl="0">
              <a:spcBef>
                <a:spcPts val="400"/>
              </a:spcBef>
              <a:spcAft>
                <a:spcPts val="0"/>
              </a:spcAft>
              <a:buClr>
                <a:schemeClr val="dk1"/>
              </a:buClr>
              <a:buSzPts val="2800"/>
              <a:buFont typeface="Arial"/>
              <a:buNone/>
              <a:defRPr sz="2000" b="1" i="0" u="none" strike="noStrike" cap="none">
                <a:solidFill>
                  <a:schemeClr val="dk1"/>
                </a:solidFill>
                <a:latin typeface="Arial"/>
                <a:ea typeface="Arial"/>
                <a:cs typeface="Arial"/>
                <a:sym typeface="Arial"/>
              </a:defRPr>
            </a:lvl2pPr>
            <a:lvl3pPr marL="1371600" marR="0" lvl="2" indent="-228600" algn="l" rtl="0">
              <a:spcBef>
                <a:spcPts val="360"/>
              </a:spcBef>
              <a:spcAft>
                <a:spcPts val="0"/>
              </a:spcAft>
              <a:buClr>
                <a:schemeClr val="dk1"/>
              </a:buClr>
              <a:buSzPts val="2400"/>
              <a:buFont typeface="Arial"/>
              <a:buNone/>
              <a:defRPr sz="1800" b="1" i="0" u="none" strike="noStrike" cap="none">
                <a:solidFill>
                  <a:schemeClr val="dk1"/>
                </a:solidFill>
                <a:latin typeface="Arial"/>
                <a:ea typeface="Arial"/>
                <a:cs typeface="Arial"/>
                <a:sym typeface="Arial"/>
              </a:defRPr>
            </a:lvl3pPr>
            <a:lvl4pPr marL="1828800" marR="0" lvl="3"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4pPr>
            <a:lvl5pPr marL="2286000" marR="0" lvl="4"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5pPr>
            <a:lvl6pPr marL="2743200" marR="0" lvl="5"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6pPr>
            <a:lvl7pPr marL="3200400" marR="0" lvl="6"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7pPr>
            <a:lvl8pPr marL="3657600" marR="0" lvl="7"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8pPr>
            <a:lvl9pPr marL="4114800" marR="0" lvl="8" indent="-228600" algn="l" rtl="0">
              <a:spcBef>
                <a:spcPts val="320"/>
              </a:spcBef>
              <a:spcAft>
                <a:spcPts val="0"/>
              </a:spcAft>
              <a:buClr>
                <a:schemeClr val="dk1"/>
              </a:buClr>
              <a:buSzPts val="2000"/>
              <a:buFont typeface="Arial"/>
              <a:buNone/>
              <a:defRPr sz="1600" b="1" i="0" u="none" strike="noStrike" cap="none">
                <a:solidFill>
                  <a:schemeClr val="dk1"/>
                </a:solidFill>
                <a:latin typeface="Arial"/>
                <a:ea typeface="Arial"/>
                <a:cs typeface="Arial"/>
                <a:sym typeface="Arial"/>
              </a:defRPr>
            </a:lvl9pPr>
          </a:lstStyle>
          <a:p>
            <a:endParaRPr/>
          </a:p>
        </p:txBody>
      </p:sp>
      <p:sp>
        <p:nvSpPr>
          <p:cNvPr id="56" name="Google Shape;56;p7"/>
          <p:cNvSpPr txBox="1">
            <a:spLocks noGrp="1"/>
          </p:cNvSpPr>
          <p:nvPr>
            <p:ph type="body" idx="4"/>
          </p:nvPr>
        </p:nvSpPr>
        <p:spPr>
          <a:xfrm>
            <a:off x="4645026" y="2174875"/>
            <a:ext cx="4041775" cy="3951288"/>
          </a:xfrm>
          <a:prstGeom prst="rect">
            <a:avLst/>
          </a:prstGeom>
          <a:noFill/>
          <a:ln>
            <a:noFill/>
          </a:ln>
        </p:spPr>
        <p:txBody>
          <a:bodyPr spcFirstLastPara="1" wrap="square" lIns="91425" tIns="91425" rIns="91425" bIns="91425" anchor="t" anchorCtr="0">
            <a:noAutofit/>
          </a:bodyPr>
          <a:lstStyle>
            <a:lvl1pPr marL="457200" marR="0" lvl="0"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1pPr>
            <a:lvl2pPr marL="914400" marR="0" lvl="1"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2pPr>
            <a:lvl3pPr marL="1371600" marR="0" lvl="2" indent="-342900" algn="l" rtl="0">
              <a:spcBef>
                <a:spcPts val="36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3pPr>
            <a:lvl4pPr marL="1828800" marR="0" lvl="3"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4pPr>
            <a:lvl5pPr marL="2286000" marR="0" lvl="4"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5pPr>
            <a:lvl6pPr marL="2743200" marR="0" lvl="5"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6pPr>
            <a:lvl7pPr marL="3200400" marR="0" lvl="6"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7pPr>
            <a:lvl8pPr marL="3657600" marR="0" lvl="7"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8pPr>
            <a:lvl9pPr marL="4114800" marR="0" lvl="8" indent="-330200" algn="l" rtl="0">
              <a:spcBef>
                <a:spcPts val="320"/>
              </a:spcBef>
              <a:spcAft>
                <a:spcPts val="0"/>
              </a:spcAft>
              <a:buClr>
                <a:schemeClr val="dk1"/>
              </a:buClr>
              <a:buSzPts val="1600"/>
              <a:buFont typeface="Arial"/>
              <a:buChar char="•"/>
              <a:defRPr sz="1600" b="0" i="0" u="none" strike="noStrike" cap="none">
                <a:solidFill>
                  <a:schemeClr val="dk1"/>
                </a:solidFill>
                <a:latin typeface="Arial"/>
                <a:ea typeface="Arial"/>
                <a:cs typeface="Arial"/>
                <a:sym typeface="Arial"/>
              </a:defRPr>
            </a:lvl9pPr>
          </a:lstStyle>
          <a:p>
            <a:endParaRPr/>
          </a:p>
        </p:txBody>
      </p:sp>
      <p:sp>
        <p:nvSpPr>
          <p:cNvPr id="57" name="Google Shape;57;p7"/>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58" name="Google Shape;58;p7"/>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59" name="Google Shape;59;p7"/>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42897040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65"/>
        <p:cNvGrpSpPr/>
        <p:nvPr/>
      </p:nvGrpSpPr>
      <p:grpSpPr>
        <a:xfrm>
          <a:off x="0" y="0"/>
          <a:ext cx="0" cy="0"/>
          <a:chOff x="0" y="0"/>
          <a:chExt cx="0" cy="0"/>
        </a:xfrm>
      </p:grpSpPr>
      <p:sp>
        <p:nvSpPr>
          <p:cNvPr id="66" name="Google Shape;66;p9"/>
          <p:cNvSpPr txBox="1">
            <a:spLocks noGrp="1"/>
          </p:cNvSpPr>
          <p:nvPr>
            <p:ph type="title"/>
          </p:nvPr>
        </p:nvSpPr>
        <p:spPr>
          <a:xfrm>
            <a:off x="457201" y="273050"/>
            <a:ext cx="3008313" cy="116205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67" name="Google Shape;67;p9"/>
          <p:cNvSpPr txBox="1">
            <a:spLocks noGrp="1"/>
          </p:cNvSpPr>
          <p:nvPr>
            <p:ph type="body" idx="1"/>
          </p:nvPr>
        </p:nvSpPr>
        <p:spPr>
          <a:xfrm>
            <a:off x="3575050" y="273051"/>
            <a:ext cx="5111751" cy="5853113"/>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8" name="Google Shape;68;p9"/>
          <p:cNvSpPr txBox="1">
            <a:spLocks noGrp="1"/>
          </p:cNvSpPr>
          <p:nvPr>
            <p:ph type="body" idx="2"/>
          </p:nvPr>
        </p:nvSpPr>
        <p:spPr>
          <a:xfrm>
            <a:off x="457201" y="1435101"/>
            <a:ext cx="3008313" cy="4691063"/>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69" name="Google Shape;69;p9"/>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70" name="Google Shape;70;p9"/>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1" name="Google Shape;71;p9"/>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1717157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72"/>
        <p:cNvGrpSpPr/>
        <p:nvPr/>
      </p:nvGrpSpPr>
      <p:grpSpPr>
        <a:xfrm>
          <a:off x="0" y="0"/>
          <a:ext cx="0" cy="0"/>
          <a:chOff x="0" y="0"/>
          <a:chExt cx="0" cy="0"/>
        </a:xfrm>
      </p:grpSpPr>
      <p:sp>
        <p:nvSpPr>
          <p:cNvPr id="73" name="Google Shape;73;p10"/>
          <p:cNvSpPr txBox="1">
            <a:spLocks noGrp="1"/>
          </p:cNvSpPr>
          <p:nvPr>
            <p:ph type="title"/>
          </p:nvPr>
        </p:nvSpPr>
        <p:spPr>
          <a:xfrm>
            <a:off x="1792288" y="4800601"/>
            <a:ext cx="5486400" cy="566738"/>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2000" b="1"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74" name="Google Shape;74;p10"/>
          <p:cNvSpPr>
            <a:spLocks noGrp="1"/>
          </p:cNvSpPr>
          <p:nvPr>
            <p:ph type="pic" idx="2"/>
          </p:nvPr>
        </p:nvSpPr>
        <p:spPr>
          <a:xfrm>
            <a:off x="1792288" y="612775"/>
            <a:ext cx="5486400" cy="4114800"/>
          </a:xfrm>
          <a:prstGeom prst="rect">
            <a:avLst/>
          </a:prstGeom>
          <a:noFill/>
          <a:ln>
            <a:noFill/>
          </a:ln>
        </p:spPr>
        <p:txBody>
          <a:bodyPr spcFirstLastPara="1" wrap="square" lIns="91425" tIns="91425" rIns="91425" bIns="91425" anchor="t" anchorCtr="0">
            <a:noAutofit/>
          </a:bodyPr>
          <a:lstStyle>
            <a:lvl1pPr marL="0" marR="0" lvl="0" indent="0" algn="l" rtl="0">
              <a:spcBef>
                <a:spcPts val="640"/>
              </a:spcBef>
              <a:spcAft>
                <a:spcPts val="0"/>
              </a:spcAft>
              <a:buClr>
                <a:schemeClr val="dk1"/>
              </a:buClr>
              <a:buSzPts val="1400"/>
              <a:buFont typeface="Arial"/>
              <a:buNone/>
              <a:defRPr sz="3200" b="0" i="0" u="none" strike="noStrike" cap="none">
                <a:solidFill>
                  <a:schemeClr val="dk1"/>
                </a:solidFill>
                <a:latin typeface="Arial"/>
                <a:ea typeface="Arial"/>
                <a:cs typeface="Arial"/>
                <a:sym typeface="Arial"/>
              </a:defRPr>
            </a:lvl1pPr>
            <a:lvl2pPr marL="457200" marR="0" lvl="1" indent="0" algn="l" rtl="0">
              <a:spcBef>
                <a:spcPts val="560"/>
              </a:spcBef>
              <a:spcAft>
                <a:spcPts val="0"/>
              </a:spcAft>
              <a:buClr>
                <a:schemeClr val="dk1"/>
              </a:buClr>
              <a:buSzPts val="1400"/>
              <a:buFont typeface="Arial"/>
              <a:buNone/>
              <a:defRPr sz="2800" b="0" i="0" u="none" strike="noStrike" cap="none">
                <a:solidFill>
                  <a:schemeClr val="dk1"/>
                </a:solidFill>
                <a:latin typeface="Arial"/>
                <a:ea typeface="Arial"/>
                <a:cs typeface="Arial"/>
                <a:sym typeface="Arial"/>
              </a:defRPr>
            </a:lvl2pPr>
            <a:lvl3pPr marL="914400" marR="0" lvl="2" indent="0" algn="l" rtl="0">
              <a:spcBef>
                <a:spcPts val="480"/>
              </a:spcBef>
              <a:spcAft>
                <a:spcPts val="0"/>
              </a:spcAft>
              <a:buClr>
                <a:schemeClr val="dk1"/>
              </a:buClr>
              <a:buSzPts val="1400"/>
              <a:buFont typeface="Arial"/>
              <a:buNone/>
              <a:defRPr sz="2400" b="0" i="0" u="none" strike="noStrike" cap="none">
                <a:solidFill>
                  <a:schemeClr val="dk1"/>
                </a:solidFill>
                <a:latin typeface="Arial"/>
                <a:ea typeface="Arial"/>
                <a:cs typeface="Arial"/>
                <a:sym typeface="Arial"/>
              </a:defRPr>
            </a:lvl3pPr>
            <a:lvl4pPr marL="1371600" marR="0" lvl="3"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4pPr>
            <a:lvl5pPr marL="1828800" marR="0" lvl="4"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5pPr>
            <a:lvl6pPr marL="2286000" marR="0" lvl="5"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6pPr>
            <a:lvl7pPr marL="2743200" marR="0" lvl="6"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7pPr>
            <a:lvl8pPr marL="3200400" marR="0" lvl="7"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8pPr>
            <a:lvl9pPr marL="3657600" marR="0" lvl="8" indent="0" algn="l" rtl="0">
              <a:spcBef>
                <a:spcPts val="400"/>
              </a:spcBef>
              <a:spcAft>
                <a:spcPts val="0"/>
              </a:spcAft>
              <a:buClr>
                <a:schemeClr val="dk1"/>
              </a:buClr>
              <a:buSzPts val="1400"/>
              <a:buFont typeface="Arial"/>
              <a:buNone/>
              <a:defRPr sz="2000" b="0" i="0" u="none" strike="noStrike" cap="none">
                <a:solidFill>
                  <a:schemeClr val="dk1"/>
                </a:solidFill>
                <a:latin typeface="Arial"/>
                <a:ea typeface="Arial"/>
                <a:cs typeface="Arial"/>
                <a:sym typeface="Arial"/>
              </a:defRPr>
            </a:lvl9pPr>
          </a:lstStyle>
          <a:p>
            <a:endParaRPr dirty="0"/>
          </a:p>
        </p:txBody>
      </p:sp>
      <p:sp>
        <p:nvSpPr>
          <p:cNvPr id="75" name="Google Shape;75;p10"/>
          <p:cNvSpPr txBox="1">
            <a:spLocks noGrp="1"/>
          </p:cNvSpPr>
          <p:nvPr>
            <p:ph type="body" idx="1"/>
          </p:nvPr>
        </p:nvSpPr>
        <p:spPr>
          <a:xfrm>
            <a:off x="1792288" y="5367339"/>
            <a:ext cx="5486400" cy="804862"/>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280"/>
              </a:spcBef>
              <a:spcAft>
                <a:spcPts val="0"/>
              </a:spcAft>
              <a:buClr>
                <a:schemeClr val="dk1"/>
              </a:buClr>
              <a:buSzPts val="3200"/>
              <a:buFont typeface="Arial"/>
              <a:buNone/>
              <a:defRPr sz="1400" b="0" i="0" u="none" strike="noStrike" cap="none">
                <a:solidFill>
                  <a:schemeClr val="dk1"/>
                </a:solidFill>
                <a:latin typeface="Arial"/>
                <a:ea typeface="Arial"/>
                <a:cs typeface="Arial"/>
                <a:sym typeface="Arial"/>
              </a:defRPr>
            </a:lvl1pPr>
            <a:lvl2pPr marL="914400" marR="0" lvl="1" indent="-228600" algn="l" rtl="0">
              <a:spcBef>
                <a:spcPts val="240"/>
              </a:spcBef>
              <a:spcAft>
                <a:spcPts val="0"/>
              </a:spcAft>
              <a:buClr>
                <a:schemeClr val="dk1"/>
              </a:buClr>
              <a:buSzPts val="2800"/>
              <a:buFont typeface="Arial"/>
              <a:buNone/>
              <a:defRPr sz="1200" b="0" i="0" u="none" strike="noStrike" cap="none">
                <a:solidFill>
                  <a:schemeClr val="dk1"/>
                </a:solidFill>
                <a:latin typeface="Arial"/>
                <a:ea typeface="Arial"/>
                <a:cs typeface="Arial"/>
                <a:sym typeface="Arial"/>
              </a:defRPr>
            </a:lvl2pPr>
            <a:lvl3pPr marL="1371600" marR="0" lvl="2" indent="-228600" algn="l" rtl="0">
              <a:spcBef>
                <a:spcPts val="200"/>
              </a:spcBef>
              <a:spcAft>
                <a:spcPts val="0"/>
              </a:spcAft>
              <a:buClr>
                <a:schemeClr val="dk1"/>
              </a:buClr>
              <a:buSzPts val="2400"/>
              <a:buFont typeface="Arial"/>
              <a:buNone/>
              <a:defRPr sz="1000" b="0" i="0" u="none" strike="noStrike" cap="none">
                <a:solidFill>
                  <a:schemeClr val="dk1"/>
                </a:solidFill>
                <a:latin typeface="Arial"/>
                <a:ea typeface="Arial"/>
                <a:cs typeface="Arial"/>
                <a:sym typeface="Arial"/>
              </a:defRPr>
            </a:lvl3pPr>
            <a:lvl4pPr marL="1828800" marR="0" lvl="3"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4pPr>
            <a:lvl5pPr marL="2286000" marR="0" lvl="4"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5pPr>
            <a:lvl6pPr marL="2743200" marR="0" lvl="5"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6pPr>
            <a:lvl7pPr marL="3200400" marR="0" lvl="6"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7pPr>
            <a:lvl8pPr marL="3657600" marR="0" lvl="7"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8pPr>
            <a:lvl9pPr marL="4114800" marR="0" lvl="8" indent="-228600" algn="l" rtl="0">
              <a:spcBef>
                <a:spcPts val="180"/>
              </a:spcBef>
              <a:spcAft>
                <a:spcPts val="0"/>
              </a:spcAft>
              <a:buClr>
                <a:schemeClr val="dk1"/>
              </a:buClr>
              <a:buSzPts val="2000"/>
              <a:buFont typeface="Arial"/>
              <a:buNone/>
              <a:defRPr sz="900" b="0" i="0" u="none" strike="noStrike" cap="none">
                <a:solidFill>
                  <a:schemeClr val="dk1"/>
                </a:solidFill>
                <a:latin typeface="Arial"/>
                <a:ea typeface="Arial"/>
                <a:cs typeface="Arial"/>
                <a:sym typeface="Arial"/>
              </a:defRPr>
            </a:lvl9pPr>
          </a:lstStyle>
          <a:p>
            <a:endParaRPr/>
          </a:p>
        </p:txBody>
      </p:sp>
      <p:sp>
        <p:nvSpPr>
          <p:cNvPr id="76" name="Google Shape;76;p10"/>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77" name="Google Shape;77;p10"/>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78" name="Google Shape;78;p10"/>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27767604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9"/>
        <p:cNvGrpSpPr/>
        <p:nvPr/>
      </p:nvGrpSpPr>
      <p:grpSpPr>
        <a:xfrm>
          <a:off x="0" y="0"/>
          <a:ext cx="0" cy="0"/>
          <a:chOff x="0" y="0"/>
          <a:chExt cx="0" cy="0"/>
        </a:xfrm>
      </p:grpSpPr>
      <p:sp>
        <p:nvSpPr>
          <p:cNvPr id="80" name="Google Shape;80;p1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a:p>
        </p:txBody>
      </p:sp>
      <p:sp>
        <p:nvSpPr>
          <p:cNvPr id="81" name="Google Shape;81;p11"/>
          <p:cNvSpPr txBox="1">
            <a:spLocks noGrp="1"/>
          </p:cNvSpPr>
          <p:nvPr>
            <p:ph type="body" idx="1"/>
          </p:nvPr>
        </p:nvSpPr>
        <p:spPr>
          <a:xfrm rot="5400000">
            <a:off x="2514600" y="152400"/>
            <a:ext cx="4114800" cy="77724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2" name="Google Shape;82;p11"/>
          <p:cNvSpPr txBox="1">
            <a:spLocks noGrp="1"/>
          </p:cNvSpPr>
          <p:nvPr>
            <p:ph type="dt" idx="10"/>
          </p:nvPr>
        </p:nvSpPr>
        <p:spPr>
          <a:xfrm>
            <a:off x="685800" y="377825"/>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83" name="Google Shape;83;p11"/>
          <p:cNvSpPr txBox="1">
            <a:spLocks noGrp="1"/>
          </p:cNvSpPr>
          <p:nvPr>
            <p:ph type="ftr" idx="11"/>
          </p:nvPr>
        </p:nvSpPr>
        <p:spPr>
          <a:xfrm>
            <a:off x="5486400" y="6475413"/>
            <a:ext cx="3124200" cy="184150"/>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t>T.Kobayashi, M.Kim, M. Hernandez, R.Kohno (YNU/YRP-IAI)</a:t>
            </a:r>
            <a:endParaRPr dirty="0"/>
          </a:p>
        </p:txBody>
      </p:sp>
      <p:sp>
        <p:nvSpPr>
          <p:cNvPr id="84" name="Google Shape;84;p1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Tree>
    <p:extLst>
      <p:ext uri="{BB962C8B-B14F-4D97-AF65-F5344CB8AC3E}">
        <p14:creationId xmlns:p14="http://schemas.microsoft.com/office/powerpoint/2010/main" val="5835358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2"/>
        <p:cNvGrpSpPr/>
        <p:nvPr/>
      </p:nvGrpSpPr>
      <p:grpSpPr>
        <a:xfrm>
          <a:off x="0" y="0"/>
          <a:ext cx="0" cy="0"/>
          <a:chOff x="0" y="0"/>
          <a:chExt cx="0" cy="0"/>
        </a:xfrm>
      </p:grpSpPr>
      <p:sp>
        <p:nvSpPr>
          <p:cNvPr id="13" name="Google Shape;13;p1"/>
          <p:cNvSpPr txBox="1">
            <a:spLocks noGrp="1"/>
          </p:cNvSpPr>
          <p:nvPr>
            <p:ph type="title"/>
          </p:nvPr>
        </p:nvSpPr>
        <p:spPr>
          <a:xfrm>
            <a:off x="685800" y="685800"/>
            <a:ext cx="7772400" cy="1066800"/>
          </a:xfrm>
          <a:prstGeom prst="rect">
            <a:avLst/>
          </a:prstGeom>
          <a:noFill/>
          <a:ln>
            <a:noFill/>
          </a:ln>
        </p:spPr>
        <p:txBody>
          <a:bodyPr spcFirstLastPara="1" wrap="square" lIns="91425" tIns="91425" rIns="91425" bIns="91425" anchor="ctr" anchorCtr="0">
            <a:noAutofit/>
          </a:bodyPr>
          <a:lstStyle>
            <a:lvl1pPr marL="0" marR="0" lvl="0"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1pPr>
            <a:lvl2pPr marL="0" marR="0" lvl="1"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2pPr>
            <a:lvl3pPr marL="0" marR="0" lvl="2"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3pPr>
            <a:lvl4pPr marL="0" marR="0" lvl="3"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4pPr>
            <a:lvl5pPr marL="0" marR="0" lvl="4"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5pPr>
            <a:lvl6pPr marL="457200" marR="0" lvl="5"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6pPr>
            <a:lvl7pPr marL="914400" marR="0" lvl="6"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7pPr>
            <a:lvl8pPr marL="1371600" marR="0" lvl="7"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8pPr>
            <a:lvl9pPr marL="1828800" marR="0" lvl="8" indent="0" algn="ctr" rtl="0">
              <a:spcBef>
                <a:spcPts val="0"/>
              </a:spcBef>
              <a:spcAft>
                <a:spcPts val="0"/>
              </a:spcAft>
              <a:buSzPts val="1400"/>
              <a:buNone/>
              <a:defRPr sz="3600" b="0" i="0" u="none" strike="noStrike" cap="none">
                <a:solidFill>
                  <a:schemeClr val="dk2"/>
                </a:solidFill>
                <a:latin typeface="Times New Roman"/>
                <a:ea typeface="Times New Roman"/>
                <a:cs typeface="Times New Roman"/>
                <a:sym typeface="Times New Roman"/>
              </a:defRPr>
            </a:lvl9pPr>
          </a:lstStyle>
          <a:p>
            <a:endParaRPr dirty="0"/>
          </a:p>
        </p:txBody>
      </p:sp>
      <p:sp>
        <p:nvSpPr>
          <p:cNvPr id="14" name="Google Shape;14;p1"/>
          <p:cNvSpPr txBox="1">
            <a:spLocks noGrp="1"/>
          </p:cNvSpPr>
          <p:nvPr>
            <p:ph type="body" idx="1"/>
          </p:nvPr>
        </p:nvSpPr>
        <p:spPr>
          <a:xfrm>
            <a:off x="685800" y="1981200"/>
            <a:ext cx="7772400" cy="4114800"/>
          </a:xfrm>
          <a:prstGeom prst="rect">
            <a:avLst/>
          </a:prstGeom>
          <a:noFill/>
          <a:ln>
            <a:noFill/>
          </a:ln>
        </p:spPr>
        <p:txBody>
          <a:bodyPr spcFirstLastPara="1" wrap="square" lIns="91425" tIns="91425" rIns="91425" bIns="91425"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15" name="Google Shape;15;p1"/>
          <p:cNvSpPr txBox="1">
            <a:spLocks noGrp="1"/>
          </p:cNvSpPr>
          <p:nvPr>
            <p:ph type="dt" idx="10"/>
          </p:nvPr>
        </p:nvSpPr>
        <p:spPr>
          <a:xfrm>
            <a:off x="805543" y="469900"/>
            <a:ext cx="1600200" cy="215900"/>
          </a:xfrm>
          <a:prstGeom prst="rect">
            <a:avLst/>
          </a:prstGeom>
          <a:noFill/>
          <a:ln>
            <a:noFill/>
          </a:ln>
        </p:spPr>
        <p:txBody>
          <a:bodyPr spcFirstLastPara="1" wrap="square" lIns="91425" tIns="91425" rIns="91425" bIns="91425" anchor="b" anchorCtr="0">
            <a:noAutofit/>
          </a:bodyPr>
          <a:lstStyle>
            <a:lvl1pPr marL="0" marR="0" lvl="0" indent="0" algn="l" rtl="0">
              <a:spcBef>
                <a:spcPts val="0"/>
              </a:spcBef>
              <a:spcAft>
                <a:spcPts val="0"/>
              </a:spcAft>
              <a:buSzPts val="1400"/>
              <a:buNone/>
              <a:defRPr sz="1400" b="1"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altLang="ja-JP"/>
              <a:t>May 2021</a:t>
            </a:r>
            <a:endParaRPr dirty="0"/>
          </a:p>
        </p:txBody>
      </p:sp>
      <p:sp>
        <p:nvSpPr>
          <p:cNvPr id="16" name="Google Shape;16;p1"/>
          <p:cNvSpPr txBox="1">
            <a:spLocks noGrp="1"/>
          </p:cNvSpPr>
          <p:nvPr>
            <p:ph type="ftr" idx="11"/>
          </p:nvPr>
        </p:nvSpPr>
        <p:spPr>
          <a:xfrm>
            <a:off x="4771505" y="6436069"/>
            <a:ext cx="4372495" cy="262838"/>
          </a:xfrm>
          <a:prstGeom prst="rect">
            <a:avLst/>
          </a:prstGeom>
          <a:noFill/>
          <a:ln>
            <a:noFill/>
          </a:ln>
        </p:spPr>
        <p:txBody>
          <a:bodyPr spcFirstLastPara="1" wrap="square" lIns="91425" tIns="91425" rIns="91425" bIns="91425" anchor="t" anchorCtr="0">
            <a:noAutofit/>
          </a:bodyPr>
          <a:lstStyle>
            <a:lvl1pPr marL="0" marR="0" lvl="0" indent="0" algn="r"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1pPr>
            <a:lvl2pPr marL="457200" marR="0" lvl="1"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2pPr>
            <a:lvl3pPr marL="914400" marR="0" lvl="2"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3pPr>
            <a:lvl4pPr marL="1371600" marR="0" lvl="3"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4pPr>
            <a:lvl5pPr marL="1828800" marR="0" lvl="4"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5pPr>
            <a:lvl6pPr marL="2286000" marR="0" lvl="5"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6pPr>
            <a:lvl7pPr marL="2743200" marR="0" lvl="6"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7pPr>
            <a:lvl8pPr marL="3200400" marR="0" lvl="7"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8pPr>
            <a:lvl9pPr marL="3657600" marR="0" lvl="8" indent="0" algn="l" rtl="0">
              <a:spcBef>
                <a:spcPts val="0"/>
              </a:spcBef>
              <a:spcAft>
                <a:spcPts val="0"/>
              </a:spcAft>
              <a:buSzPts val="1400"/>
              <a:buNone/>
              <a:defRPr sz="1200" b="0" i="0" u="none" strike="noStrike" cap="none">
                <a:solidFill>
                  <a:schemeClr val="dk1"/>
                </a:solidFill>
                <a:latin typeface="Times New Roman"/>
                <a:ea typeface="Times New Roman"/>
                <a:cs typeface="Times New Roman"/>
                <a:sym typeface="Times New Roman"/>
              </a:defRPr>
            </a:lvl9pPr>
          </a:lstStyle>
          <a:p>
            <a:r>
              <a:rPr lang="en-US" dirty="0" err="1"/>
              <a:t>T.Kobayashi</a:t>
            </a:r>
            <a:r>
              <a:rPr lang="en-US" dirty="0"/>
              <a:t>, </a:t>
            </a:r>
            <a:r>
              <a:rPr lang="en-US" dirty="0" err="1"/>
              <a:t>M.Kim</a:t>
            </a:r>
            <a:r>
              <a:rPr lang="en-US" dirty="0"/>
              <a:t>, M. Hernandez, </a:t>
            </a:r>
            <a:r>
              <a:rPr lang="en-US" dirty="0" err="1"/>
              <a:t>R.Kohno</a:t>
            </a:r>
            <a:r>
              <a:rPr lang="en-US" dirty="0"/>
              <a:t> (YNU/YRP-IAI)</a:t>
            </a:r>
            <a:endParaRPr dirty="0"/>
          </a:p>
        </p:txBody>
      </p:sp>
      <p:sp>
        <p:nvSpPr>
          <p:cNvPr id="17" name="Google Shape;17;p1"/>
          <p:cNvSpPr txBox="1">
            <a:spLocks noGrp="1"/>
          </p:cNvSpPr>
          <p:nvPr>
            <p:ph type="sldNum" idx="12"/>
          </p:nvPr>
        </p:nvSpPr>
        <p:spPr>
          <a:xfrm>
            <a:off x="4341813" y="6475413"/>
            <a:ext cx="536575" cy="184150"/>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1pPr>
            <a:lvl2pPr marL="0" marR="0" lvl="1"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2pPr>
            <a:lvl3pPr marL="0" marR="0" lvl="2"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3pPr>
            <a:lvl4pPr marL="0" marR="0" lvl="3"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4pPr>
            <a:lvl5pPr marL="0" marR="0" lvl="4"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5pPr>
            <a:lvl6pPr marL="0" marR="0" lvl="5"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6pPr>
            <a:lvl7pPr marL="0" marR="0" lvl="6"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7pPr>
            <a:lvl8pPr marL="0" marR="0" lvl="7"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8pPr>
            <a:lvl9pPr marL="0" marR="0" lvl="8" indent="0" algn="ctr" rtl="0">
              <a:spcBef>
                <a:spcPts val="0"/>
              </a:spcBef>
              <a:spcAft>
                <a:spcPts val="0"/>
              </a:spcAft>
              <a:buNone/>
              <a:defRPr sz="1200" b="0" i="0" u="none" strike="noStrike" cap="none">
                <a:solidFill>
                  <a:schemeClr val="dk1"/>
                </a:solidFill>
                <a:latin typeface="Times New Roman"/>
                <a:ea typeface="Times New Roman"/>
                <a:cs typeface="Times New Roman"/>
                <a:sym typeface="Times New Roman"/>
              </a:defRPr>
            </a:lvl9pPr>
          </a:lstStyle>
          <a:p>
            <a:pPr marL="0" lvl="0" indent="0" algn="ctr" rtl="0">
              <a:spcBef>
                <a:spcPts val="0"/>
              </a:spcBef>
              <a:spcAft>
                <a:spcPts val="0"/>
              </a:spcAft>
              <a:buNone/>
            </a:pPr>
            <a:r>
              <a:rPr lang="en-US" dirty="0"/>
              <a:t>Slide </a:t>
            </a:r>
            <a:fld id="{00000000-1234-1234-1234-123412341234}" type="slidenum">
              <a:rPr lang="en-US"/>
              <a:t>‹#›</a:t>
            </a:fld>
            <a:endParaRPr dirty="0"/>
          </a:p>
        </p:txBody>
      </p:sp>
      <p:sp>
        <p:nvSpPr>
          <p:cNvPr id="18" name="Google Shape;18;p1"/>
          <p:cNvSpPr/>
          <p:nvPr/>
        </p:nvSpPr>
        <p:spPr>
          <a:xfrm>
            <a:off x="3657600" y="393700"/>
            <a:ext cx="4800600" cy="215900"/>
          </a:xfrm>
          <a:prstGeom prst="rect">
            <a:avLst/>
          </a:prstGeom>
          <a:noFill/>
          <a:ln>
            <a:noFill/>
          </a:ln>
        </p:spPr>
        <p:txBody>
          <a:bodyPr spcFirstLastPara="1" wrap="square" lIns="0" tIns="0" rIns="0" bIns="0" anchor="b" anchorCtr="0">
            <a:noAutofit/>
          </a:bodyPr>
          <a:lstStyle/>
          <a:p>
            <a:pPr marL="1828800" marR="0" lvl="4" indent="0" algn="r" rtl="0">
              <a:spcBef>
                <a:spcPts val="0"/>
              </a:spcBef>
              <a:spcAft>
                <a:spcPts val="0"/>
              </a:spcAft>
              <a:buNone/>
            </a:pPr>
            <a:r>
              <a:rPr lang="en-US" sz="1400" b="1" i="0" u="none" strike="noStrike" cap="none" dirty="0">
                <a:solidFill>
                  <a:schemeClr val="tx1"/>
                </a:solidFill>
                <a:latin typeface="Times New Roman"/>
                <a:ea typeface="Times New Roman"/>
                <a:cs typeface="Times New Roman"/>
                <a:sym typeface="Times New Roman"/>
              </a:rPr>
              <a:t>Doc: IEEE P802.15-21-0244-01-06a</a:t>
            </a:r>
            <a:endParaRPr sz="1400" b="1" i="0" u="none" strike="noStrike" cap="none" dirty="0">
              <a:solidFill>
                <a:schemeClr val="tx1"/>
              </a:solidFill>
              <a:latin typeface="Times New Roman"/>
              <a:ea typeface="Times New Roman"/>
              <a:cs typeface="Times New Roman"/>
              <a:sym typeface="Times New Roman"/>
            </a:endParaRPr>
          </a:p>
        </p:txBody>
      </p:sp>
      <p:cxnSp>
        <p:nvCxnSpPr>
          <p:cNvPr id="19" name="Google Shape;19;p1"/>
          <p:cNvCxnSpPr/>
          <p:nvPr/>
        </p:nvCxnSpPr>
        <p:spPr>
          <a:xfrm>
            <a:off x="694592" y="609600"/>
            <a:ext cx="7772400" cy="0"/>
          </a:xfrm>
          <a:prstGeom prst="straightConnector1">
            <a:avLst/>
          </a:prstGeom>
          <a:noFill/>
          <a:ln w="12700" cap="flat" cmpd="sng">
            <a:solidFill>
              <a:schemeClr val="dk1"/>
            </a:solidFill>
            <a:prstDash val="solid"/>
            <a:round/>
            <a:headEnd type="none" w="sm" len="sm"/>
            <a:tailEnd type="none" w="sm" len="sm"/>
          </a:ln>
        </p:spPr>
      </p:cxnSp>
      <p:sp>
        <p:nvSpPr>
          <p:cNvPr id="20" name="Google Shape;20;p1"/>
          <p:cNvSpPr/>
          <p:nvPr/>
        </p:nvSpPr>
        <p:spPr>
          <a:xfrm>
            <a:off x="685800" y="6475413"/>
            <a:ext cx="711200" cy="184150"/>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b="0" i="0" u="none" strike="noStrike" cap="none" dirty="0">
                <a:solidFill>
                  <a:schemeClr val="dk1"/>
                </a:solidFill>
                <a:latin typeface="Times New Roman"/>
                <a:ea typeface="Times New Roman"/>
                <a:cs typeface="Times New Roman"/>
                <a:sym typeface="Times New Roman"/>
              </a:rPr>
              <a:t>Submission</a:t>
            </a:r>
            <a:endParaRPr dirty="0"/>
          </a:p>
        </p:txBody>
      </p:sp>
      <p:cxnSp>
        <p:nvCxnSpPr>
          <p:cNvPr id="21" name="Google Shape;21;p1"/>
          <p:cNvCxnSpPr/>
          <p:nvPr/>
        </p:nvCxnSpPr>
        <p:spPr>
          <a:xfrm>
            <a:off x="685800" y="6477000"/>
            <a:ext cx="7848600" cy="0"/>
          </a:xfrm>
          <a:prstGeom prst="straightConnector1">
            <a:avLst/>
          </a:prstGeom>
          <a:noFill/>
          <a:ln w="12700" cap="flat" cmpd="sng">
            <a:solidFill>
              <a:schemeClr val="dk1"/>
            </a:solidFill>
            <a:prstDash val="solid"/>
            <a:round/>
            <a:headEnd type="none" w="sm" len="sm"/>
            <a:tailEnd type="none" w="sm" len="sm"/>
          </a:ln>
        </p:spPr>
      </p:cxnSp>
    </p:spTree>
    <p:extLst>
      <p:ext uri="{BB962C8B-B14F-4D97-AF65-F5344CB8AC3E}">
        <p14:creationId xmlns:p14="http://schemas.microsoft.com/office/powerpoint/2010/main" val="3930973884"/>
      </p:ext>
    </p:extLst>
  </p:cSld>
  <p:clrMap bg1="lt1" tx1="dk1" bg2="dk2" tx2="lt2" accent1="accent1" accent2="accent2" accent3="accent3" accent4="accent4" accent5="accent5" accent6="accent6" hlink="hlink" folHlink="folHlink"/>
  <p:sldLayoutIdLst>
    <p:sldLayoutId id="2147483694" r:id="rId1"/>
    <p:sldLayoutId id="2147483695" r:id="rId2"/>
    <p:sldLayoutId id="2147483696" r:id="rId3"/>
    <p:sldLayoutId id="2147483703" r:id="rId4"/>
    <p:sldLayoutId id="2147483697" r:id="rId5"/>
    <p:sldLayoutId id="2147483698" r:id="rId6"/>
    <p:sldLayoutId id="2147483699" r:id="rId7"/>
    <p:sldLayoutId id="2147483700" r:id="rId8"/>
    <p:sldLayoutId id="2147483701" r:id="rId9"/>
    <p:sldLayoutId id="2147483702" r:id="rId10"/>
  </p:sldLayoutIdLst>
  <p:hf hd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kohno@ynu.ac.jp"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png"/><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1.png"/></Relationships>
</file>

<file path=ppt/slides/_rels/slide21.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0.jpeg"/></Relationships>
</file>

<file path=ppt/slides/_rels/slide2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0.jpeg"/></Relationships>
</file>

<file path=ppt/slides/_rels/slide23.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8.png"/><Relationship Id="rId1" Type="http://schemas.openxmlformats.org/officeDocument/2006/relationships/slideLayout" Target="../slideLayouts/slideLayout4.xml"/><Relationship Id="rId5" Type="http://schemas.openxmlformats.org/officeDocument/2006/relationships/image" Target="../media/image12.png"/><Relationship Id="rId4" Type="http://schemas.openxmlformats.org/officeDocument/2006/relationships/image" Target="../media/image10.jpeg"/></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7" name="Google Shape;177;p25"/>
          <p:cNvSpPr/>
          <p:nvPr/>
        </p:nvSpPr>
        <p:spPr>
          <a:xfrm>
            <a:off x="152400" y="295275"/>
            <a:ext cx="8991600" cy="4770438"/>
          </a:xfrm>
          <a:prstGeom prst="rect">
            <a:avLst/>
          </a:prstGeom>
          <a:noFill/>
          <a:ln>
            <a:noFill/>
          </a:ln>
        </p:spPr>
        <p:txBody>
          <a:bodyPr spcFirstLastPara="1" wrap="square" lIns="91425" tIns="45700" rIns="91425" bIns="45700" anchor="t" anchorCtr="0">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endPar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800" b="1" i="0" u="sng"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Project: IEEE P802.15 Working Group for Wireless Specialty Networks</a:t>
            </a:r>
            <a:endParaRPr kumimoji="0"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Submission Title: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SG15.6a Channel and Environmental  Models Including EMC/EMI of Human and Vehicle Body Area Networks(HBAN and VBAN)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Date Submitted:</a:t>
            </a:r>
            <a:r>
              <a:rPr kumimoji="0" lang="en-US" sz="1600" b="1" i="0" u="none" strike="noStrike" kern="0" cap="none" spc="0" normalizeH="0" baseline="0" noProof="0" dirty="0">
                <a:ln>
                  <a:noFill/>
                </a:ln>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May </a:t>
            </a:r>
            <a:r>
              <a:rPr kumimoji="0" lang="en-US" sz="1600" b="0" kern="0" dirty="0">
                <a:latin typeface="Times New Roman"/>
                <a:ea typeface="Times New Roman"/>
                <a:cs typeface="Times New Roman"/>
                <a:sym typeface="Times New Roman"/>
              </a:rPr>
              <a:t>11th</a:t>
            </a:r>
            <a:r>
              <a:rPr kumimoji="0" lang="en-US" sz="1600" b="0" i="0" u="none" strike="noStrike" kern="0" cap="none" spc="0" normalizeH="0" baseline="0" noProof="0" dirty="0">
                <a:ln>
                  <a:noFill/>
                </a:ln>
                <a:effectLst/>
                <a:uLnTx/>
                <a:uFillTx/>
                <a:latin typeface="Times New Roman"/>
                <a:ea typeface="Times New Roman"/>
                <a:cs typeface="Times New Roman"/>
                <a:sym typeface="Times New Roman"/>
              </a:rPr>
              <a:t>, 2021</a:t>
            </a:r>
            <a:endParaRPr kumimoji="0" sz="1400" b="0" i="0" u="none" strike="noStrike" kern="0" cap="none" spc="0" normalizeH="0" baseline="0" noProof="0" dirty="0">
              <a:ln>
                <a:noFill/>
              </a:ln>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Source: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Takumi Kobayashi,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Minsoo</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Kim, Marco Hernandez, Ryuji Kohno </a:t>
            </a:r>
            <a:r>
              <a:rPr kumimoji="0" lang="en-US" sz="1600" b="0" i="0" u="none" strike="noStrike" kern="0" cap="none" spc="0" normalizeH="0" baseline="0" noProof="0" dirty="0">
                <a:ln>
                  <a:noFill/>
                </a:ln>
                <a:solidFill>
                  <a:srgbClr val="FF0000"/>
                </a:solidFill>
                <a:effectLst/>
                <a:uLnTx/>
                <a:uFillTx/>
                <a:latin typeface="Times New Roman"/>
                <a:ea typeface="Times New Roman"/>
                <a:cs typeface="Times New Roman"/>
                <a:sym typeface="Times New Roman"/>
              </a:rPr>
              <a:t>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Company:</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(1)Yokohama National University  (2) YRP International Alliance Institute</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Address: (1)79-5 Tokiwadai, Hodogaya-ku, Yokohama, 240-8501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(2) YRP1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Blg</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3-4 </a:t>
            </a:r>
            <a:r>
              <a:rPr kumimoji="0" lang="en-US" sz="1600" b="0" i="0" u="none" strike="noStrike" kern="0" cap="none" spc="0" normalizeH="0" baseline="0" noProof="0" dirty="0" err="1">
                <a:ln>
                  <a:noFill/>
                </a:ln>
                <a:solidFill>
                  <a:srgbClr val="000000"/>
                </a:solidFill>
                <a:effectLst/>
                <a:uLnTx/>
                <a:uFillTx/>
                <a:latin typeface="Times New Roman"/>
                <a:ea typeface="Times New Roman"/>
                <a:cs typeface="Times New Roman"/>
                <a:sym typeface="Times New Roman"/>
              </a:rPr>
              <a:t>HikarinoOka</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Yokosuka-City, Kanagawa, 239-0847 Japan</a:t>
            </a:r>
          </a:p>
          <a:p>
            <a:pPr marL="0" marR="0" lvl="0" indent="0" algn="l" defTabSz="914400" rtl="0" eaLnBrk="1" fontAlgn="auto" latinLnBrk="0" hangingPunct="1">
              <a:lnSpc>
                <a:spcPct val="100000"/>
              </a:lnSpc>
              <a:spcBef>
                <a:spcPts val="0"/>
              </a:spcBef>
              <a:spcAft>
                <a:spcPts val="0"/>
              </a:spcAft>
              <a:buClr>
                <a:srgbClr val="000000"/>
              </a:buClr>
              <a:buSzTx/>
              <a:buFont typeface="Times New Roman"/>
              <a:buNone/>
              <a:tabLst/>
              <a:defRPr/>
            </a:pP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Voice:[+81-90-5408-0611] E-Mail:[minsoo@minsookim.com, kobayashi-takumi-ch@ynu.ac.jp, marco.hernandez@ieee.org,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hlinkClick r:id="rId3"/>
              </a:rPr>
              <a:t>kohno@ynu.ac.jp</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Kohno@yrp-iai.jp]</a:t>
            </a:r>
          </a:p>
          <a:p>
            <a:pPr marL="0" marR="0" lvl="0" indent="0" algn="l" defTabSz="914400" rtl="0" eaLnBrk="1" fontAlgn="auto" latinLnBrk="0" hangingPunct="1">
              <a:lnSpc>
                <a:spcPct val="100000"/>
              </a:lnSpc>
              <a:spcBef>
                <a:spcPts val="6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In response to call for technical contributions </a:t>
            </a:r>
            <a:endParaRPr kumimoji="0" sz="12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Abstract:</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r>
              <a:rPr kumimoji="0" lang="en-US" sz="1600" b="0" kern="0" dirty="0">
                <a:solidFill>
                  <a:srgbClr val="000000"/>
                </a:solidFill>
                <a:latin typeface="Times New Roman"/>
                <a:ea typeface="Times New Roman"/>
                <a:cs typeface="Times New Roman"/>
                <a:sym typeface="Times New Roman"/>
              </a:rPr>
              <a:t>This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provides how channel and environmental model should be defined and developed for </a:t>
            </a:r>
            <a:r>
              <a:rPr kumimoji="0" lang="en-US" sz="1600" b="0" kern="0" dirty="0">
                <a:solidFill>
                  <a:srgbClr val="000000"/>
                </a:solidFill>
                <a:latin typeface="Times New Roman"/>
                <a:ea typeface="Times New Roman"/>
                <a:cs typeface="Times New Roman"/>
                <a:sym typeface="Times New Roman"/>
              </a:rPr>
              <a:t>human </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body area network(HBAN) and vehicle body area network(VBAN) for amendment of IEEE802.15.6-2012 for wireless medical body area network(BAN) with enhanced dependability.</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1200"/>
              </a:spcBef>
              <a:spcAft>
                <a:spcPts val="0"/>
              </a:spcAft>
              <a:buClr>
                <a:srgbClr val="000000"/>
              </a:buClr>
              <a:buSzTx/>
              <a:buFont typeface="Times New Roman"/>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Purpose: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Material for discussion in P802.15.6a SG corresponding to comments in EC Meeting</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60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Notice: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This document has been prepared to assist the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IEEE 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kumimoji="0" sz="1400" b="0" i="0" u="none" strike="noStrike" kern="0" cap="none" spc="0" normalizeH="0" baseline="0" noProof="0" dirty="0">
              <a:ln>
                <a:noFill/>
              </a:ln>
              <a:solidFill>
                <a:srgbClr val="000000"/>
              </a:solidFill>
              <a:effectLst/>
              <a:uLnTx/>
              <a:uFillTx/>
              <a:latin typeface="Arial"/>
              <a:cs typeface="Arial"/>
              <a:sym typeface="Arial"/>
            </a:endParaRPr>
          </a:p>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600" b="1"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Release:</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The contributor acknowledges and accepts that this contribution becomes the property of IEEE and may be made publicly available by </a:t>
            </a:r>
            <a:r>
              <a:rPr kumimoji="0" lang="en-US" altLang="en-US" sz="1600" b="0" i="0" u="none" strike="noStrike" kern="0" cap="none" spc="0" normalizeH="0" baseline="0" noProof="0" dirty="0">
                <a:ln>
                  <a:noFill/>
                </a:ln>
                <a:solidFill>
                  <a:srgbClr val="000000"/>
                </a:solidFill>
                <a:effectLst/>
                <a:uLnTx/>
                <a:uFillTx/>
                <a:latin typeface="Times New Roman" panose="02020603050405020304" pitchFamily="18" charset="0"/>
                <a:cs typeface="Arial"/>
                <a:sym typeface="Arial"/>
              </a:rPr>
              <a:t>P802.15</a:t>
            </a:r>
            <a:r>
              <a:rPr kumimoji="0" lang="en-US" sz="1600" b="0" i="0" u="none" strike="noStrike" kern="0" cap="none" spc="0" normalizeH="0" baseline="0" noProof="0" dirty="0">
                <a:ln>
                  <a:noFill/>
                </a:ln>
                <a:solidFill>
                  <a:srgbClr val="000000"/>
                </a:solidFill>
                <a:effectLst/>
                <a:uLnTx/>
                <a:uFillTx/>
                <a:latin typeface="Times New Roman"/>
                <a:ea typeface="Times New Roman"/>
                <a:cs typeface="Times New Roman"/>
                <a:sym typeface="Times New Roman"/>
              </a:rPr>
              <a:t>.	</a:t>
            </a:r>
            <a:endParaRPr kumimoji="0" sz="1400" b="0" i="0" u="none" strike="noStrike" kern="0" cap="none" spc="0" normalizeH="0" baseline="0" noProof="0" dirty="0">
              <a:ln>
                <a:noFill/>
              </a:ln>
              <a:solidFill>
                <a:srgbClr val="000000"/>
              </a:solidFill>
              <a:effectLst/>
              <a:uLnTx/>
              <a:uFillTx/>
              <a:latin typeface="Arial"/>
              <a:cs typeface="Arial"/>
              <a:sym typeface="Arial"/>
            </a:endParaRPr>
          </a:p>
        </p:txBody>
      </p:sp>
      <p:sp>
        <p:nvSpPr>
          <p:cNvPr id="2" name="日付プレースホルダー 1">
            <a:extLst>
              <a:ext uri="{FF2B5EF4-FFF2-40B4-BE49-F238E27FC236}">
                <a16:creationId xmlns:a16="http://schemas.microsoft.com/office/drawing/2014/main" id="{61374091-3513-4360-B8E9-3B4C0BCA5549}"/>
              </a:ext>
            </a:extLst>
          </p:cNvPr>
          <p:cNvSpPr>
            <a:spLocks noGrp="1"/>
          </p:cNvSpPr>
          <p:nvPr>
            <p:ph type="dt" idx="10"/>
          </p:nvPr>
        </p:nvSpPr>
        <p:spPr>
          <a:xfrm>
            <a:off x="590550" y="454025"/>
            <a:ext cx="1600200" cy="215900"/>
          </a:xfrm>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8222C4D3-81D8-49AB-BFE7-F3585D6306DB}"/>
              </a:ext>
            </a:extLst>
          </p:cNvPr>
          <p:cNvSpPr>
            <a:spLocks noGrp="1"/>
          </p:cNvSpPr>
          <p:nvPr>
            <p:ph type="ftr" idx="11"/>
          </p:nvPr>
        </p:nvSpPr>
        <p:spPr>
          <a:xfrm>
            <a:off x="5010150" y="6396038"/>
            <a:ext cx="4133850" cy="184150"/>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6D6EBB5D-4858-4FF8-8362-F5288C54502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a:t>
            </a:fld>
            <a:endParaRP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日付プレースホルダー 30">
            <a:extLst>
              <a:ext uri="{FF2B5EF4-FFF2-40B4-BE49-F238E27FC236}">
                <a16:creationId xmlns:a16="http://schemas.microsoft.com/office/drawing/2014/main" id="{03C8689E-18A8-4C77-BBDB-830BF6D02B92}"/>
              </a:ext>
            </a:extLst>
          </p:cNvPr>
          <p:cNvSpPr>
            <a:spLocks noGrp="1"/>
          </p:cNvSpPr>
          <p:nvPr>
            <p:ph type="dt" idx="10"/>
          </p:nvPr>
        </p:nvSpPr>
        <p:spPr/>
        <p:txBody>
          <a:bodyPr/>
          <a:lstStyle/>
          <a:p>
            <a:r>
              <a:rPr kumimoji="1" lang="en-US" altLang="ja-JP"/>
              <a:t>May 2021</a:t>
            </a:r>
            <a:endParaRPr kumimoji="1" lang="ja-JP" altLang="en-US"/>
          </a:p>
        </p:txBody>
      </p:sp>
      <p:sp>
        <p:nvSpPr>
          <p:cNvPr id="2048" name="フッター プレースホルダー 2047">
            <a:extLst>
              <a:ext uri="{FF2B5EF4-FFF2-40B4-BE49-F238E27FC236}">
                <a16:creationId xmlns:a16="http://schemas.microsoft.com/office/drawing/2014/main" id="{FA847A02-58D3-4830-A600-DFDE929624D7}"/>
              </a:ext>
            </a:extLst>
          </p:cNvPr>
          <p:cNvSpPr>
            <a:spLocks noGrp="1"/>
          </p:cNvSpPr>
          <p:nvPr>
            <p:ph type="ftr" idx="11"/>
          </p:nvPr>
        </p:nvSpPr>
        <p:spPr>
          <a:xfrm>
            <a:off x="4691118" y="6475412"/>
            <a:ext cx="4357632" cy="334191"/>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2049" name="スライド番号プレースホルダー 2048">
            <a:extLst>
              <a:ext uri="{FF2B5EF4-FFF2-40B4-BE49-F238E27FC236}">
                <a16:creationId xmlns:a16="http://schemas.microsoft.com/office/drawing/2014/main" id="{81C4C696-3D6D-4D56-A14D-8FF72805E871}"/>
              </a:ext>
            </a:extLst>
          </p:cNvPr>
          <p:cNvSpPr>
            <a:spLocks noGrp="1"/>
          </p:cNvSpPr>
          <p:nvPr>
            <p:ph type="sldNum" idx="12"/>
          </p:nvPr>
        </p:nvSpPr>
        <p:spPr/>
        <p:txBody>
          <a:bodyPr/>
          <a:lstStyle/>
          <a:p>
            <a:fld id="{248EE29C-DCB8-4C23-BE14-115B5B2E505D}" type="slidenum">
              <a:rPr kumimoji="1" lang="ja-JP" altLang="en-US" smtClean="0"/>
              <a:t>10</a:t>
            </a:fld>
            <a:endParaRPr kumimoji="1" lang="ja-JP" altLang="en-US"/>
          </a:p>
        </p:txBody>
      </p:sp>
      <p:sp>
        <p:nvSpPr>
          <p:cNvPr id="2" name="タイトル 1">
            <a:extLst>
              <a:ext uri="{FF2B5EF4-FFF2-40B4-BE49-F238E27FC236}">
                <a16:creationId xmlns:a16="http://schemas.microsoft.com/office/drawing/2014/main" id="{971302B0-BA59-46BC-9A8A-00E40AAFB135}"/>
              </a:ext>
            </a:extLst>
          </p:cNvPr>
          <p:cNvSpPr>
            <a:spLocks noGrp="1"/>
          </p:cNvSpPr>
          <p:nvPr>
            <p:ph type="title"/>
          </p:nvPr>
        </p:nvSpPr>
        <p:spPr>
          <a:xfrm>
            <a:off x="1777740" y="685799"/>
            <a:ext cx="6680460" cy="511233"/>
          </a:xfrm>
        </p:spPr>
        <p:txBody>
          <a:bodyPr/>
          <a:lstStyle/>
          <a:p>
            <a:r>
              <a:rPr kumimoji="1" lang="en-US" altLang="ja-JP" dirty="0"/>
              <a:t>Engine Room Environment</a:t>
            </a:r>
            <a:endParaRPr kumimoji="1" lang="ja-JP" altLang="en-US" dirty="0"/>
          </a:p>
        </p:txBody>
      </p:sp>
      <p:sp>
        <p:nvSpPr>
          <p:cNvPr id="4" name="テキスト ボックス 3">
            <a:extLst>
              <a:ext uri="{FF2B5EF4-FFF2-40B4-BE49-F238E27FC236}">
                <a16:creationId xmlns:a16="http://schemas.microsoft.com/office/drawing/2014/main" id="{41A7A42F-D543-4E25-9340-D2B726926319}"/>
              </a:ext>
            </a:extLst>
          </p:cNvPr>
          <p:cNvSpPr txBox="1"/>
          <p:nvPr/>
        </p:nvSpPr>
        <p:spPr>
          <a:xfrm>
            <a:off x="92087" y="1363383"/>
            <a:ext cx="3812959" cy="923330"/>
          </a:xfrm>
          <a:prstGeom prst="rect">
            <a:avLst/>
          </a:prstGeom>
          <a:noFill/>
        </p:spPr>
        <p:txBody>
          <a:bodyPr wrap="square">
            <a:spAutoFit/>
          </a:bodyPr>
          <a:lstStyle/>
          <a:p>
            <a:pPr marL="285750" indent="-285750">
              <a:buFont typeface="Arial" panose="020B0604020202020204" pitchFamily="34" charset="0"/>
              <a:buChar char="•"/>
            </a:pPr>
            <a:r>
              <a:rPr kumimoji="1" lang="en-US" altLang="ja-JP" b="0" dirty="0"/>
              <a:t>Many</a:t>
            </a:r>
            <a:r>
              <a:rPr lang="en-US" altLang="ja-JP" b="0" strike="sngStrike" dirty="0">
                <a:solidFill>
                  <a:srgbClr val="FF0000"/>
                </a:solidFill>
              </a:rPr>
              <a:t> </a:t>
            </a:r>
            <a:r>
              <a:rPr kumimoji="1" lang="en-US" altLang="ja-JP" b="0" dirty="0"/>
              <a:t>metallic components</a:t>
            </a:r>
          </a:p>
          <a:p>
            <a:pPr marL="285750" indent="-285750">
              <a:buFont typeface="Arial" panose="020B0604020202020204" pitchFamily="34" charset="0"/>
              <a:buChar char="•"/>
            </a:pPr>
            <a:r>
              <a:rPr lang="en-US" altLang="ja-JP" b="0" dirty="0"/>
              <a:t>Components existing in densely</a:t>
            </a:r>
            <a:endParaRPr kumimoji="1" lang="en-US" altLang="ja-JP" b="0" dirty="0"/>
          </a:p>
          <a:p>
            <a:pPr marL="285750" indent="-285750">
              <a:buFont typeface="Arial" panose="020B0604020202020204" pitchFamily="34" charset="0"/>
              <a:buChar char="•"/>
            </a:pPr>
            <a:r>
              <a:rPr lang="en-US" altLang="ja-JP" b="0" dirty="0"/>
              <a:t>Ignition noise, motor noise</a:t>
            </a:r>
            <a:endParaRPr kumimoji="1" lang="en-US" altLang="ja-JP" b="0" dirty="0"/>
          </a:p>
        </p:txBody>
      </p:sp>
      <p:sp>
        <p:nvSpPr>
          <p:cNvPr id="5" name="テキスト ボックス 4">
            <a:extLst>
              <a:ext uri="{FF2B5EF4-FFF2-40B4-BE49-F238E27FC236}">
                <a16:creationId xmlns:a16="http://schemas.microsoft.com/office/drawing/2014/main" id="{E6F50590-1F81-49D7-ABFB-9672C27106E7}"/>
              </a:ext>
            </a:extLst>
          </p:cNvPr>
          <p:cNvSpPr txBox="1"/>
          <p:nvPr/>
        </p:nvSpPr>
        <p:spPr>
          <a:xfrm>
            <a:off x="4532051" y="1625244"/>
            <a:ext cx="4611949" cy="1200329"/>
          </a:xfrm>
          <a:prstGeom prst="rect">
            <a:avLst/>
          </a:prstGeom>
          <a:noFill/>
        </p:spPr>
        <p:txBody>
          <a:bodyPr wrap="square">
            <a:spAutoFit/>
          </a:bodyPr>
          <a:lstStyle/>
          <a:p>
            <a:r>
              <a:rPr kumimoji="1" lang="en-US" altLang="ja-JP" b="0" dirty="0"/>
              <a:t>Larger path-loss than free propagation</a:t>
            </a:r>
          </a:p>
          <a:p>
            <a:r>
              <a:rPr lang="en-US" altLang="ja-JP" b="0" dirty="0"/>
              <a:t>A lot of reflection of RF signal</a:t>
            </a:r>
          </a:p>
          <a:p>
            <a:r>
              <a:rPr lang="en-US" altLang="ja-JP" b="0" dirty="0"/>
              <a:t>Electro-magnetic interference, EM</a:t>
            </a:r>
            <a:r>
              <a:rPr lang="en-US" altLang="ja-JP" b="0" dirty="0">
                <a:solidFill>
                  <a:srgbClr val="FF0000"/>
                </a:solidFill>
              </a:rPr>
              <a:t>I</a:t>
            </a:r>
            <a:r>
              <a:rPr lang="en-US" altLang="ja-JP" b="0" strike="sngStrike" dirty="0"/>
              <a:t>C</a:t>
            </a:r>
            <a:r>
              <a:rPr lang="en-US" altLang="ja-JP" b="0" dirty="0"/>
              <a:t> issues</a:t>
            </a:r>
          </a:p>
          <a:p>
            <a:pPr marL="285750" indent="-285750">
              <a:buFont typeface="Arial" panose="020B0604020202020204" pitchFamily="34" charset="0"/>
              <a:buChar char="•"/>
            </a:pPr>
            <a:endParaRPr kumimoji="1" lang="en-US" altLang="ja-JP" b="0" dirty="0"/>
          </a:p>
        </p:txBody>
      </p:sp>
      <p:sp>
        <p:nvSpPr>
          <p:cNvPr id="6" name="矢印: 右 5">
            <a:extLst>
              <a:ext uri="{FF2B5EF4-FFF2-40B4-BE49-F238E27FC236}">
                <a16:creationId xmlns:a16="http://schemas.microsoft.com/office/drawing/2014/main" id="{2DF49C4F-C6EC-4F57-8C08-D0AAB756C33D}"/>
              </a:ext>
            </a:extLst>
          </p:cNvPr>
          <p:cNvSpPr/>
          <p:nvPr/>
        </p:nvSpPr>
        <p:spPr>
          <a:xfrm>
            <a:off x="3848472" y="1696265"/>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7" name="矢印: 右 6">
            <a:extLst>
              <a:ext uri="{FF2B5EF4-FFF2-40B4-BE49-F238E27FC236}">
                <a16:creationId xmlns:a16="http://schemas.microsoft.com/office/drawing/2014/main" id="{D7CD08E2-A861-4DC1-8014-B7622FFB137E}"/>
              </a:ext>
            </a:extLst>
          </p:cNvPr>
          <p:cNvSpPr/>
          <p:nvPr/>
        </p:nvSpPr>
        <p:spPr>
          <a:xfrm>
            <a:off x="3848472" y="1988793"/>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8" name="矢印: 右 7">
            <a:extLst>
              <a:ext uri="{FF2B5EF4-FFF2-40B4-BE49-F238E27FC236}">
                <a16:creationId xmlns:a16="http://schemas.microsoft.com/office/drawing/2014/main" id="{4BA4A073-E911-4C4F-8B30-322D6C479595}"/>
              </a:ext>
            </a:extLst>
          </p:cNvPr>
          <p:cNvSpPr/>
          <p:nvPr/>
        </p:nvSpPr>
        <p:spPr>
          <a:xfrm>
            <a:off x="3848472" y="2288230"/>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pic>
        <p:nvPicPr>
          <p:cNvPr id="2050" name="Picture 2" descr="3代目フィットRSのエンジンルーム |  現行で消滅した今こそ注目の存在。絶妙なスポーティさがマニアに刺さる先代ホンダ・フィット『RS』【ベース車両一刀両断!!】の画像・写真(3) |  autosport web">
            <a:extLst>
              <a:ext uri="{FF2B5EF4-FFF2-40B4-BE49-F238E27FC236}">
                <a16:creationId xmlns:a16="http://schemas.microsoft.com/office/drawing/2014/main" id="{045072D7-7B80-4ECE-B2EF-437F8F230F7E}"/>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79596" y="3037156"/>
            <a:ext cx="5081445" cy="3390277"/>
          </a:xfrm>
          <a:prstGeom prst="rect">
            <a:avLst/>
          </a:prstGeom>
          <a:noFill/>
          <a:extLst>
            <a:ext uri="{909E8E84-426E-40DD-AFC4-6F175D3DCCD1}">
              <a14:hiddenFill xmlns:a14="http://schemas.microsoft.com/office/drawing/2010/main">
                <a:solidFill>
                  <a:srgbClr val="FFFFFF"/>
                </a:solidFill>
              </a14:hiddenFill>
            </a:ext>
          </a:extLst>
        </p:spPr>
      </p:pic>
      <p:sp>
        <p:nvSpPr>
          <p:cNvPr id="11" name="テキスト ボックス 10">
            <a:extLst>
              <a:ext uri="{FF2B5EF4-FFF2-40B4-BE49-F238E27FC236}">
                <a16:creationId xmlns:a16="http://schemas.microsoft.com/office/drawing/2014/main" id="{E10F4CB2-B162-43D5-B839-E0FD62F0E288}"/>
              </a:ext>
            </a:extLst>
          </p:cNvPr>
          <p:cNvSpPr txBox="1"/>
          <p:nvPr/>
        </p:nvSpPr>
        <p:spPr>
          <a:xfrm>
            <a:off x="533400" y="3766085"/>
            <a:ext cx="3812959" cy="369332"/>
          </a:xfrm>
          <a:prstGeom prst="rect">
            <a:avLst/>
          </a:prstGeom>
          <a:noFill/>
        </p:spPr>
        <p:txBody>
          <a:bodyPr wrap="square">
            <a:spAutoFit/>
          </a:bodyPr>
          <a:lstStyle/>
          <a:p>
            <a:r>
              <a:rPr lang="en-US" altLang="ja-JP" b="0" dirty="0"/>
              <a:t>Ignition coil</a:t>
            </a:r>
            <a:endParaRPr kumimoji="1" lang="en-US" altLang="ja-JP" b="0" dirty="0"/>
          </a:p>
        </p:txBody>
      </p:sp>
      <p:sp>
        <p:nvSpPr>
          <p:cNvPr id="12" name="テキスト ボックス 11">
            <a:extLst>
              <a:ext uri="{FF2B5EF4-FFF2-40B4-BE49-F238E27FC236}">
                <a16:creationId xmlns:a16="http://schemas.microsoft.com/office/drawing/2014/main" id="{5E2CEAD6-EFA5-44B7-B5BF-D7A5D78E8151}"/>
              </a:ext>
            </a:extLst>
          </p:cNvPr>
          <p:cNvSpPr txBox="1"/>
          <p:nvPr/>
        </p:nvSpPr>
        <p:spPr>
          <a:xfrm>
            <a:off x="417989" y="4407526"/>
            <a:ext cx="3812959" cy="369332"/>
          </a:xfrm>
          <a:prstGeom prst="rect">
            <a:avLst/>
          </a:prstGeom>
          <a:noFill/>
        </p:spPr>
        <p:txBody>
          <a:bodyPr wrap="square">
            <a:spAutoFit/>
          </a:bodyPr>
          <a:lstStyle/>
          <a:p>
            <a:r>
              <a:rPr kumimoji="1" lang="en-US" altLang="ja-JP" b="0" dirty="0"/>
              <a:t>Electric motor</a:t>
            </a:r>
          </a:p>
        </p:txBody>
      </p:sp>
      <p:sp>
        <p:nvSpPr>
          <p:cNvPr id="13" name="テキスト ボックス 12">
            <a:extLst>
              <a:ext uri="{FF2B5EF4-FFF2-40B4-BE49-F238E27FC236}">
                <a16:creationId xmlns:a16="http://schemas.microsoft.com/office/drawing/2014/main" id="{361EA10C-5859-44BF-A81C-BBBBB27927C8}"/>
              </a:ext>
            </a:extLst>
          </p:cNvPr>
          <p:cNvSpPr txBox="1"/>
          <p:nvPr/>
        </p:nvSpPr>
        <p:spPr>
          <a:xfrm>
            <a:off x="7566018" y="5022777"/>
            <a:ext cx="1586117" cy="923330"/>
          </a:xfrm>
          <a:prstGeom prst="rect">
            <a:avLst/>
          </a:prstGeom>
          <a:noFill/>
        </p:spPr>
        <p:txBody>
          <a:bodyPr wrap="square">
            <a:spAutoFit/>
          </a:bodyPr>
          <a:lstStyle/>
          <a:p>
            <a:r>
              <a:rPr lang="en-US" altLang="ja-JP" b="0" dirty="0"/>
              <a:t>High current battery and cable</a:t>
            </a:r>
            <a:endParaRPr kumimoji="1" lang="en-US" altLang="ja-JP" b="0" dirty="0"/>
          </a:p>
        </p:txBody>
      </p:sp>
      <p:sp>
        <p:nvSpPr>
          <p:cNvPr id="14" name="テキスト ボックス 13">
            <a:extLst>
              <a:ext uri="{FF2B5EF4-FFF2-40B4-BE49-F238E27FC236}">
                <a16:creationId xmlns:a16="http://schemas.microsoft.com/office/drawing/2014/main" id="{F88210C4-0103-471C-8867-BF4300B3FD59}"/>
              </a:ext>
            </a:extLst>
          </p:cNvPr>
          <p:cNvSpPr txBox="1"/>
          <p:nvPr/>
        </p:nvSpPr>
        <p:spPr>
          <a:xfrm>
            <a:off x="576303" y="4042631"/>
            <a:ext cx="3812959" cy="369332"/>
          </a:xfrm>
          <a:prstGeom prst="rect">
            <a:avLst/>
          </a:prstGeom>
          <a:noFill/>
        </p:spPr>
        <p:txBody>
          <a:bodyPr wrap="square">
            <a:spAutoFit/>
          </a:bodyPr>
          <a:lstStyle/>
          <a:p>
            <a:r>
              <a:rPr lang="en-US" altLang="ja-JP" b="0" dirty="0"/>
              <a:t>Spark plug</a:t>
            </a:r>
            <a:endParaRPr kumimoji="1" lang="en-US" altLang="ja-JP" b="0" dirty="0"/>
          </a:p>
        </p:txBody>
      </p:sp>
      <p:cxnSp>
        <p:nvCxnSpPr>
          <p:cNvPr id="17" name="直線コネクタ 16">
            <a:extLst>
              <a:ext uri="{FF2B5EF4-FFF2-40B4-BE49-F238E27FC236}">
                <a16:creationId xmlns:a16="http://schemas.microsoft.com/office/drawing/2014/main" id="{34F52CC3-C0DF-4097-B4F0-1892366E9B1F}"/>
              </a:ext>
            </a:extLst>
          </p:cNvPr>
          <p:cNvCxnSpPr>
            <a:cxnSpLocks/>
          </p:cNvCxnSpPr>
          <p:nvPr/>
        </p:nvCxnSpPr>
        <p:spPr>
          <a:xfrm>
            <a:off x="1848019" y="3963844"/>
            <a:ext cx="1875416" cy="91819"/>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9" name="直線コネクタ 18">
            <a:extLst>
              <a:ext uri="{FF2B5EF4-FFF2-40B4-BE49-F238E27FC236}">
                <a16:creationId xmlns:a16="http://schemas.microsoft.com/office/drawing/2014/main" id="{06518C42-05D3-4605-80FF-46B92F424C3A}"/>
              </a:ext>
            </a:extLst>
          </p:cNvPr>
          <p:cNvCxnSpPr>
            <a:cxnSpLocks/>
          </p:cNvCxnSpPr>
          <p:nvPr/>
        </p:nvCxnSpPr>
        <p:spPr>
          <a:xfrm>
            <a:off x="1998567" y="4611059"/>
            <a:ext cx="1957172" cy="693709"/>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1" name="直線コネクタ 20">
            <a:extLst>
              <a:ext uri="{FF2B5EF4-FFF2-40B4-BE49-F238E27FC236}">
                <a16:creationId xmlns:a16="http://schemas.microsoft.com/office/drawing/2014/main" id="{492D7F4E-7795-46C4-9397-1C6D9B3A3B5F}"/>
              </a:ext>
            </a:extLst>
          </p:cNvPr>
          <p:cNvCxnSpPr>
            <a:cxnSpLocks/>
          </p:cNvCxnSpPr>
          <p:nvPr/>
        </p:nvCxnSpPr>
        <p:spPr>
          <a:xfrm>
            <a:off x="1848019" y="4201882"/>
            <a:ext cx="1875416" cy="64536"/>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24" name="直線コネクタ 23">
            <a:extLst>
              <a:ext uri="{FF2B5EF4-FFF2-40B4-BE49-F238E27FC236}">
                <a16:creationId xmlns:a16="http://schemas.microsoft.com/office/drawing/2014/main" id="{18DB61B9-A4BF-44BB-88D1-F4F1B93AA1F8}"/>
              </a:ext>
            </a:extLst>
          </p:cNvPr>
          <p:cNvCxnSpPr>
            <a:cxnSpLocks/>
          </p:cNvCxnSpPr>
          <p:nvPr/>
        </p:nvCxnSpPr>
        <p:spPr>
          <a:xfrm flipH="1">
            <a:off x="6346434" y="5236221"/>
            <a:ext cx="1219584" cy="0"/>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6" name="テキスト ボックス 25">
            <a:extLst>
              <a:ext uri="{FF2B5EF4-FFF2-40B4-BE49-F238E27FC236}">
                <a16:creationId xmlns:a16="http://schemas.microsoft.com/office/drawing/2014/main" id="{7A3AF3A6-49EA-4653-911E-0F25FF3A16BE}"/>
              </a:ext>
            </a:extLst>
          </p:cNvPr>
          <p:cNvSpPr txBox="1"/>
          <p:nvPr/>
        </p:nvSpPr>
        <p:spPr>
          <a:xfrm>
            <a:off x="7237520" y="3947327"/>
            <a:ext cx="3812959" cy="369332"/>
          </a:xfrm>
          <a:prstGeom prst="rect">
            <a:avLst/>
          </a:prstGeom>
          <a:noFill/>
        </p:spPr>
        <p:txBody>
          <a:bodyPr wrap="square">
            <a:spAutoFit/>
          </a:bodyPr>
          <a:lstStyle/>
          <a:p>
            <a:r>
              <a:rPr kumimoji="1" lang="en-US" altLang="ja-JP" b="0" dirty="0"/>
              <a:t>Electric generator</a:t>
            </a:r>
          </a:p>
        </p:txBody>
      </p:sp>
      <p:cxnSp>
        <p:nvCxnSpPr>
          <p:cNvPr id="27" name="直線コネクタ 26">
            <a:extLst>
              <a:ext uri="{FF2B5EF4-FFF2-40B4-BE49-F238E27FC236}">
                <a16:creationId xmlns:a16="http://schemas.microsoft.com/office/drawing/2014/main" id="{C2C41E31-0538-4A78-AA18-F9677BAE0A98}"/>
              </a:ext>
            </a:extLst>
          </p:cNvPr>
          <p:cNvCxnSpPr>
            <a:cxnSpLocks/>
          </p:cNvCxnSpPr>
          <p:nvPr/>
        </p:nvCxnSpPr>
        <p:spPr>
          <a:xfrm flipH="1">
            <a:off x="4691118" y="4131993"/>
            <a:ext cx="2546402" cy="722041"/>
          </a:xfrm>
          <a:prstGeom prst="line">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30" name="テキスト ボックス 29">
            <a:extLst>
              <a:ext uri="{FF2B5EF4-FFF2-40B4-BE49-F238E27FC236}">
                <a16:creationId xmlns:a16="http://schemas.microsoft.com/office/drawing/2014/main" id="{42736E65-0B82-4D88-8C9E-794D80BD708B}"/>
              </a:ext>
            </a:extLst>
          </p:cNvPr>
          <p:cNvSpPr txBox="1"/>
          <p:nvPr/>
        </p:nvSpPr>
        <p:spPr>
          <a:xfrm>
            <a:off x="4006148" y="2664290"/>
            <a:ext cx="5535226" cy="276999"/>
          </a:xfrm>
          <a:prstGeom prst="rect">
            <a:avLst/>
          </a:prstGeom>
          <a:noFill/>
        </p:spPr>
        <p:txBody>
          <a:bodyPr wrap="square">
            <a:spAutoFit/>
          </a:bodyPr>
          <a:lstStyle/>
          <a:p>
            <a:r>
              <a:rPr lang="ja-JP" altLang="en-US" sz="1200" b="0" dirty="0"/>
              <a:t>https://www.as-web.jp/car/575374/attachment/03a_sub_dsc01273</a:t>
            </a:r>
          </a:p>
        </p:txBody>
      </p:sp>
      <p:sp>
        <p:nvSpPr>
          <p:cNvPr id="25" name="テキスト ボックス 24">
            <a:extLst>
              <a:ext uri="{FF2B5EF4-FFF2-40B4-BE49-F238E27FC236}">
                <a16:creationId xmlns:a16="http://schemas.microsoft.com/office/drawing/2014/main" id="{6F26D4DA-4E32-4004-BB0E-B31B12C8E6A7}"/>
              </a:ext>
            </a:extLst>
          </p:cNvPr>
          <p:cNvSpPr txBox="1"/>
          <p:nvPr/>
        </p:nvSpPr>
        <p:spPr>
          <a:xfrm>
            <a:off x="1599071" y="2145995"/>
            <a:ext cx="4611949" cy="646331"/>
          </a:xfrm>
          <a:prstGeom prst="rect">
            <a:avLst/>
          </a:prstGeom>
          <a:noFill/>
        </p:spPr>
        <p:txBody>
          <a:bodyPr wrap="square">
            <a:spAutoFit/>
          </a:bodyPr>
          <a:lstStyle/>
          <a:p>
            <a:r>
              <a:rPr kumimoji="1" lang="en-US" altLang="ja-JP" b="0" dirty="0"/>
              <a:t>Especially EV</a:t>
            </a:r>
            <a:endParaRPr lang="en-US" altLang="ja-JP" b="0" dirty="0"/>
          </a:p>
          <a:p>
            <a:pPr marL="285750" indent="-285750">
              <a:buFont typeface="Arial" panose="020B0604020202020204" pitchFamily="34" charset="0"/>
              <a:buChar char="•"/>
            </a:pPr>
            <a:endParaRPr kumimoji="1" lang="en-US" altLang="ja-JP" b="0" dirty="0"/>
          </a:p>
        </p:txBody>
      </p:sp>
    </p:spTree>
    <p:extLst>
      <p:ext uri="{BB962C8B-B14F-4D97-AF65-F5344CB8AC3E}">
        <p14:creationId xmlns:p14="http://schemas.microsoft.com/office/powerpoint/2010/main" val="18689908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4" descr="車・セダンのイラスト02 | 無料のフリー素材 イラストエイト">
            <a:extLst>
              <a:ext uri="{FF2B5EF4-FFF2-40B4-BE49-F238E27FC236}">
                <a16:creationId xmlns:a16="http://schemas.microsoft.com/office/drawing/2014/main" id="{6F8A1E41-0919-4896-BA81-4AE126E9A7A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3234" y="1219201"/>
            <a:ext cx="8096250" cy="4953000"/>
          </a:xfrm>
          <a:prstGeom prst="rect">
            <a:avLst/>
          </a:prstGeom>
          <a:noFill/>
          <a:extLst>
            <a:ext uri="{909E8E84-426E-40DD-AFC4-6F175D3DCCD1}">
              <a14:hiddenFill xmlns:a14="http://schemas.microsoft.com/office/drawing/2010/main">
                <a:solidFill>
                  <a:srgbClr val="FFFFFF"/>
                </a:solidFill>
              </a14:hiddenFill>
            </a:ext>
          </a:extLst>
        </p:spPr>
      </p:pic>
      <p:sp>
        <p:nvSpPr>
          <p:cNvPr id="2" name="Date Placeholder 1">
            <a:extLst>
              <a:ext uri="{FF2B5EF4-FFF2-40B4-BE49-F238E27FC236}">
                <a16:creationId xmlns:a16="http://schemas.microsoft.com/office/drawing/2014/main" id="{B0216605-6F54-478A-A733-788178815910}"/>
              </a:ext>
            </a:extLst>
          </p:cNvPr>
          <p:cNvSpPr>
            <a:spLocks noGrp="1"/>
          </p:cNvSpPr>
          <p:nvPr>
            <p:ph type="dt" idx="10"/>
          </p:nvPr>
        </p:nvSpPr>
        <p:spPr/>
        <p:txBody>
          <a:bodyPr/>
          <a:lstStyle/>
          <a:p>
            <a:r>
              <a:rPr lang="en-US"/>
              <a:t>May 2021</a:t>
            </a:r>
            <a:endParaRPr lang="en-US" dirty="0"/>
          </a:p>
        </p:txBody>
      </p:sp>
      <p:sp>
        <p:nvSpPr>
          <p:cNvPr id="3" name="Footer Placeholder 2">
            <a:extLst>
              <a:ext uri="{FF2B5EF4-FFF2-40B4-BE49-F238E27FC236}">
                <a16:creationId xmlns:a16="http://schemas.microsoft.com/office/drawing/2014/main" id="{9262A59D-B963-4398-8E45-6980B9EE75A8}"/>
              </a:ext>
            </a:extLst>
          </p:cNvPr>
          <p:cNvSpPr>
            <a:spLocks noGrp="1"/>
          </p:cNvSpPr>
          <p:nvPr>
            <p:ph type="ftr" idx="11"/>
          </p:nvPr>
        </p:nvSpPr>
        <p:spPr/>
        <p:txBody>
          <a:bodyPr/>
          <a:lstStyle/>
          <a:p>
            <a:r>
              <a:rPr lang="en-US" altLang="ja-JP" dirty="0" err="1"/>
              <a:t>T.Kobayashi</a:t>
            </a:r>
            <a:r>
              <a:rPr lang="en-US" altLang="ja-JP" dirty="0"/>
              <a:t>, </a:t>
            </a:r>
            <a:r>
              <a:rPr lang="en-US" altLang="ja-JP" dirty="0" err="1"/>
              <a:t>M.Kim</a:t>
            </a:r>
            <a:r>
              <a:rPr lang="en-US" altLang="ja-JP" dirty="0"/>
              <a:t>, M. Hernandez, </a:t>
            </a:r>
            <a:r>
              <a:rPr lang="en-US" altLang="ja-JP" dirty="0" err="1"/>
              <a:t>R.Kohno</a:t>
            </a:r>
            <a:r>
              <a:rPr lang="en-US" altLang="ja-JP" dirty="0"/>
              <a:t> (YNU/YRP-IAI)</a:t>
            </a:r>
          </a:p>
        </p:txBody>
      </p:sp>
      <p:sp>
        <p:nvSpPr>
          <p:cNvPr id="4" name="Slide Number Placeholder 3">
            <a:extLst>
              <a:ext uri="{FF2B5EF4-FFF2-40B4-BE49-F238E27FC236}">
                <a16:creationId xmlns:a16="http://schemas.microsoft.com/office/drawing/2014/main" id="{DB9C9AC5-B9EA-4C1E-8860-0EE5050FAE2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11</a:t>
            </a:fld>
            <a:endParaRPr dirty="0"/>
          </a:p>
        </p:txBody>
      </p:sp>
      <p:sp>
        <p:nvSpPr>
          <p:cNvPr id="5" name="Title 4">
            <a:extLst>
              <a:ext uri="{FF2B5EF4-FFF2-40B4-BE49-F238E27FC236}">
                <a16:creationId xmlns:a16="http://schemas.microsoft.com/office/drawing/2014/main" id="{4D7E9494-1073-42D4-978C-D1121DF1EAA2}"/>
              </a:ext>
            </a:extLst>
          </p:cNvPr>
          <p:cNvSpPr>
            <a:spLocks noGrp="1"/>
          </p:cNvSpPr>
          <p:nvPr>
            <p:ph type="title"/>
          </p:nvPr>
        </p:nvSpPr>
        <p:spPr/>
        <p:txBody>
          <a:bodyPr/>
          <a:lstStyle/>
          <a:p>
            <a:r>
              <a:rPr lang="en-US" b="1" i="1" dirty="0"/>
              <a:t>Electromagnetic Environment </a:t>
            </a:r>
            <a:endParaRPr lang="en-US" dirty="0"/>
          </a:p>
        </p:txBody>
      </p:sp>
      <p:sp>
        <p:nvSpPr>
          <p:cNvPr id="13" name="テキスト ボックス 12">
            <a:extLst>
              <a:ext uri="{FF2B5EF4-FFF2-40B4-BE49-F238E27FC236}">
                <a16:creationId xmlns:a16="http://schemas.microsoft.com/office/drawing/2014/main" id="{C8C94170-B290-417E-9EC2-D4817D6901C5}"/>
              </a:ext>
            </a:extLst>
          </p:cNvPr>
          <p:cNvSpPr txBox="1"/>
          <p:nvPr/>
        </p:nvSpPr>
        <p:spPr>
          <a:xfrm>
            <a:off x="1880998" y="1817774"/>
            <a:ext cx="1759998" cy="276999"/>
          </a:xfrm>
          <a:prstGeom prst="rect">
            <a:avLst/>
          </a:prstGeom>
          <a:solidFill>
            <a:srgbClr val="D9D9D9">
              <a:alpha val="47843"/>
            </a:srgbClr>
          </a:solidFill>
        </p:spPr>
        <p:txBody>
          <a:bodyPr wrap="square">
            <a:spAutoFit/>
          </a:bodyPr>
          <a:lstStyle/>
          <a:p>
            <a:r>
              <a:rPr lang="en-US" altLang="ja-JP" sz="1200" b="0" dirty="0"/>
              <a:t>Lane departure system</a:t>
            </a:r>
            <a:endParaRPr lang="ja-JP" altLang="en-US" sz="1200" dirty="0"/>
          </a:p>
        </p:txBody>
      </p:sp>
      <p:sp>
        <p:nvSpPr>
          <p:cNvPr id="14" name="テキスト ボックス 13">
            <a:extLst>
              <a:ext uri="{FF2B5EF4-FFF2-40B4-BE49-F238E27FC236}">
                <a16:creationId xmlns:a16="http://schemas.microsoft.com/office/drawing/2014/main" id="{B3B1A798-F283-495F-A4A1-6D6AB3E74CEF}"/>
              </a:ext>
            </a:extLst>
          </p:cNvPr>
          <p:cNvSpPr txBox="1"/>
          <p:nvPr/>
        </p:nvSpPr>
        <p:spPr>
          <a:xfrm>
            <a:off x="1653983" y="2093257"/>
            <a:ext cx="1759998" cy="276999"/>
          </a:xfrm>
          <a:prstGeom prst="rect">
            <a:avLst/>
          </a:prstGeom>
          <a:solidFill>
            <a:srgbClr val="D9D9D9">
              <a:alpha val="47843"/>
            </a:srgbClr>
          </a:solidFill>
        </p:spPr>
        <p:txBody>
          <a:bodyPr wrap="square">
            <a:spAutoFit/>
          </a:bodyPr>
          <a:lstStyle/>
          <a:p>
            <a:r>
              <a:rPr lang="en-US" altLang="ja-JP" sz="1200" b="0" dirty="0"/>
              <a:t>Night vision</a:t>
            </a:r>
            <a:endParaRPr lang="ja-JP" altLang="en-US" sz="1200" dirty="0"/>
          </a:p>
        </p:txBody>
      </p:sp>
      <p:sp>
        <p:nvSpPr>
          <p:cNvPr id="15" name="テキスト ボックス 14">
            <a:extLst>
              <a:ext uri="{FF2B5EF4-FFF2-40B4-BE49-F238E27FC236}">
                <a16:creationId xmlns:a16="http://schemas.microsoft.com/office/drawing/2014/main" id="{0CA68AB5-C636-4890-9535-7BE6A142389C}"/>
              </a:ext>
            </a:extLst>
          </p:cNvPr>
          <p:cNvSpPr txBox="1"/>
          <p:nvPr/>
        </p:nvSpPr>
        <p:spPr>
          <a:xfrm>
            <a:off x="2251247" y="1368798"/>
            <a:ext cx="1759998" cy="461665"/>
          </a:xfrm>
          <a:prstGeom prst="rect">
            <a:avLst/>
          </a:prstGeom>
          <a:solidFill>
            <a:srgbClr val="D9D9D9">
              <a:alpha val="47843"/>
            </a:srgbClr>
          </a:solidFill>
        </p:spPr>
        <p:txBody>
          <a:bodyPr wrap="square">
            <a:spAutoFit/>
          </a:bodyPr>
          <a:lstStyle/>
          <a:p>
            <a:r>
              <a:rPr lang="en-US" altLang="ja-JP" sz="1200" b="0" dirty="0"/>
              <a:t>Front object CCD camera</a:t>
            </a:r>
            <a:endParaRPr lang="ja-JP" altLang="en-US" sz="1200" dirty="0"/>
          </a:p>
        </p:txBody>
      </p:sp>
      <p:sp>
        <p:nvSpPr>
          <p:cNvPr id="16" name="テキスト ボックス 15">
            <a:extLst>
              <a:ext uri="{FF2B5EF4-FFF2-40B4-BE49-F238E27FC236}">
                <a16:creationId xmlns:a16="http://schemas.microsoft.com/office/drawing/2014/main" id="{4575C3D4-15E9-4E43-9452-C30FBA0D381A}"/>
              </a:ext>
            </a:extLst>
          </p:cNvPr>
          <p:cNvSpPr txBox="1"/>
          <p:nvPr/>
        </p:nvSpPr>
        <p:spPr>
          <a:xfrm>
            <a:off x="859920" y="2571653"/>
            <a:ext cx="1759998" cy="276999"/>
          </a:xfrm>
          <a:prstGeom prst="rect">
            <a:avLst/>
          </a:prstGeom>
          <a:solidFill>
            <a:srgbClr val="D9D9D9">
              <a:alpha val="47843"/>
            </a:srgbClr>
          </a:solidFill>
        </p:spPr>
        <p:txBody>
          <a:bodyPr wrap="square">
            <a:spAutoFit/>
          </a:bodyPr>
          <a:lstStyle/>
          <a:p>
            <a:r>
              <a:rPr lang="en-US" altLang="ja-JP" sz="1200" b="0" dirty="0"/>
              <a:t>Front airbag sensors</a:t>
            </a:r>
            <a:endParaRPr lang="ja-JP" altLang="en-US" sz="1200" dirty="0"/>
          </a:p>
        </p:txBody>
      </p:sp>
      <p:sp>
        <p:nvSpPr>
          <p:cNvPr id="17" name="テキスト ボックス 16">
            <a:extLst>
              <a:ext uri="{FF2B5EF4-FFF2-40B4-BE49-F238E27FC236}">
                <a16:creationId xmlns:a16="http://schemas.microsoft.com/office/drawing/2014/main" id="{66A3B303-8F48-4FAB-AF65-57FCED204573}"/>
              </a:ext>
            </a:extLst>
          </p:cNvPr>
          <p:cNvSpPr txBox="1"/>
          <p:nvPr/>
        </p:nvSpPr>
        <p:spPr>
          <a:xfrm>
            <a:off x="401835" y="2915640"/>
            <a:ext cx="1759998" cy="461665"/>
          </a:xfrm>
          <a:prstGeom prst="rect">
            <a:avLst/>
          </a:prstGeom>
          <a:solidFill>
            <a:srgbClr val="D9D9D9">
              <a:alpha val="47843"/>
            </a:srgbClr>
          </a:solidFill>
        </p:spPr>
        <p:txBody>
          <a:bodyPr wrap="square">
            <a:spAutoFit/>
          </a:bodyPr>
          <a:lstStyle/>
          <a:p>
            <a:r>
              <a:rPr lang="en-US" altLang="ja-JP" sz="1200" b="0" dirty="0"/>
              <a:t>Nighttime pedestrian warning</a:t>
            </a:r>
            <a:endParaRPr lang="ja-JP" altLang="en-US" sz="1200" dirty="0"/>
          </a:p>
        </p:txBody>
      </p:sp>
      <p:sp>
        <p:nvSpPr>
          <p:cNvPr id="18" name="テキスト ボックス 17">
            <a:extLst>
              <a:ext uri="{FF2B5EF4-FFF2-40B4-BE49-F238E27FC236}">
                <a16:creationId xmlns:a16="http://schemas.microsoft.com/office/drawing/2014/main" id="{4571C56D-A6F5-4C99-BEE2-D4CE7B0E13CB}"/>
              </a:ext>
            </a:extLst>
          </p:cNvPr>
          <p:cNvSpPr txBox="1"/>
          <p:nvPr/>
        </p:nvSpPr>
        <p:spPr>
          <a:xfrm>
            <a:off x="2081207" y="3317374"/>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Drowsiness sensos</a:t>
            </a:r>
            <a:endParaRPr lang="ja-JP" altLang="en-US" dirty="0"/>
          </a:p>
        </p:txBody>
      </p:sp>
      <p:sp>
        <p:nvSpPr>
          <p:cNvPr id="19" name="テキスト ボックス 18">
            <a:extLst>
              <a:ext uri="{FF2B5EF4-FFF2-40B4-BE49-F238E27FC236}">
                <a16:creationId xmlns:a16="http://schemas.microsoft.com/office/drawing/2014/main" id="{77080E0A-1136-48DE-A93B-B56AACD46129}"/>
              </a:ext>
            </a:extLst>
          </p:cNvPr>
          <p:cNvSpPr txBox="1"/>
          <p:nvPr/>
        </p:nvSpPr>
        <p:spPr>
          <a:xfrm>
            <a:off x="133207" y="3486411"/>
            <a:ext cx="1759998" cy="276999"/>
          </a:xfrm>
          <a:prstGeom prst="rect">
            <a:avLst/>
          </a:prstGeom>
          <a:solidFill>
            <a:srgbClr val="D9D9D9">
              <a:alpha val="81176"/>
            </a:srgbClr>
          </a:solidFill>
        </p:spPr>
        <p:txBody>
          <a:bodyPr wrap="square">
            <a:spAutoFit/>
          </a:bodyPr>
          <a:lstStyle/>
          <a:p>
            <a:r>
              <a:rPr lang="en-US" altLang="ja-JP" sz="1200" b="0" dirty="0"/>
              <a:t>Front object laser radar</a:t>
            </a:r>
            <a:endParaRPr lang="ja-JP" altLang="en-US" sz="1200" dirty="0"/>
          </a:p>
        </p:txBody>
      </p:sp>
      <p:sp>
        <p:nvSpPr>
          <p:cNvPr id="20" name="テキスト ボックス 19">
            <a:extLst>
              <a:ext uri="{FF2B5EF4-FFF2-40B4-BE49-F238E27FC236}">
                <a16:creationId xmlns:a16="http://schemas.microsoft.com/office/drawing/2014/main" id="{825784DD-034D-4ACF-AD44-22E8CD3603FC}"/>
              </a:ext>
            </a:extLst>
          </p:cNvPr>
          <p:cNvSpPr txBox="1"/>
          <p:nvPr/>
        </p:nvSpPr>
        <p:spPr>
          <a:xfrm>
            <a:off x="727652" y="4902816"/>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Active park assist</a:t>
            </a:r>
            <a:endParaRPr lang="ja-JP" altLang="en-US" dirty="0"/>
          </a:p>
        </p:txBody>
      </p:sp>
      <p:sp>
        <p:nvSpPr>
          <p:cNvPr id="21" name="テキスト ボックス 20">
            <a:extLst>
              <a:ext uri="{FF2B5EF4-FFF2-40B4-BE49-F238E27FC236}">
                <a16:creationId xmlns:a16="http://schemas.microsoft.com/office/drawing/2014/main" id="{9E4202CB-09B1-49F6-9358-8DE21FD2042E}"/>
              </a:ext>
            </a:extLst>
          </p:cNvPr>
          <p:cNvSpPr txBox="1"/>
          <p:nvPr/>
        </p:nvSpPr>
        <p:spPr>
          <a:xfrm>
            <a:off x="1788173" y="4120551"/>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Tire pressure sensor</a:t>
            </a:r>
            <a:endParaRPr lang="ja-JP" altLang="en-US" dirty="0"/>
          </a:p>
        </p:txBody>
      </p:sp>
      <p:sp>
        <p:nvSpPr>
          <p:cNvPr id="22" name="テキスト ボックス 21">
            <a:extLst>
              <a:ext uri="{FF2B5EF4-FFF2-40B4-BE49-F238E27FC236}">
                <a16:creationId xmlns:a16="http://schemas.microsoft.com/office/drawing/2014/main" id="{DEEB7AFF-2684-4290-91B0-F4C0D12C515B}"/>
              </a:ext>
            </a:extLst>
          </p:cNvPr>
          <p:cNvSpPr txBox="1"/>
          <p:nvPr/>
        </p:nvSpPr>
        <p:spPr>
          <a:xfrm>
            <a:off x="6942420" y="1499601"/>
            <a:ext cx="1759998" cy="461665"/>
          </a:xfrm>
          <a:prstGeom prst="rect">
            <a:avLst/>
          </a:prstGeom>
          <a:solidFill>
            <a:srgbClr val="D9D9D9">
              <a:alpha val="47843"/>
            </a:srgbClr>
          </a:solidFill>
        </p:spPr>
        <p:txBody>
          <a:bodyPr wrap="square">
            <a:spAutoFit/>
          </a:bodyPr>
          <a:lstStyle>
            <a:defPPr>
              <a:defRPr lang="ja-JP"/>
            </a:defPPr>
            <a:lvl1pPr>
              <a:defRPr sz="1200" b="0"/>
            </a:lvl1pPr>
          </a:lstStyle>
          <a:p>
            <a:r>
              <a:rPr lang="en-US" altLang="ja-JP" dirty="0"/>
              <a:t>Rear object monitor CCD camera</a:t>
            </a:r>
            <a:endParaRPr lang="ja-JP" altLang="en-US" dirty="0"/>
          </a:p>
        </p:txBody>
      </p:sp>
      <p:sp>
        <p:nvSpPr>
          <p:cNvPr id="23" name="テキスト ボックス 22">
            <a:extLst>
              <a:ext uri="{FF2B5EF4-FFF2-40B4-BE49-F238E27FC236}">
                <a16:creationId xmlns:a16="http://schemas.microsoft.com/office/drawing/2014/main" id="{3685E849-79BF-496E-9E34-9ADCC9E6EF46}"/>
              </a:ext>
            </a:extLst>
          </p:cNvPr>
          <p:cNvSpPr txBox="1"/>
          <p:nvPr/>
        </p:nvSpPr>
        <p:spPr>
          <a:xfrm>
            <a:off x="8052929" y="2891782"/>
            <a:ext cx="1091071" cy="276999"/>
          </a:xfrm>
          <a:prstGeom prst="rect">
            <a:avLst/>
          </a:prstGeom>
          <a:solidFill>
            <a:srgbClr val="D9D9D9">
              <a:alpha val="47843"/>
            </a:srgbClr>
          </a:solidFill>
        </p:spPr>
        <p:txBody>
          <a:bodyPr wrap="square">
            <a:spAutoFit/>
          </a:bodyPr>
          <a:lstStyle>
            <a:defPPr>
              <a:defRPr lang="ja-JP"/>
            </a:defPPr>
            <a:lvl1pPr>
              <a:defRPr sz="1200" b="0"/>
            </a:lvl1pPr>
          </a:lstStyle>
          <a:p>
            <a:r>
              <a:rPr lang="en-US" altLang="ja-JP" dirty="0"/>
              <a:t>Rear camera</a:t>
            </a:r>
            <a:endParaRPr lang="ja-JP" altLang="en-US" dirty="0"/>
          </a:p>
        </p:txBody>
      </p:sp>
      <p:sp>
        <p:nvSpPr>
          <p:cNvPr id="24" name="テキスト ボックス 23">
            <a:extLst>
              <a:ext uri="{FF2B5EF4-FFF2-40B4-BE49-F238E27FC236}">
                <a16:creationId xmlns:a16="http://schemas.microsoft.com/office/drawing/2014/main" id="{EF7B0101-805C-4B69-B80D-CA111D583B1C}"/>
              </a:ext>
            </a:extLst>
          </p:cNvPr>
          <p:cNvSpPr txBox="1"/>
          <p:nvPr/>
        </p:nvSpPr>
        <p:spPr>
          <a:xfrm>
            <a:off x="7232699" y="2108251"/>
            <a:ext cx="1759998" cy="276999"/>
          </a:xfrm>
          <a:prstGeom prst="rect">
            <a:avLst/>
          </a:prstGeom>
          <a:solidFill>
            <a:srgbClr val="D9D9D9">
              <a:alpha val="47843"/>
            </a:srgbClr>
          </a:solidFill>
        </p:spPr>
        <p:txBody>
          <a:bodyPr wrap="square">
            <a:spAutoFit/>
          </a:bodyPr>
          <a:lstStyle>
            <a:defPPr>
              <a:defRPr lang="ja-JP"/>
            </a:defPPr>
            <a:lvl1pPr>
              <a:defRPr sz="1200" b="0"/>
            </a:lvl1pPr>
          </a:lstStyle>
          <a:p>
            <a:r>
              <a:rPr lang="en-US" altLang="ja-JP" dirty="0"/>
              <a:t>Blind spot detection</a:t>
            </a:r>
            <a:endParaRPr lang="ja-JP" altLang="en-US" dirty="0"/>
          </a:p>
        </p:txBody>
      </p:sp>
      <p:sp>
        <p:nvSpPr>
          <p:cNvPr id="25" name="テキスト ボックス 24">
            <a:extLst>
              <a:ext uri="{FF2B5EF4-FFF2-40B4-BE49-F238E27FC236}">
                <a16:creationId xmlns:a16="http://schemas.microsoft.com/office/drawing/2014/main" id="{9D8DE402-F3CC-45B4-92A8-DA055789E52D}"/>
              </a:ext>
            </a:extLst>
          </p:cNvPr>
          <p:cNvSpPr txBox="1"/>
          <p:nvPr/>
        </p:nvSpPr>
        <p:spPr>
          <a:xfrm>
            <a:off x="5802142" y="3082657"/>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Cross traffic alert</a:t>
            </a:r>
            <a:endParaRPr lang="ja-JP" altLang="en-US" dirty="0"/>
          </a:p>
        </p:txBody>
      </p:sp>
      <p:sp>
        <p:nvSpPr>
          <p:cNvPr id="26" name="テキスト ボックス 25">
            <a:extLst>
              <a:ext uri="{FF2B5EF4-FFF2-40B4-BE49-F238E27FC236}">
                <a16:creationId xmlns:a16="http://schemas.microsoft.com/office/drawing/2014/main" id="{BA19DE22-7189-4ED9-BC9F-3090CEB1393C}"/>
              </a:ext>
            </a:extLst>
          </p:cNvPr>
          <p:cNvSpPr txBox="1"/>
          <p:nvPr/>
        </p:nvSpPr>
        <p:spPr>
          <a:xfrm>
            <a:off x="3812157" y="4333764"/>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Central computer</a:t>
            </a:r>
            <a:endParaRPr lang="ja-JP" altLang="en-US" dirty="0"/>
          </a:p>
        </p:txBody>
      </p:sp>
      <p:sp>
        <p:nvSpPr>
          <p:cNvPr id="27" name="テキスト ボックス 26">
            <a:extLst>
              <a:ext uri="{FF2B5EF4-FFF2-40B4-BE49-F238E27FC236}">
                <a16:creationId xmlns:a16="http://schemas.microsoft.com/office/drawing/2014/main" id="{CEE3E144-8430-4E24-B9D1-132EF9E6B813}"/>
              </a:ext>
            </a:extLst>
          </p:cNvPr>
          <p:cNvSpPr txBox="1"/>
          <p:nvPr/>
        </p:nvSpPr>
        <p:spPr>
          <a:xfrm>
            <a:off x="5843910" y="3396572"/>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Rear object laser radar</a:t>
            </a:r>
            <a:endParaRPr lang="ja-JP" altLang="en-US" dirty="0"/>
          </a:p>
        </p:txBody>
      </p:sp>
      <p:sp>
        <p:nvSpPr>
          <p:cNvPr id="28" name="テキスト ボックス 27">
            <a:extLst>
              <a:ext uri="{FF2B5EF4-FFF2-40B4-BE49-F238E27FC236}">
                <a16:creationId xmlns:a16="http://schemas.microsoft.com/office/drawing/2014/main" id="{9D282690-E4E3-479E-91B9-61EDB4D9FE07}"/>
              </a:ext>
            </a:extLst>
          </p:cNvPr>
          <p:cNvSpPr txBox="1"/>
          <p:nvPr/>
        </p:nvSpPr>
        <p:spPr>
          <a:xfrm>
            <a:off x="5697696" y="4598170"/>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Wheel speed sensor</a:t>
            </a:r>
            <a:endParaRPr lang="ja-JP" altLang="en-US" dirty="0"/>
          </a:p>
        </p:txBody>
      </p:sp>
      <p:sp>
        <p:nvSpPr>
          <p:cNvPr id="29" name="テキスト ボックス 28">
            <a:extLst>
              <a:ext uri="{FF2B5EF4-FFF2-40B4-BE49-F238E27FC236}">
                <a16:creationId xmlns:a16="http://schemas.microsoft.com/office/drawing/2014/main" id="{B4390502-4003-406B-98ED-6E5B39439B88}"/>
              </a:ext>
            </a:extLst>
          </p:cNvPr>
          <p:cNvSpPr txBox="1"/>
          <p:nvPr/>
        </p:nvSpPr>
        <p:spPr>
          <a:xfrm>
            <a:off x="6479486" y="3880578"/>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Tire pressure sensor</a:t>
            </a:r>
            <a:endParaRPr lang="ja-JP" altLang="en-US" dirty="0"/>
          </a:p>
        </p:txBody>
      </p:sp>
      <p:sp>
        <p:nvSpPr>
          <p:cNvPr id="30" name="テキスト ボックス 29">
            <a:extLst>
              <a:ext uri="{FF2B5EF4-FFF2-40B4-BE49-F238E27FC236}">
                <a16:creationId xmlns:a16="http://schemas.microsoft.com/office/drawing/2014/main" id="{8D88F1CE-E49B-42AF-AB33-023B7FC92922}"/>
              </a:ext>
            </a:extLst>
          </p:cNvPr>
          <p:cNvSpPr txBox="1"/>
          <p:nvPr/>
        </p:nvSpPr>
        <p:spPr>
          <a:xfrm>
            <a:off x="4468296" y="3750572"/>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Side airbag SRS</a:t>
            </a:r>
            <a:endParaRPr lang="ja-JP" altLang="en-US" dirty="0"/>
          </a:p>
        </p:txBody>
      </p:sp>
      <p:sp>
        <p:nvSpPr>
          <p:cNvPr id="31" name="テキスト ボックス 30">
            <a:extLst>
              <a:ext uri="{FF2B5EF4-FFF2-40B4-BE49-F238E27FC236}">
                <a16:creationId xmlns:a16="http://schemas.microsoft.com/office/drawing/2014/main" id="{81BDB8C8-3A79-4C57-AB94-1A44DE0CC669}"/>
              </a:ext>
            </a:extLst>
          </p:cNvPr>
          <p:cNvSpPr txBox="1"/>
          <p:nvPr/>
        </p:nvSpPr>
        <p:spPr>
          <a:xfrm>
            <a:off x="3548171" y="4853796"/>
            <a:ext cx="1759998" cy="276999"/>
          </a:xfrm>
          <a:prstGeom prst="rect">
            <a:avLst/>
          </a:prstGeom>
          <a:solidFill>
            <a:srgbClr val="D9D9D9">
              <a:alpha val="47843"/>
            </a:srgbClr>
          </a:solidFill>
        </p:spPr>
        <p:txBody>
          <a:bodyPr wrap="square">
            <a:spAutoFit/>
          </a:bodyPr>
          <a:lstStyle>
            <a:defPPr>
              <a:defRPr lang="ja-JP"/>
            </a:defPPr>
            <a:lvl1pPr>
              <a:defRPr sz="1200" b="0"/>
            </a:lvl1pPr>
          </a:lstStyle>
          <a:p>
            <a:r>
              <a:rPr lang="en-US" altLang="ja-JP" dirty="0"/>
              <a:t>Adaptive cruise control</a:t>
            </a:r>
            <a:endParaRPr lang="ja-JP" altLang="en-US" dirty="0"/>
          </a:p>
        </p:txBody>
      </p:sp>
      <p:sp>
        <p:nvSpPr>
          <p:cNvPr id="32" name="テキスト ボックス 31">
            <a:extLst>
              <a:ext uri="{FF2B5EF4-FFF2-40B4-BE49-F238E27FC236}">
                <a16:creationId xmlns:a16="http://schemas.microsoft.com/office/drawing/2014/main" id="{D9576C42-7EC2-4B3C-BA92-FD0D478F2801}"/>
              </a:ext>
            </a:extLst>
          </p:cNvPr>
          <p:cNvSpPr txBox="1"/>
          <p:nvPr/>
        </p:nvSpPr>
        <p:spPr>
          <a:xfrm>
            <a:off x="1963877" y="4427626"/>
            <a:ext cx="1759998"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Steering angle sensor</a:t>
            </a:r>
            <a:endParaRPr lang="ja-JP" altLang="en-US" dirty="0"/>
          </a:p>
        </p:txBody>
      </p:sp>
      <p:sp>
        <p:nvSpPr>
          <p:cNvPr id="33" name="テキスト ボックス 32">
            <a:extLst>
              <a:ext uri="{FF2B5EF4-FFF2-40B4-BE49-F238E27FC236}">
                <a16:creationId xmlns:a16="http://schemas.microsoft.com/office/drawing/2014/main" id="{3ECFE31F-0B1F-4162-9D7A-01F19221C7E4}"/>
              </a:ext>
            </a:extLst>
          </p:cNvPr>
          <p:cNvSpPr txBox="1"/>
          <p:nvPr/>
        </p:nvSpPr>
        <p:spPr>
          <a:xfrm>
            <a:off x="4091132" y="4033062"/>
            <a:ext cx="1924051"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Automatic </a:t>
            </a:r>
            <a:r>
              <a:rPr lang="en-US" altLang="ja-JP"/>
              <a:t>brake </a:t>
            </a:r>
            <a:r>
              <a:rPr lang="en-US" altLang="ja-JP" dirty="0"/>
              <a:t>actuator</a:t>
            </a:r>
            <a:endParaRPr lang="ja-JP" altLang="en-US" dirty="0"/>
          </a:p>
        </p:txBody>
      </p:sp>
      <p:sp>
        <p:nvSpPr>
          <p:cNvPr id="34" name="テキスト ボックス 33">
            <a:extLst>
              <a:ext uri="{FF2B5EF4-FFF2-40B4-BE49-F238E27FC236}">
                <a16:creationId xmlns:a16="http://schemas.microsoft.com/office/drawing/2014/main" id="{9849CE78-A8CA-4276-8CC4-41949B25763E}"/>
              </a:ext>
            </a:extLst>
          </p:cNvPr>
          <p:cNvSpPr txBox="1"/>
          <p:nvPr/>
        </p:nvSpPr>
        <p:spPr>
          <a:xfrm>
            <a:off x="1248666" y="4674638"/>
            <a:ext cx="1924051" cy="276999"/>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Wheel speed sensor</a:t>
            </a:r>
            <a:endParaRPr lang="ja-JP" altLang="en-US" dirty="0"/>
          </a:p>
        </p:txBody>
      </p:sp>
      <p:sp>
        <p:nvSpPr>
          <p:cNvPr id="35" name="楕円 34">
            <a:extLst>
              <a:ext uri="{FF2B5EF4-FFF2-40B4-BE49-F238E27FC236}">
                <a16:creationId xmlns:a16="http://schemas.microsoft.com/office/drawing/2014/main" id="{186307F8-7CD1-4B6F-BA26-F558EE182035}"/>
              </a:ext>
            </a:extLst>
          </p:cNvPr>
          <p:cNvSpPr/>
          <p:nvPr/>
        </p:nvSpPr>
        <p:spPr>
          <a:xfrm>
            <a:off x="3670813" y="2326322"/>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6" name="楕円 35">
            <a:extLst>
              <a:ext uri="{FF2B5EF4-FFF2-40B4-BE49-F238E27FC236}">
                <a16:creationId xmlns:a16="http://schemas.microsoft.com/office/drawing/2014/main" id="{2F9FD443-4697-4BE9-A170-7E2F63A04396}"/>
              </a:ext>
            </a:extLst>
          </p:cNvPr>
          <p:cNvSpPr/>
          <p:nvPr/>
        </p:nvSpPr>
        <p:spPr>
          <a:xfrm>
            <a:off x="3477499" y="2392212"/>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37" name="楕円 36">
            <a:extLst>
              <a:ext uri="{FF2B5EF4-FFF2-40B4-BE49-F238E27FC236}">
                <a16:creationId xmlns:a16="http://schemas.microsoft.com/office/drawing/2014/main" id="{C9759367-F5C2-4096-AC0F-8F7B949A6688}"/>
              </a:ext>
            </a:extLst>
          </p:cNvPr>
          <p:cNvSpPr/>
          <p:nvPr/>
        </p:nvSpPr>
        <p:spPr>
          <a:xfrm>
            <a:off x="3619841" y="2435169"/>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39" name="直線コネクタ 38">
            <a:extLst>
              <a:ext uri="{FF2B5EF4-FFF2-40B4-BE49-F238E27FC236}">
                <a16:creationId xmlns:a16="http://schemas.microsoft.com/office/drawing/2014/main" id="{DE83676D-AF3A-492F-9081-92FB38BE136B}"/>
              </a:ext>
            </a:extLst>
          </p:cNvPr>
          <p:cNvCxnSpPr>
            <a:stCxn id="13" idx="3"/>
          </p:cNvCxnSpPr>
          <p:nvPr/>
        </p:nvCxnSpPr>
        <p:spPr>
          <a:xfrm>
            <a:off x="3640996" y="1956274"/>
            <a:ext cx="29817" cy="472752"/>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1" name="直線コネクタ 40">
            <a:extLst>
              <a:ext uri="{FF2B5EF4-FFF2-40B4-BE49-F238E27FC236}">
                <a16:creationId xmlns:a16="http://schemas.microsoft.com/office/drawing/2014/main" id="{642D47BC-DAF7-43EE-A77F-C1FBA4E85F11}"/>
              </a:ext>
            </a:extLst>
          </p:cNvPr>
          <p:cNvCxnSpPr>
            <a:stCxn id="14" idx="3"/>
            <a:endCxn id="36" idx="0"/>
          </p:cNvCxnSpPr>
          <p:nvPr/>
        </p:nvCxnSpPr>
        <p:spPr>
          <a:xfrm>
            <a:off x="3413981" y="2231757"/>
            <a:ext cx="134190" cy="16045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43" name="直線コネクタ 42">
            <a:extLst>
              <a:ext uri="{FF2B5EF4-FFF2-40B4-BE49-F238E27FC236}">
                <a16:creationId xmlns:a16="http://schemas.microsoft.com/office/drawing/2014/main" id="{20D7BF8C-C231-40A1-A060-3C9EC4C508FC}"/>
              </a:ext>
            </a:extLst>
          </p:cNvPr>
          <p:cNvCxnSpPr>
            <a:stCxn id="15" idx="3"/>
            <a:endCxn id="35" idx="7"/>
          </p:cNvCxnSpPr>
          <p:nvPr/>
        </p:nvCxnSpPr>
        <p:spPr>
          <a:xfrm flipH="1">
            <a:off x="3791458" y="1599631"/>
            <a:ext cx="219787" cy="745990"/>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4" name="楕円 43">
            <a:extLst>
              <a:ext uri="{FF2B5EF4-FFF2-40B4-BE49-F238E27FC236}">
                <a16:creationId xmlns:a16="http://schemas.microsoft.com/office/drawing/2014/main" id="{FF91925E-F075-4BAC-8250-4F56BA2E2021}"/>
              </a:ext>
            </a:extLst>
          </p:cNvPr>
          <p:cNvSpPr/>
          <p:nvPr/>
        </p:nvSpPr>
        <p:spPr>
          <a:xfrm>
            <a:off x="3343309" y="3127401"/>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45" name="直線コネクタ 44">
            <a:extLst>
              <a:ext uri="{FF2B5EF4-FFF2-40B4-BE49-F238E27FC236}">
                <a16:creationId xmlns:a16="http://schemas.microsoft.com/office/drawing/2014/main" id="{48C870D3-6AFA-4985-8910-A7BCDA8BA52D}"/>
              </a:ext>
            </a:extLst>
          </p:cNvPr>
          <p:cNvCxnSpPr>
            <a:cxnSpLocks/>
            <a:stCxn id="16" idx="3"/>
            <a:endCxn id="44" idx="7"/>
          </p:cNvCxnSpPr>
          <p:nvPr/>
        </p:nvCxnSpPr>
        <p:spPr>
          <a:xfrm>
            <a:off x="2619918" y="2710153"/>
            <a:ext cx="844036" cy="436547"/>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49" name="楕円 48">
            <a:extLst>
              <a:ext uri="{FF2B5EF4-FFF2-40B4-BE49-F238E27FC236}">
                <a16:creationId xmlns:a16="http://schemas.microsoft.com/office/drawing/2014/main" id="{284E23E2-62A3-4BA8-A0F1-A5F96691BD4C}"/>
              </a:ext>
            </a:extLst>
          </p:cNvPr>
          <p:cNvSpPr/>
          <p:nvPr/>
        </p:nvSpPr>
        <p:spPr>
          <a:xfrm>
            <a:off x="2483422" y="3038587"/>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50" name="直線コネクタ 49">
            <a:extLst>
              <a:ext uri="{FF2B5EF4-FFF2-40B4-BE49-F238E27FC236}">
                <a16:creationId xmlns:a16="http://schemas.microsoft.com/office/drawing/2014/main" id="{0A77CDFB-FF1C-4CC8-A4D0-3D4852BD1701}"/>
              </a:ext>
            </a:extLst>
          </p:cNvPr>
          <p:cNvCxnSpPr>
            <a:cxnSpLocks/>
            <a:stCxn id="17" idx="3"/>
            <a:endCxn id="49" idx="2"/>
          </p:cNvCxnSpPr>
          <p:nvPr/>
        </p:nvCxnSpPr>
        <p:spPr>
          <a:xfrm flipV="1">
            <a:off x="2161833" y="3104477"/>
            <a:ext cx="321589" cy="41996"/>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55" name="楕円 54">
            <a:extLst>
              <a:ext uri="{FF2B5EF4-FFF2-40B4-BE49-F238E27FC236}">
                <a16:creationId xmlns:a16="http://schemas.microsoft.com/office/drawing/2014/main" id="{87F357EC-B610-45AA-9053-BBC0792AAB68}"/>
              </a:ext>
            </a:extLst>
          </p:cNvPr>
          <p:cNvSpPr/>
          <p:nvPr/>
        </p:nvSpPr>
        <p:spPr>
          <a:xfrm>
            <a:off x="385947" y="3883305"/>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56" name="直線コネクタ 55">
            <a:extLst>
              <a:ext uri="{FF2B5EF4-FFF2-40B4-BE49-F238E27FC236}">
                <a16:creationId xmlns:a16="http://schemas.microsoft.com/office/drawing/2014/main" id="{38DFE532-D2A6-4771-AE15-5BE769579CEF}"/>
              </a:ext>
            </a:extLst>
          </p:cNvPr>
          <p:cNvCxnSpPr>
            <a:cxnSpLocks/>
            <a:stCxn id="55" idx="7"/>
            <a:endCxn id="19" idx="2"/>
          </p:cNvCxnSpPr>
          <p:nvPr/>
        </p:nvCxnSpPr>
        <p:spPr>
          <a:xfrm flipV="1">
            <a:off x="506592" y="3763410"/>
            <a:ext cx="506614" cy="139194"/>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62" name="テキスト ボックス 61">
            <a:extLst>
              <a:ext uri="{FF2B5EF4-FFF2-40B4-BE49-F238E27FC236}">
                <a16:creationId xmlns:a16="http://schemas.microsoft.com/office/drawing/2014/main" id="{5C2EDEF6-D20A-436D-B05A-4A54DC8CED87}"/>
              </a:ext>
            </a:extLst>
          </p:cNvPr>
          <p:cNvSpPr txBox="1"/>
          <p:nvPr/>
        </p:nvSpPr>
        <p:spPr>
          <a:xfrm>
            <a:off x="203879" y="5254178"/>
            <a:ext cx="1759998" cy="461665"/>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Nighttime pedestrian warning IR sensor</a:t>
            </a:r>
            <a:endParaRPr lang="ja-JP" altLang="en-US" dirty="0"/>
          </a:p>
        </p:txBody>
      </p:sp>
      <p:sp>
        <p:nvSpPr>
          <p:cNvPr id="64" name="楕円 63">
            <a:extLst>
              <a:ext uri="{FF2B5EF4-FFF2-40B4-BE49-F238E27FC236}">
                <a16:creationId xmlns:a16="http://schemas.microsoft.com/office/drawing/2014/main" id="{97C5FE4C-D036-4CDD-805C-6536833D2793}"/>
              </a:ext>
            </a:extLst>
          </p:cNvPr>
          <p:cNvSpPr/>
          <p:nvPr/>
        </p:nvSpPr>
        <p:spPr>
          <a:xfrm>
            <a:off x="364771" y="4134980"/>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65" name="直線コネクタ 64">
            <a:extLst>
              <a:ext uri="{FF2B5EF4-FFF2-40B4-BE49-F238E27FC236}">
                <a16:creationId xmlns:a16="http://schemas.microsoft.com/office/drawing/2014/main" id="{8A7E175F-4EC9-4825-939E-94A99FFDFDB5}"/>
              </a:ext>
            </a:extLst>
          </p:cNvPr>
          <p:cNvCxnSpPr>
            <a:cxnSpLocks/>
            <a:stCxn id="64" idx="4"/>
            <a:endCxn id="62" idx="1"/>
          </p:cNvCxnSpPr>
          <p:nvPr/>
        </p:nvCxnSpPr>
        <p:spPr>
          <a:xfrm flipH="1">
            <a:off x="203879" y="4266760"/>
            <a:ext cx="231564" cy="1218251"/>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0" name="楕円 69">
            <a:extLst>
              <a:ext uri="{FF2B5EF4-FFF2-40B4-BE49-F238E27FC236}">
                <a16:creationId xmlns:a16="http://schemas.microsoft.com/office/drawing/2014/main" id="{29632D24-979C-4466-B883-E83FD25F8B09}"/>
              </a:ext>
            </a:extLst>
          </p:cNvPr>
          <p:cNvSpPr/>
          <p:nvPr/>
        </p:nvSpPr>
        <p:spPr>
          <a:xfrm>
            <a:off x="586308" y="4101218"/>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71" name="直線コネクタ 70">
            <a:extLst>
              <a:ext uri="{FF2B5EF4-FFF2-40B4-BE49-F238E27FC236}">
                <a16:creationId xmlns:a16="http://schemas.microsoft.com/office/drawing/2014/main" id="{E8FD745A-8302-4BFC-9FA3-E1F694F557F8}"/>
              </a:ext>
            </a:extLst>
          </p:cNvPr>
          <p:cNvCxnSpPr>
            <a:cxnSpLocks/>
            <a:stCxn id="70" idx="4"/>
            <a:endCxn id="20" idx="1"/>
          </p:cNvCxnSpPr>
          <p:nvPr/>
        </p:nvCxnSpPr>
        <p:spPr>
          <a:xfrm>
            <a:off x="656980" y="4232998"/>
            <a:ext cx="70672" cy="808318"/>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2" name="楕円 81">
            <a:extLst>
              <a:ext uri="{FF2B5EF4-FFF2-40B4-BE49-F238E27FC236}">
                <a16:creationId xmlns:a16="http://schemas.microsoft.com/office/drawing/2014/main" id="{7F35F4C2-81EC-467E-A09A-34930530A149}"/>
              </a:ext>
            </a:extLst>
          </p:cNvPr>
          <p:cNvSpPr/>
          <p:nvPr/>
        </p:nvSpPr>
        <p:spPr>
          <a:xfrm>
            <a:off x="3146891" y="3121526"/>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3" name="直線コネクタ 82">
            <a:extLst>
              <a:ext uri="{FF2B5EF4-FFF2-40B4-BE49-F238E27FC236}">
                <a16:creationId xmlns:a16="http://schemas.microsoft.com/office/drawing/2014/main" id="{F3AA8B0B-DD6D-400D-A017-520AEA8DE8A5}"/>
              </a:ext>
            </a:extLst>
          </p:cNvPr>
          <p:cNvCxnSpPr>
            <a:cxnSpLocks/>
            <a:stCxn id="18" idx="0"/>
            <a:endCxn id="82" idx="3"/>
          </p:cNvCxnSpPr>
          <p:nvPr/>
        </p:nvCxnSpPr>
        <p:spPr>
          <a:xfrm flipV="1">
            <a:off x="2961206" y="3234007"/>
            <a:ext cx="206384" cy="83367"/>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88" name="楕円 87">
            <a:extLst>
              <a:ext uri="{FF2B5EF4-FFF2-40B4-BE49-F238E27FC236}">
                <a16:creationId xmlns:a16="http://schemas.microsoft.com/office/drawing/2014/main" id="{07D3923C-E8BE-417E-B319-A3F4F8DB383D}"/>
              </a:ext>
            </a:extLst>
          </p:cNvPr>
          <p:cNvSpPr/>
          <p:nvPr/>
        </p:nvSpPr>
        <p:spPr>
          <a:xfrm>
            <a:off x="1822533" y="3916583"/>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89" name="直線コネクタ 88">
            <a:extLst>
              <a:ext uri="{FF2B5EF4-FFF2-40B4-BE49-F238E27FC236}">
                <a16:creationId xmlns:a16="http://schemas.microsoft.com/office/drawing/2014/main" id="{C476216A-98EB-42B5-84BF-93B8467B7AAF}"/>
              </a:ext>
            </a:extLst>
          </p:cNvPr>
          <p:cNvCxnSpPr>
            <a:cxnSpLocks/>
            <a:stCxn id="88" idx="4"/>
            <a:endCxn id="21" idx="1"/>
          </p:cNvCxnSpPr>
          <p:nvPr/>
        </p:nvCxnSpPr>
        <p:spPr>
          <a:xfrm flipH="1">
            <a:off x="1788173" y="4048363"/>
            <a:ext cx="105032" cy="210688"/>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94" name="楕円 93">
            <a:extLst>
              <a:ext uri="{FF2B5EF4-FFF2-40B4-BE49-F238E27FC236}">
                <a16:creationId xmlns:a16="http://schemas.microsoft.com/office/drawing/2014/main" id="{4F1190DC-D7F5-45EA-AB50-6ACD5977CA4F}"/>
              </a:ext>
            </a:extLst>
          </p:cNvPr>
          <p:cNvSpPr/>
          <p:nvPr/>
        </p:nvSpPr>
        <p:spPr>
          <a:xfrm>
            <a:off x="7822419" y="3200074"/>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95" name="楕円 94">
            <a:extLst>
              <a:ext uri="{FF2B5EF4-FFF2-40B4-BE49-F238E27FC236}">
                <a16:creationId xmlns:a16="http://schemas.microsoft.com/office/drawing/2014/main" id="{5F025B87-12BE-43A8-9ADE-DE95E0A597A0}"/>
              </a:ext>
            </a:extLst>
          </p:cNvPr>
          <p:cNvSpPr/>
          <p:nvPr/>
        </p:nvSpPr>
        <p:spPr>
          <a:xfrm>
            <a:off x="5884476" y="2393653"/>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96" name="直線コネクタ 95">
            <a:extLst>
              <a:ext uri="{FF2B5EF4-FFF2-40B4-BE49-F238E27FC236}">
                <a16:creationId xmlns:a16="http://schemas.microsoft.com/office/drawing/2014/main" id="{BFC07591-1E98-4AE8-928B-541193A4273B}"/>
              </a:ext>
            </a:extLst>
          </p:cNvPr>
          <p:cNvCxnSpPr>
            <a:cxnSpLocks/>
            <a:stCxn id="22" idx="1"/>
            <a:endCxn id="95" idx="7"/>
          </p:cNvCxnSpPr>
          <p:nvPr/>
        </p:nvCxnSpPr>
        <p:spPr>
          <a:xfrm flipH="1">
            <a:off x="6005121" y="1730434"/>
            <a:ext cx="937299" cy="682518"/>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0" name="直線コネクタ 99">
            <a:extLst>
              <a:ext uri="{FF2B5EF4-FFF2-40B4-BE49-F238E27FC236}">
                <a16:creationId xmlns:a16="http://schemas.microsoft.com/office/drawing/2014/main" id="{FAD2E449-BBC0-4E47-A070-F92843BE31A7}"/>
              </a:ext>
            </a:extLst>
          </p:cNvPr>
          <p:cNvCxnSpPr>
            <a:cxnSpLocks/>
            <a:stCxn id="94" idx="0"/>
            <a:endCxn id="23" idx="1"/>
          </p:cNvCxnSpPr>
          <p:nvPr/>
        </p:nvCxnSpPr>
        <p:spPr>
          <a:xfrm flipV="1">
            <a:off x="7893091" y="3030282"/>
            <a:ext cx="159838" cy="169792"/>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4" name="直線コネクタ 103">
            <a:extLst>
              <a:ext uri="{FF2B5EF4-FFF2-40B4-BE49-F238E27FC236}">
                <a16:creationId xmlns:a16="http://schemas.microsoft.com/office/drawing/2014/main" id="{2489B4D8-62F3-482D-90C2-1DC7B1477BC9}"/>
              </a:ext>
            </a:extLst>
          </p:cNvPr>
          <p:cNvCxnSpPr>
            <a:cxnSpLocks/>
            <a:stCxn id="105" idx="5"/>
          </p:cNvCxnSpPr>
          <p:nvPr/>
        </p:nvCxnSpPr>
        <p:spPr>
          <a:xfrm flipH="1">
            <a:off x="5348295" y="3587282"/>
            <a:ext cx="42491" cy="158563"/>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05" name="楕円 104">
            <a:extLst>
              <a:ext uri="{FF2B5EF4-FFF2-40B4-BE49-F238E27FC236}">
                <a16:creationId xmlns:a16="http://schemas.microsoft.com/office/drawing/2014/main" id="{BF9AF6D4-1F8D-4E43-AF6E-FEE44E491002}"/>
              </a:ext>
            </a:extLst>
          </p:cNvPr>
          <p:cNvSpPr/>
          <p:nvPr/>
        </p:nvSpPr>
        <p:spPr>
          <a:xfrm>
            <a:off x="5270141" y="3474801"/>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06" name="楕円 105">
            <a:extLst>
              <a:ext uri="{FF2B5EF4-FFF2-40B4-BE49-F238E27FC236}">
                <a16:creationId xmlns:a16="http://schemas.microsoft.com/office/drawing/2014/main" id="{22F05B98-253B-4F7E-A0BC-46E02B89EE23}"/>
              </a:ext>
            </a:extLst>
          </p:cNvPr>
          <p:cNvSpPr/>
          <p:nvPr/>
        </p:nvSpPr>
        <p:spPr>
          <a:xfrm>
            <a:off x="5606474" y="4264191"/>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09" name="直線コネクタ 108">
            <a:extLst>
              <a:ext uri="{FF2B5EF4-FFF2-40B4-BE49-F238E27FC236}">
                <a16:creationId xmlns:a16="http://schemas.microsoft.com/office/drawing/2014/main" id="{53828C43-6D18-4454-8E5B-75740557D537}"/>
              </a:ext>
            </a:extLst>
          </p:cNvPr>
          <p:cNvCxnSpPr>
            <a:cxnSpLocks/>
            <a:stCxn id="106" idx="4"/>
            <a:endCxn id="26" idx="3"/>
          </p:cNvCxnSpPr>
          <p:nvPr/>
        </p:nvCxnSpPr>
        <p:spPr>
          <a:xfrm flipH="1">
            <a:off x="5572155" y="4395971"/>
            <a:ext cx="104991" cy="76293"/>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13" name="楕円 112">
            <a:extLst>
              <a:ext uri="{FF2B5EF4-FFF2-40B4-BE49-F238E27FC236}">
                <a16:creationId xmlns:a16="http://schemas.microsoft.com/office/drawing/2014/main" id="{792936A7-85D7-4944-A6F7-7F4BD5EE4BB3}"/>
              </a:ext>
            </a:extLst>
          </p:cNvPr>
          <p:cNvSpPr/>
          <p:nvPr/>
        </p:nvSpPr>
        <p:spPr>
          <a:xfrm>
            <a:off x="7882619" y="3377305"/>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4" name="楕円 113">
            <a:extLst>
              <a:ext uri="{FF2B5EF4-FFF2-40B4-BE49-F238E27FC236}">
                <a16:creationId xmlns:a16="http://schemas.microsoft.com/office/drawing/2014/main" id="{71B6291D-56F8-4949-B90A-1303E6C1AFED}"/>
              </a:ext>
            </a:extLst>
          </p:cNvPr>
          <p:cNvSpPr/>
          <p:nvPr/>
        </p:nvSpPr>
        <p:spPr>
          <a:xfrm>
            <a:off x="7909842" y="3544452"/>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5" name="楕円 114">
            <a:extLst>
              <a:ext uri="{FF2B5EF4-FFF2-40B4-BE49-F238E27FC236}">
                <a16:creationId xmlns:a16="http://schemas.microsoft.com/office/drawing/2014/main" id="{FF6CD384-18EB-4D3A-85BA-13BAA48A6D0F}"/>
              </a:ext>
            </a:extLst>
          </p:cNvPr>
          <p:cNvSpPr/>
          <p:nvPr/>
        </p:nvSpPr>
        <p:spPr>
          <a:xfrm>
            <a:off x="6469293" y="4299305"/>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16" name="楕円 115">
            <a:extLst>
              <a:ext uri="{FF2B5EF4-FFF2-40B4-BE49-F238E27FC236}">
                <a16:creationId xmlns:a16="http://schemas.microsoft.com/office/drawing/2014/main" id="{44BABDB5-D536-4D16-B89C-FE2A6911A619}"/>
              </a:ext>
            </a:extLst>
          </p:cNvPr>
          <p:cNvSpPr/>
          <p:nvPr/>
        </p:nvSpPr>
        <p:spPr>
          <a:xfrm>
            <a:off x="1514836" y="4324077"/>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17" name="直線コネクタ 116">
            <a:extLst>
              <a:ext uri="{FF2B5EF4-FFF2-40B4-BE49-F238E27FC236}">
                <a16:creationId xmlns:a16="http://schemas.microsoft.com/office/drawing/2014/main" id="{63E01AC7-FE22-4490-8DF4-3A89F8B8FFBE}"/>
              </a:ext>
            </a:extLst>
          </p:cNvPr>
          <p:cNvCxnSpPr>
            <a:cxnSpLocks/>
            <a:stCxn id="116" idx="5"/>
            <a:endCxn id="32" idx="1"/>
          </p:cNvCxnSpPr>
          <p:nvPr/>
        </p:nvCxnSpPr>
        <p:spPr>
          <a:xfrm>
            <a:off x="1635481" y="4436558"/>
            <a:ext cx="328396" cy="129568"/>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23" name="直線コネクタ 122">
            <a:extLst>
              <a:ext uri="{FF2B5EF4-FFF2-40B4-BE49-F238E27FC236}">
                <a16:creationId xmlns:a16="http://schemas.microsoft.com/office/drawing/2014/main" id="{BA5956B4-60E6-4957-8636-B28BF1E139FF}"/>
              </a:ext>
            </a:extLst>
          </p:cNvPr>
          <p:cNvCxnSpPr>
            <a:cxnSpLocks/>
            <a:stCxn id="27" idx="3"/>
            <a:endCxn id="114" idx="3"/>
          </p:cNvCxnSpPr>
          <p:nvPr/>
        </p:nvCxnSpPr>
        <p:spPr>
          <a:xfrm>
            <a:off x="7603908" y="3535072"/>
            <a:ext cx="326633" cy="121861"/>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24" name="直線コネクタ 123">
            <a:extLst>
              <a:ext uri="{FF2B5EF4-FFF2-40B4-BE49-F238E27FC236}">
                <a16:creationId xmlns:a16="http://schemas.microsoft.com/office/drawing/2014/main" id="{16A50693-592E-4F1E-B533-DE564C062C09}"/>
              </a:ext>
            </a:extLst>
          </p:cNvPr>
          <p:cNvCxnSpPr>
            <a:cxnSpLocks/>
            <a:stCxn id="25" idx="3"/>
            <a:endCxn id="113" idx="2"/>
          </p:cNvCxnSpPr>
          <p:nvPr/>
        </p:nvCxnSpPr>
        <p:spPr>
          <a:xfrm>
            <a:off x="7562140" y="3221157"/>
            <a:ext cx="320479" cy="222038"/>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29" name="楕円 128">
            <a:extLst>
              <a:ext uri="{FF2B5EF4-FFF2-40B4-BE49-F238E27FC236}">
                <a16:creationId xmlns:a16="http://schemas.microsoft.com/office/drawing/2014/main" id="{BEE29223-9351-4D91-954C-586121A267BE}"/>
              </a:ext>
            </a:extLst>
          </p:cNvPr>
          <p:cNvSpPr/>
          <p:nvPr/>
        </p:nvSpPr>
        <p:spPr>
          <a:xfrm>
            <a:off x="6957585" y="4361923"/>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30" name="直線コネクタ 129">
            <a:extLst>
              <a:ext uri="{FF2B5EF4-FFF2-40B4-BE49-F238E27FC236}">
                <a16:creationId xmlns:a16="http://schemas.microsoft.com/office/drawing/2014/main" id="{18864ED2-7FD6-48CC-94F1-B5FC66499FF5}"/>
              </a:ext>
            </a:extLst>
          </p:cNvPr>
          <p:cNvCxnSpPr>
            <a:cxnSpLocks/>
            <a:stCxn id="29" idx="2"/>
            <a:endCxn id="129" idx="7"/>
          </p:cNvCxnSpPr>
          <p:nvPr/>
        </p:nvCxnSpPr>
        <p:spPr>
          <a:xfrm flipH="1">
            <a:off x="7078230" y="4157577"/>
            <a:ext cx="281255" cy="22364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33" name="直線コネクタ 132">
            <a:extLst>
              <a:ext uri="{FF2B5EF4-FFF2-40B4-BE49-F238E27FC236}">
                <a16:creationId xmlns:a16="http://schemas.microsoft.com/office/drawing/2014/main" id="{AD1897A5-C9B2-432F-A9D1-5DEBAE095CF8}"/>
              </a:ext>
            </a:extLst>
          </p:cNvPr>
          <p:cNvCxnSpPr>
            <a:cxnSpLocks/>
            <a:stCxn id="115" idx="4"/>
            <a:endCxn id="28" idx="0"/>
          </p:cNvCxnSpPr>
          <p:nvPr/>
        </p:nvCxnSpPr>
        <p:spPr>
          <a:xfrm>
            <a:off x="6539965" y="4431085"/>
            <a:ext cx="37730" cy="167085"/>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37" name="楕円 136">
            <a:extLst>
              <a:ext uri="{FF2B5EF4-FFF2-40B4-BE49-F238E27FC236}">
                <a16:creationId xmlns:a16="http://schemas.microsoft.com/office/drawing/2014/main" id="{BD929493-780C-4677-AC3C-39A01F04F70D}"/>
              </a:ext>
            </a:extLst>
          </p:cNvPr>
          <p:cNvSpPr/>
          <p:nvPr/>
        </p:nvSpPr>
        <p:spPr>
          <a:xfrm>
            <a:off x="6257837" y="4240815"/>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38" name="直線コネクタ 137">
            <a:extLst>
              <a:ext uri="{FF2B5EF4-FFF2-40B4-BE49-F238E27FC236}">
                <a16:creationId xmlns:a16="http://schemas.microsoft.com/office/drawing/2014/main" id="{1B1F0392-3B19-48D7-8CBD-717DDE131DBA}"/>
              </a:ext>
            </a:extLst>
          </p:cNvPr>
          <p:cNvCxnSpPr>
            <a:cxnSpLocks/>
            <a:stCxn id="33" idx="3"/>
            <a:endCxn id="137" idx="1"/>
          </p:cNvCxnSpPr>
          <p:nvPr/>
        </p:nvCxnSpPr>
        <p:spPr>
          <a:xfrm>
            <a:off x="6015183" y="4171562"/>
            <a:ext cx="263353" cy="88552"/>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43" name="楕円 142">
            <a:extLst>
              <a:ext uri="{FF2B5EF4-FFF2-40B4-BE49-F238E27FC236}">
                <a16:creationId xmlns:a16="http://schemas.microsoft.com/office/drawing/2014/main" id="{A3287AA1-4787-41E3-BED2-A9A67074BD29}"/>
              </a:ext>
            </a:extLst>
          </p:cNvPr>
          <p:cNvSpPr/>
          <p:nvPr/>
        </p:nvSpPr>
        <p:spPr>
          <a:xfrm>
            <a:off x="4982485" y="4670779"/>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44" name="直線コネクタ 143">
            <a:extLst>
              <a:ext uri="{FF2B5EF4-FFF2-40B4-BE49-F238E27FC236}">
                <a16:creationId xmlns:a16="http://schemas.microsoft.com/office/drawing/2014/main" id="{94C439D1-4219-48D3-9B99-C7448B016CA1}"/>
              </a:ext>
            </a:extLst>
          </p:cNvPr>
          <p:cNvCxnSpPr>
            <a:cxnSpLocks/>
            <a:stCxn id="31" idx="0"/>
            <a:endCxn id="143" idx="2"/>
          </p:cNvCxnSpPr>
          <p:nvPr/>
        </p:nvCxnSpPr>
        <p:spPr>
          <a:xfrm flipV="1">
            <a:off x="4428170" y="4736669"/>
            <a:ext cx="554315" cy="117127"/>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150" name="楕円 149">
            <a:extLst>
              <a:ext uri="{FF2B5EF4-FFF2-40B4-BE49-F238E27FC236}">
                <a16:creationId xmlns:a16="http://schemas.microsoft.com/office/drawing/2014/main" id="{E4D122F8-F25D-445A-8258-283C06B9871A}"/>
              </a:ext>
            </a:extLst>
          </p:cNvPr>
          <p:cNvSpPr/>
          <p:nvPr/>
        </p:nvSpPr>
        <p:spPr>
          <a:xfrm>
            <a:off x="1381365" y="4377014"/>
            <a:ext cx="141344" cy="131780"/>
          </a:xfrm>
          <a:prstGeom prst="ellipse">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cxnSp>
        <p:nvCxnSpPr>
          <p:cNvPr id="151" name="直線コネクタ 150">
            <a:extLst>
              <a:ext uri="{FF2B5EF4-FFF2-40B4-BE49-F238E27FC236}">
                <a16:creationId xmlns:a16="http://schemas.microsoft.com/office/drawing/2014/main" id="{6BC0438F-8025-49A0-A12C-10078E83B699}"/>
              </a:ext>
            </a:extLst>
          </p:cNvPr>
          <p:cNvCxnSpPr>
            <a:cxnSpLocks/>
            <a:stCxn id="150" idx="3"/>
            <a:endCxn id="34" idx="1"/>
          </p:cNvCxnSpPr>
          <p:nvPr/>
        </p:nvCxnSpPr>
        <p:spPr>
          <a:xfrm flipH="1">
            <a:off x="1248666" y="4489495"/>
            <a:ext cx="153398" cy="323643"/>
          </a:xfrm>
          <a:prstGeom prst="line">
            <a:avLst/>
          </a:prstGeom>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77" name="テキスト ボックス 76">
            <a:extLst>
              <a:ext uri="{FF2B5EF4-FFF2-40B4-BE49-F238E27FC236}">
                <a16:creationId xmlns:a16="http://schemas.microsoft.com/office/drawing/2014/main" id="{177878E6-8A97-4495-99B5-D6F36BBF964A}"/>
              </a:ext>
            </a:extLst>
          </p:cNvPr>
          <p:cNvSpPr txBox="1"/>
          <p:nvPr/>
        </p:nvSpPr>
        <p:spPr>
          <a:xfrm>
            <a:off x="669957" y="5953871"/>
            <a:ext cx="8096250" cy="369332"/>
          </a:xfrm>
          <a:prstGeom prst="rect">
            <a:avLst/>
          </a:prstGeom>
          <a:noFill/>
        </p:spPr>
        <p:txBody>
          <a:bodyPr wrap="square">
            <a:spAutoFit/>
          </a:bodyPr>
          <a:lstStyle/>
          <a:p>
            <a:r>
              <a:rPr lang="en-US" altLang="ja-JP" i="1" dirty="0"/>
              <a:t>Sensors, monitors and vehicle controlling systems in modern vehicle </a:t>
            </a:r>
            <a:endParaRPr lang="ja-JP" altLang="en-US" i="1" dirty="0"/>
          </a:p>
        </p:txBody>
      </p:sp>
    </p:spTree>
    <p:extLst>
      <p:ext uri="{BB962C8B-B14F-4D97-AF65-F5344CB8AC3E}">
        <p14:creationId xmlns:p14="http://schemas.microsoft.com/office/powerpoint/2010/main" val="1687515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日付プレースホルダー 30">
            <a:extLst>
              <a:ext uri="{FF2B5EF4-FFF2-40B4-BE49-F238E27FC236}">
                <a16:creationId xmlns:a16="http://schemas.microsoft.com/office/drawing/2014/main" id="{03C8689E-18A8-4C77-BBDB-830BF6D02B92}"/>
              </a:ext>
            </a:extLst>
          </p:cNvPr>
          <p:cNvSpPr>
            <a:spLocks noGrp="1"/>
          </p:cNvSpPr>
          <p:nvPr>
            <p:ph type="dt" idx="10"/>
          </p:nvPr>
        </p:nvSpPr>
        <p:spPr>
          <a:xfrm>
            <a:off x="685800" y="377825"/>
            <a:ext cx="1600200" cy="215900"/>
          </a:xfrm>
        </p:spPr>
        <p:txBody>
          <a:bodyPr/>
          <a:lstStyle/>
          <a:p>
            <a:r>
              <a:rPr lang="en-US" altLang="ja-JP" dirty="0"/>
              <a:t>May 2021</a:t>
            </a:r>
            <a:endParaRPr lang="ja-JP" altLang="en-US" dirty="0"/>
          </a:p>
        </p:txBody>
      </p:sp>
      <p:sp>
        <p:nvSpPr>
          <p:cNvPr id="2048" name="フッター プレースホルダー 2047">
            <a:extLst>
              <a:ext uri="{FF2B5EF4-FFF2-40B4-BE49-F238E27FC236}">
                <a16:creationId xmlns:a16="http://schemas.microsoft.com/office/drawing/2014/main" id="{FA847A02-58D3-4830-A600-DFDE929624D7}"/>
              </a:ext>
            </a:extLst>
          </p:cNvPr>
          <p:cNvSpPr>
            <a:spLocks noGrp="1"/>
          </p:cNvSpPr>
          <p:nvPr>
            <p:ph type="ftr" idx="11"/>
          </p:nvPr>
        </p:nvSpPr>
        <p:spPr>
          <a:xfrm>
            <a:off x="4878388" y="6475412"/>
            <a:ext cx="4159080" cy="245273"/>
          </a:xfrm>
        </p:spPr>
        <p:txBody>
          <a:bodyPr/>
          <a:lstStyle/>
          <a:p>
            <a:r>
              <a:rPr lang="en-US" altLang="ja-JP" dirty="0" err="1"/>
              <a:t>T.Kobayashi</a:t>
            </a:r>
            <a:r>
              <a:rPr lang="en-US" altLang="ja-JP" dirty="0"/>
              <a:t>, </a:t>
            </a:r>
            <a:r>
              <a:rPr lang="en-US" altLang="ja-JP" dirty="0" err="1"/>
              <a:t>M.Kim</a:t>
            </a:r>
            <a:r>
              <a:rPr lang="en-US" altLang="ja-JP" dirty="0"/>
              <a:t>, M. Hernandez, </a:t>
            </a:r>
            <a:r>
              <a:rPr lang="en-US" altLang="ja-JP" dirty="0" err="1"/>
              <a:t>R.Kohno</a:t>
            </a:r>
            <a:r>
              <a:rPr lang="en-US" altLang="ja-JP" dirty="0"/>
              <a:t> (YNU/YRP-IAI)</a:t>
            </a:r>
          </a:p>
        </p:txBody>
      </p:sp>
      <p:sp>
        <p:nvSpPr>
          <p:cNvPr id="2049" name="スライド番号プレースホルダー 2048">
            <a:extLst>
              <a:ext uri="{FF2B5EF4-FFF2-40B4-BE49-F238E27FC236}">
                <a16:creationId xmlns:a16="http://schemas.microsoft.com/office/drawing/2014/main" id="{81C4C696-3D6D-4D56-A14D-8FF72805E871}"/>
              </a:ext>
            </a:extLst>
          </p:cNvPr>
          <p:cNvSpPr>
            <a:spLocks noGrp="1"/>
          </p:cNvSpPr>
          <p:nvPr>
            <p:ph type="sldNum" idx="12"/>
          </p:nvPr>
        </p:nvSpPr>
        <p:spPr>
          <a:xfrm>
            <a:off x="4341813" y="6475413"/>
            <a:ext cx="536575" cy="184150"/>
          </a:xfrm>
        </p:spPr>
        <p:txBody>
          <a:bodyPr/>
          <a:lstStyle/>
          <a:p>
            <a:fld id="{248EE29C-DCB8-4C23-BE14-115B5B2E505D}" type="slidenum">
              <a:rPr lang="ja-JP" altLang="en-US" smtClean="0"/>
              <a:pPr/>
              <a:t>12</a:t>
            </a:fld>
            <a:endParaRPr lang="ja-JP" altLang="en-US"/>
          </a:p>
        </p:txBody>
      </p:sp>
      <p:sp>
        <p:nvSpPr>
          <p:cNvPr id="2" name="タイトル 1">
            <a:extLst>
              <a:ext uri="{FF2B5EF4-FFF2-40B4-BE49-F238E27FC236}">
                <a16:creationId xmlns:a16="http://schemas.microsoft.com/office/drawing/2014/main" id="{971302B0-BA59-46BC-9A8A-00E40AAFB135}"/>
              </a:ext>
            </a:extLst>
          </p:cNvPr>
          <p:cNvSpPr>
            <a:spLocks noGrp="1"/>
          </p:cNvSpPr>
          <p:nvPr>
            <p:ph type="title"/>
          </p:nvPr>
        </p:nvSpPr>
        <p:spPr>
          <a:xfrm>
            <a:off x="685800" y="685800"/>
            <a:ext cx="7772400" cy="511175"/>
          </a:xfrm>
        </p:spPr>
        <p:txBody>
          <a:bodyPr/>
          <a:lstStyle/>
          <a:p>
            <a:r>
              <a:rPr lang="en-US" altLang="ja-JP" dirty="0"/>
              <a:t>Electric and hybrid vehicle environment</a:t>
            </a:r>
            <a:endParaRPr lang="ja-JP" altLang="en-US" dirty="0"/>
          </a:p>
        </p:txBody>
      </p:sp>
      <p:sp>
        <p:nvSpPr>
          <p:cNvPr id="25" name="テキスト ボックス 24">
            <a:extLst>
              <a:ext uri="{FF2B5EF4-FFF2-40B4-BE49-F238E27FC236}">
                <a16:creationId xmlns:a16="http://schemas.microsoft.com/office/drawing/2014/main" id="{6F26D4DA-4E32-4004-BB0E-B31B12C8E6A7}"/>
              </a:ext>
            </a:extLst>
          </p:cNvPr>
          <p:cNvSpPr txBox="1"/>
          <p:nvPr/>
        </p:nvSpPr>
        <p:spPr>
          <a:xfrm>
            <a:off x="358436" y="1478988"/>
            <a:ext cx="3983377" cy="3385542"/>
          </a:xfrm>
          <a:prstGeom prst="rect">
            <a:avLst/>
          </a:prstGeom>
          <a:noFill/>
        </p:spPr>
        <p:txBody>
          <a:bodyPr wrap="square">
            <a:spAutoFit/>
          </a:bodyPr>
          <a:lstStyle/>
          <a:p>
            <a:pPr marL="285750" indent="-285750">
              <a:buFont typeface="Arial" panose="020B0604020202020204" pitchFamily="34" charset="0"/>
              <a:buChar char="•"/>
            </a:pPr>
            <a:r>
              <a:rPr lang="en-US" altLang="ja-JP" sz="2000" b="0" dirty="0"/>
              <a:t>Wheel motor</a:t>
            </a:r>
          </a:p>
          <a:p>
            <a:pPr marL="285750" indent="-285750">
              <a:buFont typeface="Arial" panose="020B0604020202020204" pitchFamily="34" charset="0"/>
              <a:buChar char="•"/>
            </a:pPr>
            <a:r>
              <a:rPr lang="en-US" altLang="ja-JP" sz="2000" b="0" dirty="0"/>
              <a:t>High current cables</a:t>
            </a:r>
          </a:p>
          <a:p>
            <a:pPr marL="285750" indent="-285750">
              <a:buFont typeface="Arial" panose="020B0604020202020204" pitchFamily="34" charset="0"/>
              <a:buChar char="•"/>
            </a:pPr>
            <a:r>
              <a:rPr lang="en-US" altLang="ja-JP" sz="2000" b="0" dirty="0"/>
              <a:t>High capacity Li-ion batteries</a:t>
            </a:r>
          </a:p>
          <a:p>
            <a:pPr marL="285750" indent="-285750">
              <a:buFont typeface="Arial" panose="020B0604020202020204" pitchFamily="34" charset="0"/>
              <a:buChar char="•"/>
            </a:pPr>
            <a:r>
              <a:rPr lang="en-US" altLang="ja-JP" sz="2000" b="0" dirty="0"/>
              <a:t>Motor controller / inverter</a:t>
            </a:r>
          </a:p>
          <a:p>
            <a:pPr marL="285750" indent="-285750">
              <a:buFont typeface="Arial" panose="020B0604020202020204" pitchFamily="34" charset="0"/>
              <a:buChar char="•"/>
            </a:pPr>
            <a:r>
              <a:rPr lang="en-US" altLang="ja-JP" sz="2000" b="0" dirty="0"/>
              <a:t>Battery charge and discharge controller</a:t>
            </a:r>
          </a:p>
          <a:p>
            <a:pPr marL="285750" indent="-285750">
              <a:buFont typeface="Arial" panose="020B0604020202020204" pitchFamily="34" charset="0"/>
              <a:buChar char="•"/>
            </a:pPr>
            <a:r>
              <a:rPr lang="en-US" altLang="ja-JP" sz="2000" b="0" dirty="0"/>
              <a:t>Electric generator</a:t>
            </a:r>
          </a:p>
          <a:p>
            <a:r>
              <a:rPr lang="en-US" altLang="ja-JP" sz="2000" b="0" dirty="0"/>
              <a:t>    </a:t>
            </a:r>
            <a:r>
              <a:rPr lang="en-US" altLang="ja-JP" sz="2000" b="0" dirty="0" err="1"/>
              <a:t>etc</a:t>
            </a:r>
            <a:r>
              <a:rPr lang="en-US" altLang="ja-JP" sz="2000" b="0" dirty="0"/>
              <a:t>….</a:t>
            </a:r>
          </a:p>
          <a:p>
            <a:pPr marL="285750" indent="-285750">
              <a:buFont typeface="Arial" panose="020B0604020202020204" pitchFamily="34" charset="0"/>
              <a:buChar char="•"/>
            </a:pPr>
            <a:endParaRPr lang="en-US" altLang="ja-JP" b="0" dirty="0"/>
          </a:p>
          <a:p>
            <a:pPr marL="285750" indent="-285750">
              <a:buFont typeface="Arial" panose="020B0604020202020204" pitchFamily="34" charset="0"/>
              <a:buChar char="•"/>
            </a:pPr>
            <a:endParaRPr lang="en-US" altLang="ja-JP" b="0" dirty="0"/>
          </a:p>
          <a:p>
            <a:pPr marL="285750" indent="-285750">
              <a:buFont typeface="Arial" panose="020B0604020202020204" pitchFamily="34" charset="0"/>
              <a:buChar char="•"/>
            </a:pPr>
            <a:endParaRPr kumimoji="1" lang="en-US" altLang="ja-JP" b="0" dirty="0"/>
          </a:p>
        </p:txBody>
      </p:sp>
      <p:sp>
        <p:nvSpPr>
          <p:cNvPr id="28" name="テキスト ボックス 27">
            <a:extLst>
              <a:ext uri="{FF2B5EF4-FFF2-40B4-BE49-F238E27FC236}">
                <a16:creationId xmlns:a16="http://schemas.microsoft.com/office/drawing/2014/main" id="{7D23FA92-3509-444E-9EC7-E69D264322FD}"/>
              </a:ext>
            </a:extLst>
          </p:cNvPr>
          <p:cNvSpPr txBox="1"/>
          <p:nvPr/>
        </p:nvSpPr>
        <p:spPr>
          <a:xfrm>
            <a:off x="4802189" y="1478988"/>
            <a:ext cx="3983377" cy="2769989"/>
          </a:xfrm>
          <a:prstGeom prst="rect">
            <a:avLst/>
          </a:prstGeom>
          <a:noFill/>
        </p:spPr>
        <p:txBody>
          <a:bodyPr wrap="square">
            <a:spAutoFit/>
          </a:bodyPr>
          <a:lstStyle/>
          <a:p>
            <a:pPr marL="285750" indent="-285750">
              <a:buFont typeface="Arial" panose="020B0604020202020204" pitchFamily="34" charset="0"/>
              <a:buChar char="•"/>
            </a:pPr>
            <a:r>
              <a:rPr lang="en-US" altLang="ja-JP" sz="2000" b="0" dirty="0"/>
              <a:t>Motor controller / inverter</a:t>
            </a:r>
          </a:p>
          <a:p>
            <a:pPr marL="285750" indent="-285750">
              <a:buFont typeface="Arial" panose="020B0604020202020204" pitchFamily="34" charset="0"/>
              <a:buChar char="•"/>
            </a:pPr>
            <a:r>
              <a:rPr lang="en-US" altLang="ja-JP" sz="2000" b="0" dirty="0"/>
              <a:t>Brake controller</a:t>
            </a:r>
          </a:p>
          <a:p>
            <a:pPr marL="285750" indent="-285750">
              <a:buFont typeface="Arial" panose="020B0604020202020204" pitchFamily="34" charset="0"/>
              <a:buChar char="•"/>
            </a:pPr>
            <a:r>
              <a:rPr lang="en-US" altLang="ja-JP" sz="2000" b="0" dirty="0"/>
              <a:t>Central computer</a:t>
            </a:r>
          </a:p>
          <a:p>
            <a:pPr marL="285750" indent="-285750">
              <a:buFont typeface="Arial" panose="020B0604020202020204" pitchFamily="34" charset="0"/>
              <a:buChar char="•"/>
            </a:pPr>
            <a:r>
              <a:rPr lang="en-US" altLang="ja-JP" sz="2000" b="0" dirty="0"/>
              <a:t>Battery charge and discharge controller</a:t>
            </a:r>
          </a:p>
          <a:p>
            <a:pPr marL="285750" indent="-285750">
              <a:buFont typeface="Arial" panose="020B0604020202020204" pitchFamily="34" charset="0"/>
              <a:buChar char="•"/>
            </a:pPr>
            <a:r>
              <a:rPr lang="en-US" altLang="ja-JP" sz="2000" b="0" dirty="0"/>
              <a:t>Sensors, cameras, </a:t>
            </a:r>
            <a:r>
              <a:rPr lang="en-US" altLang="ja-JP" sz="2000" b="0" dirty="0" err="1"/>
              <a:t>etc</a:t>
            </a:r>
            <a:r>
              <a:rPr lang="en-US" altLang="ja-JP" sz="2000" b="0" dirty="0"/>
              <a:t>….</a:t>
            </a:r>
          </a:p>
          <a:p>
            <a:pPr marL="285750" indent="-285750">
              <a:buFont typeface="Arial" panose="020B0604020202020204" pitchFamily="34" charset="0"/>
              <a:buChar char="•"/>
            </a:pPr>
            <a:endParaRPr lang="en-US" altLang="ja-JP" b="0" dirty="0"/>
          </a:p>
          <a:p>
            <a:pPr marL="285750" indent="-285750">
              <a:buFont typeface="Arial" panose="020B0604020202020204" pitchFamily="34" charset="0"/>
              <a:buChar char="•"/>
            </a:pPr>
            <a:endParaRPr lang="en-US" altLang="ja-JP" b="0" dirty="0"/>
          </a:p>
          <a:p>
            <a:pPr marL="285750" indent="-285750">
              <a:buFont typeface="Arial" panose="020B0604020202020204" pitchFamily="34" charset="0"/>
              <a:buChar char="•"/>
            </a:pPr>
            <a:endParaRPr kumimoji="1" lang="en-US" altLang="ja-JP" b="0" dirty="0"/>
          </a:p>
        </p:txBody>
      </p:sp>
      <p:sp>
        <p:nvSpPr>
          <p:cNvPr id="9" name="左中かっこ 8">
            <a:extLst>
              <a:ext uri="{FF2B5EF4-FFF2-40B4-BE49-F238E27FC236}">
                <a16:creationId xmlns:a16="http://schemas.microsoft.com/office/drawing/2014/main" id="{F4749FA6-AECA-4B1D-B43F-1284CD4AAB7A}"/>
              </a:ext>
            </a:extLst>
          </p:cNvPr>
          <p:cNvSpPr/>
          <p:nvPr/>
        </p:nvSpPr>
        <p:spPr>
          <a:xfrm rot="16200000">
            <a:off x="1954751" y="2199899"/>
            <a:ext cx="452761" cy="3645395"/>
          </a:xfrm>
          <a:prstGeom prst="leftBrace">
            <a:avLst>
              <a:gd name="adj1" fmla="val 45588"/>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2" name="左中かっこ 31">
            <a:extLst>
              <a:ext uri="{FF2B5EF4-FFF2-40B4-BE49-F238E27FC236}">
                <a16:creationId xmlns:a16="http://schemas.microsoft.com/office/drawing/2014/main" id="{6FA84285-F70C-4E2E-A615-455DC1E3BDB1}"/>
              </a:ext>
            </a:extLst>
          </p:cNvPr>
          <p:cNvSpPr/>
          <p:nvPr/>
        </p:nvSpPr>
        <p:spPr>
          <a:xfrm rot="16200000">
            <a:off x="6409122" y="2050759"/>
            <a:ext cx="452761" cy="3645395"/>
          </a:xfrm>
          <a:prstGeom prst="leftBrace">
            <a:avLst>
              <a:gd name="adj1" fmla="val 45588"/>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a:p>
        </p:txBody>
      </p:sp>
      <p:sp>
        <p:nvSpPr>
          <p:cNvPr id="33" name="テキスト ボックス 32">
            <a:extLst>
              <a:ext uri="{FF2B5EF4-FFF2-40B4-BE49-F238E27FC236}">
                <a16:creationId xmlns:a16="http://schemas.microsoft.com/office/drawing/2014/main" id="{26F287F1-F9B6-4A53-BEAA-B693CC646439}"/>
              </a:ext>
            </a:extLst>
          </p:cNvPr>
          <p:cNvSpPr txBox="1"/>
          <p:nvPr/>
        </p:nvSpPr>
        <p:spPr>
          <a:xfrm>
            <a:off x="358433" y="4294669"/>
            <a:ext cx="3742573" cy="1754326"/>
          </a:xfrm>
          <a:prstGeom prst="rect">
            <a:avLst/>
          </a:prstGeom>
          <a:noFill/>
        </p:spPr>
        <p:txBody>
          <a:bodyPr wrap="square">
            <a:spAutoFit/>
          </a:bodyPr>
          <a:lstStyle/>
          <a:p>
            <a:r>
              <a:rPr kumimoji="1" lang="en-US" altLang="ja-JP" b="0" dirty="0"/>
              <a:t>Power electronics systems and its circuits radiate EM wave which causes colored noise EMI.</a:t>
            </a:r>
            <a:br>
              <a:rPr kumimoji="1" lang="en-US" altLang="ja-JP" b="0" dirty="0"/>
            </a:br>
            <a:br>
              <a:rPr kumimoji="1" lang="en-US" altLang="ja-JP" b="0" dirty="0"/>
            </a:br>
            <a:r>
              <a:rPr lang="en-US" altLang="ja-JP" b="0" dirty="0"/>
              <a:t>VBAN and HBAN should be protected from such EMI.</a:t>
            </a:r>
            <a:endParaRPr kumimoji="1" lang="en-US" altLang="ja-JP" b="0" dirty="0"/>
          </a:p>
        </p:txBody>
      </p:sp>
      <p:sp>
        <p:nvSpPr>
          <p:cNvPr id="34" name="テキスト ボックス 33">
            <a:extLst>
              <a:ext uri="{FF2B5EF4-FFF2-40B4-BE49-F238E27FC236}">
                <a16:creationId xmlns:a16="http://schemas.microsoft.com/office/drawing/2014/main" id="{F91DCF44-DECA-4152-9AD6-A77D4FFD20DF}"/>
              </a:ext>
            </a:extLst>
          </p:cNvPr>
          <p:cNvSpPr txBox="1"/>
          <p:nvPr/>
        </p:nvSpPr>
        <p:spPr>
          <a:xfrm>
            <a:off x="4922590" y="4099837"/>
            <a:ext cx="3742573" cy="2031325"/>
          </a:xfrm>
          <a:prstGeom prst="rect">
            <a:avLst/>
          </a:prstGeom>
          <a:noFill/>
        </p:spPr>
        <p:txBody>
          <a:bodyPr wrap="square">
            <a:spAutoFit/>
          </a:bodyPr>
          <a:lstStyle/>
          <a:p>
            <a:r>
              <a:rPr kumimoji="1" lang="en-US" altLang="ja-JP" b="0" dirty="0"/>
              <a:t>Vehicle control systems and sensors are electronically sensitive system in general.</a:t>
            </a:r>
          </a:p>
          <a:p>
            <a:endParaRPr lang="en-US" altLang="ja-JP" b="0" dirty="0"/>
          </a:p>
          <a:p>
            <a:r>
              <a:rPr kumimoji="1" lang="en-US" altLang="ja-JP" b="0" dirty="0"/>
              <a:t>Those systems should be protected from EMI from HBAN and VBAN and guaranteed EMC.</a:t>
            </a:r>
          </a:p>
        </p:txBody>
      </p:sp>
    </p:spTree>
    <p:extLst>
      <p:ext uri="{BB962C8B-B14F-4D97-AF65-F5344CB8AC3E}">
        <p14:creationId xmlns:p14="http://schemas.microsoft.com/office/powerpoint/2010/main" val="15089901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楕円 18">
            <a:extLst>
              <a:ext uri="{FF2B5EF4-FFF2-40B4-BE49-F238E27FC236}">
                <a16:creationId xmlns:a16="http://schemas.microsoft.com/office/drawing/2014/main" id="{9F81F462-27BD-4E93-A0E0-337E627F6CF7}"/>
              </a:ext>
            </a:extLst>
          </p:cNvPr>
          <p:cNvSpPr/>
          <p:nvPr/>
        </p:nvSpPr>
        <p:spPr>
          <a:xfrm>
            <a:off x="5702099" y="1287262"/>
            <a:ext cx="1393794" cy="714814"/>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8" name="矢印: ストライプ 17">
            <a:extLst>
              <a:ext uri="{FF2B5EF4-FFF2-40B4-BE49-F238E27FC236}">
                <a16:creationId xmlns:a16="http://schemas.microsoft.com/office/drawing/2014/main" id="{AB4B1137-59A4-4C5A-845A-C0E6E138D2E8}"/>
              </a:ext>
            </a:extLst>
          </p:cNvPr>
          <p:cNvSpPr/>
          <p:nvPr/>
        </p:nvSpPr>
        <p:spPr>
          <a:xfrm>
            <a:off x="3339249" y="1237792"/>
            <a:ext cx="2272354" cy="764284"/>
          </a:xfrm>
          <a:prstGeom prst="stripedRightArrow">
            <a:avLst/>
          </a:prstGeom>
          <a:solidFill>
            <a:srgbClr val="FF99FF"/>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6" name="楕円 15">
            <a:extLst>
              <a:ext uri="{FF2B5EF4-FFF2-40B4-BE49-F238E27FC236}">
                <a16:creationId xmlns:a16="http://schemas.microsoft.com/office/drawing/2014/main" id="{AD89EC60-E0CF-4A22-AA91-3C6795C2CFFF}"/>
              </a:ext>
            </a:extLst>
          </p:cNvPr>
          <p:cNvSpPr/>
          <p:nvPr/>
        </p:nvSpPr>
        <p:spPr>
          <a:xfrm>
            <a:off x="1653783" y="1287262"/>
            <a:ext cx="1393794" cy="714814"/>
          </a:xfrm>
          <a:prstGeom prst="ellipse">
            <a:avLst/>
          </a:prstGeom>
          <a:solidFill>
            <a:schemeClr val="accent2">
              <a:lumMod val="20000"/>
              <a:lumOff val="80000"/>
            </a:schemeClr>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Date Placeholder 1">
            <a:extLst>
              <a:ext uri="{FF2B5EF4-FFF2-40B4-BE49-F238E27FC236}">
                <a16:creationId xmlns:a16="http://schemas.microsoft.com/office/drawing/2014/main" id="{3E1ADFA6-5E41-4E6C-AD3A-AC38D999D846}"/>
              </a:ext>
            </a:extLst>
          </p:cNvPr>
          <p:cNvSpPr>
            <a:spLocks noGrp="1"/>
          </p:cNvSpPr>
          <p:nvPr>
            <p:ph type="dt" idx="10"/>
          </p:nvPr>
        </p:nvSpPr>
        <p:spPr/>
        <p:txBody>
          <a:bodyPr/>
          <a:lstStyle/>
          <a:p>
            <a:r>
              <a:rPr lang="en-US"/>
              <a:t>May 2021</a:t>
            </a:r>
            <a:endParaRPr lang="en-US" dirty="0"/>
          </a:p>
        </p:txBody>
      </p:sp>
      <p:sp>
        <p:nvSpPr>
          <p:cNvPr id="3" name="Footer Placeholder 2">
            <a:extLst>
              <a:ext uri="{FF2B5EF4-FFF2-40B4-BE49-F238E27FC236}">
                <a16:creationId xmlns:a16="http://schemas.microsoft.com/office/drawing/2014/main" id="{5E3C2579-4842-410D-A6BC-68A2C8FD1CB8}"/>
              </a:ext>
            </a:extLst>
          </p:cNvPr>
          <p:cNvSpPr>
            <a:spLocks noGrp="1"/>
          </p:cNvSpPr>
          <p:nvPr>
            <p:ph type="ftr" idx="11"/>
          </p:nvPr>
        </p:nvSpPr>
        <p:spPr/>
        <p:txBody>
          <a:bodyPr/>
          <a:lstStyle/>
          <a:p>
            <a:r>
              <a:rPr lang="en-US" altLang="ja-JP" dirty="0" err="1"/>
              <a:t>T.Kobayashi</a:t>
            </a:r>
            <a:r>
              <a:rPr lang="en-US" altLang="ja-JP" dirty="0"/>
              <a:t>, </a:t>
            </a:r>
            <a:r>
              <a:rPr lang="en-US" altLang="ja-JP" dirty="0" err="1"/>
              <a:t>M.Kim</a:t>
            </a:r>
            <a:r>
              <a:rPr lang="en-US" altLang="ja-JP" dirty="0"/>
              <a:t>, M. Hernandez, </a:t>
            </a:r>
            <a:r>
              <a:rPr lang="en-US" altLang="ja-JP" dirty="0" err="1"/>
              <a:t>R.Kohno</a:t>
            </a:r>
            <a:r>
              <a:rPr lang="en-US" altLang="ja-JP" dirty="0"/>
              <a:t> (YNU/YRP-IAI)</a:t>
            </a:r>
          </a:p>
        </p:txBody>
      </p:sp>
      <p:sp>
        <p:nvSpPr>
          <p:cNvPr id="4" name="Slide Number Placeholder 3">
            <a:extLst>
              <a:ext uri="{FF2B5EF4-FFF2-40B4-BE49-F238E27FC236}">
                <a16:creationId xmlns:a16="http://schemas.microsoft.com/office/drawing/2014/main" id="{529E4190-C4C5-4779-AF55-C3D02BB96127}"/>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13</a:t>
            </a:fld>
            <a:endParaRPr dirty="0"/>
          </a:p>
        </p:txBody>
      </p:sp>
      <p:sp>
        <p:nvSpPr>
          <p:cNvPr id="5" name="Title 4">
            <a:extLst>
              <a:ext uri="{FF2B5EF4-FFF2-40B4-BE49-F238E27FC236}">
                <a16:creationId xmlns:a16="http://schemas.microsoft.com/office/drawing/2014/main" id="{65B480F8-B7B8-4F70-912A-A05C86D77210}"/>
              </a:ext>
            </a:extLst>
          </p:cNvPr>
          <p:cNvSpPr>
            <a:spLocks noGrp="1"/>
          </p:cNvSpPr>
          <p:nvPr>
            <p:ph type="title"/>
          </p:nvPr>
        </p:nvSpPr>
        <p:spPr/>
        <p:txBody>
          <a:bodyPr/>
          <a:lstStyle/>
          <a:p>
            <a:r>
              <a:rPr lang="en-US" dirty="0"/>
              <a:t>EMC model</a:t>
            </a:r>
          </a:p>
        </p:txBody>
      </p:sp>
      <p:sp>
        <p:nvSpPr>
          <p:cNvPr id="8" name="TextBox 7">
            <a:extLst>
              <a:ext uri="{FF2B5EF4-FFF2-40B4-BE49-F238E27FC236}">
                <a16:creationId xmlns:a16="http://schemas.microsoft.com/office/drawing/2014/main" id="{7526DCA6-AE13-4739-BC00-669FC4999F65}"/>
              </a:ext>
            </a:extLst>
          </p:cNvPr>
          <p:cNvSpPr txBox="1"/>
          <p:nvPr/>
        </p:nvSpPr>
        <p:spPr>
          <a:xfrm>
            <a:off x="1881900" y="1443758"/>
            <a:ext cx="966931" cy="369332"/>
          </a:xfrm>
          <a:prstGeom prst="rect">
            <a:avLst/>
          </a:prstGeom>
          <a:noFill/>
        </p:spPr>
        <p:txBody>
          <a:bodyPr wrap="none" rtlCol="0">
            <a:spAutoFit/>
          </a:bodyPr>
          <a:lstStyle/>
          <a:p>
            <a:r>
              <a:rPr lang="en-US" dirty="0"/>
              <a:t>Source</a:t>
            </a:r>
          </a:p>
        </p:txBody>
      </p:sp>
      <p:sp>
        <p:nvSpPr>
          <p:cNvPr id="9" name="TextBox 8">
            <a:extLst>
              <a:ext uri="{FF2B5EF4-FFF2-40B4-BE49-F238E27FC236}">
                <a16:creationId xmlns:a16="http://schemas.microsoft.com/office/drawing/2014/main" id="{3EC31317-D8B7-4F3E-A3E2-7B9A7083EFFD}"/>
              </a:ext>
            </a:extLst>
          </p:cNvPr>
          <p:cNvSpPr txBox="1"/>
          <p:nvPr/>
        </p:nvSpPr>
        <p:spPr>
          <a:xfrm>
            <a:off x="804844" y="2018586"/>
            <a:ext cx="7951857" cy="646331"/>
          </a:xfrm>
          <a:prstGeom prst="rect">
            <a:avLst/>
          </a:prstGeom>
          <a:noFill/>
        </p:spPr>
        <p:txBody>
          <a:bodyPr wrap="none" rtlCol="0">
            <a:spAutoFit/>
          </a:bodyPr>
          <a:lstStyle/>
          <a:p>
            <a:r>
              <a:rPr lang="en-US" dirty="0"/>
              <a:t>Sources of EM near and far field: </a:t>
            </a:r>
            <a:r>
              <a:rPr lang="en-US" b="0" dirty="0"/>
              <a:t> may be off board and on board sources</a:t>
            </a:r>
          </a:p>
          <a:p>
            <a:endParaRPr lang="en-US" b="0" dirty="0"/>
          </a:p>
        </p:txBody>
      </p:sp>
      <p:sp>
        <p:nvSpPr>
          <p:cNvPr id="10" name="TextBox 9">
            <a:extLst>
              <a:ext uri="{FF2B5EF4-FFF2-40B4-BE49-F238E27FC236}">
                <a16:creationId xmlns:a16="http://schemas.microsoft.com/office/drawing/2014/main" id="{BBD02350-86FD-4BAA-907C-AE4797E7E02C}"/>
              </a:ext>
            </a:extLst>
          </p:cNvPr>
          <p:cNvSpPr txBox="1"/>
          <p:nvPr/>
        </p:nvSpPr>
        <p:spPr>
          <a:xfrm>
            <a:off x="812755" y="2314307"/>
            <a:ext cx="3057247" cy="369332"/>
          </a:xfrm>
          <a:prstGeom prst="rect">
            <a:avLst/>
          </a:prstGeom>
          <a:noFill/>
        </p:spPr>
        <p:txBody>
          <a:bodyPr wrap="none" rtlCol="0">
            <a:spAutoFit/>
          </a:bodyPr>
          <a:lstStyle/>
          <a:p>
            <a:r>
              <a:rPr lang="en-US" dirty="0"/>
              <a:t>Path: </a:t>
            </a:r>
            <a:r>
              <a:rPr lang="en-US" b="0" dirty="0"/>
              <a:t>radiated or conducted</a:t>
            </a:r>
          </a:p>
        </p:txBody>
      </p:sp>
      <p:sp>
        <p:nvSpPr>
          <p:cNvPr id="11" name="TextBox 10">
            <a:extLst>
              <a:ext uri="{FF2B5EF4-FFF2-40B4-BE49-F238E27FC236}">
                <a16:creationId xmlns:a16="http://schemas.microsoft.com/office/drawing/2014/main" id="{18477906-16BB-49B0-8301-E869C273DB8D}"/>
              </a:ext>
            </a:extLst>
          </p:cNvPr>
          <p:cNvSpPr txBox="1"/>
          <p:nvPr/>
        </p:nvSpPr>
        <p:spPr>
          <a:xfrm>
            <a:off x="812755" y="2629255"/>
            <a:ext cx="4942379" cy="369332"/>
          </a:xfrm>
          <a:prstGeom prst="rect">
            <a:avLst/>
          </a:prstGeom>
          <a:noFill/>
        </p:spPr>
        <p:txBody>
          <a:bodyPr wrap="none" rtlCol="0">
            <a:spAutoFit/>
          </a:bodyPr>
          <a:lstStyle/>
          <a:p>
            <a:r>
              <a:rPr lang="en-US" dirty="0"/>
              <a:t>Sink: </a:t>
            </a:r>
            <a:r>
              <a:rPr lang="en-US" b="0" dirty="0"/>
              <a:t>intended receiver or unintended receiver</a:t>
            </a:r>
          </a:p>
        </p:txBody>
      </p:sp>
      <p:sp>
        <p:nvSpPr>
          <p:cNvPr id="12" name="TextBox 11">
            <a:extLst>
              <a:ext uri="{FF2B5EF4-FFF2-40B4-BE49-F238E27FC236}">
                <a16:creationId xmlns:a16="http://schemas.microsoft.com/office/drawing/2014/main" id="{09B80BA5-F2F0-467D-9814-8767FB716ACD}"/>
              </a:ext>
            </a:extLst>
          </p:cNvPr>
          <p:cNvSpPr txBox="1"/>
          <p:nvPr/>
        </p:nvSpPr>
        <p:spPr>
          <a:xfrm>
            <a:off x="961053" y="3983977"/>
            <a:ext cx="184731" cy="369332"/>
          </a:xfrm>
          <a:prstGeom prst="rect">
            <a:avLst/>
          </a:prstGeom>
          <a:noFill/>
        </p:spPr>
        <p:txBody>
          <a:bodyPr wrap="none" rtlCol="0">
            <a:spAutoFit/>
          </a:bodyPr>
          <a:lstStyle/>
          <a:p>
            <a:pPr algn="ctr"/>
            <a:endParaRPr lang="en-US" b="0" dirty="0"/>
          </a:p>
        </p:txBody>
      </p:sp>
      <p:sp>
        <p:nvSpPr>
          <p:cNvPr id="13" name="TextBox 7">
            <a:extLst>
              <a:ext uri="{FF2B5EF4-FFF2-40B4-BE49-F238E27FC236}">
                <a16:creationId xmlns:a16="http://schemas.microsoft.com/office/drawing/2014/main" id="{F84E8772-1CBF-4D9D-96DC-3D8263E0D009}"/>
              </a:ext>
            </a:extLst>
          </p:cNvPr>
          <p:cNvSpPr txBox="1"/>
          <p:nvPr/>
        </p:nvSpPr>
        <p:spPr>
          <a:xfrm>
            <a:off x="4014653" y="1443758"/>
            <a:ext cx="684803" cy="369332"/>
          </a:xfrm>
          <a:prstGeom prst="rect">
            <a:avLst/>
          </a:prstGeom>
          <a:noFill/>
        </p:spPr>
        <p:txBody>
          <a:bodyPr wrap="none" rtlCol="0">
            <a:spAutoFit/>
          </a:bodyPr>
          <a:lstStyle/>
          <a:p>
            <a:r>
              <a:rPr lang="en-US" dirty="0"/>
              <a:t>Path</a:t>
            </a:r>
          </a:p>
        </p:txBody>
      </p:sp>
      <p:sp>
        <p:nvSpPr>
          <p:cNvPr id="15" name="TextBox 7">
            <a:extLst>
              <a:ext uri="{FF2B5EF4-FFF2-40B4-BE49-F238E27FC236}">
                <a16:creationId xmlns:a16="http://schemas.microsoft.com/office/drawing/2014/main" id="{0BFE5849-0B39-499B-8973-2CF95427C7AE}"/>
              </a:ext>
            </a:extLst>
          </p:cNvPr>
          <p:cNvSpPr txBox="1"/>
          <p:nvPr/>
        </p:nvSpPr>
        <p:spPr>
          <a:xfrm>
            <a:off x="6063006" y="1443758"/>
            <a:ext cx="671979" cy="369332"/>
          </a:xfrm>
          <a:prstGeom prst="rect">
            <a:avLst/>
          </a:prstGeom>
          <a:noFill/>
        </p:spPr>
        <p:txBody>
          <a:bodyPr wrap="none" rtlCol="0">
            <a:spAutoFit/>
          </a:bodyPr>
          <a:lstStyle/>
          <a:p>
            <a:r>
              <a:rPr lang="en-US" dirty="0"/>
              <a:t>Sink</a:t>
            </a:r>
          </a:p>
        </p:txBody>
      </p:sp>
      <p:sp>
        <p:nvSpPr>
          <p:cNvPr id="17" name="稲妻 16">
            <a:extLst>
              <a:ext uri="{FF2B5EF4-FFF2-40B4-BE49-F238E27FC236}">
                <a16:creationId xmlns:a16="http://schemas.microsoft.com/office/drawing/2014/main" id="{ED86ED22-2C37-4436-AD69-9FA7EBE4F1AA}"/>
              </a:ext>
            </a:extLst>
          </p:cNvPr>
          <p:cNvSpPr/>
          <p:nvPr/>
        </p:nvSpPr>
        <p:spPr>
          <a:xfrm flipH="1">
            <a:off x="2700936" y="1174272"/>
            <a:ext cx="589363" cy="603307"/>
          </a:xfrm>
          <a:prstGeom prst="lightningBol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pic>
        <p:nvPicPr>
          <p:cNvPr id="22" name="図 21" descr="スポーツゲーム が含まれている画像&#10;&#10;自動的に生成された説明">
            <a:extLst>
              <a:ext uri="{FF2B5EF4-FFF2-40B4-BE49-F238E27FC236}">
                <a16:creationId xmlns:a16="http://schemas.microsoft.com/office/drawing/2014/main" id="{AB2FF5A7-DB50-4ABD-A6D3-4731CA8B7D13}"/>
              </a:ext>
            </a:extLst>
          </p:cNvPr>
          <p:cNvPicPr>
            <a:picLocks noChangeAspect="1"/>
          </p:cNvPicPr>
          <p:nvPr/>
        </p:nvPicPr>
        <p:blipFill rotWithShape="1">
          <a:blip r:embed="rId2">
            <a:extLst>
              <a:ext uri="{28A0092B-C50C-407E-A947-70E740481C1C}">
                <a14:useLocalDpi xmlns:a14="http://schemas.microsoft.com/office/drawing/2010/main" val="0"/>
              </a:ext>
            </a:extLst>
          </a:blip>
          <a:srcRect l="6958" t="24307" r="5366" b="23703"/>
          <a:stretch/>
        </p:blipFill>
        <p:spPr>
          <a:xfrm>
            <a:off x="2040134" y="3220174"/>
            <a:ext cx="5148229" cy="3052832"/>
          </a:xfrm>
          <a:prstGeom prst="rect">
            <a:avLst/>
          </a:prstGeom>
        </p:spPr>
      </p:pic>
      <p:sp>
        <p:nvSpPr>
          <p:cNvPr id="27" name="テキスト ボックス 26">
            <a:extLst>
              <a:ext uri="{FF2B5EF4-FFF2-40B4-BE49-F238E27FC236}">
                <a16:creationId xmlns:a16="http://schemas.microsoft.com/office/drawing/2014/main" id="{76DA98B5-EF30-43C1-8A48-16F9639BB49E}"/>
              </a:ext>
            </a:extLst>
          </p:cNvPr>
          <p:cNvSpPr txBox="1"/>
          <p:nvPr/>
        </p:nvSpPr>
        <p:spPr>
          <a:xfrm>
            <a:off x="1240191" y="3404150"/>
            <a:ext cx="962463" cy="461665"/>
          </a:xfrm>
          <a:prstGeom prst="rect">
            <a:avLst/>
          </a:prstGeom>
          <a:solidFill>
            <a:srgbClr val="D9D9D9">
              <a:alpha val="81176"/>
            </a:srgbClr>
          </a:solidFill>
        </p:spPr>
        <p:txBody>
          <a:bodyPr wrap="square">
            <a:spAutoFit/>
          </a:bodyPr>
          <a:lstStyle/>
          <a:p>
            <a:pPr algn="ctr"/>
            <a:r>
              <a:rPr lang="en-US" altLang="ja-JP" sz="1200" b="0" dirty="0"/>
              <a:t>Radar application</a:t>
            </a:r>
            <a:endParaRPr lang="ja-JP" altLang="en-US" sz="1200" dirty="0"/>
          </a:p>
        </p:txBody>
      </p:sp>
      <p:sp>
        <p:nvSpPr>
          <p:cNvPr id="28" name="楕円 27">
            <a:extLst>
              <a:ext uri="{FF2B5EF4-FFF2-40B4-BE49-F238E27FC236}">
                <a16:creationId xmlns:a16="http://schemas.microsoft.com/office/drawing/2014/main" id="{F0DB5036-7CA2-4F75-9990-0C7DE0BA66A5}"/>
              </a:ext>
            </a:extLst>
          </p:cNvPr>
          <p:cNvSpPr/>
          <p:nvPr/>
        </p:nvSpPr>
        <p:spPr>
          <a:xfrm>
            <a:off x="2231051" y="3859414"/>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9" name="テキスト ボックス 28">
            <a:extLst>
              <a:ext uri="{FF2B5EF4-FFF2-40B4-BE49-F238E27FC236}">
                <a16:creationId xmlns:a16="http://schemas.microsoft.com/office/drawing/2014/main" id="{7C9D6124-EAA0-4DEA-98EB-E13CDE71EC91}"/>
              </a:ext>
            </a:extLst>
          </p:cNvPr>
          <p:cNvSpPr txBox="1"/>
          <p:nvPr/>
        </p:nvSpPr>
        <p:spPr>
          <a:xfrm>
            <a:off x="1276196" y="5489347"/>
            <a:ext cx="962463" cy="461665"/>
          </a:xfrm>
          <a:prstGeom prst="rect">
            <a:avLst/>
          </a:prstGeom>
          <a:solidFill>
            <a:srgbClr val="D9D9D9">
              <a:alpha val="81176"/>
            </a:srgbClr>
          </a:solidFill>
        </p:spPr>
        <p:txBody>
          <a:bodyPr wrap="square">
            <a:spAutoFit/>
          </a:bodyPr>
          <a:lstStyle/>
          <a:p>
            <a:pPr algn="ctr"/>
            <a:r>
              <a:rPr lang="en-US" altLang="ja-JP" sz="1200" b="0" dirty="0"/>
              <a:t>Radar application</a:t>
            </a:r>
            <a:endParaRPr lang="ja-JP" altLang="en-US" sz="1200" dirty="0"/>
          </a:p>
        </p:txBody>
      </p:sp>
      <p:sp>
        <p:nvSpPr>
          <p:cNvPr id="30" name="テキスト ボックス 29">
            <a:extLst>
              <a:ext uri="{FF2B5EF4-FFF2-40B4-BE49-F238E27FC236}">
                <a16:creationId xmlns:a16="http://schemas.microsoft.com/office/drawing/2014/main" id="{745DED8A-955E-492E-918B-5A9A5D37D85D}"/>
              </a:ext>
            </a:extLst>
          </p:cNvPr>
          <p:cNvSpPr txBox="1"/>
          <p:nvPr/>
        </p:nvSpPr>
        <p:spPr>
          <a:xfrm>
            <a:off x="2440944" y="3397749"/>
            <a:ext cx="1215716" cy="461665"/>
          </a:xfrm>
          <a:prstGeom prst="rect">
            <a:avLst/>
          </a:prstGeom>
          <a:solidFill>
            <a:srgbClr val="D9D9D9">
              <a:alpha val="81176"/>
            </a:srgbClr>
          </a:solidFill>
        </p:spPr>
        <p:txBody>
          <a:bodyPr wrap="square">
            <a:spAutoFit/>
          </a:bodyPr>
          <a:lstStyle>
            <a:defPPr>
              <a:defRPr lang="ja-JP"/>
            </a:defPPr>
            <a:lvl1pPr>
              <a:defRPr sz="1200" b="0"/>
            </a:lvl1pPr>
          </a:lstStyle>
          <a:p>
            <a:r>
              <a:rPr lang="en-US" altLang="ja-JP" dirty="0"/>
              <a:t>Engine control application</a:t>
            </a:r>
            <a:endParaRPr lang="ja-JP" altLang="en-US" dirty="0"/>
          </a:p>
        </p:txBody>
      </p:sp>
      <p:sp>
        <p:nvSpPr>
          <p:cNvPr id="31" name="テキスト ボックス 30">
            <a:extLst>
              <a:ext uri="{FF2B5EF4-FFF2-40B4-BE49-F238E27FC236}">
                <a16:creationId xmlns:a16="http://schemas.microsoft.com/office/drawing/2014/main" id="{6CA0FB69-7789-4D1A-82EB-9B33B2477449}"/>
              </a:ext>
            </a:extLst>
          </p:cNvPr>
          <p:cNvSpPr txBox="1"/>
          <p:nvPr/>
        </p:nvSpPr>
        <p:spPr>
          <a:xfrm>
            <a:off x="3064994" y="5262329"/>
            <a:ext cx="1060544" cy="461665"/>
          </a:xfrm>
          <a:prstGeom prst="rect">
            <a:avLst/>
          </a:prstGeom>
          <a:solidFill>
            <a:srgbClr val="D9D9D9">
              <a:alpha val="81176"/>
            </a:srgbClr>
          </a:solidFill>
        </p:spPr>
        <p:txBody>
          <a:bodyPr wrap="square">
            <a:spAutoFit/>
          </a:bodyPr>
          <a:lstStyle/>
          <a:p>
            <a:pPr algn="ctr"/>
            <a:r>
              <a:rPr lang="en-US" altLang="ja-JP" sz="1200" b="0" dirty="0"/>
              <a:t>Body control </a:t>
            </a:r>
            <a:r>
              <a:rPr lang="en-US" altLang="ja-JP" sz="1200" b="0" dirty="0" err="1"/>
              <a:t>applicaition</a:t>
            </a:r>
            <a:endParaRPr lang="ja-JP" altLang="en-US" sz="1200" dirty="0"/>
          </a:p>
        </p:txBody>
      </p:sp>
      <p:sp>
        <p:nvSpPr>
          <p:cNvPr id="32" name="テキスト ボックス 31">
            <a:extLst>
              <a:ext uri="{FF2B5EF4-FFF2-40B4-BE49-F238E27FC236}">
                <a16:creationId xmlns:a16="http://schemas.microsoft.com/office/drawing/2014/main" id="{639E9AF7-B518-4CBC-AF18-5E5BEA9F2B09}"/>
              </a:ext>
            </a:extLst>
          </p:cNvPr>
          <p:cNvSpPr txBox="1"/>
          <p:nvPr/>
        </p:nvSpPr>
        <p:spPr>
          <a:xfrm>
            <a:off x="3142272" y="4207699"/>
            <a:ext cx="809457" cy="461665"/>
          </a:xfrm>
          <a:prstGeom prst="rect">
            <a:avLst/>
          </a:prstGeom>
          <a:solidFill>
            <a:srgbClr val="FFFF00"/>
          </a:solidFill>
          <a:ln w="28575">
            <a:solidFill>
              <a:srgbClr val="FF0000"/>
            </a:solidFill>
          </a:ln>
        </p:spPr>
        <p:txBody>
          <a:bodyPr wrap="square">
            <a:spAutoFit/>
          </a:bodyPr>
          <a:lstStyle/>
          <a:p>
            <a:pPr algn="ctr"/>
            <a:r>
              <a:rPr lang="en-US" altLang="ja-JP" sz="1200" b="0" dirty="0"/>
              <a:t>Head unit</a:t>
            </a:r>
            <a:endParaRPr lang="ja-JP" altLang="en-US" sz="1200" dirty="0"/>
          </a:p>
        </p:txBody>
      </p:sp>
      <p:sp>
        <p:nvSpPr>
          <p:cNvPr id="33" name="テキスト ボックス 32">
            <a:extLst>
              <a:ext uri="{FF2B5EF4-FFF2-40B4-BE49-F238E27FC236}">
                <a16:creationId xmlns:a16="http://schemas.microsoft.com/office/drawing/2014/main" id="{5C1BA0E2-1DCE-427F-BA10-4E24E2405C96}"/>
              </a:ext>
            </a:extLst>
          </p:cNvPr>
          <p:cNvSpPr txBox="1"/>
          <p:nvPr/>
        </p:nvSpPr>
        <p:spPr>
          <a:xfrm>
            <a:off x="3810479" y="3031924"/>
            <a:ext cx="934097" cy="461665"/>
          </a:xfrm>
          <a:prstGeom prst="rect">
            <a:avLst/>
          </a:prstGeom>
          <a:solidFill>
            <a:srgbClr val="D9D9D9">
              <a:alpha val="81176"/>
            </a:srgbClr>
          </a:solidFill>
        </p:spPr>
        <p:txBody>
          <a:bodyPr wrap="square">
            <a:spAutoFit/>
          </a:bodyPr>
          <a:lstStyle/>
          <a:p>
            <a:pPr algn="ctr"/>
            <a:r>
              <a:rPr lang="en-US" altLang="ja-JP" sz="1200" b="0" dirty="0"/>
              <a:t>Camera application</a:t>
            </a:r>
            <a:endParaRPr lang="ja-JP" altLang="en-US" sz="1200" dirty="0"/>
          </a:p>
        </p:txBody>
      </p:sp>
      <p:sp>
        <p:nvSpPr>
          <p:cNvPr id="35" name="テキスト ボックス 34">
            <a:extLst>
              <a:ext uri="{FF2B5EF4-FFF2-40B4-BE49-F238E27FC236}">
                <a16:creationId xmlns:a16="http://schemas.microsoft.com/office/drawing/2014/main" id="{28499ADC-B30F-42C1-B0F7-5DD5B0384AD4}"/>
              </a:ext>
            </a:extLst>
          </p:cNvPr>
          <p:cNvSpPr txBox="1"/>
          <p:nvPr/>
        </p:nvSpPr>
        <p:spPr>
          <a:xfrm>
            <a:off x="6934656" y="3675262"/>
            <a:ext cx="1523544" cy="276999"/>
          </a:xfrm>
          <a:prstGeom prst="rect">
            <a:avLst/>
          </a:prstGeom>
          <a:solidFill>
            <a:srgbClr val="D9D9D9">
              <a:alpha val="81176"/>
            </a:srgbClr>
          </a:solidFill>
        </p:spPr>
        <p:txBody>
          <a:bodyPr wrap="square">
            <a:spAutoFit/>
          </a:bodyPr>
          <a:lstStyle/>
          <a:p>
            <a:pPr algn="ctr"/>
            <a:r>
              <a:rPr lang="en-US" altLang="ja-JP" sz="1200" b="0" dirty="0"/>
              <a:t>Camera application</a:t>
            </a:r>
            <a:endParaRPr lang="ja-JP" altLang="en-US" sz="1200" dirty="0"/>
          </a:p>
        </p:txBody>
      </p:sp>
      <p:sp>
        <p:nvSpPr>
          <p:cNvPr id="37" name="テキスト ボックス 36">
            <a:extLst>
              <a:ext uri="{FF2B5EF4-FFF2-40B4-BE49-F238E27FC236}">
                <a16:creationId xmlns:a16="http://schemas.microsoft.com/office/drawing/2014/main" id="{F78BCDEC-1F7F-4A7C-A429-DF235A1B6FF2}"/>
              </a:ext>
            </a:extLst>
          </p:cNvPr>
          <p:cNvSpPr txBox="1"/>
          <p:nvPr/>
        </p:nvSpPr>
        <p:spPr>
          <a:xfrm>
            <a:off x="3263529" y="4712788"/>
            <a:ext cx="1060544" cy="461665"/>
          </a:xfrm>
          <a:prstGeom prst="rect">
            <a:avLst/>
          </a:prstGeom>
          <a:solidFill>
            <a:srgbClr val="D9D9D9">
              <a:alpha val="81176"/>
            </a:srgbClr>
          </a:solidFill>
        </p:spPr>
        <p:txBody>
          <a:bodyPr wrap="square">
            <a:spAutoFit/>
          </a:bodyPr>
          <a:lstStyle/>
          <a:p>
            <a:pPr algn="ctr"/>
            <a:r>
              <a:rPr lang="en-US" altLang="ja-JP" sz="1200" b="0" dirty="0"/>
              <a:t>Dashboard application</a:t>
            </a:r>
            <a:endParaRPr lang="ja-JP" altLang="en-US" sz="1200" dirty="0"/>
          </a:p>
        </p:txBody>
      </p:sp>
      <p:sp>
        <p:nvSpPr>
          <p:cNvPr id="57" name="楕円 56">
            <a:extLst>
              <a:ext uri="{FF2B5EF4-FFF2-40B4-BE49-F238E27FC236}">
                <a16:creationId xmlns:a16="http://schemas.microsoft.com/office/drawing/2014/main" id="{A3DD585C-C4D5-41C1-A556-AB354168E37B}"/>
              </a:ext>
            </a:extLst>
          </p:cNvPr>
          <p:cNvSpPr/>
          <p:nvPr/>
        </p:nvSpPr>
        <p:spPr>
          <a:xfrm>
            <a:off x="2254795" y="5372259"/>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8" name="楕円 57">
            <a:extLst>
              <a:ext uri="{FF2B5EF4-FFF2-40B4-BE49-F238E27FC236}">
                <a16:creationId xmlns:a16="http://schemas.microsoft.com/office/drawing/2014/main" id="{8CD97B30-532F-47EA-A9F1-EF0CD7DF434A}"/>
              </a:ext>
            </a:extLst>
          </p:cNvPr>
          <p:cNvSpPr/>
          <p:nvPr/>
        </p:nvSpPr>
        <p:spPr>
          <a:xfrm>
            <a:off x="2767389" y="3863144"/>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0" name="楕円 59">
            <a:extLst>
              <a:ext uri="{FF2B5EF4-FFF2-40B4-BE49-F238E27FC236}">
                <a16:creationId xmlns:a16="http://schemas.microsoft.com/office/drawing/2014/main" id="{7A9D7FB1-8E10-4955-A1AC-5B72CA522091}"/>
              </a:ext>
            </a:extLst>
          </p:cNvPr>
          <p:cNvSpPr/>
          <p:nvPr/>
        </p:nvSpPr>
        <p:spPr>
          <a:xfrm>
            <a:off x="3105568" y="4750625"/>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1" name="楕円 60">
            <a:extLst>
              <a:ext uri="{FF2B5EF4-FFF2-40B4-BE49-F238E27FC236}">
                <a16:creationId xmlns:a16="http://schemas.microsoft.com/office/drawing/2014/main" id="{B4A2082D-9B58-478A-9E93-733BF30F4805}"/>
              </a:ext>
            </a:extLst>
          </p:cNvPr>
          <p:cNvSpPr/>
          <p:nvPr/>
        </p:nvSpPr>
        <p:spPr>
          <a:xfrm>
            <a:off x="3790646" y="3479473"/>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2" name="楕円 61">
            <a:extLst>
              <a:ext uri="{FF2B5EF4-FFF2-40B4-BE49-F238E27FC236}">
                <a16:creationId xmlns:a16="http://schemas.microsoft.com/office/drawing/2014/main" id="{3EA57DA7-2313-4886-B5BF-1D1C1B1ADA64}"/>
              </a:ext>
            </a:extLst>
          </p:cNvPr>
          <p:cNvSpPr/>
          <p:nvPr/>
        </p:nvSpPr>
        <p:spPr>
          <a:xfrm>
            <a:off x="3803217" y="5753432"/>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3" name="楕円 62">
            <a:extLst>
              <a:ext uri="{FF2B5EF4-FFF2-40B4-BE49-F238E27FC236}">
                <a16:creationId xmlns:a16="http://schemas.microsoft.com/office/drawing/2014/main" id="{819BA7B9-F0F6-47C4-A043-EC4AA65725C0}"/>
              </a:ext>
            </a:extLst>
          </p:cNvPr>
          <p:cNvSpPr/>
          <p:nvPr/>
        </p:nvSpPr>
        <p:spPr>
          <a:xfrm>
            <a:off x="5512123" y="4353309"/>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4" name="楕円 63">
            <a:extLst>
              <a:ext uri="{FF2B5EF4-FFF2-40B4-BE49-F238E27FC236}">
                <a16:creationId xmlns:a16="http://schemas.microsoft.com/office/drawing/2014/main" id="{F3A6ABEE-94CC-44F3-920F-56BD3C224D0C}"/>
              </a:ext>
            </a:extLst>
          </p:cNvPr>
          <p:cNvSpPr/>
          <p:nvPr/>
        </p:nvSpPr>
        <p:spPr>
          <a:xfrm>
            <a:off x="5519237" y="4728685"/>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5" name="楕円 64">
            <a:extLst>
              <a:ext uri="{FF2B5EF4-FFF2-40B4-BE49-F238E27FC236}">
                <a16:creationId xmlns:a16="http://schemas.microsoft.com/office/drawing/2014/main" id="{9056B51E-EF1B-495A-8E4B-1103DA1E427D}"/>
              </a:ext>
            </a:extLst>
          </p:cNvPr>
          <p:cNvSpPr/>
          <p:nvPr/>
        </p:nvSpPr>
        <p:spPr>
          <a:xfrm>
            <a:off x="2859754" y="5281326"/>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8" name="楕円 67">
            <a:extLst>
              <a:ext uri="{FF2B5EF4-FFF2-40B4-BE49-F238E27FC236}">
                <a16:creationId xmlns:a16="http://schemas.microsoft.com/office/drawing/2014/main" id="{303BAA8F-6460-48F2-AFE1-7F30973E33AB}"/>
              </a:ext>
            </a:extLst>
          </p:cNvPr>
          <p:cNvSpPr/>
          <p:nvPr/>
        </p:nvSpPr>
        <p:spPr>
          <a:xfrm>
            <a:off x="6760997" y="3612733"/>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69" name="楕円 68">
            <a:extLst>
              <a:ext uri="{FF2B5EF4-FFF2-40B4-BE49-F238E27FC236}">
                <a16:creationId xmlns:a16="http://schemas.microsoft.com/office/drawing/2014/main" id="{5E16656A-3642-41FB-A5F1-0425614CE7F2}"/>
              </a:ext>
            </a:extLst>
          </p:cNvPr>
          <p:cNvSpPr/>
          <p:nvPr/>
        </p:nvSpPr>
        <p:spPr>
          <a:xfrm>
            <a:off x="6782256" y="5619136"/>
            <a:ext cx="184731" cy="172969"/>
          </a:xfrm>
          <a:prstGeom prst="ellipse">
            <a:avLst/>
          </a:prstGeom>
          <a:solidFill>
            <a:srgbClr val="FF00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70" name="テキスト ボックス 69">
            <a:extLst>
              <a:ext uri="{FF2B5EF4-FFF2-40B4-BE49-F238E27FC236}">
                <a16:creationId xmlns:a16="http://schemas.microsoft.com/office/drawing/2014/main" id="{23D22342-774C-4639-90E2-F8BF50E9E8B1}"/>
              </a:ext>
            </a:extLst>
          </p:cNvPr>
          <p:cNvSpPr txBox="1"/>
          <p:nvPr/>
        </p:nvSpPr>
        <p:spPr>
          <a:xfrm>
            <a:off x="4918511" y="3905456"/>
            <a:ext cx="1060544" cy="461665"/>
          </a:xfrm>
          <a:prstGeom prst="rect">
            <a:avLst/>
          </a:prstGeom>
          <a:solidFill>
            <a:srgbClr val="D9D9D9">
              <a:alpha val="81176"/>
            </a:srgbClr>
          </a:solidFill>
        </p:spPr>
        <p:txBody>
          <a:bodyPr wrap="square">
            <a:spAutoFit/>
          </a:bodyPr>
          <a:lstStyle/>
          <a:p>
            <a:pPr algn="ctr"/>
            <a:r>
              <a:rPr lang="en-US" altLang="ja-JP" sz="1200" b="0" dirty="0"/>
              <a:t>Multimedia application</a:t>
            </a:r>
            <a:endParaRPr lang="ja-JP" altLang="en-US" sz="1200" dirty="0"/>
          </a:p>
        </p:txBody>
      </p:sp>
      <p:sp>
        <p:nvSpPr>
          <p:cNvPr id="71" name="テキスト ボックス 70">
            <a:extLst>
              <a:ext uri="{FF2B5EF4-FFF2-40B4-BE49-F238E27FC236}">
                <a16:creationId xmlns:a16="http://schemas.microsoft.com/office/drawing/2014/main" id="{F1DD1688-4959-4EC1-A061-F01C595B55C4}"/>
              </a:ext>
            </a:extLst>
          </p:cNvPr>
          <p:cNvSpPr txBox="1"/>
          <p:nvPr/>
        </p:nvSpPr>
        <p:spPr>
          <a:xfrm>
            <a:off x="4904929" y="4919001"/>
            <a:ext cx="1214388" cy="461665"/>
          </a:xfrm>
          <a:prstGeom prst="rect">
            <a:avLst/>
          </a:prstGeom>
          <a:solidFill>
            <a:srgbClr val="D9D9D9">
              <a:alpha val="81176"/>
            </a:srgbClr>
          </a:solidFill>
        </p:spPr>
        <p:txBody>
          <a:bodyPr wrap="square">
            <a:spAutoFit/>
          </a:bodyPr>
          <a:lstStyle/>
          <a:p>
            <a:pPr algn="ctr"/>
            <a:r>
              <a:rPr lang="en-US" altLang="ja-JP" sz="1200" b="0" dirty="0"/>
              <a:t>rear seat entertainment</a:t>
            </a:r>
            <a:endParaRPr lang="ja-JP" altLang="en-US" sz="1200" dirty="0"/>
          </a:p>
        </p:txBody>
      </p:sp>
      <p:sp>
        <p:nvSpPr>
          <p:cNvPr id="72" name="テキスト ボックス 71">
            <a:extLst>
              <a:ext uri="{FF2B5EF4-FFF2-40B4-BE49-F238E27FC236}">
                <a16:creationId xmlns:a16="http://schemas.microsoft.com/office/drawing/2014/main" id="{A20E9E0F-C222-401A-8EEB-011EFCD62EDC}"/>
              </a:ext>
            </a:extLst>
          </p:cNvPr>
          <p:cNvSpPr txBox="1"/>
          <p:nvPr/>
        </p:nvSpPr>
        <p:spPr>
          <a:xfrm>
            <a:off x="6934656" y="5562918"/>
            <a:ext cx="1523544" cy="276999"/>
          </a:xfrm>
          <a:prstGeom prst="rect">
            <a:avLst/>
          </a:prstGeom>
          <a:solidFill>
            <a:srgbClr val="D9D9D9">
              <a:alpha val="81176"/>
            </a:srgbClr>
          </a:solidFill>
        </p:spPr>
        <p:txBody>
          <a:bodyPr wrap="square">
            <a:spAutoFit/>
          </a:bodyPr>
          <a:lstStyle/>
          <a:p>
            <a:pPr algn="ctr"/>
            <a:r>
              <a:rPr lang="en-US" altLang="ja-JP" sz="1200" b="0" dirty="0"/>
              <a:t>Camera application</a:t>
            </a:r>
            <a:endParaRPr lang="ja-JP" altLang="en-US" sz="1200" dirty="0"/>
          </a:p>
        </p:txBody>
      </p:sp>
      <p:sp>
        <p:nvSpPr>
          <p:cNvPr id="73" name="テキスト ボックス 72">
            <a:extLst>
              <a:ext uri="{FF2B5EF4-FFF2-40B4-BE49-F238E27FC236}">
                <a16:creationId xmlns:a16="http://schemas.microsoft.com/office/drawing/2014/main" id="{423F50F4-207F-461B-A08D-2BCE468EDD38}"/>
              </a:ext>
            </a:extLst>
          </p:cNvPr>
          <p:cNvSpPr txBox="1"/>
          <p:nvPr/>
        </p:nvSpPr>
        <p:spPr>
          <a:xfrm>
            <a:off x="3835488" y="5926401"/>
            <a:ext cx="934097" cy="461665"/>
          </a:xfrm>
          <a:prstGeom prst="rect">
            <a:avLst/>
          </a:prstGeom>
          <a:solidFill>
            <a:srgbClr val="D9D9D9">
              <a:alpha val="81176"/>
            </a:srgbClr>
          </a:solidFill>
        </p:spPr>
        <p:txBody>
          <a:bodyPr wrap="square">
            <a:spAutoFit/>
          </a:bodyPr>
          <a:lstStyle/>
          <a:p>
            <a:pPr algn="ctr"/>
            <a:r>
              <a:rPr lang="en-US" altLang="ja-JP" sz="1200" b="0" dirty="0"/>
              <a:t>Camera application</a:t>
            </a:r>
            <a:endParaRPr lang="ja-JP" altLang="en-US" sz="1200" dirty="0"/>
          </a:p>
        </p:txBody>
      </p:sp>
      <p:cxnSp>
        <p:nvCxnSpPr>
          <p:cNvPr id="75" name="コネクタ: カギ線 74">
            <a:extLst>
              <a:ext uri="{FF2B5EF4-FFF2-40B4-BE49-F238E27FC236}">
                <a16:creationId xmlns:a16="http://schemas.microsoft.com/office/drawing/2014/main" id="{7076B0B5-C446-464B-8473-111E43055CAC}"/>
              </a:ext>
            </a:extLst>
          </p:cNvPr>
          <p:cNvCxnSpPr>
            <a:cxnSpLocks/>
            <a:stCxn id="28" idx="6"/>
          </p:cNvCxnSpPr>
          <p:nvPr/>
        </p:nvCxnSpPr>
        <p:spPr>
          <a:xfrm>
            <a:off x="2415782" y="3945899"/>
            <a:ext cx="715216" cy="425219"/>
          </a:xfrm>
          <a:prstGeom prst="bentConnector3">
            <a:avLst>
              <a:gd name="adj1" fmla="val 38494"/>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77" name="コネクタ: カギ線 76">
            <a:extLst>
              <a:ext uri="{FF2B5EF4-FFF2-40B4-BE49-F238E27FC236}">
                <a16:creationId xmlns:a16="http://schemas.microsoft.com/office/drawing/2014/main" id="{041088EB-6D95-4E8E-879C-51A8A42E1932}"/>
              </a:ext>
            </a:extLst>
          </p:cNvPr>
          <p:cNvCxnSpPr>
            <a:cxnSpLocks/>
            <a:stCxn id="58" idx="4"/>
          </p:cNvCxnSpPr>
          <p:nvPr/>
        </p:nvCxnSpPr>
        <p:spPr>
          <a:xfrm rot="16200000" flipH="1">
            <a:off x="2871396" y="4024472"/>
            <a:ext cx="278443" cy="301724"/>
          </a:xfrm>
          <a:prstGeom prst="bentConnector2">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2" name="コネクタ: カギ線 91">
            <a:extLst>
              <a:ext uri="{FF2B5EF4-FFF2-40B4-BE49-F238E27FC236}">
                <a16:creationId xmlns:a16="http://schemas.microsoft.com/office/drawing/2014/main" id="{3D26ED97-CCFE-4FAD-9CE7-BE09AA87DD5D}"/>
              </a:ext>
            </a:extLst>
          </p:cNvPr>
          <p:cNvCxnSpPr>
            <a:cxnSpLocks/>
            <a:stCxn id="65" idx="0"/>
          </p:cNvCxnSpPr>
          <p:nvPr/>
        </p:nvCxnSpPr>
        <p:spPr>
          <a:xfrm rot="5400000" flipH="1" flipV="1">
            <a:off x="2702887" y="4841939"/>
            <a:ext cx="688621" cy="190154"/>
          </a:xfrm>
          <a:prstGeom prst="bentConnector3">
            <a:avLst>
              <a:gd name="adj1" fmla="val 101787"/>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6" name="コネクタ: カギ線 95">
            <a:extLst>
              <a:ext uri="{FF2B5EF4-FFF2-40B4-BE49-F238E27FC236}">
                <a16:creationId xmlns:a16="http://schemas.microsoft.com/office/drawing/2014/main" id="{AD80544B-639F-4A4E-A007-D4B3936CD101}"/>
              </a:ext>
            </a:extLst>
          </p:cNvPr>
          <p:cNvCxnSpPr>
            <a:cxnSpLocks/>
            <a:stCxn id="57" idx="6"/>
            <a:endCxn id="32" idx="1"/>
          </p:cNvCxnSpPr>
          <p:nvPr/>
        </p:nvCxnSpPr>
        <p:spPr>
          <a:xfrm flipV="1">
            <a:off x="2439526" y="4438532"/>
            <a:ext cx="702746" cy="1020212"/>
          </a:xfrm>
          <a:prstGeom prst="bentConnector3">
            <a:avLst>
              <a:gd name="adj1" fmla="val 50000"/>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1" name="コネクタ: カギ線 100">
            <a:extLst>
              <a:ext uri="{FF2B5EF4-FFF2-40B4-BE49-F238E27FC236}">
                <a16:creationId xmlns:a16="http://schemas.microsoft.com/office/drawing/2014/main" id="{9D7D2099-84E5-4E63-AC92-95696BDB36C9}"/>
              </a:ext>
            </a:extLst>
          </p:cNvPr>
          <p:cNvCxnSpPr>
            <a:cxnSpLocks/>
            <a:stCxn id="60" idx="6"/>
          </p:cNvCxnSpPr>
          <p:nvPr/>
        </p:nvCxnSpPr>
        <p:spPr>
          <a:xfrm flipV="1">
            <a:off x="3290299" y="4695275"/>
            <a:ext cx="88531" cy="141835"/>
          </a:xfrm>
          <a:prstGeom prst="bentConnector2">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4" name="コネクタ: カギ線 103">
            <a:extLst>
              <a:ext uri="{FF2B5EF4-FFF2-40B4-BE49-F238E27FC236}">
                <a16:creationId xmlns:a16="http://schemas.microsoft.com/office/drawing/2014/main" id="{57E30E21-2D5E-454A-891F-F350C7AF70C1}"/>
              </a:ext>
            </a:extLst>
          </p:cNvPr>
          <p:cNvCxnSpPr>
            <a:cxnSpLocks/>
            <a:stCxn id="61" idx="4"/>
          </p:cNvCxnSpPr>
          <p:nvPr/>
        </p:nvCxnSpPr>
        <p:spPr>
          <a:xfrm rot="5400000">
            <a:off x="3352871" y="3663753"/>
            <a:ext cx="541452" cy="518831"/>
          </a:xfrm>
          <a:prstGeom prst="bentConnector3">
            <a:avLst>
              <a:gd name="adj1" fmla="val 50000"/>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07" name="コネクタ: カギ線 106">
            <a:extLst>
              <a:ext uri="{FF2B5EF4-FFF2-40B4-BE49-F238E27FC236}">
                <a16:creationId xmlns:a16="http://schemas.microsoft.com/office/drawing/2014/main" id="{DF671F49-3BBE-493D-8416-733753170E76}"/>
              </a:ext>
            </a:extLst>
          </p:cNvPr>
          <p:cNvCxnSpPr>
            <a:cxnSpLocks/>
            <a:stCxn id="62" idx="6"/>
          </p:cNvCxnSpPr>
          <p:nvPr/>
        </p:nvCxnSpPr>
        <p:spPr>
          <a:xfrm flipH="1" flipV="1">
            <a:off x="3959352" y="4553712"/>
            <a:ext cx="28596" cy="1286205"/>
          </a:xfrm>
          <a:prstGeom prst="bentConnector4">
            <a:avLst>
              <a:gd name="adj1" fmla="val -1758708"/>
              <a:gd name="adj2" fmla="val 99572"/>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1" name="コネクタ: カギ線 110">
            <a:extLst>
              <a:ext uri="{FF2B5EF4-FFF2-40B4-BE49-F238E27FC236}">
                <a16:creationId xmlns:a16="http://schemas.microsoft.com/office/drawing/2014/main" id="{9549C429-8530-4FF1-9692-15ED7888FEF4}"/>
              </a:ext>
            </a:extLst>
          </p:cNvPr>
          <p:cNvCxnSpPr>
            <a:cxnSpLocks/>
          </p:cNvCxnSpPr>
          <p:nvPr/>
        </p:nvCxnSpPr>
        <p:spPr>
          <a:xfrm>
            <a:off x="3950208" y="4297680"/>
            <a:ext cx="1587024" cy="133168"/>
          </a:xfrm>
          <a:prstGeom prst="bentConnector3">
            <a:avLst>
              <a:gd name="adj1" fmla="val 50000"/>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4" name="コネクタ: カギ線 113">
            <a:extLst>
              <a:ext uri="{FF2B5EF4-FFF2-40B4-BE49-F238E27FC236}">
                <a16:creationId xmlns:a16="http://schemas.microsoft.com/office/drawing/2014/main" id="{F9070FEF-0AF0-4BED-8289-2D9CC658C9B4}"/>
              </a:ext>
            </a:extLst>
          </p:cNvPr>
          <p:cNvCxnSpPr>
            <a:cxnSpLocks/>
            <a:stCxn id="64" idx="2"/>
          </p:cNvCxnSpPr>
          <p:nvPr/>
        </p:nvCxnSpPr>
        <p:spPr>
          <a:xfrm rot="10800000">
            <a:off x="3968497" y="4370832"/>
            <a:ext cx="1550741" cy="444338"/>
          </a:xfrm>
          <a:prstGeom prst="bentConnector3">
            <a:avLst>
              <a:gd name="adj1" fmla="val 53538"/>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18" name="コネクタ: カギ線 117">
            <a:extLst>
              <a:ext uri="{FF2B5EF4-FFF2-40B4-BE49-F238E27FC236}">
                <a16:creationId xmlns:a16="http://schemas.microsoft.com/office/drawing/2014/main" id="{71D3EB69-3EB4-47A5-BF49-663EC732086B}"/>
              </a:ext>
            </a:extLst>
          </p:cNvPr>
          <p:cNvCxnSpPr>
            <a:cxnSpLocks/>
            <a:stCxn id="68" idx="2"/>
          </p:cNvCxnSpPr>
          <p:nvPr/>
        </p:nvCxnSpPr>
        <p:spPr>
          <a:xfrm rot="10800000" flipV="1">
            <a:off x="3942215" y="3699218"/>
            <a:ext cx="2818782" cy="525704"/>
          </a:xfrm>
          <a:prstGeom prst="bentConnector3">
            <a:avLst>
              <a:gd name="adj1" fmla="val 70437"/>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23" name="コネクタ: カギ線 122">
            <a:extLst>
              <a:ext uri="{FF2B5EF4-FFF2-40B4-BE49-F238E27FC236}">
                <a16:creationId xmlns:a16="http://schemas.microsoft.com/office/drawing/2014/main" id="{8E715D9D-5EF2-466B-A54E-E107C68B895D}"/>
              </a:ext>
            </a:extLst>
          </p:cNvPr>
          <p:cNvCxnSpPr>
            <a:cxnSpLocks/>
            <a:endCxn id="69" idx="2"/>
          </p:cNvCxnSpPr>
          <p:nvPr/>
        </p:nvCxnSpPr>
        <p:spPr>
          <a:xfrm>
            <a:off x="3968496" y="4438531"/>
            <a:ext cx="2813760" cy="1267090"/>
          </a:xfrm>
          <a:prstGeom prst="bentConnector3">
            <a:avLst>
              <a:gd name="adj1" fmla="val 22702"/>
            </a:avLst>
          </a:prstGeom>
          <a:ln w="38100">
            <a:solidFill>
              <a:srgbClr val="00B050"/>
            </a:solidFill>
            <a:headEnd type="none" w="med" len="med"/>
            <a:tailEnd type="none" w="med" len="med"/>
          </a:ln>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283007718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9CF01B3-2A0E-480A-9AA4-C35F85EB4919}"/>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25EC94BC-F5F1-4C42-AEA0-B879A0FECE3D}"/>
              </a:ext>
            </a:extLst>
          </p:cNvPr>
          <p:cNvSpPr>
            <a:spLocks noGrp="1"/>
          </p:cNvSpPr>
          <p:nvPr>
            <p:ph type="ftr" idx="11"/>
          </p:nvPr>
        </p:nvSpPr>
        <p:spPr>
          <a:xfrm>
            <a:off x="4817671" y="6475413"/>
            <a:ext cx="4255077" cy="511232"/>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Slide Number Placeholder 3">
            <a:extLst>
              <a:ext uri="{FF2B5EF4-FFF2-40B4-BE49-F238E27FC236}">
                <a16:creationId xmlns:a16="http://schemas.microsoft.com/office/drawing/2014/main" id="{5387F5D4-05C7-4B64-BF59-DA0AB863024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14</a:t>
            </a:fld>
            <a:endParaRPr dirty="0"/>
          </a:p>
        </p:txBody>
      </p:sp>
      <p:sp>
        <p:nvSpPr>
          <p:cNvPr id="6" name="TextBox 5">
            <a:extLst>
              <a:ext uri="{FF2B5EF4-FFF2-40B4-BE49-F238E27FC236}">
                <a16:creationId xmlns:a16="http://schemas.microsoft.com/office/drawing/2014/main" id="{D2750C80-CC01-41E9-B688-F5828F1A5680}"/>
              </a:ext>
            </a:extLst>
          </p:cNvPr>
          <p:cNvSpPr txBox="1"/>
          <p:nvPr/>
        </p:nvSpPr>
        <p:spPr>
          <a:xfrm>
            <a:off x="626661" y="1432422"/>
            <a:ext cx="7584127" cy="3693319"/>
          </a:xfrm>
          <a:prstGeom prst="rect">
            <a:avLst/>
          </a:prstGeom>
          <a:noFill/>
        </p:spPr>
        <p:txBody>
          <a:bodyPr wrap="none" rtlCol="0">
            <a:spAutoFit/>
          </a:bodyPr>
          <a:lstStyle/>
          <a:p>
            <a:endParaRPr lang="en-US" b="0" dirty="0"/>
          </a:p>
          <a:p>
            <a:r>
              <a:rPr lang="en-US" b="0" dirty="0"/>
              <a:t>Vehicle Original Equipment Manufacturer (OEM) practice is to address </a:t>
            </a:r>
          </a:p>
          <a:p>
            <a:r>
              <a:rPr lang="en-US" b="0" dirty="0"/>
              <a:t>EMC/EMI at the component </a:t>
            </a:r>
            <a:r>
              <a:rPr lang="en-US" b="0" i="1" dirty="0"/>
              <a:t>and </a:t>
            </a:r>
            <a:r>
              <a:rPr lang="en-US" b="0" dirty="0"/>
              <a:t>system design phase. Moreover, the </a:t>
            </a:r>
          </a:p>
          <a:p>
            <a:r>
              <a:rPr lang="en-US" b="0" dirty="0"/>
              <a:t>resolution of EMC/EMI issues must take in high volume and complex </a:t>
            </a:r>
          </a:p>
          <a:p>
            <a:r>
              <a:rPr lang="en-US" b="0" dirty="0"/>
              <a:t>manufacturing process with the </a:t>
            </a:r>
            <a:r>
              <a:rPr lang="en-US" b="0" i="1" dirty="0"/>
              <a:t>Goal t</a:t>
            </a:r>
            <a:r>
              <a:rPr lang="en-US" b="0" dirty="0"/>
              <a:t>o balance EMC/EMI requirements </a:t>
            </a:r>
          </a:p>
          <a:p>
            <a:r>
              <a:rPr lang="en-US" b="0" dirty="0"/>
              <a:t>with market-based vehicle usage, as in our case HBAN and VBAN. </a:t>
            </a:r>
          </a:p>
          <a:p>
            <a:endParaRPr lang="en-US" dirty="0"/>
          </a:p>
          <a:p>
            <a:r>
              <a:rPr lang="en-US" b="0" dirty="0"/>
              <a:t>15.6a does not intend to address all these items and issues. </a:t>
            </a:r>
          </a:p>
          <a:p>
            <a:r>
              <a:rPr lang="en-US" b="0" dirty="0"/>
              <a:t>We would like to use the knowledge base on these issues:  </a:t>
            </a:r>
          </a:p>
          <a:p>
            <a:r>
              <a:rPr lang="en-US" b="0" dirty="0"/>
              <a:t>EMI is been categorized into four areas: conducted &amp; radiated</a:t>
            </a:r>
          </a:p>
          <a:p>
            <a:r>
              <a:rPr lang="en-US" b="0" dirty="0"/>
              <a:t>emissions, and conducted &amp; radiated susceptibility; with</a:t>
            </a:r>
          </a:p>
          <a:p>
            <a:r>
              <a:rPr lang="en-US" b="0" dirty="0"/>
              <a:t>their specific </a:t>
            </a:r>
            <a:r>
              <a:rPr lang="en-US" b="0" i="1" dirty="0"/>
              <a:t>compliance standards </a:t>
            </a:r>
            <a:r>
              <a:rPr lang="en-US" b="0" dirty="0"/>
              <a:t>and </a:t>
            </a:r>
            <a:r>
              <a:rPr lang="en-US" b="0" i="1" dirty="0"/>
              <a:t>limits</a:t>
            </a:r>
          </a:p>
          <a:p>
            <a:endParaRPr lang="en-US" b="0" dirty="0"/>
          </a:p>
        </p:txBody>
      </p:sp>
      <p:sp>
        <p:nvSpPr>
          <p:cNvPr id="7" name="TextBox 6">
            <a:extLst>
              <a:ext uri="{FF2B5EF4-FFF2-40B4-BE49-F238E27FC236}">
                <a16:creationId xmlns:a16="http://schemas.microsoft.com/office/drawing/2014/main" id="{75C3CC86-FD19-4806-A380-22E887C91A04}"/>
              </a:ext>
            </a:extLst>
          </p:cNvPr>
          <p:cNvSpPr txBox="1"/>
          <p:nvPr/>
        </p:nvSpPr>
        <p:spPr>
          <a:xfrm>
            <a:off x="2425959" y="4366727"/>
            <a:ext cx="184731" cy="369332"/>
          </a:xfrm>
          <a:prstGeom prst="rect">
            <a:avLst/>
          </a:prstGeom>
          <a:noFill/>
        </p:spPr>
        <p:txBody>
          <a:bodyPr wrap="none" rtlCol="0">
            <a:spAutoFit/>
          </a:bodyPr>
          <a:lstStyle/>
          <a:p>
            <a:endParaRPr lang="en-US" dirty="0"/>
          </a:p>
        </p:txBody>
      </p:sp>
      <p:sp>
        <p:nvSpPr>
          <p:cNvPr id="8" name="TextBox 7">
            <a:extLst>
              <a:ext uri="{FF2B5EF4-FFF2-40B4-BE49-F238E27FC236}">
                <a16:creationId xmlns:a16="http://schemas.microsoft.com/office/drawing/2014/main" id="{42A0B645-E527-40E3-B568-2D93B3257D4C}"/>
              </a:ext>
            </a:extLst>
          </p:cNvPr>
          <p:cNvSpPr txBox="1"/>
          <p:nvPr/>
        </p:nvSpPr>
        <p:spPr>
          <a:xfrm>
            <a:off x="626661" y="3307586"/>
            <a:ext cx="184731" cy="923330"/>
          </a:xfrm>
          <a:prstGeom prst="rect">
            <a:avLst/>
          </a:prstGeom>
          <a:noFill/>
        </p:spPr>
        <p:txBody>
          <a:bodyPr wrap="none" rtlCol="0">
            <a:spAutoFit/>
          </a:bodyPr>
          <a:lstStyle/>
          <a:p>
            <a:endParaRPr lang="en-US" b="0" dirty="0"/>
          </a:p>
          <a:p>
            <a:endParaRPr lang="en-US" b="0" dirty="0"/>
          </a:p>
          <a:p>
            <a:endParaRPr lang="en-US" dirty="0"/>
          </a:p>
        </p:txBody>
      </p:sp>
    </p:spTree>
    <p:extLst>
      <p:ext uri="{BB962C8B-B14F-4D97-AF65-F5344CB8AC3E}">
        <p14:creationId xmlns:p14="http://schemas.microsoft.com/office/powerpoint/2010/main" val="6663576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BB14055-96D7-487A-86B7-02CD54AECBCC}"/>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A5BD5CF6-7652-4C00-93B7-029DB48745BB}"/>
              </a:ext>
            </a:extLst>
          </p:cNvPr>
          <p:cNvSpPr>
            <a:spLocks noGrp="1"/>
          </p:cNvSpPr>
          <p:nvPr>
            <p:ph type="ftr" idx="11"/>
          </p:nvPr>
        </p:nvSpPr>
        <p:spPr>
          <a:xfrm>
            <a:off x="4878389" y="6475412"/>
            <a:ext cx="4265612" cy="382588"/>
          </a:xfrm>
        </p:spPr>
        <p:txBody>
          <a:bodyPr/>
          <a:lstStyle/>
          <a:p>
            <a:r>
              <a:rPr lang="en-US"/>
              <a:t>T.Kobayashi, M.Kim, M. Hernandez, R.Kohno (YNU/YRP-IAI)</a:t>
            </a:r>
            <a:endParaRPr lang="en-US" dirty="0"/>
          </a:p>
        </p:txBody>
      </p:sp>
      <p:sp>
        <p:nvSpPr>
          <p:cNvPr id="4" name="Slide Number Placeholder 3">
            <a:extLst>
              <a:ext uri="{FF2B5EF4-FFF2-40B4-BE49-F238E27FC236}">
                <a16:creationId xmlns:a16="http://schemas.microsoft.com/office/drawing/2014/main" id="{5277B62F-3D6D-42A5-BFE2-750A3E6886F0}"/>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15</a:t>
            </a:fld>
            <a:endParaRPr dirty="0"/>
          </a:p>
        </p:txBody>
      </p:sp>
      <p:sp>
        <p:nvSpPr>
          <p:cNvPr id="6" name="TextBox 5">
            <a:extLst>
              <a:ext uri="{FF2B5EF4-FFF2-40B4-BE49-F238E27FC236}">
                <a16:creationId xmlns:a16="http://schemas.microsoft.com/office/drawing/2014/main" id="{26BEBC50-3697-4BDB-A403-6BBF830CF94F}"/>
              </a:ext>
            </a:extLst>
          </p:cNvPr>
          <p:cNvSpPr txBox="1"/>
          <p:nvPr/>
        </p:nvSpPr>
        <p:spPr>
          <a:xfrm>
            <a:off x="707221" y="1167157"/>
            <a:ext cx="7970888" cy="2862322"/>
          </a:xfrm>
          <a:prstGeom prst="rect">
            <a:avLst/>
          </a:prstGeom>
          <a:noFill/>
        </p:spPr>
        <p:txBody>
          <a:bodyPr wrap="square" rtlCol="0">
            <a:spAutoFit/>
          </a:bodyPr>
          <a:lstStyle/>
          <a:p>
            <a:r>
              <a:rPr lang="en-US" b="0" dirty="0"/>
              <a:t>OEMs design EMC-proof circuits and components for immunity, with  the ultimate goal to achieve certification of the vehicle to relevant standards, including EMC/EMI.</a:t>
            </a:r>
          </a:p>
          <a:p>
            <a:endParaRPr lang="en-US" b="0" dirty="0"/>
          </a:p>
          <a:p>
            <a:r>
              <a:rPr lang="en-US" b="0" dirty="0"/>
              <a:t>So far we have been relaying on international standards for EMC/EMI environments  for on-board and off-board sources in internal combustion vehicles, electric  vehicle and hybrid-electric vehicles.  </a:t>
            </a:r>
          </a:p>
          <a:p>
            <a:endParaRPr lang="en-US" b="0" dirty="0"/>
          </a:p>
          <a:p>
            <a:r>
              <a:rPr lang="en-US" b="0" dirty="0"/>
              <a:t>CISPR 25 v4 , SAE J551/1, ECE R10 r5, Nissan NDS02 </a:t>
            </a:r>
          </a:p>
          <a:p>
            <a:endParaRPr lang="en-US" dirty="0"/>
          </a:p>
        </p:txBody>
      </p:sp>
      <p:sp>
        <p:nvSpPr>
          <p:cNvPr id="7" name="TextBox 6">
            <a:extLst>
              <a:ext uri="{FF2B5EF4-FFF2-40B4-BE49-F238E27FC236}">
                <a16:creationId xmlns:a16="http://schemas.microsoft.com/office/drawing/2014/main" id="{1C4BDA4D-A86A-467F-B7E5-69941F9DF9CE}"/>
              </a:ext>
            </a:extLst>
          </p:cNvPr>
          <p:cNvSpPr txBox="1"/>
          <p:nvPr/>
        </p:nvSpPr>
        <p:spPr>
          <a:xfrm>
            <a:off x="685800" y="4490514"/>
            <a:ext cx="7661072" cy="1200329"/>
          </a:xfrm>
          <a:prstGeom prst="rect">
            <a:avLst/>
          </a:prstGeom>
          <a:noFill/>
        </p:spPr>
        <p:txBody>
          <a:bodyPr wrap="none" rtlCol="0">
            <a:spAutoFit/>
          </a:bodyPr>
          <a:lstStyle/>
          <a:p>
            <a:r>
              <a:rPr lang="en-US" b="0" dirty="0"/>
              <a:t>We may add support from Japanese automotive industry and/or others </a:t>
            </a:r>
          </a:p>
          <a:p>
            <a:r>
              <a:rPr lang="en-US" b="0" dirty="0"/>
              <a:t>for testing EMC/EMI over UWB systems in-vehicles based on CISPR 25, </a:t>
            </a:r>
          </a:p>
          <a:p>
            <a:r>
              <a:rPr lang="en-US" b="0" dirty="0"/>
              <a:t>SAE J551/1 or relevant Standards.</a:t>
            </a:r>
          </a:p>
          <a:p>
            <a:endParaRPr lang="en-US" dirty="0"/>
          </a:p>
        </p:txBody>
      </p:sp>
    </p:spTree>
    <p:extLst>
      <p:ext uri="{BB962C8B-B14F-4D97-AF65-F5344CB8AC3E}">
        <p14:creationId xmlns:p14="http://schemas.microsoft.com/office/powerpoint/2010/main" val="381142971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日付プレースホルダー 8">
            <a:extLst>
              <a:ext uri="{FF2B5EF4-FFF2-40B4-BE49-F238E27FC236}">
                <a16:creationId xmlns:a16="http://schemas.microsoft.com/office/drawing/2014/main" id="{7DAC9AAA-06DF-417E-B736-87B7FC127E40}"/>
              </a:ext>
            </a:extLst>
          </p:cNvPr>
          <p:cNvSpPr>
            <a:spLocks noGrp="1"/>
          </p:cNvSpPr>
          <p:nvPr>
            <p:ph type="dt" idx="10"/>
          </p:nvPr>
        </p:nvSpPr>
        <p:spPr/>
        <p:txBody>
          <a:bodyPr/>
          <a:lstStyle/>
          <a:p>
            <a:r>
              <a:rPr kumimoji="1" lang="en-US" altLang="ja-JP"/>
              <a:t>May 2021</a:t>
            </a:r>
            <a:endParaRPr kumimoji="1" lang="ja-JP" altLang="en-US"/>
          </a:p>
        </p:txBody>
      </p:sp>
      <p:sp>
        <p:nvSpPr>
          <p:cNvPr id="10" name="フッター プレースホルダー 9">
            <a:extLst>
              <a:ext uri="{FF2B5EF4-FFF2-40B4-BE49-F238E27FC236}">
                <a16:creationId xmlns:a16="http://schemas.microsoft.com/office/drawing/2014/main" id="{751F920D-6C77-4FB4-81D8-CC8C29065B44}"/>
              </a:ext>
            </a:extLst>
          </p:cNvPr>
          <p:cNvSpPr>
            <a:spLocks noGrp="1"/>
          </p:cNvSpPr>
          <p:nvPr>
            <p:ph type="ftr" idx="11"/>
          </p:nvPr>
        </p:nvSpPr>
        <p:spPr>
          <a:xfrm>
            <a:off x="4341813" y="6475412"/>
            <a:ext cx="4802187" cy="269771"/>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11" name="スライド番号プレースホルダー 10">
            <a:extLst>
              <a:ext uri="{FF2B5EF4-FFF2-40B4-BE49-F238E27FC236}">
                <a16:creationId xmlns:a16="http://schemas.microsoft.com/office/drawing/2014/main" id="{CC140077-E18A-4E8A-A7DF-73B6D50E720C}"/>
              </a:ext>
            </a:extLst>
          </p:cNvPr>
          <p:cNvSpPr>
            <a:spLocks noGrp="1"/>
          </p:cNvSpPr>
          <p:nvPr>
            <p:ph type="sldNum" idx="12"/>
          </p:nvPr>
        </p:nvSpPr>
        <p:spPr/>
        <p:txBody>
          <a:bodyPr/>
          <a:lstStyle/>
          <a:p>
            <a:fld id="{248EE29C-DCB8-4C23-BE14-115B5B2E505D}" type="slidenum">
              <a:rPr kumimoji="1" lang="ja-JP" altLang="en-US" smtClean="0"/>
              <a:t>16</a:t>
            </a:fld>
            <a:endParaRPr kumimoji="1" lang="ja-JP" altLang="en-US"/>
          </a:p>
        </p:txBody>
      </p:sp>
      <p:sp>
        <p:nvSpPr>
          <p:cNvPr id="2" name="タイトル 1">
            <a:extLst>
              <a:ext uri="{FF2B5EF4-FFF2-40B4-BE49-F238E27FC236}">
                <a16:creationId xmlns:a16="http://schemas.microsoft.com/office/drawing/2014/main" id="{82DF758C-32E7-4865-9C28-FF6C601A669C}"/>
              </a:ext>
            </a:extLst>
          </p:cNvPr>
          <p:cNvSpPr>
            <a:spLocks noGrp="1"/>
          </p:cNvSpPr>
          <p:nvPr>
            <p:ph type="title"/>
          </p:nvPr>
        </p:nvSpPr>
        <p:spPr>
          <a:xfrm>
            <a:off x="2042556" y="685799"/>
            <a:ext cx="6415644" cy="511233"/>
          </a:xfrm>
        </p:spPr>
        <p:txBody>
          <a:bodyPr/>
          <a:lstStyle/>
          <a:p>
            <a:r>
              <a:rPr kumimoji="1" lang="en-US" altLang="ja-JP" dirty="0"/>
              <a:t>Cabin Room Environment</a:t>
            </a:r>
            <a:endParaRPr kumimoji="1" lang="ja-JP" altLang="en-US" dirty="0"/>
          </a:p>
        </p:txBody>
      </p:sp>
      <p:sp>
        <p:nvSpPr>
          <p:cNvPr id="3" name="テキスト ボックス 2">
            <a:extLst>
              <a:ext uri="{FF2B5EF4-FFF2-40B4-BE49-F238E27FC236}">
                <a16:creationId xmlns:a16="http://schemas.microsoft.com/office/drawing/2014/main" id="{2C016E41-0C49-4886-AF0E-12AA4C8E1B31}"/>
              </a:ext>
            </a:extLst>
          </p:cNvPr>
          <p:cNvSpPr txBox="1"/>
          <p:nvPr/>
        </p:nvSpPr>
        <p:spPr>
          <a:xfrm>
            <a:off x="361025" y="1706278"/>
            <a:ext cx="3949085" cy="1754326"/>
          </a:xfrm>
          <a:prstGeom prst="rect">
            <a:avLst/>
          </a:prstGeom>
          <a:noFill/>
        </p:spPr>
        <p:txBody>
          <a:bodyPr wrap="square">
            <a:spAutoFit/>
          </a:bodyPr>
          <a:lstStyle/>
          <a:p>
            <a:pPr marL="285750" indent="-285750">
              <a:buFont typeface="Arial" panose="020B0604020202020204" pitchFamily="34" charset="0"/>
              <a:buChar char="•"/>
            </a:pPr>
            <a:r>
              <a:rPr kumimoji="1" lang="en-US" altLang="ja-JP" b="0" dirty="0"/>
              <a:t>A lot of metallic components</a:t>
            </a:r>
          </a:p>
          <a:p>
            <a:pPr marL="285750" indent="-285750">
              <a:buFont typeface="Arial" panose="020B0604020202020204" pitchFamily="34" charset="0"/>
              <a:buChar char="•"/>
            </a:pPr>
            <a:r>
              <a:rPr kumimoji="1" lang="en-US" altLang="ja-JP" b="0" dirty="0"/>
              <a:t>Human being moves in the cabin room</a:t>
            </a:r>
          </a:p>
          <a:p>
            <a:pPr marL="285750" indent="-285750">
              <a:buFont typeface="Arial" panose="020B0604020202020204" pitchFamily="34" charset="0"/>
              <a:buChar char="•"/>
            </a:pPr>
            <a:endParaRPr kumimoji="1" lang="en-US" altLang="ja-JP" b="0" dirty="0"/>
          </a:p>
          <a:p>
            <a:pPr marL="285750" indent="-285750">
              <a:buFont typeface="Arial" panose="020B0604020202020204" pitchFamily="34" charset="0"/>
              <a:buChar char="•"/>
            </a:pPr>
            <a:endParaRPr kumimoji="1" lang="en-US" altLang="ja-JP" b="0" dirty="0"/>
          </a:p>
          <a:p>
            <a:pPr marL="285750" indent="-285750">
              <a:buFont typeface="Arial" panose="020B0604020202020204" pitchFamily="34" charset="0"/>
              <a:buChar char="•"/>
            </a:pPr>
            <a:r>
              <a:rPr lang="en-US" altLang="ja-JP" b="0" dirty="0"/>
              <a:t>Ignition noise, motor noise</a:t>
            </a:r>
            <a:endParaRPr kumimoji="1" lang="en-US" altLang="ja-JP" b="0" dirty="0"/>
          </a:p>
        </p:txBody>
      </p:sp>
      <p:sp>
        <p:nvSpPr>
          <p:cNvPr id="4" name="テキスト ボックス 3">
            <a:extLst>
              <a:ext uri="{FF2B5EF4-FFF2-40B4-BE49-F238E27FC236}">
                <a16:creationId xmlns:a16="http://schemas.microsoft.com/office/drawing/2014/main" id="{3A872E0B-C4A4-4C61-B87B-0E8FB2C355CE}"/>
              </a:ext>
            </a:extLst>
          </p:cNvPr>
          <p:cNvSpPr txBox="1"/>
          <p:nvPr/>
        </p:nvSpPr>
        <p:spPr>
          <a:xfrm>
            <a:off x="4833891" y="1706278"/>
            <a:ext cx="4097045" cy="2308324"/>
          </a:xfrm>
          <a:prstGeom prst="rect">
            <a:avLst/>
          </a:prstGeom>
          <a:noFill/>
        </p:spPr>
        <p:txBody>
          <a:bodyPr wrap="square">
            <a:spAutoFit/>
          </a:bodyPr>
          <a:lstStyle/>
          <a:p>
            <a:r>
              <a:rPr kumimoji="1" lang="en-US" altLang="ja-JP" b="0" dirty="0"/>
              <a:t>Larger path-loss than free propagation</a:t>
            </a:r>
          </a:p>
          <a:p>
            <a:r>
              <a:rPr kumimoji="1" lang="en-US" altLang="ja-JP" b="0" dirty="0"/>
              <a:t>Human body absolve RF energy. Dynamic path loss issue and safety issue for passengers should be considered.</a:t>
            </a:r>
          </a:p>
          <a:p>
            <a:r>
              <a:rPr kumimoji="1" lang="en-US" altLang="ja-JP" b="0" dirty="0"/>
              <a:t>Even smaller effect than engine room environment, electro-magnetic interference should be considered.</a:t>
            </a:r>
          </a:p>
        </p:txBody>
      </p:sp>
      <p:sp>
        <p:nvSpPr>
          <p:cNvPr id="5" name="矢印: 右 4">
            <a:extLst>
              <a:ext uri="{FF2B5EF4-FFF2-40B4-BE49-F238E27FC236}">
                <a16:creationId xmlns:a16="http://schemas.microsoft.com/office/drawing/2014/main" id="{EC293B51-57BA-47EF-9309-0C692FD665EC}"/>
              </a:ext>
            </a:extLst>
          </p:cNvPr>
          <p:cNvSpPr/>
          <p:nvPr/>
        </p:nvSpPr>
        <p:spPr>
          <a:xfrm>
            <a:off x="4150312" y="1777299"/>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6" name="矢印: 右 5">
            <a:extLst>
              <a:ext uri="{FF2B5EF4-FFF2-40B4-BE49-F238E27FC236}">
                <a16:creationId xmlns:a16="http://schemas.microsoft.com/office/drawing/2014/main" id="{E2C8C5E8-0990-4D11-AF9B-F1DD01EEFE50}"/>
              </a:ext>
            </a:extLst>
          </p:cNvPr>
          <p:cNvSpPr/>
          <p:nvPr/>
        </p:nvSpPr>
        <p:spPr>
          <a:xfrm>
            <a:off x="4150312" y="2069827"/>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7" name="矢印: 右 6">
            <a:extLst>
              <a:ext uri="{FF2B5EF4-FFF2-40B4-BE49-F238E27FC236}">
                <a16:creationId xmlns:a16="http://schemas.microsoft.com/office/drawing/2014/main" id="{65371F66-1206-4220-9ACB-30CE860D04BD}"/>
              </a:ext>
            </a:extLst>
          </p:cNvPr>
          <p:cNvSpPr/>
          <p:nvPr/>
        </p:nvSpPr>
        <p:spPr>
          <a:xfrm>
            <a:off x="4150312" y="3163854"/>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2" name="テキスト ボックス 11">
            <a:extLst>
              <a:ext uri="{FF2B5EF4-FFF2-40B4-BE49-F238E27FC236}">
                <a16:creationId xmlns:a16="http://schemas.microsoft.com/office/drawing/2014/main" id="{22D6A09F-9114-4652-B1A4-AC97FE551AA6}"/>
              </a:ext>
            </a:extLst>
          </p:cNvPr>
          <p:cNvSpPr txBox="1"/>
          <p:nvPr/>
        </p:nvSpPr>
        <p:spPr>
          <a:xfrm>
            <a:off x="461639" y="4327791"/>
            <a:ext cx="8369423" cy="1200329"/>
          </a:xfrm>
          <a:prstGeom prst="rect">
            <a:avLst/>
          </a:prstGeom>
          <a:solidFill>
            <a:srgbClr val="FFFF00"/>
          </a:solidFill>
          <a:ln>
            <a:solidFill>
              <a:schemeClr val="tx1"/>
            </a:solidFill>
          </a:ln>
        </p:spPr>
        <p:txBody>
          <a:bodyPr wrap="square">
            <a:spAutoFit/>
          </a:bodyPr>
          <a:lstStyle/>
          <a:p>
            <a:r>
              <a:rPr lang="en-US" altLang="ja-JP" dirty="0"/>
              <a:t>Note:</a:t>
            </a:r>
          </a:p>
          <a:p>
            <a:pPr marL="285750" indent="-285750">
              <a:buFont typeface="Arial" panose="020B0604020202020204" pitchFamily="34" charset="0"/>
              <a:buChar char="•"/>
            </a:pPr>
            <a:r>
              <a:rPr lang="en-US" altLang="ja-JP" b="0" dirty="0"/>
              <a:t>Noise and interference through the glass windows cannot be ignored.</a:t>
            </a:r>
          </a:p>
          <a:p>
            <a:pPr marL="285750" indent="-285750">
              <a:buFont typeface="Arial" panose="020B0604020202020204" pitchFamily="34" charset="0"/>
              <a:buChar char="•"/>
            </a:pPr>
            <a:r>
              <a:rPr kumimoji="1" lang="en-US" altLang="ja-JP" b="0" dirty="0"/>
              <a:t>Interference from BT/WiF</a:t>
            </a:r>
            <a:r>
              <a:rPr lang="en-US" altLang="ja-JP" b="0" dirty="0"/>
              <a:t>i/ cellular / ETC (Electric toll correction system), car navigation system.</a:t>
            </a:r>
            <a:endParaRPr kumimoji="1" lang="en-US" altLang="ja-JP" b="0" strike="sngStrike" dirty="0"/>
          </a:p>
        </p:txBody>
      </p:sp>
    </p:spTree>
    <p:extLst>
      <p:ext uri="{BB962C8B-B14F-4D97-AF65-F5344CB8AC3E}">
        <p14:creationId xmlns:p14="http://schemas.microsoft.com/office/powerpoint/2010/main" val="4346940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00" name="Picture 4" descr="車・セダンのイラスト02 | 無料のフリー素材 イラストエイト">
            <a:extLst>
              <a:ext uri="{FF2B5EF4-FFF2-40B4-BE49-F238E27FC236}">
                <a16:creationId xmlns:a16="http://schemas.microsoft.com/office/drawing/2014/main" id="{2A7E36EE-C88A-4531-847C-66EA6ABC162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832" y="1387506"/>
            <a:ext cx="8096250" cy="4953000"/>
          </a:xfrm>
          <a:prstGeom prst="rect">
            <a:avLst/>
          </a:prstGeom>
          <a:noFill/>
          <a:extLst>
            <a:ext uri="{909E8E84-426E-40DD-AFC4-6F175D3DCCD1}">
              <a14:hiddenFill xmlns:a14="http://schemas.microsoft.com/office/drawing/2010/main">
                <a:solidFill>
                  <a:srgbClr val="FFFFFF"/>
                </a:solidFill>
              </a14:hiddenFill>
            </a:ext>
          </a:extLst>
        </p:spPr>
      </p:pic>
      <p:sp>
        <p:nvSpPr>
          <p:cNvPr id="12" name="日付プレースホルダー 11">
            <a:extLst>
              <a:ext uri="{FF2B5EF4-FFF2-40B4-BE49-F238E27FC236}">
                <a16:creationId xmlns:a16="http://schemas.microsoft.com/office/drawing/2014/main" id="{271DC4D5-C430-4F4D-8ADE-D79B5A36B73A}"/>
              </a:ext>
            </a:extLst>
          </p:cNvPr>
          <p:cNvSpPr>
            <a:spLocks noGrp="1"/>
          </p:cNvSpPr>
          <p:nvPr>
            <p:ph type="dt" idx="10"/>
          </p:nvPr>
        </p:nvSpPr>
        <p:spPr/>
        <p:txBody>
          <a:bodyPr/>
          <a:lstStyle/>
          <a:p>
            <a:r>
              <a:rPr kumimoji="1" lang="en-US" altLang="ja-JP"/>
              <a:t>May 2021</a:t>
            </a:r>
            <a:endParaRPr kumimoji="1" lang="ja-JP" altLang="en-US"/>
          </a:p>
        </p:txBody>
      </p:sp>
      <p:sp>
        <p:nvSpPr>
          <p:cNvPr id="13" name="フッター プレースホルダー 12">
            <a:extLst>
              <a:ext uri="{FF2B5EF4-FFF2-40B4-BE49-F238E27FC236}">
                <a16:creationId xmlns:a16="http://schemas.microsoft.com/office/drawing/2014/main" id="{6529C6C9-24C0-445F-AC96-B8BFF4A458CF}"/>
              </a:ext>
            </a:extLst>
          </p:cNvPr>
          <p:cNvSpPr>
            <a:spLocks noGrp="1"/>
          </p:cNvSpPr>
          <p:nvPr>
            <p:ph type="ftr" idx="11"/>
          </p:nvPr>
        </p:nvSpPr>
        <p:spPr>
          <a:xfrm>
            <a:off x="4572001" y="6475413"/>
            <a:ext cx="4403324" cy="357246"/>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14" name="スライド番号プレースホルダー 13">
            <a:extLst>
              <a:ext uri="{FF2B5EF4-FFF2-40B4-BE49-F238E27FC236}">
                <a16:creationId xmlns:a16="http://schemas.microsoft.com/office/drawing/2014/main" id="{D01BE0B9-5146-4094-B169-681C336C0A1D}"/>
              </a:ext>
            </a:extLst>
          </p:cNvPr>
          <p:cNvSpPr>
            <a:spLocks noGrp="1"/>
          </p:cNvSpPr>
          <p:nvPr>
            <p:ph type="sldNum" idx="12"/>
          </p:nvPr>
        </p:nvSpPr>
        <p:spPr/>
        <p:txBody>
          <a:bodyPr/>
          <a:lstStyle/>
          <a:p>
            <a:fld id="{248EE29C-DCB8-4C23-BE14-115B5B2E505D}" type="slidenum">
              <a:rPr kumimoji="1" lang="ja-JP" altLang="en-US" smtClean="0"/>
              <a:t>17</a:t>
            </a:fld>
            <a:endParaRPr kumimoji="1" lang="ja-JP" altLang="en-US"/>
          </a:p>
        </p:txBody>
      </p:sp>
      <p:sp>
        <p:nvSpPr>
          <p:cNvPr id="2" name="タイトル 1">
            <a:extLst>
              <a:ext uri="{FF2B5EF4-FFF2-40B4-BE49-F238E27FC236}">
                <a16:creationId xmlns:a16="http://schemas.microsoft.com/office/drawing/2014/main" id="{05043DC3-7F36-4601-BC87-9622B53A3F6B}"/>
              </a:ext>
            </a:extLst>
          </p:cNvPr>
          <p:cNvSpPr>
            <a:spLocks noGrp="1"/>
          </p:cNvSpPr>
          <p:nvPr>
            <p:ph type="title"/>
          </p:nvPr>
        </p:nvSpPr>
        <p:spPr>
          <a:xfrm>
            <a:off x="1947552" y="685799"/>
            <a:ext cx="6510647" cy="511233"/>
          </a:xfrm>
        </p:spPr>
        <p:txBody>
          <a:bodyPr/>
          <a:lstStyle/>
          <a:p>
            <a:r>
              <a:rPr kumimoji="1" lang="en-US" altLang="ja-JP" dirty="0"/>
              <a:t>On Vehicle Environment</a:t>
            </a:r>
            <a:endParaRPr kumimoji="1" lang="ja-JP" altLang="en-US" dirty="0"/>
          </a:p>
        </p:txBody>
      </p:sp>
      <p:sp>
        <p:nvSpPr>
          <p:cNvPr id="3" name="テキスト ボックス 2">
            <a:extLst>
              <a:ext uri="{FF2B5EF4-FFF2-40B4-BE49-F238E27FC236}">
                <a16:creationId xmlns:a16="http://schemas.microsoft.com/office/drawing/2014/main" id="{C2857812-9D0E-42A1-B2CA-900747EE33CC}"/>
              </a:ext>
            </a:extLst>
          </p:cNvPr>
          <p:cNvSpPr txBox="1"/>
          <p:nvPr/>
        </p:nvSpPr>
        <p:spPr>
          <a:xfrm>
            <a:off x="3805560" y="1533409"/>
            <a:ext cx="3846991" cy="800219"/>
          </a:xfrm>
          <a:prstGeom prst="rect">
            <a:avLst/>
          </a:prstGeom>
          <a:noFill/>
        </p:spPr>
        <p:txBody>
          <a:bodyPr wrap="square">
            <a:spAutoFit/>
          </a:bodyPr>
          <a:lstStyle/>
          <a:p>
            <a:r>
              <a:rPr kumimoji="1" lang="en-US" altLang="ja-JP" dirty="0"/>
              <a:t>Around roof</a:t>
            </a:r>
          </a:p>
          <a:p>
            <a:r>
              <a:rPr kumimoji="1" lang="ja-JP" altLang="en-US" sz="1400" b="0" dirty="0"/>
              <a:t>・</a:t>
            </a:r>
            <a:r>
              <a:rPr kumimoji="1" lang="en-US" altLang="ja-JP" sz="1400" b="0" dirty="0"/>
              <a:t>mostly free propagation can be applicable except reflection on the metallic roof</a:t>
            </a:r>
          </a:p>
        </p:txBody>
      </p:sp>
      <p:sp>
        <p:nvSpPr>
          <p:cNvPr id="7" name="テキスト ボックス 6">
            <a:extLst>
              <a:ext uri="{FF2B5EF4-FFF2-40B4-BE49-F238E27FC236}">
                <a16:creationId xmlns:a16="http://schemas.microsoft.com/office/drawing/2014/main" id="{9A8CA9BE-431A-424E-A3D7-19E438C91EA1}"/>
              </a:ext>
            </a:extLst>
          </p:cNvPr>
          <p:cNvSpPr txBox="1"/>
          <p:nvPr/>
        </p:nvSpPr>
        <p:spPr>
          <a:xfrm>
            <a:off x="2366950" y="3602251"/>
            <a:ext cx="4912311" cy="1015663"/>
          </a:xfrm>
          <a:prstGeom prst="rect">
            <a:avLst/>
          </a:prstGeom>
          <a:solidFill>
            <a:schemeClr val="bg2">
              <a:lumMod val="20000"/>
              <a:lumOff val="80000"/>
            </a:schemeClr>
          </a:solidFill>
        </p:spPr>
        <p:txBody>
          <a:bodyPr wrap="square">
            <a:spAutoFit/>
          </a:bodyPr>
          <a:lstStyle/>
          <a:p>
            <a:r>
              <a:rPr kumimoji="1" lang="en-US" altLang="ja-JP" dirty="0"/>
              <a:t>Side</a:t>
            </a:r>
          </a:p>
          <a:p>
            <a:pPr marL="285750" indent="-285750">
              <a:buFont typeface="Arial" panose="020B0604020202020204" pitchFamily="34" charset="0"/>
              <a:buChar char="•"/>
            </a:pPr>
            <a:r>
              <a:rPr kumimoji="1" lang="en-US" altLang="ja-JP" sz="1400" b="0" dirty="0"/>
              <a:t>mostly free propagation can be applicable</a:t>
            </a:r>
            <a:endParaRPr lang="en-US" altLang="ja-JP" sz="1400" b="0" dirty="0"/>
          </a:p>
          <a:p>
            <a:pPr marL="285750" indent="-285750">
              <a:buFont typeface="Arial" panose="020B0604020202020204" pitchFamily="34" charset="0"/>
              <a:buChar char="•"/>
            </a:pPr>
            <a:r>
              <a:rPr kumimoji="1" lang="en-US" altLang="ja-JP" sz="1400" b="0" dirty="0"/>
              <a:t>Between right hand side and the left, front and back, </a:t>
            </a:r>
            <a:r>
              <a:rPr kumimoji="1" lang="en-US" altLang="ja-JP" sz="1400" dirty="0">
                <a:solidFill>
                  <a:srgbClr val="FF0000"/>
                </a:solidFill>
              </a:rPr>
              <a:t>NLOS model</a:t>
            </a:r>
            <a:r>
              <a:rPr kumimoji="1" lang="en-US" altLang="ja-JP" sz="1400" b="0" dirty="0"/>
              <a:t> should be applied. (Glass window)</a:t>
            </a:r>
          </a:p>
        </p:txBody>
      </p:sp>
      <p:sp>
        <p:nvSpPr>
          <p:cNvPr id="5" name="正方形/長方形 4">
            <a:extLst>
              <a:ext uri="{FF2B5EF4-FFF2-40B4-BE49-F238E27FC236}">
                <a16:creationId xmlns:a16="http://schemas.microsoft.com/office/drawing/2014/main" id="{9575A55E-42EA-4BD7-9110-0FAB3587824E}"/>
              </a:ext>
            </a:extLst>
          </p:cNvPr>
          <p:cNvSpPr/>
          <p:nvPr/>
        </p:nvSpPr>
        <p:spPr>
          <a:xfrm>
            <a:off x="106532" y="5184560"/>
            <a:ext cx="8868792" cy="976543"/>
          </a:xfrm>
          <a:prstGeom prst="rect">
            <a:avLst/>
          </a:prstGeom>
          <a:solidFill>
            <a:schemeClr val="bg2">
              <a:lumMod val="75000"/>
            </a:schemeClr>
          </a:solidFill>
          <a:ln>
            <a:solidFill>
              <a:schemeClr val="tx2">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9" name="テキスト ボックス 8">
            <a:extLst>
              <a:ext uri="{FF2B5EF4-FFF2-40B4-BE49-F238E27FC236}">
                <a16:creationId xmlns:a16="http://schemas.microsoft.com/office/drawing/2014/main" id="{5664C7B2-E193-4C81-9C7B-73A05B5334A1}"/>
              </a:ext>
            </a:extLst>
          </p:cNvPr>
          <p:cNvSpPr txBox="1"/>
          <p:nvPr/>
        </p:nvSpPr>
        <p:spPr>
          <a:xfrm>
            <a:off x="914401" y="5241944"/>
            <a:ext cx="6933460" cy="1107996"/>
          </a:xfrm>
          <a:prstGeom prst="rect">
            <a:avLst/>
          </a:prstGeom>
          <a:solidFill>
            <a:schemeClr val="bg2">
              <a:lumMod val="20000"/>
              <a:lumOff val="80000"/>
            </a:schemeClr>
          </a:solidFill>
        </p:spPr>
        <p:txBody>
          <a:bodyPr wrap="square">
            <a:spAutoFit/>
          </a:bodyPr>
          <a:lstStyle/>
          <a:p>
            <a:r>
              <a:rPr kumimoji="1" lang="en-US" altLang="ja-JP" dirty="0"/>
              <a:t>Bottom</a:t>
            </a:r>
          </a:p>
          <a:p>
            <a:pPr marL="285750" indent="-285750">
              <a:buFont typeface="Arial" panose="020B0604020202020204" pitchFamily="34" charset="0"/>
              <a:buChar char="•"/>
            </a:pPr>
            <a:r>
              <a:rPr kumimoji="1" lang="en-US" altLang="ja-JP" sz="1600" b="0" dirty="0"/>
              <a:t>Reflection at the body bottom and the ground should be considered.</a:t>
            </a:r>
            <a:br>
              <a:rPr kumimoji="1" lang="en-US" altLang="ja-JP" sz="1600" b="0" dirty="0"/>
            </a:br>
            <a:r>
              <a:rPr lang="en-US" altLang="ja-JP" sz="1600" b="0" dirty="0"/>
              <a:t>=&gt; maybe ignorable.</a:t>
            </a:r>
            <a:br>
              <a:rPr lang="en-US" altLang="ja-JP" sz="1600" b="0" dirty="0"/>
            </a:br>
            <a:r>
              <a:rPr lang="en-US" altLang="ja-JP" sz="1600" b="0" dirty="0"/>
              <a:t>=&gt;</a:t>
            </a:r>
            <a:r>
              <a:rPr lang="ja-JP" altLang="en-US" sz="1600" b="0" dirty="0"/>
              <a:t> </a:t>
            </a:r>
            <a:r>
              <a:rPr lang="en-US" altLang="ja-JP" sz="1600" b="0" dirty="0"/>
              <a:t>Depends on pavement</a:t>
            </a:r>
            <a:endParaRPr kumimoji="1" lang="en-US" altLang="ja-JP" sz="1600" b="0" dirty="0"/>
          </a:p>
        </p:txBody>
      </p:sp>
      <p:sp>
        <p:nvSpPr>
          <p:cNvPr id="11" name="テキスト ボックス 10">
            <a:extLst>
              <a:ext uri="{FF2B5EF4-FFF2-40B4-BE49-F238E27FC236}">
                <a16:creationId xmlns:a16="http://schemas.microsoft.com/office/drawing/2014/main" id="{6366F616-FEA8-4D6A-987B-8ADC4191E293}"/>
              </a:ext>
            </a:extLst>
          </p:cNvPr>
          <p:cNvSpPr txBox="1"/>
          <p:nvPr/>
        </p:nvSpPr>
        <p:spPr>
          <a:xfrm>
            <a:off x="6629596" y="4928432"/>
            <a:ext cx="2476357" cy="276999"/>
          </a:xfrm>
          <a:prstGeom prst="rect">
            <a:avLst/>
          </a:prstGeom>
          <a:solidFill>
            <a:schemeClr val="bg1"/>
          </a:solidFill>
        </p:spPr>
        <p:txBody>
          <a:bodyPr wrap="square">
            <a:spAutoFit/>
          </a:bodyPr>
          <a:lstStyle/>
          <a:p>
            <a:r>
              <a:rPr lang="ja-JP" altLang="en-US" sz="1200" b="0" dirty="0"/>
              <a:t>https://illust8.com/contents/2559</a:t>
            </a:r>
          </a:p>
        </p:txBody>
      </p:sp>
      <p:sp>
        <p:nvSpPr>
          <p:cNvPr id="4" name="楕円 3">
            <a:extLst>
              <a:ext uri="{FF2B5EF4-FFF2-40B4-BE49-F238E27FC236}">
                <a16:creationId xmlns:a16="http://schemas.microsoft.com/office/drawing/2014/main" id="{418EE24C-EB01-4B9E-B420-BD136BFBDF89}"/>
              </a:ext>
            </a:extLst>
          </p:cNvPr>
          <p:cNvSpPr/>
          <p:nvPr/>
        </p:nvSpPr>
        <p:spPr>
          <a:xfrm>
            <a:off x="2781600" y="4796457"/>
            <a:ext cx="165716" cy="184449"/>
          </a:xfrm>
          <a:prstGeom prst="ellipse">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5" name="楕円 14">
            <a:extLst>
              <a:ext uri="{FF2B5EF4-FFF2-40B4-BE49-F238E27FC236}">
                <a16:creationId xmlns:a16="http://schemas.microsoft.com/office/drawing/2014/main" id="{475BA755-4A66-46FC-B92E-4690E0A95A2F}"/>
              </a:ext>
            </a:extLst>
          </p:cNvPr>
          <p:cNvSpPr/>
          <p:nvPr/>
        </p:nvSpPr>
        <p:spPr>
          <a:xfrm>
            <a:off x="5308846" y="4815053"/>
            <a:ext cx="165716" cy="184449"/>
          </a:xfrm>
          <a:prstGeom prst="ellipse">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cxnSp>
        <p:nvCxnSpPr>
          <p:cNvPr id="8" name="直線矢印コネクタ 7">
            <a:extLst>
              <a:ext uri="{FF2B5EF4-FFF2-40B4-BE49-F238E27FC236}">
                <a16:creationId xmlns:a16="http://schemas.microsoft.com/office/drawing/2014/main" id="{658F7258-7015-469C-B3FC-457AA82FF1C7}"/>
              </a:ext>
            </a:extLst>
          </p:cNvPr>
          <p:cNvCxnSpPr>
            <a:cxnSpLocks/>
          </p:cNvCxnSpPr>
          <p:nvPr/>
        </p:nvCxnSpPr>
        <p:spPr>
          <a:xfrm>
            <a:off x="2964066" y="4947881"/>
            <a:ext cx="1083296" cy="224345"/>
          </a:xfrm>
          <a:prstGeom prst="straightConnector1">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cxnSp>
        <p:nvCxnSpPr>
          <p:cNvPr id="16" name="直線矢印コネクタ 15">
            <a:extLst>
              <a:ext uri="{FF2B5EF4-FFF2-40B4-BE49-F238E27FC236}">
                <a16:creationId xmlns:a16="http://schemas.microsoft.com/office/drawing/2014/main" id="{F40C675F-99C0-4774-8ABE-66CACA99B78D}"/>
              </a:ext>
            </a:extLst>
          </p:cNvPr>
          <p:cNvCxnSpPr>
            <a:cxnSpLocks/>
          </p:cNvCxnSpPr>
          <p:nvPr/>
        </p:nvCxnSpPr>
        <p:spPr>
          <a:xfrm flipV="1">
            <a:off x="4322662" y="4952900"/>
            <a:ext cx="1000888" cy="202638"/>
          </a:xfrm>
          <a:prstGeom prst="straightConnector1">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19" name="楕円 18">
            <a:extLst>
              <a:ext uri="{FF2B5EF4-FFF2-40B4-BE49-F238E27FC236}">
                <a16:creationId xmlns:a16="http://schemas.microsoft.com/office/drawing/2014/main" id="{E3C31362-A1AE-4978-9A72-F418A5CA2E25}"/>
              </a:ext>
            </a:extLst>
          </p:cNvPr>
          <p:cNvSpPr/>
          <p:nvPr/>
        </p:nvSpPr>
        <p:spPr>
          <a:xfrm>
            <a:off x="4095588" y="2380839"/>
            <a:ext cx="165716" cy="184449"/>
          </a:xfrm>
          <a:prstGeom prst="ellipse">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20" name="楕円 19">
            <a:extLst>
              <a:ext uri="{FF2B5EF4-FFF2-40B4-BE49-F238E27FC236}">
                <a16:creationId xmlns:a16="http://schemas.microsoft.com/office/drawing/2014/main" id="{44B99317-3660-4A3C-8F2F-D6F76E02E4D4}"/>
              </a:ext>
            </a:extLst>
          </p:cNvPr>
          <p:cNvSpPr/>
          <p:nvPr/>
        </p:nvSpPr>
        <p:spPr>
          <a:xfrm>
            <a:off x="5489266" y="2363948"/>
            <a:ext cx="165716" cy="184449"/>
          </a:xfrm>
          <a:prstGeom prst="ellipse">
            <a:avLst/>
          </a:prstGeom>
          <a:solidFill>
            <a:srgbClr val="FF0000"/>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cxnSp>
        <p:nvCxnSpPr>
          <p:cNvPr id="21" name="直線矢印コネクタ 20">
            <a:extLst>
              <a:ext uri="{FF2B5EF4-FFF2-40B4-BE49-F238E27FC236}">
                <a16:creationId xmlns:a16="http://schemas.microsoft.com/office/drawing/2014/main" id="{7DA49BE9-7745-4C90-AC6F-59279E9E42B4}"/>
              </a:ext>
            </a:extLst>
          </p:cNvPr>
          <p:cNvCxnSpPr>
            <a:cxnSpLocks/>
          </p:cNvCxnSpPr>
          <p:nvPr/>
        </p:nvCxnSpPr>
        <p:spPr>
          <a:xfrm>
            <a:off x="4261304" y="2469688"/>
            <a:ext cx="1227962" cy="0"/>
          </a:xfrm>
          <a:prstGeom prst="straightConnector1">
            <a:avLst/>
          </a:prstGeom>
          <a:ln w="57150">
            <a:solidFill>
              <a:srgbClr val="FF0000"/>
            </a:solidFill>
            <a:headEnd type="none" w="med" len="med"/>
            <a:tailEnd type="triangle" w="med" len="med"/>
          </a:ln>
        </p:spPr>
        <p:style>
          <a:lnRef idx="1">
            <a:schemeClr val="accent1"/>
          </a:lnRef>
          <a:fillRef idx="0">
            <a:schemeClr val="accent1"/>
          </a:fillRef>
          <a:effectRef idx="0">
            <a:schemeClr val="accent1"/>
          </a:effectRef>
          <a:fontRef idx="minor">
            <a:schemeClr val="tx1"/>
          </a:fontRef>
        </p:style>
      </p:cxnSp>
      <p:sp>
        <p:nvSpPr>
          <p:cNvPr id="25" name="爆発: 8 pt 24">
            <a:extLst>
              <a:ext uri="{FF2B5EF4-FFF2-40B4-BE49-F238E27FC236}">
                <a16:creationId xmlns:a16="http://schemas.microsoft.com/office/drawing/2014/main" id="{5A6886F3-ACDF-4C87-BE7D-970E915A5DC0}"/>
              </a:ext>
            </a:extLst>
          </p:cNvPr>
          <p:cNvSpPr/>
          <p:nvPr/>
        </p:nvSpPr>
        <p:spPr>
          <a:xfrm>
            <a:off x="4041444" y="4999502"/>
            <a:ext cx="281218" cy="248565"/>
          </a:xfrm>
          <a:prstGeom prst="irregularSeal1">
            <a:avLst/>
          </a:prstGeom>
          <a:solidFill>
            <a:srgbClr val="FFFF00"/>
          </a:solidFill>
          <a:ln w="6350">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28" name="テキスト ボックス 27">
            <a:extLst>
              <a:ext uri="{FF2B5EF4-FFF2-40B4-BE49-F238E27FC236}">
                <a16:creationId xmlns:a16="http://schemas.microsoft.com/office/drawing/2014/main" id="{1656D8B7-806E-4FCC-A8F6-EEAC93C14E79}"/>
              </a:ext>
            </a:extLst>
          </p:cNvPr>
          <p:cNvSpPr txBox="1"/>
          <p:nvPr/>
        </p:nvSpPr>
        <p:spPr>
          <a:xfrm>
            <a:off x="7078098" y="2152358"/>
            <a:ext cx="2027855" cy="800219"/>
          </a:xfrm>
          <a:prstGeom prst="rect">
            <a:avLst/>
          </a:prstGeom>
          <a:solidFill>
            <a:srgbClr val="FFFF00"/>
          </a:solidFill>
          <a:ln>
            <a:solidFill>
              <a:schemeClr val="tx1"/>
            </a:solidFill>
          </a:ln>
        </p:spPr>
        <p:txBody>
          <a:bodyPr wrap="square">
            <a:spAutoFit/>
          </a:bodyPr>
          <a:lstStyle/>
          <a:p>
            <a:r>
              <a:rPr kumimoji="1" lang="en-US" altLang="ja-JP" b="0" dirty="0"/>
              <a:t>Note:</a:t>
            </a:r>
          </a:p>
          <a:p>
            <a:r>
              <a:rPr kumimoji="1" lang="ja-JP" altLang="en-US" sz="1400" b="0" dirty="0"/>
              <a:t>・</a:t>
            </a:r>
            <a:r>
              <a:rPr kumimoji="1" lang="en-US" altLang="ja-JP" sz="1400" b="0" dirty="0"/>
              <a:t>open car</a:t>
            </a:r>
          </a:p>
          <a:p>
            <a:r>
              <a:rPr lang="ja-JP" altLang="en-US" sz="1400" b="0" dirty="0"/>
              <a:t>・</a:t>
            </a:r>
            <a:r>
              <a:rPr lang="en-US" altLang="ja-JP" sz="1400" b="0" dirty="0"/>
              <a:t>in-door roof&lt;=in body</a:t>
            </a:r>
            <a:endParaRPr kumimoji="1" lang="en-US" altLang="ja-JP" sz="1400" b="0" dirty="0"/>
          </a:p>
        </p:txBody>
      </p:sp>
      <p:sp>
        <p:nvSpPr>
          <p:cNvPr id="29" name="テキスト ボックス 28">
            <a:extLst>
              <a:ext uri="{FF2B5EF4-FFF2-40B4-BE49-F238E27FC236}">
                <a16:creationId xmlns:a16="http://schemas.microsoft.com/office/drawing/2014/main" id="{2500FD91-5BCD-4A6B-A577-7DA5E97AA118}"/>
              </a:ext>
            </a:extLst>
          </p:cNvPr>
          <p:cNvSpPr txBox="1"/>
          <p:nvPr/>
        </p:nvSpPr>
        <p:spPr>
          <a:xfrm>
            <a:off x="7051829" y="4183150"/>
            <a:ext cx="2092172" cy="584775"/>
          </a:xfrm>
          <a:prstGeom prst="rect">
            <a:avLst/>
          </a:prstGeom>
          <a:solidFill>
            <a:srgbClr val="FFFF00"/>
          </a:solidFill>
          <a:ln>
            <a:solidFill>
              <a:schemeClr val="tx1"/>
            </a:solidFill>
          </a:ln>
        </p:spPr>
        <p:txBody>
          <a:bodyPr wrap="square">
            <a:spAutoFit/>
          </a:bodyPr>
          <a:lstStyle/>
          <a:p>
            <a:r>
              <a:rPr kumimoji="1" lang="en-US" altLang="ja-JP" b="0" dirty="0"/>
              <a:t>Note:</a:t>
            </a:r>
            <a:endParaRPr kumimoji="1" lang="en-US" altLang="ja-JP" sz="1400" b="0" dirty="0"/>
          </a:p>
          <a:p>
            <a:r>
              <a:rPr lang="ja-JP" altLang="en-US" sz="1400" b="0" dirty="0"/>
              <a:t>・</a:t>
            </a:r>
            <a:r>
              <a:rPr lang="en-US" altLang="ja-JP" sz="1400" b="0" dirty="0"/>
              <a:t>key-less entry system</a:t>
            </a:r>
            <a:endParaRPr kumimoji="1" lang="en-US" altLang="ja-JP" sz="1400" b="0" dirty="0"/>
          </a:p>
        </p:txBody>
      </p:sp>
    </p:spTree>
    <p:extLst>
      <p:ext uri="{BB962C8B-B14F-4D97-AF65-F5344CB8AC3E}">
        <p14:creationId xmlns:p14="http://schemas.microsoft.com/office/powerpoint/2010/main" val="19450321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日付プレースホルダー 14">
            <a:extLst>
              <a:ext uri="{FF2B5EF4-FFF2-40B4-BE49-F238E27FC236}">
                <a16:creationId xmlns:a16="http://schemas.microsoft.com/office/drawing/2014/main" id="{6C98EE0B-1540-4685-BA56-A8EBFB239881}"/>
              </a:ext>
            </a:extLst>
          </p:cNvPr>
          <p:cNvSpPr>
            <a:spLocks noGrp="1"/>
          </p:cNvSpPr>
          <p:nvPr>
            <p:ph type="dt" idx="10"/>
          </p:nvPr>
        </p:nvSpPr>
        <p:spPr/>
        <p:txBody>
          <a:bodyPr/>
          <a:lstStyle/>
          <a:p>
            <a:r>
              <a:rPr kumimoji="1" lang="en-US" altLang="ja-JP"/>
              <a:t>May 2021</a:t>
            </a:r>
            <a:endParaRPr kumimoji="1" lang="ja-JP" altLang="en-US"/>
          </a:p>
        </p:txBody>
      </p:sp>
      <p:sp>
        <p:nvSpPr>
          <p:cNvPr id="23" name="フッター プレースホルダー 22">
            <a:extLst>
              <a:ext uri="{FF2B5EF4-FFF2-40B4-BE49-F238E27FC236}">
                <a16:creationId xmlns:a16="http://schemas.microsoft.com/office/drawing/2014/main" id="{DAFC81DF-C7B0-43D7-AC70-2D493926D6E5}"/>
              </a:ext>
            </a:extLst>
          </p:cNvPr>
          <p:cNvSpPr>
            <a:spLocks noGrp="1"/>
          </p:cNvSpPr>
          <p:nvPr>
            <p:ph type="ftr" idx="11"/>
          </p:nvPr>
        </p:nvSpPr>
        <p:spPr>
          <a:xfrm>
            <a:off x="4627813" y="6475413"/>
            <a:ext cx="4297112" cy="305924"/>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24" name="スライド番号プレースホルダー 23">
            <a:extLst>
              <a:ext uri="{FF2B5EF4-FFF2-40B4-BE49-F238E27FC236}">
                <a16:creationId xmlns:a16="http://schemas.microsoft.com/office/drawing/2014/main" id="{D300E173-984E-4C15-BA28-7089030485A2}"/>
              </a:ext>
            </a:extLst>
          </p:cNvPr>
          <p:cNvSpPr>
            <a:spLocks noGrp="1"/>
          </p:cNvSpPr>
          <p:nvPr>
            <p:ph type="sldNum" idx="12"/>
          </p:nvPr>
        </p:nvSpPr>
        <p:spPr/>
        <p:txBody>
          <a:bodyPr/>
          <a:lstStyle/>
          <a:p>
            <a:fld id="{248EE29C-DCB8-4C23-BE14-115B5B2E505D}" type="slidenum">
              <a:rPr kumimoji="1" lang="ja-JP" altLang="en-US" smtClean="0"/>
              <a:t>18</a:t>
            </a:fld>
            <a:endParaRPr kumimoji="1" lang="ja-JP" altLang="en-US"/>
          </a:p>
        </p:txBody>
      </p:sp>
      <p:sp>
        <p:nvSpPr>
          <p:cNvPr id="2" name="タイトル 1">
            <a:extLst>
              <a:ext uri="{FF2B5EF4-FFF2-40B4-BE49-F238E27FC236}">
                <a16:creationId xmlns:a16="http://schemas.microsoft.com/office/drawing/2014/main" id="{91639C30-1FF0-4851-AE84-0D2322A7D1FE}"/>
              </a:ext>
            </a:extLst>
          </p:cNvPr>
          <p:cNvSpPr>
            <a:spLocks noGrp="1"/>
          </p:cNvSpPr>
          <p:nvPr>
            <p:ph type="title"/>
          </p:nvPr>
        </p:nvSpPr>
        <p:spPr>
          <a:xfrm>
            <a:off x="329953" y="731243"/>
            <a:ext cx="8280647" cy="923330"/>
          </a:xfrm>
        </p:spPr>
        <p:txBody>
          <a:bodyPr/>
          <a:lstStyle/>
          <a:p>
            <a:r>
              <a:rPr kumimoji="1" lang="en-US" altLang="ja-JP" dirty="0"/>
              <a:t>Environment models that can be applicable against different type of vehicles</a:t>
            </a:r>
            <a:endParaRPr kumimoji="1" lang="ja-JP" altLang="en-US" dirty="0"/>
          </a:p>
        </p:txBody>
      </p:sp>
      <p:pic>
        <p:nvPicPr>
          <p:cNvPr id="3" name="Picture 4" descr="車・セダンのイラスト02 | 無料のフリー素材 イラストエイト">
            <a:extLst>
              <a:ext uri="{FF2B5EF4-FFF2-40B4-BE49-F238E27FC236}">
                <a16:creationId xmlns:a16="http://schemas.microsoft.com/office/drawing/2014/main" id="{765CDC0E-4039-4CA5-8243-40B928FAFD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0064" y="2603781"/>
            <a:ext cx="1962077" cy="1200329"/>
          </a:xfrm>
          <a:prstGeom prst="rect">
            <a:avLst/>
          </a:prstGeom>
          <a:noFill/>
          <a:extLst>
            <a:ext uri="{909E8E84-426E-40DD-AFC4-6F175D3DCCD1}">
              <a14:hiddenFill xmlns:a14="http://schemas.microsoft.com/office/drawing/2010/main">
                <a:solidFill>
                  <a:srgbClr val="FFFFFF"/>
                </a:solidFill>
              </a14:hiddenFill>
            </a:ext>
          </a:extLst>
        </p:spPr>
      </p:pic>
      <p:pic>
        <p:nvPicPr>
          <p:cNvPr id="6150"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72E50FD7-7D79-45B3-AB55-1AB5A6703B08}"/>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6399" r="2348" b="20027"/>
          <a:stretch/>
        </p:blipFill>
        <p:spPr bwMode="auto">
          <a:xfrm>
            <a:off x="3558838" y="2064847"/>
            <a:ext cx="5585162" cy="2166151"/>
          </a:xfrm>
          <a:prstGeom prst="rect">
            <a:avLst/>
          </a:prstGeom>
          <a:noFill/>
          <a:extLst>
            <a:ext uri="{909E8E84-426E-40DD-AFC4-6F175D3DCCD1}">
              <a14:hiddenFill xmlns:a14="http://schemas.microsoft.com/office/drawing/2010/main">
                <a:solidFill>
                  <a:srgbClr val="FFFFFF"/>
                </a:solidFill>
              </a14:hiddenFill>
            </a:ext>
          </a:extLst>
        </p:spPr>
      </p:pic>
      <p:sp>
        <p:nvSpPr>
          <p:cNvPr id="8" name="テキスト ボックス 7">
            <a:extLst>
              <a:ext uri="{FF2B5EF4-FFF2-40B4-BE49-F238E27FC236}">
                <a16:creationId xmlns:a16="http://schemas.microsoft.com/office/drawing/2014/main" id="{CFB7B189-CB83-45A4-A54B-7520906A8527}"/>
              </a:ext>
            </a:extLst>
          </p:cNvPr>
          <p:cNvSpPr txBox="1"/>
          <p:nvPr/>
        </p:nvSpPr>
        <p:spPr>
          <a:xfrm>
            <a:off x="0" y="3619444"/>
            <a:ext cx="963226" cy="369332"/>
          </a:xfrm>
          <a:prstGeom prst="rect">
            <a:avLst/>
          </a:prstGeom>
          <a:noFill/>
        </p:spPr>
        <p:txBody>
          <a:bodyPr wrap="square">
            <a:spAutoFit/>
          </a:bodyPr>
          <a:lstStyle/>
          <a:p>
            <a:r>
              <a:rPr kumimoji="1" lang="en-US" altLang="ja-JP" dirty="0"/>
              <a:t>Engine</a:t>
            </a:r>
            <a:endParaRPr lang="ja-JP" altLang="en-US" dirty="0"/>
          </a:p>
        </p:txBody>
      </p:sp>
      <p:sp>
        <p:nvSpPr>
          <p:cNvPr id="9" name="テキスト ボックス 8">
            <a:extLst>
              <a:ext uri="{FF2B5EF4-FFF2-40B4-BE49-F238E27FC236}">
                <a16:creationId xmlns:a16="http://schemas.microsoft.com/office/drawing/2014/main" id="{461C7567-1A78-4B0A-95DD-E3F286E308A0}"/>
              </a:ext>
            </a:extLst>
          </p:cNvPr>
          <p:cNvSpPr txBox="1"/>
          <p:nvPr/>
        </p:nvSpPr>
        <p:spPr>
          <a:xfrm>
            <a:off x="1092692" y="3642489"/>
            <a:ext cx="963226" cy="369332"/>
          </a:xfrm>
          <a:prstGeom prst="rect">
            <a:avLst/>
          </a:prstGeom>
          <a:noFill/>
        </p:spPr>
        <p:txBody>
          <a:bodyPr wrap="square">
            <a:spAutoFit/>
          </a:bodyPr>
          <a:lstStyle/>
          <a:p>
            <a:r>
              <a:rPr kumimoji="1" lang="en-US" altLang="ja-JP" dirty="0"/>
              <a:t>Cabin</a:t>
            </a:r>
            <a:endParaRPr lang="ja-JP" altLang="en-US" dirty="0"/>
          </a:p>
        </p:txBody>
      </p:sp>
      <p:sp>
        <p:nvSpPr>
          <p:cNvPr id="10" name="テキスト ボックス 9">
            <a:extLst>
              <a:ext uri="{FF2B5EF4-FFF2-40B4-BE49-F238E27FC236}">
                <a16:creationId xmlns:a16="http://schemas.microsoft.com/office/drawing/2014/main" id="{B17EC944-0893-4238-B1C3-A555C7B77299}"/>
              </a:ext>
            </a:extLst>
          </p:cNvPr>
          <p:cNvSpPr txBox="1"/>
          <p:nvPr/>
        </p:nvSpPr>
        <p:spPr>
          <a:xfrm rot="16200000">
            <a:off x="2878024" y="3725087"/>
            <a:ext cx="963226" cy="369332"/>
          </a:xfrm>
          <a:prstGeom prst="rect">
            <a:avLst/>
          </a:prstGeom>
          <a:noFill/>
        </p:spPr>
        <p:txBody>
          <a:bodyPr wrap="square">
            <a:spAutoFit/>
          </a:bodyPr>
          <a:lstStyle/>
          <a:p>
            <a:r>
              <a:rPr kumimoji="1" lang="en-US" altLang="ja-JP" dirty="0"/>
              <a:t>Engine</a:t>
            </a:r>
            <a:endParaRPr lang="ja-JP" altLang="en-US" dirty="0"/>
          </a:p>
        </p:txBody>
      </p:sp>
      <p:sp>
        <p:nvSpPr>
          <p:cNvPr id="11" name="テキスト ボックス 10">
            <a:extLst>
              <a:ext uri="{FF2B5EF4-FFF2-40B4-BE49-F238E27FC236}">
                <a16:creationId xmlns:a16="http://schemas.microsoft.com/office/drawing/2014/main" id="{E55CBE2A-548D-469C-BB6E-0A3A91A0A4BF}"/>
              </a:ext>
            </a:extLst>
          </p:cNvPr>
          <p:cNvSpPr txBox="1"/>
          <p:nvPr/>
        </p:nvSpPr>
        <p:spPr>
          <a:xfrm rot="16200000">
            <a:off x="2876915" y="2624343"/>
            <a:ext cx="963226" cy="369332"/>
          </a:xfrm>
          <a:prstGeom prst="rect">
            <a:avLst/>
          </a:prstGeom>
          <a:noFill/>
        </p:spPr>
        <p:txBody>
          <a:bodyPr wrap="square">
            <a:spAutoFit/>
          </a:bodyPr>
          <a:lstStyle/>
          <a:p>
            <a:r>
              <a:rPr lang="en-US" altLang="ja-JP" dirty="0"/>
              <a:t>Cabin</a:t>
            </a:r>
            <a:endParaRPr lang="ja-JP" altLang="en-US" dirty="0"/>
          </a:p>
        </p:txBody>
      </p:sp>
      <p:sp>
        <p:nvSpPr>
          <p:cNvPr id="6" name="右中かっこ 5">
            <a:extLst>
              <a:ext uri="{FF2B5EF4-FFF2-40B4-BE49-F238E27FC236}">
                <a16:creationId xmlns:a16="http://schemas.microsoft.com/office/drawing/2014/main" id="{50E0F77A-B8F4-4AF7-A7FF-21E5360FBBDE}"/>
              </a:ext>
            </a:extLst>
          </p:cNvPr>
          <p:cNvSpPr/>
          <p:nvPr/>
        </p:nvSpPr>
        <p:spPr>
          <a:xfrm rot="5400000">
            <a:off x="430569" y="3295918"/>
            <a:ext cx="169025" cy="478028"/>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4" name="右中かっこ 13">
            <a:extLst>
              <a:ext uri="{FF2B5EF4-FFF2-40B4-BE49-F238E27FC236}">
                <a16:creationId xmlns:a16="http://schemas.microsoft.com/office/drawing/2014/main" id="{2931C48A-2573-4C0F-B23E-790E2BAEA585}"/>
              </a:ext>
            </a:extLst>
          </p:cNvPr>
          <p:cNvSpPr/>
          <p:nvPr/>
        </p:nvSpPr>
        <p:spPr>
          <a:xfrm rot="5400000">
            <a:off x="1296271" y="3021651"/>
            <a:ext cx="169024" cy="1041369"/>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6" name="右中かっこ 15">
            <a:extLst>
              <a:ext uri="{FF2B5EF4-FFF2-40B4-BE49-F238E27FC236}">
                <a16:creationId xmlns:a16="http://schemas.microsoft.com/office/drawing/2014/main" id="{DFB9D4D4-C68A-4679-ADB9-0F5431405A55}"/>
              </a:ext>
            </a:extLst>
          </p:cNvPr>
          <p:cNvSpPr/>
          <p:nvPr/>
        </p:nvSpPr>
        <p:spPr>
          <a:xfrm rot="10800000">
            <a:off x="3470399" y="2657844"/>
            <a:ext cx="251905" cy="887217"/>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7" name="右中かっこ 16">
            <a:extLst>
              <a:ext uri="{FF2B5EF4-FFF2-40B4-BE49-F238E27FC236}">
                <a16:creationId xmlns:a16="http://schemas.microsoft.com/office/drawing/2014/main" id="{640E3739-BD7C-4126-BAAF-F7B14E27A6E4}"/>
              </a:ext>
            </a:extLst>
          </p:cNvPr>
          <p:cNvSpPr/>
          <p:nvPr/>
        </p:nvSpPr>
        <p:spPr>
          <a:xfrm rot="10800000">
            <a:off x="3470398" y="3603474"/>
            <a:ext cx="251905" cy="329203"/>
          </a:xfrm>
          <a:prstGeom prst="rightBrace">
            <a:avLst/>
          </a:prstGeom>
          <a:ln w="19050">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9C92AFDA-E4C6-407A-9544-762378638465}"/>
              </a:ext>
            </a:extLst>
          </p:cNvPr>
          <p:cNvSpPr txBox="1"/>
          <p:nvPr/>
        </p:nvSpPr>
        <p:spPr>
          <a:xfrm>
            <a:off x="419144" y="5006980"/>
            <a:ext cx="4097045" cy="1477328"/>
          </a:xfrm>
          <a:prstGeom prst="rect">
            <a:avLst/>
          </a:prstGeom>
          <a:noFill/>
        </p:spPr>
        <p:txBody>
          <a:bodyPr wrap="square">
            <a:spAutoFit/>
          </a:bodyPr>
          <a:lstStyle/>
          <a:p>
            <a:r>
              <a:rPr lang="en-US" altLang="ja-JP" dirty="0"/>
              <a:t>Policy:</a:t>
            </a:r>
          </a:p>
          <a:p>
            <a:r>
              <a:rPr kumimoji="1" lang="en-US" altLang="ja-JP" b="0" dirty="0"/>
              <a:t>IEEE 802.15.6a defines several common environment models against </a:t>
            </a:r>
            <a:r>
              <a:rPr kumimoji="1" lang="en-US" altLang="ja-JP" dirty="0"/>
              <a:t>most dominant </a:t>
            </a:r>
            <a:r>
              <a:rPr kumimoji="1" lang="en-US" altLang="ja-JP" b="0" dirty="0"/>
              <a:t>use cases as </a:t>
            </a:r>
            <a:r>
              <a:rPr kumimoji="1" lang="en-US" altLang="ja-JP" dirty="0"/>
              <a:t>mandatory models</a:t>
            </a:r>
            <a:r>
              <a:rPr kumimoji="1" lang="en-US" altLang="ja-JP" b="0" dirty="0"/>
              <a:t>.</a:t>
            </a:r>
          </a:p>
        </p:txBody>
      </p:sp>
      <p:sp>
        <p:nvSpPr>
          <p:cNvPr id="19" name="テキスト ボックス 18">
            <a:extLst>
              <a:ext uri="{FF2B5EF4-FFF2-40B4-BE49-F238E27FC236}">
                <a16:creationId xmlns:a16="http://schemas.microsoft.com/office/drawing/2014/main" id="{19FFEAA1-58CD-4F79-836A-5FB81D83041A}"/>
              </a:ext>
            </a:extLst>
          </p:cNvPr>
          <p:cNvSpPr txBox="1"/>
          <p:nvPr/>
        </p:nvSpPr>
        <p:spPr>
          <a:xfrm>
            <a:off x="4600483" y="4806925"/>
            <a:ext cx="4097045" cy="1600438"/>
          </a:xfrm>
          <a:prstGeom prst="rect">
            <a:avLst/>
          </a:prstGeom>
          <a:noFill/>
        </p:spPr>
        <p:txBody>
          <a:bodyPr wrap="square">
            <a:spAutoFit/>
          </a:bodyPr>
          <a:lstStyle/>
          <a:p>
            <a:r>
              <a:rPr lang="en-US" altLang="ja-JP" dirty="0"/>
              <a:t>Categories:</a:t>
            </a:r>
          </a:p>
          <a:p>
            <a:r>
              <a:rPr kumimoji="1" lang="en-US" altLang="ja-JP" sz="1600" b="0" dirty="0"/>
              <a:t>Categorize several type of vehicle like “for passengers”, “bus”, “small cargo”, “middle cargo”, “Large cargo” and “special purpose vehicles” such as a construction machines and build models for various categories.</a:t>
            </a:r>
          </a:p>
        </p:txBody>
      </p:sp>
      <p:sp>
        <p:nvSpPr>
          <p:cNvPr id="4" name="矢印: 左右 3">
            <a:extLst>
              <a:ext uri="{FF2B5EF4-FFF2-40B4-BE49-F238E27FC236}">
                <a16:creationId xmlns:a16="http://schemas.microsoft.com/office/drawing/2014/main" id="{87469726-62CA-4610-9F22-430336236D4E}"/>
              </a:ext>
            </a:extLst>
          </p:cNvPr>
          <p:cNvSpPr/>
          <p:nvPr/>
        </p:nvSpPr>
        <p:spPr>
          <a:xfrm>
            <a:off x="2185384" y="2603781"/>
            <a:ext cx="963226" cy="1384995"/>
          </a:xfrm>
          <a:prstGeom prst="leftRightArrow">
            <a:avLst>
              <a:gd name="adj1" fmla="val 57692"/>
              <a:gd name="adj2" fmla="val 36175"/>
            </a:avLst>
          </a:prstGeom>
          <a:solidFill>
            <a:srgbClr val="FF99FF"/>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20" name="テキスト ボックス 19">
            <a:extLst>
              <a:ext uri="{FF2B5EF4-FFF2-40B4-BE49-F238E27FC236}">
                <a16:creationId xmlns:a16="http://schemas.microsoft.com/office/drawing/2014/main" id="{AEF52FC5-2433-460A-A0F6-837A13692DF5}"/>
              </a:ext>
            </a:extLst>
          </p:cNvPr>
          <p:cNvSpPr txBox="1"/>
          <p:nvPr/>
        </p:nvSpPr>
        <p:spPr>
          <a:xfrm>
            <a:off x="151537" y="3961427"/>
            <a:ext cx="4722920" cy="923330"/>
          </a:xfrm>
          <a:prstGeom prst="rect">
            <a:avLst/>
          </a:prstGeom>
          <a:noFill/>
        </p:spPr>
        <p:txBody>
          <a:bodyPr wrap="square">
            <a:spAutoFit/>
          </a:bodyPr>
          <a:lstStyle/>
          <a:p>
            <a:pPr algn="ctr"/>
            <a:r>
              <a:rPr kumimoji="1" lang="en-US" altLang="ja-JP" b="0" dirty="0">
                <a:solidFill>
                  <a:schemeClr val="tx1"/>
                </a:solidFill>
              </a:rPr>
              <a:t>Different</a:t>
            </a:r>
          </a:p>
          <a:p>
            <a:pPr algn="ctr"/>
            <a:r>
              <a:rPr lang="en-US" altLang="ja-JP" b="0" dirty="0"/>
              <a:t>Size;</a:t>
            </a:r>
          </a:p>
          <a:p>
            <a:pPr algn="ctr"/>
            <a:r>
              <a:rPr lang="en-US" altLang="ja-JP" b="0" dirty="0"/>
              <a:t>Structure;...etc.</a:t>
            </a:r>
          </a:p>
        </p:txBody>
      </p:sp>
      <p:sp>
        <p:nvSpPr>
          <p:cNvPr id="22" name="テキスト ボックス 21">
            <a:extLst>
              <a:ext uri="{FF2B5EF4-FFF2-40B4-BE49-F238E27FC236}">
                <a16:creationId xmlns:a16="http://schemas.microsoft.com/office/drawing/2014/main" id="{573AD068-71BF-46E7-958D-C6B532AB415E}"/>
              </a:ext>
            </a:extLst>
          </p:cNvPr>
          <p:cNvSpPr txBox="1"/>
          <p:nvPr/>
        </p:nvSpPr>
        <p:spPr>
          <a:xfrm>
            <a:off x="5638060" y="4296593"/>
            <a:ext cx="4722920" cy="400110"/>
          </a:xfrm>
          <a:prstGeom prst="rect">
            <a:avLst/>
          </a:prstGeom>
          <a:noFill/>
        </p:spPr>
        <p:txBody>
          <a:bodyPr wrap="square">
            <a:spAutoFit/>
          </a:bodyPr>
          <a:lstStyle/>
          <a:p>
            <a:r>
              <a:rPr lang="ja-JP" altLang="en-US" sz="1000" b="0" dirty="0"/>
              <a:t>https://nohat.cc/f/heavy-truck-illustration-isolated-on-a-white-background/comvecteezy328938-201908251309.html</a:t>
            </a:r>
          </a:p>
        </p:txBody>
      </p:sp>
    </p:spTree>
    <p:extLst>
      <p:ext uri="{BB962C8B-B14F-4D97-AF65-F5344CB8AC3E}">
        <p14:creationId xmlns:p14="http://schemas.microsoft.com/office/powerpoint/2010/main" val="2883404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正方形/長方形 79">
            <a:extLst>
              <a:ext uri="{FF2B5EF4-FFF2-40B4-BE49-F238E27FC236}">
                <a16:creationId xmlns:a16="http://schemas.microsoft.com/office/drawing/2014/main" id="{56B0BA0B-D3CA-43F9-B625-7991660E06A1}"/>
              </a:ext>
            </a:extLst>
          </p:cNvPr>
          <p:cNvSpPr/>
          <p:nvPr/>
        </p:nvSpPr>
        <p:spPr>
          <a:xfrm>
            <a:off x="3808809" y="1961522"/>
            <a:ext cx="1860066" cy="970886"/>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4" name="日付プレースホルダー 3">
            <a:extLst>
              <a:ext uri="{FF2B5EF4-FFF2-40B4-BE49-F238E27FC236}">
                <a16:creationId xmlns:a16="http://schemas.microsoft.com/office/drawing/2014/main" id="{044EEBF0-F909-48FF-90F6-578FBAAB3116}"/>
              </a:ext>
            </a:extLst>
          </p:cNvPr>
          <p:cNvSpPr>
            <a:spLocks noGrp="1"/>
          </p:cNvSpPr>
          <p:nvPr>
            <p:ph type="dt" idx="10"/>
          </p:nvPr>
        </p:nvSpPr>
        <p:spPr/>
        <p:txBody>
          <a:bodyPr/>
          <a:lstStyle/>
          <a:p>
            <a:r>
              <a:rPr lang="en-US" altLang="ja-JP"/>
              <a:t>May 2021</a:t>
            </a:r>
            <a:endParaRPr lang="en-US" dirty="0"/>
          </a:p>
        </p:txBody>
      </p:sp>
      <p:sp>
        <p:nvSpPr>
          <p:cNvPr id="5" name="フッター プレースホルダー 4">
            <a:extLst>
              <a:ext uri="{FF2B5EF4-FFF2-40B4-BE49-F238E27FC236}">
                <a16:creationId xmlns:a16="http://schemas.microsoft.com/office/drawing/2014/main" id="{CAE57167-E2F9-472C-A19B-FAD21C527B5F}"/>
              </a:ext>
            </a:extLst>
          </p:cNvPr>
          <p:cNvSpPr>
            <a:spLocks noGrp="1"/>
          </p:cNvSpPr>
          <p:nvPr>
            <p:ph type="ftr" idx="11"/>
          </p:nvPr>
        </p:nvSpPr>
        <p:spPr>
          <a:xfrm>
            <a:off x="4860020" y="6463360"/>
            <a:ext cx="4202704" cy="363019"/>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6" name="スライド番号プレースホルダー 5">
            <a:extLst>
              <a:ext uri="{FF2B5EF4-FFF2-40B4-BE49-F238E27FC236}">
                <a16:creationId xmlns:a16="http://schemas.microsoft.com/office/drawing/2014/main" id="{E1627449-0F68-4AF7-AED6-690F976B7E52}"/>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19</a:t>
            </a:fld>
            <a:endParaRPr dirty="0"/>
          </a:p>
        </p:txBody>
      </p:sp>
      <p:sp>
        <p:nvSpPr>
          <p:cNvPr id="7" name="タイトル 6">
            <a:extLst>
              <a:ext uri="{FF2B5EF4-FFF2-40B4-BE49-F238E27FC236}">
                <a16:creationId xmlns:a16="http://schemas.microsoft.com/office/drawing/2014/main" id="{4190B607-2BA2-4D88-ABBD-E05B65A9F0B9}"/>
              </a:ext>
            </a:extLst>
          </p:cNvPr>
          <p:cNvSpPr>
            <a:spLocks noGrp="1"/>
          </p:cNvSpPr>
          <p:nvPr>
            <p:ph type="title"/>
          </p:nvPr>
        </p:nvSpPr>
        <p:spPr>
          <a:xfrm>
            <a:off x="286841" y="591182"/>
            <a:ext cx="8608255" cy="511233"/>
          </a:xfrm>
        </p:spPr>
        <p:txBody>
          <a:bodyPr/>
          <a:lstStyle/>
          <a:p>
            <a:r>
              <a:rPr lang="en-US" altLang="ja-JP" dirty="0"/>
              <a:t>Channel and Environment Model Categories</a:t>
            </a:r>
            <a:endParaRPr lang="ja-JP" altLang="en-US" dirty="0"/>
          </a:p>
        </p:txBody>
      </p:sp>
      <p:pic>
        <p:nvPicPr>
          <p:cNvPr id="8" name="Picture 4" descr="車・セダンのイラスト02 | 無料のフリー素材 イラストエイト">
            <a:extLst>
              <a:ext uri="{FF2B5EF4-FFF2-40B4-BE49-F238E27FC236}">
                <a16:creationId xmlns:a16="http://schemas.microsoft.com/office/drawing/2014/main" id="{ADCE65CE-A52E-4F15-B4D1-D8387428A6A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92685" y="2339895"/>
            <a:ext cx="973197" cy="595368"/>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21D86F50-31C2-400B-88DC-2D99727B0590}"/>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6399" r="2348" b="20027"/>
          <a:stretch/>
        </p:blipFill>
        <p:spPr bwMode="auto">
          <a:xfrm flipH="1">
            <a:off x="102871" y="3871811"/>
            <a:ext cx="1884037" cy="730706"/>
          </a:xfrm>
          <a:prstGeom prst="rect">
            <a:avLst/>
          </a:prstGeom>
          <a:noFill/>
          <a:extLst>
            <a:ext uri="{909E8E84-426E-40DD-AFC4-6F175D3DCCD1}">
              <a14:hiddenFill xmlns:a14="http://schemas.microsoft.com/office/drawing/2010/main">
                <a:solidFill>
                  <a:srgbClr val="FFFFFF"/>
                </a:solidFill>
              </a14:hiddenFill>
            </a:ext>
          </a:extLst>
        </p:spPr>
      </p:pic>
      <p:pic>
        <p:nvPicPr>
          <p:cNvPr id="1026" name="Picture 2">
            <a:extLst>
              <a:ext uri="{FF2B5EF4-FFF2-40B4-BE49-F238E27FC236}">
                <a16:creationId xmlns:a16="http://schemas.microsoft.com/office/drawing/2014/main" id="{157B4A3A-12D8-44BC-85CA-DC89B187ACA6}"/>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78577" y="4936715"/>
            <a:ext cx="1521243" cy="1231482"/>
          </a:xfrm>
          <a:prstGeom prst="rect">
            <a:avLst/>
          </a:prstGeom>
          <a:noFill/>
          <a:extLst>
            <a:ext uri="{909E8E84-426E-40DD-AFC4-6F175D3DCCD1}">
              <a14:hiddenFill xmlns:a14="http://schemas.microsoft.com/office/drawing/2010/main">
                <a:solidFill>
                  <a:srgbClr val="FFFFFF"/>
                </a:solidFill>
              </a14:hiddenFill>
            </a:ext>
          </a:extLst>
        </p:spPr>
      </p:pic>
      <p:sp>
        <p:nvSpPr>
          <p:cNvPr id="13" name="テキスト ボックス 12">
            <a:extLst>
              <a:ext uri="{FF2B5EF4-FFF2-40B4-BE49-F238E27FC236}">
                <a16:creationId xmlns:a16="http://schemas.microsoft.com/office/drawing/2014/main" id="{EB392F78-7883-47DF-8EBD-F2D809852078}"/>
              </a:ext>
            </a:extLst>
          </p:cNvPr>
          <p:cNvSpPr txBox="1"/>
          <p:nvPr/>
        </p:nvSpPr>
        <p:spPr>
          <a:xfrm>
            <a:off x="1639332" y="5731186"/>
            <a:ext cx="1842008" cy="230832"/>
          </a:xfrm>
          <a:prstGeom prst="rect">
            <a:avLst/>
          </a:prstGeom>
          <a:noFill/>
        </p:spPr>
        <p:txBody>
          <a:bodyPr wrap="square">
            <a:spAutoFit/>
          </a:bodyPr>
          <a:lstStyle/>
          <a:p>
            <a:r>
              <a:rPr lang="ja-JP" altLang="en-US" sz="900" b="0" dirty="0"/>
              <a:t>https://illust8.com/contents/5097</a:t>
            </a:r>
          </a:p>
        </p:txBody>
      </p:sp>
      <p:sp>
        <p:nvSpPr>
          <p:cNvPr id="14" name="テキスト ボックス 13">
            <a:extLst>
              <a:ext uri="{FF2B5EF4-FFF2-40B4-BE49-F238E27FC236}">
                <a16:creationId xmlns:a16="http://schemas.microsoft.com/office/drawing/2014/main" id="{71BCA652-DBF0-402B-9C95-C07985C0894E}"/>
              </a:ext>
            </a:extLst>
          </p:cNvPr>
          <p:cNvSpPr txBox="1"/>
          <p:nvPr/>
        </p:nvSpPr>
        <p:spPr>
          <a:xfrm>
            <a:off x="69433" y="2801334"/>
            <a:ext cx="1908461" cy="646331"/>
          </a:xfrm>
          <a:prstGeom prst="rect">
            <a:avLst/>
          </a:prstGeom>
          <a:noFill/>
        </p:spPr>
        <p:txBody>
          <a:bodyPr wrap="square">
            <a:spAutoFit/>
          </a:bodyPr>
          <a:lstStyle/>
          <a:p>
            <a:r>
              <a:rPr kumimoji="1" lang="en-US" altLang="ja-JP" dirty="0"/>
              <a:t>Small / medium size vehicle</a:t>
            </a:r>
            <a:endParaRPr kumimoji="1" lang="en-US" altLang="ja-JP" sz="1400" b="0" dirty="0"/>
          </a:p>
        </p:txBody>
      </p:sp>
      <p:sp>
        <p:nvSpPr>
          <p:cNvPr id="15" name="テキスト ボックス 14">
            <a:extLst>
              <a:ext uri="{FF2B5EF4-FFF2-40B4-BE49-F238E27FC236}">
                <a16:creationId xmlns:a16="http://schemas.microsoft.com/office/drawing/2014/main" id="{721ACEF6-25DC-4636-9A5B-13F7250FD11D}"/>
              </a:ext>
            </a:extLst>
          </p:cNvPr>
          <p:cNvSpPr txBox="1"/>
          <p:nvPr/>
        </p:nvSpPr>
        <p:spPr>
          <a:xfrm>
            <a:off x="360339" y="4524136"/>
            <a:ext cx="3162419" cy="369332"/>
          </a:xfrm>
          <a:prstGeom prst="rect">
            <a:avLst/>
          </a:prstGeom>
          <a:noFill/>
        </p:spPr>
        <p:txBody>
          <a:bodyPr wrap="square">
            <a:spAutoFit/>
          </a:bodyPr>
          <a:lstStyle/>
          <a:p>
            <a:r>
              <a:rPr kumimoji="1" lang="en-US" altLang="ja-JP" dirty="0"/>
              <a:t>Large / long size vehicle</a:t>
            </a:r>
            <a:endParaRPr kumimoji="1" lang="en-US" altLang="ja-JP" sz="1400" b="0" dirty="0"/>
          </a:p>
        </p:txBody>
      </p:sp>
      <p:sp>
        <p:nvSpPr>
          <p:cNvPr id="16" name="テキスト ボックス 15">
            <a:extLst>
              <a:ext uri="{FF2B5EF4-FFF2-40B4-BE49-F238E27FC236}">
                <a16:creationId xmlns:a16="http://schemas.microsoft.com/office/drawing/2014/main" id="{579F1112-C8D9-43B7-A49C-7725F98F8E36}"/>
              </a:ext>
            </a:extLst>
          </p:cNvPr>
          <p:cNvSpPr txBox="1"/>
          <p:nvPr/>
        </p:nvSpPr>
        <p:spPr>
          <a:xfrm>
            <a:off x="491521" y="5983531"/>
            <a:ext cx="2989819" cy="369332"/>
          </a:xfrm>
          <a:prstGeom prst="rect">
            <a:avLst/>
          </a:prstGeom>
          <a:noFill/>
        </p:spPr>
        <p:txBody>
          <a:bodyPr wrap="square">
            <a:spAutoFit/>
          </a:bodyPr>
          <a:lstStyle/>
          <a:p>
            <a:r>
              <a:rPr kumimoji="1" lang="en-US" altLang="ja-JP" dirty="0"/>
              <a:t>Special purpose vehicle</a:t>
            </a:r>
            <a:endParaRPr kumimoji="1" lang="en-US" altLang="ja-JP" sz="1400" b="0" dirty="0"/>
          </a:p>
        </p:txBody>
      </p:sp>
      <p:sp>
        <p:nvSpPr>
          <p:cNvPr id="12" name="左中かっこ 11">
            <a:extLst>
              <a:ext uri="{FF2B5EF4-FFF2-40B4-BE49-F238E27FC236}">
                <a16:creationId xmlns:a16="http://schemas.microsoft.com/office/drawing/2014/main" id="{6A2BD1C9-6219-41DA-8086-CB0873BBBA39}"/>
              </a:ext>
            </a:extLst>
          </p:cNvPr>
          <p:cNvSpPr/>
          <p:nvPr/>
        </p:nvSpPr>
        <p:spPr>
          <a:xfrm>
            <a:off x="1796789" y="2397359"/>
            <a:ext cx="312012" cy="988967"/>
          </a:xfrm>
          <a:prstGeom prst="leftBrace">
            <a:avLst>
              <a:gd name="adj1" fmla="val 56703"/>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0" name="テキスト ボックス 19">
            <a:extLst>
              <a:ext uri="{FF2B5EF4-FFF2-40B4-BE49-F238E27FC236}">
                <a16:creationId xmlns:a16="http://schemas.microsoft.com/office/drawing/2014/main" id="{CFF9F9FA-0639-41E5-8722-B8FAAEDDC2D3}"/>
              </a:ext>
            </a:extLst>
          </p:cNvPr>
          <p:cNvSpPr txBox="1"/>
          <p:nvPr/>
        </p:nvSpPr>
        <p:spPr>
          <a:xfrm>
            <a:off x="2172703" y="2226394"/>
            <a:ext cx="3313697" cy="369332"/>
          </a:xfrm>
          <a:prstGeom prst="rect">
            <a:avLst/>
          </a:prstGeom>
          <a:noFill/>
        </p:spPr>
        <p:txBody>
          <a:bodyPr wrap="square">
            <a:spAutoFit/>
          </a:bodyPr>
          <a:lstStyle/>
          <a:p>
            <a:r>
              <a:rPr kumimoji="1" lang="en-US" altLang="ja-JP" dirty="0"/>
              <a:t>With engine</a:t>
            </a:r>
            <a:endParaRPr kumimoji="1" lang="en-US" altLang="ja-JP" sz="1400" b="0" dirty="0"/>
          </a:p>
        </p:txBody>
      </p:sp>
      <p:sp>
        <p:nvSpPr>
          <p:cNvPr id="21" name="テキスト ボックス 20">
            <a:extLst>
              <a:ext uri="{FF2B5EF4-FFF2-40B4-BE49-F238E27FC236}">
                <a16:creationId xmlns:a16="http://schemas.microsoft.com/office/drawing/2014/main" id="{FFA508D4-E1E6-4A9A-9603-C3487DF08950}"/>
              </a:ext>
            </a:extLst>
          </p:cNvPr>
          <p:cNvSpPr txBox="1"/>
          <p:nvPr/>
        </p:nvSpPr>
        <p:spPr>
          <a:xfrm>
            <a:off x="2286000" y="2956104"/>
            <a:ext cx="1418940" cy="646331"/>
          </a:xfrm>
          <a:prstGeom prst="rect">
            <a:avLst/>
          </a:prstGeom>
          <a:noFill/>
        </p:spPr>
        <p:txBody>
          <a:bodyPr wrap="square">
            <a:spAutoFit/>
          </a:bodyPr>
          <a:lstStyle/>
          <a:p>
            <a:r>
              <a:rPr kumimoji="1" lang="en-US" altLang="ja-JP" dirty="0"/>
              <a:t>Electric vehicle</a:t>
            </a:r>
            <a:endParaRPr kumimoji="1" lang="en-US" altLang="ja-JP" sz="1400" b="0" dirty="0"/>
          </a:p>
        </p:txBody>
      </p:sp>
      <p:cxnSp>
        <p:nvCxnSpPr>
          <p:cNvPr id="22" name="直線コネクタ 21">
            <a:extLst>
              <a:ext uri="{FF2B5EF4-FFF2-40B4-BE49-F238E27FC236}">
                <a16:creationId xmlns:a16="http://schemas.microsoft.com/office/drawing/2014/main" id="{3A9C8CEE-5A4A-43BC-A42D-4A2A83DCE942}"/>
              </a:ext>
            </a:extLst>
          </p:cNvPr>
          <p:cNvCxnSpPr/>
          <p:nvPr/>
        </p:nvCxnSpPr>
        <p:spPr>
          <a:xfrm>
            <a:off x="218355" y="3828563"/>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4" name="直線コネクタ 23">
            <a:extLst>
              <a:ext uri="{FF2B5EF4-FFF2-40B4-BE49-F238E27FC236}">
                <a16:creationId xmlns:a16="http://schemas.microsoft.com/office/drawing/2014/main" id="{2A04D568-8BAA-4E04-9912-81155FC9F233}"/>
              </a:ext>
            </a:extLst>
          </p:cNvPr>
          <p:cNvCxnSpPr/>
          <p:nvPr/>
        </p:nvCxnSpPr>
        <p:spPr>
          <a:xfrm>
            <a:off x="286841" y="5033745"/>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5" name="直線コネクタ 24">
            <a:extLst>
              <a:ext uri="{FF2B5EF4-FFF2-40B4-BE49-F238E27FC236}">
                <a16:creationId xmlns:a16="http://schemas.microsoft.com/office/drawing/2014/main" id="{62D33982-984B-4428-96EE-56253B78C3D6}"/>
              </a:ext>
            </a:extLst>
          </p:cNvPr>
          <p:cNvCxnSpPr>
            <a:cxnSpLocks/>
          </p:cNvCxnSpPr>
          <p:nvPr/>
        </p:nvCxnSpPr>
        <p:spPr>
          <a:xfrm>
            <a:off x="2423896" y="2956104"/>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7" name="直線コネクタ 26">
            <a:extLst>
              <a:ext uri="{FF2B5EF4-FFF2-40B4-BE49-F238E27FC236}">
                <a16:creationId xmlns:a16="http://schemas.microsoft.com/office/drawing/2014/main" id="{66BF76FF-B839-455C-ADE4-16A42CCCA0BA}"/>
              </a:ext>
            </a:extLst>
          </p:cNvPr>
          <p:cNvCxnSpPr>
            <a:cxnSpLocks/>
          </p:cNvCxnSpPr>
          <p:nvPr/>
        </p:nvCxnSpPr>
        <p:spPr>
          <a:xfrm>
            <a:off x="3794225"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0" name="直線コネクタ 29">
            <a:extLst>
              <a:ext uri="{FF2B5EF4-FFF2-40B4-BE49-F238E27FC236}">
                <a16:creationId xmlns:a16="http://schemas.microsoft.com/office/drawing/2014/main" id="{6168E933-C8C9-4012-A10F-D9E0C56E0299}"/>
              </a:ext>
            </a:extLst>
          </p:cNvPr>
          <p:cNvCxnSpPr>
            <a:cxnSpLocks/>
          </p:cNvCxnSpPr>
          <p:nvPr/>
        </p:nvCxnSpPr>
        <p:spPr>
          <a:xfrm>
            <a:off x="2355410" y="1942321"/>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2" name="直線コネクタ 31">
            <a:extLst>
              <a:ext uri="{FF2B5EF4-FFF2-40B4-BE49-F238E27FC236}">
                <a16:creationId xmlns:a16="http://schemas.microsoft.com/office/drawing/2014/main" id="{6303EE69-3404-4250-9DDA-813C07392523}"/>
              </a:ext>
            </a:extLst>
          </p:cNvPr>
          <p:cNvCxnSpPr>
            <a:cxnSpLocks/>
          </p:cNvCxnSpPr>
          <p:nvPr/>
        </p:nvCxnSpPr>
        <p:spPr>
          <a:xfrm>
            <a:off x="5709013"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33" name="直線コネクタ 32">
            <a:extLst>
              <a:ext uri="{FF2B5EF4-FFF2-40B4-BE49-F238E27FC236}">
                <a16:creationId xmlns:a16="http://schemas.microsoft.com/office/drawing/2014/main" id="{5566D618-F99A-44B6-A6CF-807328DBE28D}"/>
              </a:ext>
            </a:extLst>
          </p:cNvPr>
          <p:cNvCxnSpPr>
            <a:cxnSpLocks/>
          </p:cNvCxnSpPr>
          <p:nvPr/>
        </p:nvCxnSpPr>
        <p:spPr>
          <a:xfrm>
            <a:off x="7468811"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5" name="テキスト ボックス 34">
            <a:extLst>
              <a:ext uri="{FF2B5EF4-FFF2-40B4-BE49-F238E27FC236}">
                <a16:creationId xmlns:a16="http://schemas.microsoft.com/office/drawing/2014/main" id="{D2BEAE49-F863-4730-9C8D-CAA3623658DB}"/>
              </a:ext>
            </a:extLst>
          </p:cNvPr>
          <p:cNvSpPr txBox="1"/>
          <p:nvPr/>
        </p:nvSpPr>
        <p:spPr>
          <a:xfrm>
            <a:off x="5840392" y="1260630"/>
            <a:ext cx="1379353" cy="646331"/>
          </a:xfrm>
          <a:prstGeom prst="rect">
            <a:avLst/>
          </a:prstGeom>
          <a:noFill/>
        </p:spPr>
        <p:txBody>
          <a:bodyPr wrap="square" rtlCol="0">
            <a:spAutoFit/>
          </a:bodyPr>
          <a:lstStyle/>
          <a:p>
            <a:pPr algn="ctr"/>
            <a:r>
              <a:rPr kumimoji="1" lang="en-US" altLang="ja-JP" b="0" dirty="0"/>
              <a:t>On-vehicle body </a:t>
            </a:r>
            <a:endParaRPr kumimoji="1" lang="ja-JP" altLang="en-US" b="0" dirty="0"/>
          </a:p>
        </p:txBody>
      </p:sp>
      <p:sp>
        <p:nvSpPr>
          <p:cNvPr id="36" name="テキスト ボックス 35">
            <a:extLst>
              <a:ext uri="{FF2B5EF4-FFF2-40B4-BE49-F238E27FC236}">
                <a16:creationId xmlns:a16="http://schemas.microsoft.com/office/drawing/2014/main" id="{FEC8D37B-429B-4E89-A9F3-251C60CCBB61}"/>
              </a:ext>
            </a:extLst>
          </p:cNvPr>
          <p:cNvSpPr txBox="1"/>
          <p:nvPr/>
        </p:nvSpPr>
        <p:spPr>
          <a:xfrm>
            <a:off x="7435151" y="1252743"/>
            <a:ext cx="1627573" cy="646331"/>
          </a:xfrm>
          <a:prstGeom prst="rect">
            <a:avLst/>
          </a:prstGeom>
          <a:noFill/>
        </p:spPr>
        <p:txBody>
          <a:bodyPr wrap="square" rtlCol="0">
            <a:spAutoFit/>
          </a:bodyPr>
          <a:lstStyle/>
          <a:p>
            <a:pPr algn="ctr"/>
            <a:r>
              <a:rPr kumimoji="1" lang="en-US" altLang="ja-JP" b="0" dirty="0"/>
              <a:t>Around vehicle body </a:t>
            </a:r>
            <a:endParaRPr kumimoji="1" lang="ja-JP" altLang="en-US" b="0" dirty="0"/>
          </a:p>
        </p:txBody>
      </p:sp>
      <p:sp>
        <p:nvSpPr>
          <p:cNvPr id="37" name="テキスト ボックス 36">
            <a:extLst>
              <a:ext uri="{FF2B5EF4-FFF2-40B4-BE49-F238E27FC236}">
                <a16:creationId xmlns:a16="http://schemas.microsoft.com/office/drawing/2014/main" id="{AF994244-2D68-4E84-BEFA-1A4131B94CE8}"/>
              </a:ext>
            </a:extLst>
          </p:cNvPr>
          <p:cNvSpPr txBox="1"/>
          <p:nvPr/>
        </p:nvSpPr>
        <p:spPr>
          <a:xfrm>
            <a:off x="4267004" y="1260630"/>
            <a:ext cx="1223974" cy="646331"/>
          </a:xfrm>
          <a:prstGeom prst="rect">
            <a:avLst/>
          </a:prstGeom>
          <a:noFill/>
        </p:spPr>
        <p:txBody>
          <a:bodyPr wrap="square" rtlCol="0">
            <a:spAutoFit/>
          </a:bodyPr>
          <a:lstStyle/>
          <a:p>
            <a:pPr algn="ctr"/>
            <a:r>
              <a:rPr kumimoji="1" lang="en-US" altLang="ja-JP" b="0" dirty="0"/>
              <a:t>In-vehicle  body </a:t>
            </a:r>
            <a:endParaRPr kumimoji="1" lang="ja-JP" altLang="en-US" b="0" dirty="0"/>
          </a:p>
        </p:txBody>
      </p:sp>
      <p:sp>
        <p:nvSpPr>
          <p:cNvPr id="43" name="テキスト ボックス 42">
            <a:extLst>
              <a:ext uri="{FF2B5EF4-FFF2-40B4-BE49-F238E27FC236}">
                <a16:creationId xmlns:a16="http://schemas.microsoft.com/office/drawing/2014/main" id="{5E74F999-4F0E-4DF0-9150-09FF30E46E74}"/>
              </a:ext>
            </a:extLst>
          </p:cNvPr>
          <p:cNvSpPr txBox="1"/>
          <p:nvPr/>
        </p:nvSpPr>
        <p:spPr>
          <a:xfrm>
            <a:off x="4202040" y="2447091"/>
            <a:ext cx="1268108"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44" name="テキスト ボックス 43">
            <a:extLst>
              <a:ext uri="{FF2B5EF4-FFF2-40B4-BE49-F238E27FC236}">
                <a16:creationId xmlns:a16="http://schemas.microsoft.com/office/drawing/2014/main" id="{327AA901-C11A-4BB5-B1D8-275409E47117}"/>
              </a:ext>
            </a:extLst>
          </p:cNvPr>
          <p:cNvSpPr txBox="1"/>
          <p:nvPr/>
        </p:nvSpPr>
        <p:spPr>
          <a:xfrm>
            <a:off x="4202040" y="3290742"/>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47" name="テキスト ボックス 46">
            <a:extLst>
              <a:ext uri="{FF2B5EF4-FFF2-40B4-BE49-F238E27FC236}">
                <a16:creationId xmlns:a16="http://schemas.microsoft.com/office/drawing/2014/main" id="{3093AF1D-3E6F-4E89-BC74-BBA56F71DF2B}"/>
              </a:ext>
            </a:extLst>
          </p:cNvPr>
          <p:cNvSpPr txBox="1"/>
          <p:nvPr/>
        </p:nvSpPr>
        <p:spPr>
          <a:xfrm>
            <a:off x="6095450" y="3306246"/>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48" name="テキスト ボックス 47">
            <a:extLst>
              <a:ext uri="{FF2B5EF4-FFF2-40B4-BE49-F238E27FC236}">
                <a16:creationId xmlns:a16="http://schemas.microsoft.com/office/drawing/2014/main" id="{91385E83-61C7-43C3-B1C0-539417D88138}"/>
              </a:ext>
            </a:extLst>
          </p:cNvPr>
          <p:cNvSpPr txBox="1"/>
          <p:nvPr/>
        </p:nvSpPr>
        <p:spPr>
          <a:xfrm>
            <a:off x="7728445" y="3304389"/>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1" name="テキスト ボックス 50">
            <a:extLst>
              <a:ext uri="{FF2B5EF4-FFF2-40B4-BE49-F238E27FC236}">
                <a16:creationId xmlns:a16="http://schemas.microsoft.com/office/drawing/2014/main" id="{37DB93A4-38B3-4042-9969-8299A3ACCFDF}"/>
              </a:ext>
            </a:extLst>
          </p:cNvPr>
          <p:cNvSpPr txBox="1"/>
          <p:nvPr/>
        </p:nvSpPr>
        <p:spPr>
          <a:xfrm>
            <a:off x="4192804" y="4186897"/>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dirty="0"/>
              <a:t>channel / Environment</a:t>
            </a:r>
            <a:endParaRPr lang="ja-JP" altLang="en-US" dirty="0"/>
          </a:p>
        </p:txBody>
      </p:sp>
      <p:sp>
        <p:nvSpPr>
          <p:cNvPr id="52" name="テキスト ボックス 51">
            <a:extLst>
              <a:ext uri="{FF2B5EF4-FFF2-40B4-BE49-F238E27FC236}">
                <a16:creationId xmlns:a16="http://schemas.microsoft.com/office/drawing/2014/main" id="{611F55AB-E882-49F7-8A0C-D866E112F53C}"/>
              </a:ext>
            </a:extLst>
          </p:cNvPr>
          <p:cNvSpPr txBox="1"/>
          <p:nvPr/>
        </p:nvSpPr>
        <p:spPr>
          <a:xfrm>
            <a:off x="4166072" y="5426232"/>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3" name="テキスト ボックス 52">
            <a:extLst>
              <a:ext uri="{FF2B5EF4-FFF2-40B4-BE49-F238E27FC236}">
                <a16:creationId xmlns:a16="http://schemas.microsoft.com/office/drawing/2014/main" id="{A69A16C4-1574-4B87-A922-D4DFDBC45F8A}"/>
              </a:ext>
            </a:extLst>
          </p:cNvPr>
          <p:cNvSpPr txBox="1"/>
          <p:nvPr/>
        </p:nvSpPr>
        <p:spPr>
          <a:xfrm>
            <a:off x="6017126" y="4195700"/>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4" name="テキスト ボックス 53">
            <a:extLst>
              <a:ext uri="{FF2B5EF4-FFF2-40B4-BE49-F238E27FC236}">
                <a16:creationId xmlns:a16="http://schemas.microsoft.com/office/drawing/2014/main" id="{44105918-1D40-40D2-866F-2F5C1ECB3AA0}"/>
              </a:ext>
            </a:extLst>
          </p:cNvPr>
          <p:cNvSpPr txBox="1"/>
          <p:nvPr/>
        </p:nvSpPr>
        <p:spPr>
          <a:xfrm>
            <a:off x="7724229" y="4202803"/>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5" name="テキスト ボックス 54">
            <a:extLst>
              <a:ext uri="{FF2B5EF4-FFF2-40B4-BE49-F238E27FC236}">
                <a16:creationId xmlns:a16="http://schemas.microsoft.com/office/drawing/2014/main" id="{EEF6A29A-9388-4385-9B1A-C594AD0E0397}"/>
              </a:ext>
            </a:extLst>
          </p:cNvPr>
          <p:cNvSpPr txBox="1"/>
          <p:nvPr/>
        </p:nvSpPr>
        <p:spPr>
          <a:xfrm>
            <a:off x="6059482" y="5441736"/>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6" name="テキスト ボックス 55">
            <a:extLst>
              <a:ext uri="{FF2B5EF4-FFF2-40B4-BE49-F238E27FC236}">
                <a16:creationId xmlns:a16="http://schemas.microsoft.com/office/drawing/2014/main" id="{7EDC0554-3377-4D03-AD3F-31D6D60D53EC}"/>
              </a:ext>
            </a:extLst>
          </p:cNvPr>
          <p:cNvSpPr txBox="1"/>
          <p:nvPr/>
        </p:nvSpPr>
        <p:spPr>
          <a:xfrm>
            <a:off x="7692477" y="5439879"/>
            <a:ext cx="1202619"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58" name="テキスト ボックス 57">
            <a:extLst>
              <a:ext uri="{FF2B5EF4-FFF2-40B4-BE49-F238E27FC236}">
                <a16:creationId xmlns:a16="http://schemas.microsoft.com/office/drawing/2014/main" id="{A724AFC5-56E7-47BC-AEC7-C5F3C99ED932}"/>
              </a:ext>
            </a:extLst>
          </p:cNvPr>
          <p:cNvSpPr txBox="1"/>
          <p:nvPr/>
        </p:nvSpPr>
        <p:spPr>
          <a:xfrm>
            <a:off x="4213651" y="1931494"/>
            <a:ext cx="1336304" cy="646331"/>
          </a:xfrm>
          <a:prstGeom prst="rect">
            <a:avLst/>
          </a:prstGeom>
          <a:noFill/>
        </p:spPr>
        <p:txBody>
          <a:bodyPr wrap="square">
            <a:spAutoFit/>
          </a:bodyPr>
          <a:lstStyle/>
          <a:p>
            <a:r>
              <a:rPr kumimoji="1" lang="en-US" altLang="ja-JP" dirty="0"/>
              <a:t>CM-V1 / EM-V1</a:t>
            </a:r>
            <a:endParaRPr kumimoji="1" lang="en-US" altLang="ja-JP" sz="1400" b="0" dirty="0"/>
          </a:p>
        </p:txBody>
      </p:sp>
      <p:pic>
        <p:nvPicPr>
          <p:cNvPr id="73" name="Picture 2">
            <a:extLst>
              <a:ext uri="{FF2B5EF4-FFF2-40B4-BE49-F238E27FC236}">
                <a16:creationId xmlns:a16="http://schemas.microsoft.com/office/drawing/2014/main" id="{1E913B95-E932-4020-8429-E34118940F8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2225084" y="3939182"/>
            <a:ext cx="1516368" cy="595031"/>
          </a:xfrm>
          <a:prstGeom prst="rect">
            <a:avLst/>
          </a:prstGeom>
          <a:noFill/>
          <a:extLst>
            <a:ext uri="{909E8E84-426E-40DD-AFC4-6F175D3DCCD1}">
              <a14:hiddenFill xmlns:a14="http://schemas.microsoft.com/office/drawing/2010/main">
                <a:solidFill>
                  <a:srgbClr val="FFFFFF"/>
                </a:solidFill>
              </a14:hiddenFill>
            </a:ext>
          </a:extLst>
        </p:spPr>
      </p:pic>
      <p:sp>
        <p:nvSpPr>
          <p:cNvPr id="74" name="テキスト ボックス 73">
            <a:extLst>
              <a:ext uri="{FF2B5EF4-FFF2-40B4-BE49-F238E27FC236}">
                <a16:creationId xmlns:a16="http://schemas.microsoft.com/office/drawing/2014/main" id="{970C0CA9-5253-46B0-833C-DD6B96C3460D}"/>
              </a:ext>
            </a:extLst>
          </p:cNvPr>
          <p:cNvSpPr txBox="1"/>
          <p:nvPr/>
        </p:nvSpPr>
        <p:spPr>
          <a:xfrm>
            <a:off x="2066437" y="4454187"/>
            <a:ext cx="1833663" cy="230832"/>
          </a:xfrm>
          <a:prstGeom prst="rect">
            <a:avLst/>
          </a:prstGeom>
          <a:noFill/>
        </p:spPr>
        <p:txBody>
          <a:bodyPr wrap="square">
            <a:spAutoFit/>
          </a:bodyPr>
          <a:lstStyle>
            <a:defPPr>
              <a:defRPr lang="ja-JP"/>
            </a:defPPr>
            <a:lvl1pPr>
              <a:defRPr sz="900" b="0"/>
            </a:lvl1pPr>
          </a:lstStyle>
          <a:p>
            <a:r>
              <a:rPr lang="ja-JP" altLang="en-US" dirty="0"/>
              <a:t>https://frame-illust.com/?p=8372</a:t>
            </a:r>
          </a:p>
        </p:txBody>
      </p:sp>
      <p:sp>
        <p:nvSpPr>
          <p:cNvPr id="76" name="正方形/長方形 75">
            <a:extLst>
              <a:ext uri="{FF2B5EF4-FFF2-40B4-BE49-F238E27FC236}">
                <a16:creationId xmlns:a16="http://schemas.microsoft.com/office/drawing/2014/main" id="{F7CBB52E-7FCC-42FD-8296-653F3C1B296F}"/>
              </a:ext>
            </a:extLst>
          </p:cNvPr>
          <p:cNvSpPr/>
          <p:nvPr/>
        </p:nvSpPr>
        <p:spPr>
          <a:xfrm>
            <a:off x="379751" y="1635258"/>
            <a:ext cx="2341921" cy="30284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Most dominant case</a:t>
            </a:r>
            <a:endParaRPr kumimoji="1" lang="ja-JP" altLang="en-US" dirty="0"/>
          </a:p>
        </p:txBody>
      </p:sp>
      <p:sp>
        <p:nvSpPr>
          <p:cNvPr id="77" name="テキスト ボックス 76">
            <a:extLst>
              <a:ext uri="{FF2B5EF4-FFF2-40B4-BE49-F238E27FC236}">
                <a16:creationId xmlns:a16="http://schemas.microsoft.com/office/drawing/2014/main" id="{E1F84E33-C7CA-40AB-8AD1-1E415C2C537E}"/>
              </a:ext>
            </a:extLst>
          </p:cNvPr>
          <p:cNvSpPr txBox="1"/>
          <p:nvPr/>
        </p:nvSpPr>
        <p:spPr>
          <a:xfrm>
            <a:off x="165530" y="1215643"/>
            <a:ext cx="2782434" cy="369332"/>
          </a:xfrm>
          <a:prstGeom prst="rect">
            <a:avLst/>
          </a:prstGeom>
          <a:noFill/>
        </p:spPr>
        <p:txBody>
          <a:bodyPr wrap="square" rtlCol="0">
            <a:spAutoFit/>
          </a:bodyPr>
          <a:lstStyle/>
          <a:p>
            <a:pPr algn="ctr"/>
            <a:r>
              <a:rPr kumimoji="1" lang="en-US" altLang="ja-JP" dirty="0">
                <a:solidFill>
                  <a:srgbClr val="FF0000"/>
                </a:solidFill>
              </a:rPr>
              <a:t>Mandatory</a:t>
            </a:r>
            <a:r>
              <a:rPr kumimoji="1" lang="en-US" altLang="ja-JP" b="0" dirty="0"/>
              <a:t> / </a:t>
            </a:r>
            <a:r>
              <a:rPr kumimoji="1" lang="en-US" altLang="ja-JP" b="0" dirty="0">
                <a:solidFill>
                  <a:srgbClr val="0000FF"/>
                </a:solidFill>
              </a:rPr>
              <a:t>optional</a:t>
            </a:r>
            <a:endParaRPr kumimoji="1" lang="ja-JP" altLang="en-US" b="0" dirty="0">
              <a:solidFill>
                <a:srgbClr val="0000FF"/>
              </a:solidFill>
            </a:endParaRPr>
          </a:p>
        </p:txBody>
      </p:sp>
      <p:sp>
        <p:nvSpPr>
          <p:cNvPr id="78" name="四角形: 角を丸くする 77">
            <a:extLst>
              <a:ext uri="{FF2B5EF4-FFF2-40B4-BE49-F238E27FC236}">
                <a16:creationId xmlns:a16="http://schemas.microsoft.com/office/drawing/2014/main" id="{D17D0598-145D-4869-B0DF-91AC7FE317C1}"/>
              </a:ext>
            </a:extLst>
          </p:cNvPr>
          <p:cNvSpPr/>
          <p:nvPr/>
        </p:nvSpPr>
        <p:spPr>
          <a:xfrm>
            <a:off x="251058" y="1180385"/>
            <a:ext cx="2530135" cy="439239"/>
          </a:xfrm>
          <a:prstGeom prst="roundRect">
            <a:avLst/>
          </a:prstGeom>
          <a:ln w="381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85" name="正方形/長方形 84">
            <a:extLst>
              <a:ext uri="{FF2B5EF4-FFF2-40B4-BE49-F238E27FC236}">
                <a16:creationId xmlns:a16="http://schemas.microsoft.com/office/drawing/2014/main" id="{273D3E09-96FD-4C54-A295-CE069F9C8E29}"/>
              </a:ext>
            </a:extLst>
          </p:cNvPr>
          <p:cNvSpPr/>
          <p:nvPr/>
        </p:nvSpPr>
        <p:spPr>
          <a:xfrm>
            <a:off x="5709013" y="1961522"/>
            <a:ext cx="1692174" cy="970886"/>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86" name="テキスト ボックス 85">
            <a:extLst>
              <a:ext uri="{FF2B5EF4-FFF2-40B4-BE49-F238E27FC236}">
                <a16:creationId xmlns:a16="http://schemas.microsoft.com/office/drawing/2014/main" id="{1647F3B7-1D64-4C5E-B14F-BCA747CBF8AE}"/>
              </a:ext>
            </a:extLst>
          </p:cNvPr>
          <p:cNvSpPr txBox="1"/>
          <p:nvPr/>
        </p:nvSpPr>
        <p:spPr>
          <a:xfrm>
            <a:off x="6102244" y="2447091"/>
            <a:ext cx="1268108"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87" name="テキスト ボックス 86">
            <a:extLst>
              <a:ext uri="{FF2B5EF4-FFF2-40B4-BE49-F238E27FC236}">
                <a16:creationId xmlns:a16="http://schemas.microsoft.com/office/drawing/2014/main" id="{5BFD2434-5F45-428D-BDCB-592113089F63}"/>
              </a:ext>
            </a:extLst>
          </p:cNvPr>
          <p:cNvSpPr txBox="1"/>
          <p:nvPr/>
        </p:nvSpPr>
        <p:spPr>
          <a:xfrm>
            <a:off x="6113855" y="1931494"/>
            <a:ext cx="1336304" cy="646331"/>
          </a:xfrm>
          <a:prstGeom prst="rect">
            <a:avLst/>
          </a:prstGeom>
          <a:noFill/>
        </p:spPr>
        <p:txBody>
          <a:bodyPr wrap="square">
            <a:spAutoFit/>
          </a:bodyPr>
          <a:lstStyle/>
          <a:p>
            <a:r>
              <a:rPr kumimoji="1" lang="en-US" altLang="ja-JP" dirty="0"/>
              <a:t>CM-V2 / EM-V2</a:t>
            </a:r>
            <a:endParaRPr kumimoji="1" lang="en-US" altLang="ja-JP" sz="1400" b="0" dirty="0"/>
          </a:p>
        </p:txBody>
      </p:sp>
      <p:sp>
        <p:nvSpPr>
          <p:cNvPr id="88" name="正方形/長方形 87">
            <a:extLst>
              <a:ext uri="{FF2B5EF4-FFF2-40B4-BE49-F238E27FC236}">
                <a16:creationId xmlns:a16="http://schemas.microsoft.com/office/drawing/2014/main" id="{92AD92FA-5848-4976-A2A6-CC83262D0E98}"/>
              </a:ext>
            </a:extLst>
          </p:cNvPr>
          <p:cNvSpPr/>
          <p:nvPr/>
        </p:nvSpPr>
        <p:spPr>
          <a:xfrm>
            <a:off x="7499646" y="1961522"/>
            <a:ext cx="1583982" cy="970886"/>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89" name="テキスト ボックス 88">
            <a:extLst>
              <a:ext uri="{FF2B5EF4-FFF2-40B4-BE49-F238E27FC236}">
                <a16:creationId xmlns:a16="http://schemas.microsoft.com/office/drawing/2014/main" id="{3D504146-A690-47A7-A159-3CE4307CF507}"/>
              </a:ext>
            </a:extLst>
          </p:cNvPr>
          <p:cNvSpPr txBox="1"/>
          <p:nvPr/>
        </p:nvSpPr>
        <p:spPr>
          <a:xfrm>
            <a:off x="7616793" y="2447091"/>
            <a:ext cx="1268108"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90" name="テキスト ボックス 89">
            <a:extLst>
              <a:ext uri="{FF2B5EF4-FFF2-40B4-BE49-F238E27FC236}">
                <a16:creationId xmlns:a16="http://schemas.microsoft.com/office/drawing/2014/main" id="{A13E8B83-5B3F-46CE-A567-25210CDB2D56}"/>
              </a:ext>
            </a:extLst>
          </p:cNvPr>
          <p:cNvSpPr txBox="1"/>
          <p:nvPr/>
        </p:nvSpPr>
        <p:spPr>
          <a:xfrm>
            <a:off x="7628404" y="1931494"/>
            <a:ext cx="1336304" cy="646331"/>
          </a:xfrm>
          <a:prstGeom prst="rect">
            <a:avLst/>
          </a:prstGeom>
          <a:noFill/>
        </p:spPr>
        <p:txBody>
          <a:bodyPr wrap="square">
            <a:spAutoFit/>
          </a:bodyPr>
          <a:lstStyle/>
          <a:p>
            <a:r>
              <a:rPr kumimoji="1" lang="en-US" altLang="ja-JP" dirty="0"/>
              <a:t>CM-V3 / EM-V3</a:t>
            </a:r>
            <a:endParaRPr kumimoji="1" lang="en-US" altLang="ja-JP" sz="1400" b="0" dirty="0"/>
          </a:p>
        </p:txBody>
      </p:sp>
      <p:sp>
        <p:nvSpPr>
          <p:cNvPr id="91" name="テキスト ボックス 90">
            <a:extLst>
              <a:ext uri="{FF2B5EF4-FFF2-40B4-BE49-F238E27FC236}">
                <a16:creationId xmlns:a16="http://schemas.microsoft.com/office/drawing/2014/main" id="{3886456E-E0A8-4DE6-A476-4E3D02D1F13D}"/>
              </a:ext>
            </a:extLst>
          </p:cNvPr>
          <p:cNvSpPr txBox="1"/>
          <p:nvPr/>
        </p:nvSpPr>
        <p:spPr>
          <a:xfrm>
            <a:off x="1454358" y="4083275"/>
            <a:ext cx="1202619" cy="307777"/>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b="1" dirty="0">
                <a:solidFill>
                  <a:schemeClr val="tx1"/>
                </a:solidFill>
              </a:rPr>
              <a:t>or</a:t>
            </a:r>
            <a:endParaRPr lang="ja-JP" altLang="en-US" b="1" dirty="0">
              <a:solidFill>
                <a:schemeClr val="tx1"/>
              </a:solidFill>
            </a:endParaRPr>
          </a:p>
        </p:txBody>
      </p:sp>
    </p:spTree>
    <p:extLst>
      <p:ext uri="{BB962C8B-B14F-4D97-AF65-F5344CB8AC3E}">
        <p14:creationId xmlns:p14="http://schemas.microsoft.com/office/powerpoint/2010/main" val="7651275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B059CA-4E28-46EC-8C4B-BF7DC347BBEA}"/>
              </a:ext>
            </a:extLst>
          </p:cNvPr>
          <p:cNvSpPr>
            <a:spLocks noGrp="1"/>
          </p:cNvSpPr>
          <p:nvPr>
            <p:ph type="ctrTitle"/>
          </p:nvPr>
        </p:nvSpPr>
        <p:spPr>
          <a:xfrm>
            <a:off x="685800" y="1787525"/>
            <a:ext cx="8096250" cy="1470025"/>
          </a:xfrm>
        </p:spPr>
        <p:txBody>
          <a:bodyPr>
            <a:normAutofit fontScale="90000"/>
          </a:bodyPr>
          <a:lstStyle/>
          <a:p>
            <a:r>
              <a:rPr lang="en-US" altLang="ja-JP" dirty="0"/>
              <a:t>SG15.6a Channel and Environmental Models  of Human and Vehicle Body Area Networks (HBAN and VBAN)Including EMC/EMI Issues</a:t>
            </a:r>
            <a:endParaRPr kumimoji="1" lang="ja-JP" altLang="en-US" dirty="0"/>
          </a:p>
        </p:txBody>
      </p:sp>
      <p:sp>
        <p:nvSpPr>
          <p:cNvPr id="3" name="字幕 2">
            <a:extLst>
              <a:ext uri="{FF2B5EF4-FFF2-40B4-BE49-F238E27FC236}">
                <a16:creationId xmlns:a16="http://schemas.microsoft.com/office/drawing/2014/main" id="{169AC742-DB54-4E5D-B13D-65186EC1240E}"/>
              </a:ext>
            </a:extLst>
          </p:cNvPr>
          <p:cNvSpPr>
            <a:spLocks noGrp="1"/>
          </p:cNvSpPr>
          <p:nvPr>
            <p:ph type="subTitle" idx="1"/>
          </p:nvPr>
        </p:nvSpPr>
        <p:spPr>
          <a:xfrm>
            <a:off x="1409700" y="3990181"/>
            <a:ext cx="6400800" cy="1752600"/>
          </a:xfrm>
        </p:spPr>
        <p:txBody>
          <a:bodyPr/>
          <a:lstStyle/>
          <a:p>
            <a:r>
              <a:rPr kumimoji="1" lang="en-US" altLang="ja-JP" sz="2800" dirty="0"/>
              <a:t>Takumi Kobayashi</a:t>
            </a:r>
          </a:p>
          <a:p>
            <a:r>
              <a:rPr kumimoji="1" lang="en-US" altLang="ja-JP" sz="2800" dirty="0"/>
              <a:t>(YNU/YRP-IAI)</a:t>
            </a:r>
          </a:p>
        </p:txBody>
      </p:sp>
      <p:sp>
        <p:nvSpPr>
          <p:cNvPr id="5" name="日付プレースホルダー 4">
            <a:extLst>
              <a:ext uri="{FF2B5EF4-FFF2-40B4-BE49-F238E27FC236}">
                <a16:creationId xmlns:a16="http://schemas.microsoft.com/office/drawing/2014/main" id="{A9B665EA-F07D-4188-8326-F659381AFD03}"/>
              </a:ext>
            </a:extLst>
          </p:cNvPr>
          <p:cNvSpPr>
            <a:spLocks noGrp="1"/>
          </p:cNvSpPr>
          <p:nvPr>
            <p:ph type="dt" idx="10"/>
          </p:nvPr>
        </p:nvSpPr>
        <p:spPr>
          <a:xfrm>
            <a:off x="685800" y="444500"/>
            <a:ext cx="1600200" cy="215900"/>
          </a:xfrm>
        </p:spPr>
        <p:txBody>
          <a:bodyPr/>
          <a:lstStyle/>
          <a:p>
            <a:r>
              <a:rPr kumimoji="1" lang="en-US" altLang="ja-JP"/>
              <a:t>May 2021</a:t>
            </a:r>
            <a:endParaRPr kumimoji="1" lang="ja-JP" altLang="en-US"/>
          </a:p>
        </p:txBody>
      </p:sp>
      <p:sp>
        <p:nvSpPr>
          <p:cNvPr id="6" name="フッター プレースホルダー 5">
            <a:extLst>
              <a:ext uri="{FF2B5EF4-FFF2-40B4-BE49-F238E27FC236}">
                <a16:creationId xmlns:a16="http://schemas.microsoft.com/office/drawing/2014/main" id="{D04E258F-1F60-4F52-8C75-E11614000F78}"/>
              </a:ext>
            </a:extLst>
          </p:cNvPr>
          <p:cNvSpPr>
            <a:spLocks noGrp="1"/>
          </p:cNvSpPr>
          <p:nvPr>
            <p:ph type="ftr" idx="11"/>
          </p:nvPr>
        </p:nvSpPr>
        <p:spPr>
          <a:xfrm>
            <a:off x="4878388" y="6464299"/>
            <a:ext cx="4132262" cy="184150"/>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4" name="スライド番号プレースホルダー 3">
            <a:extLst>
              <a:ext uri="{FF2B5EF4-FFF2-40B4-BE49-F238E27FC236}">
                <a16:creationId xmlns:a16="http://schemas.microsoft.com/office/drawing/2014/main" id="{C07F7F96-A9BC-4DA5-8F52-A51FF0FD776E}"/>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a:t>
            </a:fld>
            <a:endParaRPr dirty="0"/>
          </a:p>
        </p:txBody>
      </p:sp>
    </p:spTree>
    <p:extLst>
      <p:ext uri="{BB962C8B-B14F-4D97-AF65-F5344CB8AC3E}">
        <p14:creationId xmlns:p14="http://schemas.microsoft.com/office/powerpoint/2010/main" val="365680006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 name="正方形/長方形 55">
            <a:extLst>
              <a:ext uri="{FF2B5EF4-FFF2-40B4-BE49-F238E27FC236}">
                <a16:creationId xmlns:a16="http://schemas.microsoft.com/office/drawing/2014/main" id="{E1CD7648-9156-476E-980E-769B3C60EA8E}"/>
              </a:ext>
            </a:extLst>
          </p:cNvPr>
          <p:cNvSpPr/>
          <p:nvPr/>
        </p:nvSpPr>
        <p:spPr>
          <a:xfrm>
            <a:off x="5483162" y="1966937"/>
            <a:ext cx="1553086" cy="905350"/>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05FE45EC-DE13-42D6-9F37-AF218C40ED92}"/>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9564AFC4-A5F0-49AF-B299-2A776B43D4E7}"/>
              </a:ext>
            </a:extLst>
          </p:cNvPr>
          <p:cNvSpPr>
            <a:spLocks noGrp="1"/>
          </p:cNvSpPr>
          <p:nvPr>
            <p:ph type="ftr" idx="11"/>
          </p:nvPr>
        </p:nvSpPr>
        <p:spPr>
          <a:xfrm>
            <a:off x="4878389" y="6475412"/>
            <a:ext cx="4198936" cy="279553"/>
          </a:xfrm>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EE5AB535-959C-408E-8CDF-E61ABFA352C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20</a:t>
            </a:fld>
            <a:endParaRPr dirty="0"/>
          </a:p>
        </p:txBody>
      </p:sp>
      <p:pic>
        <p:nvPicPr>
          <p:cNvPr id="6" name="Picture 4" descr="車・セダンのイラスト02 | 無料のフリー素材 イラストエイト">
            <a:extLst>
              <a:ext uri="{FF2B5EF4-FFF2-40B4-BE49-F238E27FC236}">
                <a16:creationId xmlns:a16="http://schemas.microsoft.com/office/drawing/2014/main" id="{81B3237A-7B02-429B-9240-3450F5F4F9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92685" y="2339895"/>
            <a:ext cx="973197" cy="595368"/>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6BF34085-8832-4EBD-A439-85758AA3F483}"/>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t="26399" r="2348" b="20027"/>
          <a:stretch/>
        </p:blipFill>
        <p:spPr bwMode="auto">
          <a:xfrm flipH="1">
            <a:off x="116436" y="3868809"/>
            <a:ext cx="1884037" cy="730706"/>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C0E941EF-B128-42D4-B0EB-95698BF10BD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flipH="1">
            <a:off x="378577" y="4936715"/>
            <a:ext cx="1521243" cy="1231482"/>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C745B62E-026F-4919-A098-2BF7B3A635FE}"/>
              </a:ext>
            </a:extLst>
          </p:cNvPr>
          <p:cNvSpPr txBox="1"/>
          <p:nvPr/>
        </p:nvSpPr>
        <p:spPr>
          <a:xfrm>
            <a:off x="1639332" y="5731186"/>
            <a:ext cx="1842008" cy="230832"/>
          </a:xfrm>
          <a:prstGeom prst="rect">
            <a:avLst/>
          </a:prstGeom>
          <a:noFill/>
        </p:spPr>
        <p:txBody>
          <a:bodyPr wrap="square">
            <a:spAutoFit/>
          </a:bodyPr>
          <a:lstStyle/>
          <a:p>
            <a:r>
              <a:rPr lang="ja-JP" altLang="en-US" sz="900" b="0" dirty="0"/>
              <a:t>https://illust8.com/contents/5097</a:t>
            </a:r>
          </a:p>
        </p:txBody>
      </p:sp>
      <p:sp>
        <p:nvSpPr>
          <p:cNvPr id="10" name="テキスト ボックス 9">
            <a:extLst>
              <a:ext uri="{FF2B5EF4-FFF2-40B4-BE49-F238E27FC236}">
                <a16:creationId xmlns:a16="http://schemas.microsoft.com/office/drawing/2014/main" id="{832DCD1F-A0AE-4F35-8312-9B4ECC8FE0AE}"/>
              </a:ext>
            </a:extLst>
          </p:cNvPr>
          <p:cNvSpPr txBox="1"/>
          <p:nvPr/>
        </p:nvSpPr>
        <p:spPr>
          <a:xfrm>
            <a:off x="69433" y="2801334"/>
            <a:ext cx="1908461" cy="646331"/>
          </a:xfrm>
          <a:prstGeom prst="rect">
            <a:avLst/>
          </a:prstGeom>
          <a:noFill/>
        </p:spPr>
        <p:txBody>
          <a:bodyPr wrap="square">
            <a:spAutoFit/>
          </a:bodyPr>
          <a:lstStyle/>
          <a:p>
            <a:r>
              <a:rPr kumimoji="1" lang="en-US" altLang="ja-JP" dirty="0"/>
              <a:t>Small / medium size vehicle</a:t>
            </a:r>
            <a:endParaRPr kumimoji="1" lang="en-US" altLang="ja-JP" sz="1400" b="0" dirty="0"/>
          </a:p>
        </p:txBody>
      </p:sp>
      <p:sp>
        <p:nvSpPr>
          <p:cNvPr id="11" name="テキスト ボックス 10">
            <a:extLst>
              <a:ext uri="{FF2B5EF4-FFF2-40B4-BE49-F238E27FC236}">
                <a16:creationId xmlns:a16="http://schemas.microsoft.com/office/drawing/2014/main" id="{57B03521-CC5E-4B3F-8B01-DBD0F65ECD44}"/>
              </a:ext>
            </a:extLst>
          </p:cNvPr>
          <p:cNvSpPr txBox="1"/>
          <p:nvPr/>
        </p:nvSpPr>
        <p:spPr>
          <a:xfrm>
            <a:off x="360339" y="4524136"/>
            <a:ext cx="3162419" cy="369332"/>
          </a:xfrm>
          <a:prstGeom prst="rect">
            <a:avLst/>
          </a:prstGeom>
          <a:noFill/>
        </p:spPr>
        <p:txBody>
          <a:bodyPr wrap="square">
            <a:spAutoFit/>
          </a:bodyPr>
          <a:lstStyle/>
          <a:p>
            <a:r>
              <a:rPr kumimoji="1" lang="en-US" altLang="ja-JP" dirty="0"/>
              <a:t>Large / long size vehicle</a:t>
            </a:r>
            <a:endParaRPr kumimoji="1" lang="en-US" altLang="ja-JP" sz="1400" b="0" dirty="0"/>
          </a:p>
        </p:txBody>
      </p:sp>
      <p:sp>
        <p:nvSpPr>
          <p:cNvPr id="12" name="テキスト ボックス 11">
            <a:extLst>
              <a:ext uri="{FF2B5EF4-FFF2-40B4-BE49-F238E27FC236}">
                <a16:creationId xmlns:a16="http://schemas.microsoft.com/office/drawing/2014/main" id="{2E31F436-7FD9-4F18-98E6-661CF832EEDF}"/>
              </a:ext>
            </a:extLst>
          </p:cNvPr>
          <p:cNvSpPr txBox="1"/>
          <p:nvPr/>
        </p:nvSpPr>
        <p:spPr>
          <a:xfrm>
            <a:off x="491521" y="5983531"/>
            <a:ext cx="2989819" cy="369332"/>
          </a:xfrm>
          <a:prstGeom prst="rect">
            <a:avLst/>
          </a:prstGeom>
          <a:noFill/>
        </p:spPr>
        <p:txBody>
          <a:bodyPr wrap="square">
            <a:spAutoFit/>
          </a:bodyPr>
          <a:lstStyle/>
          <a:p>
            <a:r>
              <a:rPr kumimoji="1" lang="en-US" altLang="ja-JP" dirty="0"/>
              <a:t>Special purpose vehicle</a:t>
            </a:r>
            <a:endParaRPr kumimoji="1" lang="en-US" altLang="ja-JP" sz="1400" b="0" dirty="0"/>
          </a:p>
        </p:txBody>
      </p:sp>
      <p:sp>
        <p:nvSpPr>
          <p:cNvPr id="13" name="左中かっこ 12">
            <a:extLst>
              <a:ext uri="{FF2B5EF4-FFF2-40B4-BE49-F238E27FC236}">
                <a16:creationId xmlns:a16="http://schemas.microsoft.com/office/drawing/2014/main" id="{3B0DA6CF-D897-45AC-A5E7-83C66D6CC2B3}"/>
              </a:ext>
            </a:extLst>
          </p:cNvPr>
          <p:cNvSpPr/>
          <p:nvPr/>
        </p:nvSpPr>
        <p:spPr>
          <a:xfrm>
            <a:off x="1796789" y="2397359"/>
            <a:ext cx="312012" cy="988967"/>
          </a:xfrm>
          <a:prstGeom prst="leftBrace">
            <a:avLst>
              <a:gd name="adj1" fmla="val 56703"/>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C6997E6E-F386-4774-9827-B724558675D1}"/>
              </a:ext>
            </a:extLst>
          </p:cNvPr>
          <p:cNvSpPr txBox="1"/>
          <p:nvPr/>
        </p:nvSpPr>
        <p:spPr>
          <a:xfrm>
            <a:off x="2172703" y="2226394"/>
            <a:ext cx="3313697" cy="369332"/>
          </a:xfrm>
          <a:prstGeom prst="rect">
            <a:avLst/>
          </a:prstGeom>
          <a:noFill/>
        </p:spPr>
        <p:txBody>
          <a:bodyPr wrap="square">
            <a:spAutoFit/>
          </a:bodyPr>
          <a:lstStyle/>
          <a:p>
            <a:r>
              <a:rPr kumimoji="1" lang="en-US" altLang="ja-JP" dirty="0"/>
              <a:t>With engine</a:t>
            </a:r>
            <a:endParaRPr kumimoji="1" lang="en-US" altLang="ja-JP" sz="1400" b="0" dirty="0"/>
          </a:p>
        </p:txBody>
      </p:sp>
      <p:sp>
        <p:nvSpPr>
          <p:cNvPr id="15" name="テキスト ボックス 14">
            <a:extLst>
              <a:ext uri="{FF2B5EF4-FFF2-40B4-BE49-F238E27FC236}">
                <a16:creationId xmlns:a16="http://schemas.microsoft.com/office/drawing/2014/main" id="{4517899A-98B9-487B-86D6-BF73FD828D7C}"/>
              </a:ext>
            </a:extLst>
          </p:cNvPr>
          <p:cNvSpPr txBox="1"/>
          <p:nvPr/>
        </p:nvSpPr>
        <p:spPr>
          <a:xfrm>
            <a:off x="2286000" y="2956104"/>
            <a:ext cx="1418940" cy="646331"/>
          </a:xfrm>
          <a:prstGeom prst="rect">
            <a:avLst/>
          </a:prstGeom>
          <a:noFill/>
        </p:spPr>
        <p:txBody>
          <a:bodyPr wrap="square">
            <a:spAutoFit/>
          </a:bodyPr>
          <a:lstStyle/>
          <a:p>
            <a:r>
              <a:rPr kumimoji="1" lang="en-US" altLang="ja-JP" dirty="0"/>
              <a:t>Electric vehicle</a:t>
            </a:r>
            <a:endParaRPr kumimoji="1" lang="en-US" altLang="ja-JP" sz="1400" b="0" dirty="0"/>
          </a:p>
        </p:txBody>
      </p:sp>
      <p:cxnSp>
        <p:nvCxnSpPr>
          <p:cNvPr id="16" name="直線コネクタ 15">
            <a:extLst>
              <a:ext uri="{FF2B5EF4-FFF2-40B4-BE49-F238E27FC236}">
                <a16:creationId xmlns:a16="http://schemas.microsoft.com/office/drawing/2014/main" id="{9F27C28A-5315-431C-8659-85A64BE96971}"/>
              </a:ext>
            </a:extLst>
          </p:cNvPr>
          <p:cNvCxnSpPr/>
          <p:nvPr/>
        </p:nvCxnSpPr>
        <p:spPr>
          <a:xfrm>
            <a:off x="218355" y="3828563"/>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直線コネクタ 16">
            <a:extLst>
              <a:ext uri="{FF2B5EF4-FFF2-40B4-BE49-F238E27FC236}">
                <a16:creationId xmlns:a16="http://schemas.microsoft.com/office/drawing/2014/main" id="{F4C249BB-B9DF-47C1-9CC2-E3657457DD7A}"/>
              </a:ext>
            </a:extLst>
          </p:cNvPr>
          <p:cNvCxnSpPr/>
          <p:nvPr/>
        </p:nvCxnSpPr>
        <p:spPr>
          <a:xfrm>
            <a:off x="286841" y="5033745"/>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3BC9620C-06A7-499E-8176-C44CE3B3A2ED}"/>
              </a:ext>
            </a:extLst>
          </p:cNvPr>
          <p:cNvCxnSpPr>
            <a:cxnSpLocks/>
          </p:cNvCxnSpPr>
          <p:nvPr/>
        </p:nvCxnSpPr>
        <p:spPr>
          <a:xfrm>
            <a:off x="2423896" y="2891842"/>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1C169B98-F8EC-499C-98AD-12347EC4FACB}"/>
              </a:ext>
            </a:extLst>
          </p:cNvPr>
          <p:cNvCxnSpPr>
            <a:cxnSpLocks/>
          </p:cNvCxnSpPr>
          <p:nvPr/>
        </p:nvCxnSpPr>
        <p:spPr>
          <a:xfrm>
            <a:off x="3794225"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A5CC8CB3-2822-44E1-9BEB-DD3D09024758}"/>
              </a:ext>
            </a:extLst>
          </p:cNvPr>
          <p:cNvCxnSpPr>
            <a:cxnSpLocks/>
          </p:cNvCxnSpPr>
          <p:nvPr/>
        </p:nvCxnSpPr>
        <p:spPr>
          <a:xfrm>
            <a:off x="2355410" y="1942321"/>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1" name="直線コネクタ 20">
            <a:extLst>
              <a:ext uri="{FF2B5EF4-FFF2-40B4-BE49-F238E27FC236}">
                <a16:creationId xmlns:a16="http://schemas.microsoft.com/office/drawing/2014/main" id="{5D1F0E24-08B2-49CE-8C44-58FBCA2E1160}"/>
              </a:ext>
            </a:extLst>
          </p:cNvPr>
          <p:cNvCxnSpPr>
            <a:cxnSpLocks/>
          </p:cNvCxnSpPr>
          <p:nvPr/>
        </p:nvCxnSpPr>
        <p:spPr>
          <a:xfrm>
            <a:off x="5445577"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直線コネクタ 21">
            <a:extLst>
              <a:ext uri="{FF2B5EF4-FFF2-40B4-BE49-F238E27FC236}">
                <a16:creationId xmlns:a16="http://schemas.microsoft.com/office/drawing/2014/main" id="{F18054B0-B380-4740-99AD-523E24FC317D}"/>
              </a:ext>
            </a:extLst>
          </p:cNvPr>
          <p:cNvCxnSpPr>
            <a:cxnSpLocks/>
          </p:cNvCxnSpPr>
          <p:nvPr/>
        </p:nvCxnSpPr>
        <p:spPr>
          <a:xfrm>
            <a:off x="7054656"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25" name="テキスト ボックス 24">
            <a:extLst>
              <a:ext uri="{FF2B5EF4-FFF2-40B4-BE49-F238E27FC236}">
                <a16:creationId xmlns:a16="http://schemas.microsoft.com/office/drawing/2014/main" id="{391CA813-1212-44FC-B16C-D4C8BB1E3D02}"/>
              </a:ext>
            </a:extLst>
          </p:cNvPr>
          <p:cNvSpPr txBox="1"/>
          <p:nvPr/>
        </p:nvSpPr>
        <p:spPr>
          <a:xfrm>
            <a:off x="6971226" y="1306613"/>
            <a:ext cx="2007244" cy="923330"/>
          </a:xfrm>
          <a:prstGeom prst="rect">
            <a:avLst/>
          </a:prstGeom>
          <a:noFill/>
        </p:spPr>
        <p:txBody>
          <a:bodyPr wrap="square" rtlCol="0">
            <a:spAutoFit/>
          </a:bodyPr>
          <a:lstStyle/>
          <a:p>
            <a:pPr algn="ctr"/>
            <a:r>
              <a:rPr kumimoji="1" lang="en-US" altLang="ja-JP" b="0" dirty="0"/>
              <a:t>Through engine room and cabin</a:t>
            </a:r>
            <a:endParaRPr kumimoji="1" lang="ja-JP" altLang="en-US" b="0" dirty="0"/>
          </a:p>
          <a:p>
            <a:pPr algn="ctr"/>
            <a:endParaRPr kumimoji="1" lang="ja-JP" altLang="en-US" b="0" dirty="0"/>
          </a:p>
        </p:txBody>
      </p:sp>
      <p:sp>
        <p:nvSpPr>
          <p:cNvPr id="28" name="テキスト ボックス 27">
            <a:extLst>
              <a:ext uri="{FF2B5EF4-FFF2-40B4-BE49-F238E27FC236}">
                <a16:creationId xmlns:a16="http://schemas.microsoft.com/office/drawing/2014/main" id="{E5FCC6B8-D40C-4ACA-966A-3E6A44C43072}"/>
              </a:ext>
            </a:extLst>
          </p:cNvPr>
          <p:cNvSpPr txBox="1"/>
          <p:nvPr/>
        </p:nvSpPr>
        <p:spPr>
          <a:xfrm>
            <a:off x="3818465" y="1402296"/>
            <a:ext cx="1511443" cy="369332"/>
          </a:xfrm>
          <a:prstGeom prst="rect">
            <a:avLst/>
          </a:prstGeom>
          <a:noFill/>
        </p:spPr>
        <p:txBody>
          <a:bodyPr wrap="square" rtlCol="0">
            <a:spAutoFit/>
          </a:bodyPr>
          <a:lstStyle/>
          <a:p>
            <a:pPr algn="ctr"/>
            <a:r>
              <a:rPr kumimoji="1" lang="en-US" altLang="ja-JP" b="0" dirty="0"/>
              <a:t>Engine room</a:t>
            </a:r>
            <a:endParaRPr kumimoji="1" lang="ja-JP" altLang="en-US" b="0" dirty="0"/>
          </a:p>
        </p:txBody>
      </p:sp>
      <p:sp>
        <p:nvSpPr>
          <p:cNvPr id="29" name="テキスト ボックス 28">
            <a:extLst>
              <a:ext uri="{FF2B5EF4-FFF2-40B4-BE49-F238E27FC236}">
                <a16:creationId xmlns:a16="http://schemas.microsoft.com/office/drawing/2014/main" id="{42A6A668-C47A-4104-9DE0-F4DBA30FD82B}"/>
              </a:ext>
            </a:extLst>
          </p:cNvPr>
          <p:cNvSpPr txBox="1"/>
          <p:nvPr/>
        </p:nvSpPr>
        <p:spPr>
          <a:xfrm>
            <a:off x="5567683" y="1414750"/>
            <a:ext cx="1223974" cy="369332"/>
          </a:xfrm>
          <a:prstGeom prst="rect">
            <a:avLst/>
          </a:prstGeom>
          <a:noFill/>
        </p:spPr>
        <p:txBody>
          <a:bodyPr wrap="square" rtlCol="0">
            <a:spAutoFit/>
          </a:bodyPr>
          <a:lstStyle/>
          <a:p>
            <a:pPr algn="ctr"/>
            <a:r>
              <a:rPr kumimoji="1" lang="en-US" altLang="ja-JP" dirty="0">
                <a:solidFill>
                  <a:srgbClr val="FF0000"/>
                </a:solidFill>
              </a:rPr>
              <a:t>Cabin</a:t>
            </a:r>
            <a:endParaRPr kumimoji="1" lang="ja-JP" altLang="en-US" dirty="0">
              <a:solidFill>
                <a:srgbClr val="FF0000"/>
              </a:solidFill>
            </a:endParaRPr>
          </a:p>
        </p:txBody>
      </p:sp>
      <p:sp>
        <p:nvSpPr>
          <p:cNvPr id="30" name="テキスト ボックス 29">
            <a:extLst>
              <a:ext uri="{FF2B5EF4-FFF2-40B4-BE49-F238E27FC236}">
                <a16:creationId xmlns:a16="http://schemas.microsoft.com/office/drawing/2014/main" id="{E8624A5F-A4BA-4C23-B2F4-C5B4653BD190}"/>
              </a:ext>
            </a:extLst>
          </p:cNvPr>
          <p:cNvSpPr txBox="1"/>
          <p:nvPr/>
        </p:nvSpPr>
        <p:spPr>
          <a:xfrm>
            <a:off x="165530" y="1215643"/>
            <a:ext cx="2782434" cy="369332"/>
          </a:xfrm>
          <a:prstGeom prst="rect">
            <a:avLst/>
          </a:prstGeom>
          <a:noFill/>
        </p:spPr>
        <p:txBody>
          <a:bodyPr wrap="square" rtlCol="0">
            <a:spAutoFit/>
          </a:bodyPr>
          <a:lstStyle/>
          <a:p>
            <a:pPr algn="ctr"/>
            <a:r>
              <a:rPr kumimoji="1" lang="en-US" altLang="ja-JP" dirty="0">
                <a:solidFill>
                  <a:srgbClr val="FF0000"/>
                </a:solidFill>
              </a:rPr>
              <a:t>Mandatory</a:t>
            </a:r>
            <a:r>
              <a:rPr kumimoji="1" lang="en-US" altLang="ja-JP" b="0" dirty="0"/>
              <a:t> / </a:t>
            </a:r>
            <a:r>
              <a:rPr kumimoji="1" lang="en-US" altLang="ja-JP" b="0" dirty="0">
                <a:solidFill>
                  <a:srgbClr val="0000FF"/>
                </a:solidFill>
              </a:rPr>
              <a:t>optional</a:t>
            </a:r>
            <a:endParaRPr kumimoji="1" lang="ja-JP" altLang="en-US" b="0" dirty="0">
              <a:solidFill>
                <a:srgbClr val="0000FF"/>
              </a:solidFill>
            </a:endParaRPr>
          </a:p>
        </p:txBody>
      </p:sp>
      <p:sp>
        <p:nvSpPr>
          <p:cNvPr id="31" name="テキスト ボックス 30">
            <a:extLst>
              <a:ext uri="{FF2B5EF4-FFF2-40B4-BE49-F238E27FC236}">
                <a16:creationId xmlns:a16="http://schemas.microsoft.com/office/drawing/2014/main" id="{9E9C8395-40B1-4FAD-927B-AD92D48A28B1}"/>
              </a:ext>
            </a:extLst>
          </p:cNvPr>
          <p:cNvSpPr txBox="1"/>
          <p:nvPr/>
        </p:nvSpPr>
        <p:spPr>
          <a:xfrm>
            <a:off x="4011987"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49" name="テキスト ボックス 48">
            <a:extLst>
              <a:ext uri="{FF2B5EF4-FFF2-40B4-BE49-F238E27FC236}">
                <a16:creationId xmlns:a16="http://schemas.microsoft.com/office/drawing/2014/main" id="{F39118B4-4B1E-476A-88FD-5B4578D7676A}"/>
              </a:ext>
            </a:extLst>
          </p:cNvPr>
          <p:cNvSpPr txBox="1"/>
          <p:nvPr/>
        </p:nvSpPr>
        <p:spPr>
          <a:xfrm>
            <a:off x="5486377" y="1929840"/>
            <a:ext cx="1336304" cy="646331"/>
          </a:xfrm>
          <a:prstGeom prst="rect">
            <a:avLst/>
          </a:prstGeom>
          <a:noFill/>
        </p:spPr>
        <p:txBody>
          <a:bodyPr wrap="square">
            <a:spAutoFit/>
          </a:bodyPr>
          <a:lstStyle/>
          <a:p>
            <a:r>
              <a:rPr kumimoji="1" lang="en-US" altLang="ja-JP" dirty="0"/>
              <a:t>CM-V1 / EM-V1</a:t>
            </a:r>
            <a:endParaRPr kumimoji="1" lang="en-US" altLang="ja-JP" sz="1400" b="0" dirty="0"/>
          </a:p>
        </p:txBody>
      </p:sp>
      <p:sp>
        <p:nvSpPr>
          <p:cNvPr id="63" name="タイトル 62">
            <a:extLst>
              <a:ext uri="{FF2B5EF4-FFF2-40B4-BE49-F238E27FC236}">
                <a16:creationId xmlns:a16="http://schemas.microsoft.com/office/drawing/2014/main" id="{4AD72B6E-EA4B-4DC4-8282-E563AE3F8C72}"/>
              </a:ext>
            </a:extLst>
          </p:cNvPr>
          <p:cNvSpPr txBox="1">
            <a:spLocks noGrp="1"/>
          </p:cNvSpPr>
          <p:nvPr>
            <p:ph type="title"/>
          </p:nvPr>
        </p:nvSpPr>
        <p:spPr>
          <a:xfrm>
            <a:off x="685800" y="572071"/>
            <a:ext cx="7772400" cy="738633"/>
          </a:xfrm>
          <a:prstGeom prst="rect">
            <a:avLst/>
          </a:prstGeom>
          <a:noFill/>
        </p:spPr>
        <p:txBody>
          <a:bodyPr wrap="square" rtlCol="0">
            <a:spAutoFit/>
          </a:bodyPr>
          <a:lstStyle/>
          <a:p>
            <a:pPr algn="ctr"/>
            <a:r>
              <a:rPr kumimoji="1" lang="en-US" altLang="ja-JP" b="0" dirty="0"/>
              <a:t>In-Vehicle </a:t>
            </a:r>
            <a:r>
              <a:rPr kumimoji="1" lang="en-US" altLang="ja-JP" dirty="0"/>
              <a:t>B</a:t>
            </a:r>
            <a:r>
              <a:rPr kumimoji="1" lang="en-US" altLang="ja-JP" b="0" dirty="0"/>
              <a:t>ody Model Categories</a:t>
            </a:r>
            <a:endParaRPr kumimoji="1" lang="ja-JP" altLang="en-US" b="0" dirty="0"/>
          </a:p>
        </p:txBody>
      </p:sp>
      <p:sp>
        <p:nvSpPr>
          <p:cNvPr id="71" name="テキスト ボックス 70">
            <a:extLst>
              <a:ext uri="{FF2B5EF4-FFF2-40B4-BE49-F238E27FC236}">
                <a16:creationId xmlns:a16="http://schemas.microsoft.com/office/drawing/2014/main" id="{4B39AC1B-F224-4A42-A050-EDF493C5698E}"/>
              </a:ext>
            </a:extLst>
          </p:cNvPr>
          <p:cNvSpPr txBox="1"/>
          <p:nvPr/>
        </p:nvSpPr>
        <p:spPr>
          <a:xfrm>
            <a:off x="5475126" y="2427277"/>
            <a:ext cx="1487050"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72" name="テキスト ボックス 71">
            <a:extLst>
              <a:ext uri="{FF2B5EF4-FFF2-40B4-BE49-F238E27FC236}">
                <a16:creationId xmlns:a16="http://schemas.microsoft.com/office/drawing/2014/main" id="{736D1840-D775-468D-A754-4F65F3CAE12E}"/>
              </a:ext>
            </a:extLst>
          </p:cNvPr>
          <p:cNvSpPr txBox="1"/>
          <p:nvPr/>
        </p:nvSpPr>
        <p:spPr>
          <a:xfrm>
            <a:off x="5501942" y="3235157"/>
            <a:ext cx="1487050" cy="523220"/>
          </a:xfrm>
          <a:prstGeom prst="rect">
            <a:avLst/>
          </a:prstGeom>
          <a:noFill/>
        </p:spPr>
        <p:txBody>
          <a:bodyPr wrap="square" rtlCol="0">
            <a:spAutoFit/>
          </a:bodyPr>
          <a:lstStyle/>
          <a:p>
            <a:pPr algn="ctr"/>
            <a:r>
              <a:rPr lang="en-US" altLang="ja-JP" sz="1400" b="0" dirty="0">
                <a:solidFill>
                  <a:srgbClr val="0000FF"/>
                </a:solidFill>
              </a:rPr>
              <a:t>channel / Environment</a:t>
            </a:r>
            <a:endParaRPr lang="ja-JP" altLang="en-US" sz="1400" b="0" dirty="0">
              <a:solidFill>
                <a:srgbClr val="0000FF"/>
              </a:solidFill>
            </a:endParaRPr>
          </a:p>
        </p:txBody>
      </p:sp>
      <p:sp>
        <p:nvSpPr>
          <p:cNvPr id="73" name="テキスト ボックス 72">
            <a:extLst>
              <a:ext uri="{FF2B5EF4-FFF2-40B4-BE49-F238E27FC236}">
                <a16:creationId xmlns:a16="http://schemas.microsoft.com/office/drawing/2014/main" id="{C39DB43F-0197-486F-A500-507F9EC16077}"/>
              </a:ext>
            </a:extLst>
          </p:cNvPr>
          <p:cNvSpPr txBox="1"/>
          <p:nvPr/>
        </p:nvSpPr>
        <p:spPr>
          <a:xfrm>
            <a:off x="5479650" y="4283838"/>
            <a:ext cx="1487050" cy="523220"/>
          </a:xfrm>
          <a:prstGeom prst="rect">
            <a:avLst/>
          </a:prstGeom>
          <a:noFill/>
        </p:spPr>
        <p:txBody>
          <a:bodyPr wrap="square" rtlCol="0">
            <a:spAutoFit/>
          </a:bodyPr>
          <a:lstStyle/>
          <a:p>
            <a:pPr algn="ctr"/>
            <a:r>
              <a:rPr lang="en-US" altLang="ja-JP" sz="1400" b="0" dirty="0">
                <a:solidFill>
                  <a:srgbClr val="0000FF"/>
                </a:solidFill>
              </a:rPr>
              <a:t>channel</a:t>
            </a:r>
            <a:r>
              <a:rPr kumimoji="1" lang="en-US" altLang="ja-JP" sz="1400" b="0" dirty="0"/>
              <a:t> / </a:t>
            </a:r>
            <a:r>
              <a:rPr lang="en-US" altLang="ja-JP" sz="1400" b="0" dirty="0">
                <a:solidFill>
                  <a:srgbClr val="0000FF"/>
                </a:solidFill>
              </a:rPr>
              <a:t>Environment</a:t>
            </a:r>
            <a:endParaRPr lang="ja-JP" altLang="en-US" sz="1400" b="0" dirty="0">
              <a:solidFill>
                <a:srgbClr val="0000FF"/>
              </a:solidFill>
            </a:endParaRPr>
          </a:p>
        </p:txBody>
      </p:sp>
      <p:sp>
        <p:nvSpPr>
          <p:cNvPr id="74" name="テキスト ボックス 73">
            <a:extLst>
              <a:ext uri="{FF2B5EF4-FFF2-40B4-BE49-F238E27FC236}">
                <a16:creationId xmlns:a16="http://schemas.microsoft.com/office/drawing/2014/main" id="{B6BFD2B8-488A-419B-916A-4859805C8DF9}"/>
              </a:ext>
            </a:extLst>
          </p:cNvPr>
          <p:cNvSpPr txBox="1"/>
          <p:nvPr/>
        </p:nvSpPr>
        <p:spPr>
          <a:xfrm>
            <a:off x="5510477" y="5547714"/>
            <a:ext cx="1487050" cy="523220"/>
          </a:xfrm>
          <a:prstGeom prst="rect">
            <a:avLst/>
          </a:prstGeom>
          <a:noFill/>
        </p:spPr>
        <p:txBody>
          <a:bodyPr wrap="square" rtlCol="0">
            <a:spAutoFit/>
          </a:bodyPr>
          <a:lstStyle/>
          <a:p>
            <a:pPr algn="ctr"/>
            <a:r>
              <a:rPr lang="en-US" altLang="ja-JP" sz="1400" b="0" dirty="0">
                <a:solidFill>
                  <a:srgbClr val="0000FF"/>
                </a:solidFill>
              </a:rPr>
              <a:t>channel</a:t>
            </a:r>
            <a:r>
              <a:rPr kumimoji="1" lang="en-US" altLang="ja-JP" sz="1400" b="0" dirty="0"/>
              <a:t> / </a:t>
            </a:r>
            <a:r>
              <a:rPr lang="en-US" altLang="ja-JP" sz="1400" b="0" dirty="0">
                <a:solidFill>
                  <a:srgbClr val="0000FF"/>
                </a:solidFill>
              </a:rPr>
              <a:t>Environment</a:t>
            </a:r>
            <a:endParaRPr lang="ja-JP" altLang="en-US" sz="1400" b="0" dirty="0">
              <a:solidFill>
                <a:srgbClr val="0000FF"/>
              </a:solidFill>
            </a:endParaRPr>
          </a:p>
        </p:txBody>
      </p:sp>
      <p:sp>
        <p:nvSpPr>
          <p:cNvPr id="75" name="テキスト ボックス 74">
            <a:extLst>
              <a:ext uri="{FF2B5EF4-FFF2-40B4-BE49-F238E27FC236}">
                <a16:creationId xmlns:a16="http://schemas.microsoft.com/office/drawing/2014/main" id="{33550DCC-BC2A-4685-9611-57BFD67E8E8D}"/>
              </a:ext>
            </a:extLst>
          </p:cNvPr>
          <p:cNvSpPr txBox="1"/>
          <p:nvPr/>
        </p:nvSpPr>
        <p:spPr>
          <a:xfrm>
            <a:off x="3994990"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6" name="テキスト ボックス 75">
            <a:extLst>
              <a:ext uri="{FF2B5EF4-FFF2-40B4-BE49-F238E27FC236}">
                <a16:creationId xmlns:a16="http://schemas.microsoft.com/office/drawing/2014/main" id="{05A34174-D893-403D-9E55-499277A5BAF5}"/>
              </a:ext>
            </a:extLst>
          </p:cNvPr>
          <p:cNvSpPr txBox="1"/>
          <p:nvPr/>
        </p:nvSpPr>
        <p:spPr>
          <a:xfrm>
            <a:off x="3994990"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7" name="テキスト ボックス 76">
            <a:extLst>
              <a:ext uri="{FF2B5EF4-FFF2-40B4-BE49-F238E27FC236}">
                <a16:creationId xmlns:a16="http://schemas.microsoft.com/office/drawing/2014/main" id="{FCAAC1C0-F03A-4A61-B2C8-FB29ED06D2BC}"/>
              </a:ext>
            </a:extLst>
          </p:cNvPr>
          <p:cNvSpPr txBox="1"/>
          <p:nvPr/>
        </p:nvSpPr>
        <p:spPr>
          <a:xfrm>
            <a:off x="3994990"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8" name="テキスト ボックス 77">
            <a:extLst>
              <a:ext uri="{FF2B5EF4-FFF2-40B4-BE49-F238E27FC236}">
                <a16:creationId xmlns:a16="http://schemas.microsoft.com/office/drawing/2014/main" id="{807C02F3-EF75-44B8-BB20-FC134ED964AD}"/>
              </a:ext>
            </a:extLst>
          </p:cNvPr>
          <p:cNvSpPr txBox="1"/>
          <p:nvPr/>
        </p:nvSpPr>
        <p:spPr>
          <a:xfrm>
            <a:off x="7323213"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9" name="テキスト ボックス 78">
            <a:extLst>
              <a:ext uri="{FF2B5EF4-FFF2-40B4-BE49-F238E27FC236}">
                <a16:creationId xmlns:a16="http://schemas.microsoft.com/office/drawing/2014/main" id="{E6DE2D79-F42B-4BF9-AA04-E503EB41BF98}"/>
              </a:ext>
            </a:extLst>
          </p:cNvPr>
          <p:cNvSpPr txBox="1"/>
          <p:nvPr/>
        </p:nvSpPr>
        <p:spPr>
          <a:xfrm>
            <a:off x="7306216"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0" name="テキスト ボックス 79">
            <a:extLst>
              <a:ext uri="{FF2B5EF4-FFF2-40B4-BE49-F238E27FC236}">
                <a16:creationId xmlns:a16="http://schemas.microsoft.com/office/drawing/2014/main" id="{2A4A0A45-4B17-4C2C-A6D5-A2E1956C522D}"/>
              </a:ext>
            </a:extLst>
          </p:cNvPr>
          <p:cNvSpPr txBox="1"/>
          <p:nvPr/>
        </p:nvSpPr>
        <p:spPr>
          <a:xfrm>
            <a:off x="7306216"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1" name="テキスト ボックス 80">
            <a:extLst>
              <a:ext uri="{FF2B5EF4-FFF2-40B4-BE49-F238E27FC236}">
                <a16:creationId xmlns:a16="http://schemas.microsoft.com/office/drawing/2014/main" id="{2BFA769B-1313-4AF7-BF15-55A8556B7F98}"/>
              </a:ext>
            </a:extLst>
          </p:cNvPr>
          <p:cNvSpPr txBox="1"/>
          <p:nvPr/>
        </p:nvSpPr>
        <p:spPr>
          <a:xfrm>
            <a:off x="7306216"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pic>
        <p:nvPicPr>
          <p:cNvPr id="82" name="Picture 2">
            <a:extLst>
              <a:ext uri="{FF2B5EF4-FFF2-40B4-BE49-F238E27FC236}">
                <a16:creationId xmlns:a16="http://schemas.microsoft.com/office/drawing/2014/main" id="{7B289993-9F81-45CB-A6F5-225CA21BF726}"/>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2201237" y="3943907"/>
            <a:ext cx="1516368" cy="595031"/>
          </a:xfrm>
          <a:prstGeom prst="rect">
            <a:avLst/>
          </a:prstGeom>
          <a:noFill/>
          <a:extLst>
            <a:ext uri="{909E8E84-426E-40DD-AFC4-6F175D3DCCD1}">
              <a14:hiddenFill xmlns:a14="http://schemas.microsoft.com/office/drawing/2010/main">
                <a:solidFill>
                  <a:srgbClr val="FFFFFF"/>
                </a:solidFill>
              </a14:hiddenFill>
            </a:ext>
          </a:extLst>
        </p:spPr>
      </p:pic>
      <p:sp>
        <p:nvSpPr>
          <p:cNvPr id="83" name="四角形: 角を丸くする 82">
            <a:extLst>
              <a:ext uri="{FF2B5EF4-FFF2-40B4-BE49-F238E27FC236}">
                <a16:creationId xmlns:a16="http://schemas.microsoft.com/office/drawing/2014/main" id="{EAC3576A-F5F8-496C-BF18-C79255156951}"/>
              </a:ext>
            </a:extLst>
          </p:cNvPr>
          <p:cNvSpPr/>
          <p:nvPr/>
        </p:nvSpPr>
        <p:spPr>
          <a:xfrm>
            <a:off x="251058" y="1180385"/>
            <a:ext cx="2530135" cy="439239"/>
          </a:xfrm>
          <a:prstGeom prst="roundRect">
            <a:avLst/>
          </a:prstGeom>
          <a:ln w="381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84" name="正方形/長方形 83">
            <a:extLst>
              <a:ext uri="{FF2B5EF4-FFF2-40B4-BE49-F238E27FC236}">
                <a16:creationId xmlns:a16="http://schemas.microsoft.com/office/drawing/2014/main" id="{9EA78F37-A50C-4319-996F-8F4536E6DE7F}"/>
              </a:ext>
            </a:extLst>
          </p:cNvPr>
          <p:cNvSpPr/>
          <p:nvPr/>
        </p:nvSpPr>
        <p:spPr>
          <a:xfrm>
            <a:off x="379751" y="1635258"/>
            <a:ext cx="2341921" cy="30284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Most dominant case</a:t>
            </a:r>
            <a:endParaRPr kumimoji="1" lang="ja-JP" altLang="en-US" dirty="0"/>
          </a:p>
        </p:txBody>
      </p:sp>
    </p:spTree>
    <p:extLst>
      <p:ext uri="{BB962C8B-B14F-4D97-AF65-F5344CB8AC3E}">
        <p14:creationId xmlns:p14="http://schemas.microsoft.com/office/powerpoint/2010/main" val="15339100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 name="正方形/長方形 64">
            <a:extLst>
              <a:ext uri="{FF2B5EF4-FFF2-40B4-BE49-F238E27FC236}">
                <a16:creationId xmlns:a16="http://schemas.microsoft.com/office/drawing/2014/main" id="{8190AFF9-37BD-471B-B0E6-66A866BEFFF8}"/>
              </a:ext>
            </a:extLst>
          </p:cNvPr>
          <p:cNvSpPr/>
          <p:nvPr/>
        </p:nvSpPr>
        <p:spPr>
          <a:xfrm>
            <a:off x="5497525" y="2005218"/>
            <a:ext cx="1576895" cy="933023"/>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05FE45EC-DE13-42D6-9F37-AF218C40ED92}"/>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9564AFC4-A5F0-49AF-B299-2A776B43D4E7}"/>
              </a:ext>
            </a:extLst>
          </p:cNvPr>
          <p:cNvSpPr>
            <a:spLocks noGrp="1"/>
          </p:cNvSpPr>
          <p:nvPr>
            <p:ph type="ftr" idx="11"/>
          </p:nvPr>
        </p:nvSpPr>
        <p:spPr>
          <a:xfrm>
            <a:off x="4572001" y="6475412"/>
            <a:ext cx="4422126" cy="308677"/>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EE5AB535-959C-408E-8CDF-E61ABFA352C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21</a:t>
            </a:fld>
            <a:endParaRPr dirty="0"/>
          </a:p>
        </p:txBody>
      </p:sp>
      <p:pic>
        <p:nvPicPr>
          <p:cNvPr id="6" name="Picture 4" descr="車・セダンのイラスト02 | 無料のフリー素材 イラストエイト">
            <a:extLst>
              <a:ext uri="{FF2B5EF4-FFF2-40B4-BE49-F238E27FC236}">
                <a16:creationId xmlns:a16="http://schemas.microsoft.com/office/drawing/2014/main" id="{81B3237A-7B02-429B-9240-3450F5F4F9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92685" y="2339895"/>
            <a:ext cx="973197" cy="59536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C0E941EF-B128-42D4-B0EB-95698BF10B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78577" y="4936715"/>
            <a:ext cx="1521243" cy="1231482"/>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C745B62E-026F-4919-A098-2BF7B3A635FE}"/>
              </a:ext>
            </a:extLst>
          </p:cNvPr>
          <p:cNvSpPr txBox="1"/>
          <p:nvPr/>
        </p:nvSpPr>
        <p:spPr>
          <a:xfrm>
            <a:off x="1639332" y="5731186"/>
            <a:ext cx="1842008" cy="230832"/>
          </a:xfrm>
          <a:prstGeom prst="rect">
            <a:avLst/>
          </a:prstGeom>
          <a:noFill/>
        </p:spPr>
        <p:txBody>
          <a:bodyPr wrap="square">
            <a:spAutoFit/>
          </a:bodyPr>
          <a:lstStyle/>
          <a:p>
            <a:r>
              <a:rPr lang="ja-JP" altLang="en-US" sz="900" b="0" dirty="0"/>
              <a:t>https://illust8.com/contents/5097</a:t>
            </a:r>
          </a:p>
        </p:txBody>
      </p:sp>
      <p:sp>
        <p:nvSpPr>
          <p:cNvPr id="10" name="テキスト ボックス 9">
            <a:extLst>
              <a:ext uri="{FF2B5EF4-FFF2-40B4-BE49-F238E27FC236}">
                <a16:creationId xmlns:a16="http://schemas.microsoft.com/office/drawing/2014/main" id="{832DCD1F-A0AE-4F35-8312-9B4ECC8FE0AE}"/>
              </a:ext>
            </a:extLst>
          </p:cNvPr>
          <p:cNvSpPr txBox="1"/>
          <p:nvPr/>
        </p:nvSpPr>
        <p:spPr>
          <a:xfrm>
            <a:off x="69433" y="2801334"/>
            <a:ext cx="1908461" cy="646331"/>
          </a:xfrm>
          <a:prstGeom prst="rect">
            <a:avLst/>
          </a:prstGeom>
          <a:noFill/>
        </p:spPr>
        <p:txBody>
          <a:bodyPr wrap="square">
            <a:spAutoFit/>
          </a:bodyPr>
          <a:lstStyle/>
          <a:p>
            <a:r>
              <a:rPr kumimoji="1" lang="en-US" altLang="ja-JP" dirty="0"/>
              <a:t>Small / medium size vehicle</a:t>
            </a:r>
            <a:endParaRPr kumimoji="1" lang="en-US" altLang="ja-JP" sz="1400" b="0" dirty="0"/>
          </a:p>
        </p:txBody>
      </p:sp>
      <p:sp>
        <p:nvSpPr>
          <p:cNvPr id="12" name="テキスト ボックス 11">
            <a:extLst>
              <a:ext uri="{FF2B5EF4-FFF2-40B4-BE49-F238E27FC236}">
                <a16:creationId xmlns:a16="http://schemas.microsoft.com/office/drawing/2014/main" id="{2E31F436-7FD9-4F18-98E6-661CF832EEDF}"/>
              </a:ext>
            </a:extLst>
          </p:cNvPr>
          <p:cNvSpPr txBox="1"/>
          <p:nvPr/>
        </p:nvSpPr>
        <p:spPr>
          <a:xfrm>
            <a:off x="491521" y="5983531"/>
            <a:ext cx="2989819" cy="369332"/>
          </a:xfrm>
          <a:prstGeom prst="rect">
            <a:avLst/>
          </a:prstGeom>
          <a:noFill/>
        </p:spPr>
        <p:txBody>
          <a:bodyPr wrap="square">
            <a:spAutoFit/>
          </a:bodyPr>
          <a:lstStyle/>
          <a:p>
            <a:r>
              <a:rPr kumimoji="1" lang="en-US" altLang="ja-JP" dirty="0"/>
              <a:t>Special purpose vehicle</a:t>
            </a:r>
            <a:endParaRPr kumimoji="1" lang="en-US" altLang="ja-JP" sz="1400" b="0" dirty="0"/>
          </a:p>
        </p:txBody>
      </p:sp>
      <p:sp>
        <p:nvSpPr>
          <p:cNvPr id="13" name="左中かっこ 12">
            <a:extLst>
              <a:ext uri="{FF2B5EF4-FFF2-40B4-BE49-F238E27FC236}">
                <a16:creationId xmlns:a16="http://schemas.microsoft.com/office/drawing/2014/main" id="{3B0DA6CF-D897-45AC-A5E7-83C66D6CC2B3}"/>
              </a:ext>
            </a:extLst>
          </p:cNvPr>
          <p:cNvSpPr/>
          <p:nvPr/>
        </p:nvSpPr>
        <p:spPr>
          <a:xfrm>
            <a:off x="1796789" y="2397359"/>
            <a:ext cx="312012" cy="988967"/>
          </a:xfrm>
          <a:prstGeom prst="leftBrace">
            <a:avLst>
              <a:gd name="adj1" fmla="val 56703"/>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C6997E6E-F386-4774-9827-B724558675D1}"/>
              </a:ext>
            </a:extLst>
          </p:cNvPr>
          <p:cNvSpPr txBox="1"/>
          <p:nvPr/>
        </p:nvSpPr>
        <p:spPr>
          <a:xfrm>
            <a:off x="2172703" y="2226394"/>
            <a:ext cx="3313697" cy="369332"/>
          </a:xfrm>
          <a:prstGeom prst="rect">
            <a:avLst/>
          </a:prstGeom>
          <a:noFill/>
        </p:spPr>
        <p:txBody>
          <a:bodyPr wrap="square">
            <a:spAutoFit/>
          </a:bodyPr>
          <a:lstStyle/>
          <a:p>
            <a:r>
              <a:rPr kumimoji="1" lang="en-US" altLang="ja-JP" dirty="0"/>
              <a:t>With engine</a:t>
            </a:r>
            <a:endParaRPr kumimoji="1" lang="en-US" altLang="ja-JP" sz="1400" b="0" dirty="0"/>
          </a:p>
        </p:txBody>
      </p:sp>
      <p:sp>
        <p:nvSpPr>
          <p:cNvPr id="15" name="テキスト ボックス 14">
            <a:extLst>
              <a:ext uri="{FF2B5EF4-FFF2-40B4-BE49-F238E27FC236}">
                <a16:creationId xmlns:a16="http://schemas.microsoft.com/office/drawing/2014/main" id="{4517899A-98B9-487B-86D6-BF73FD828D7C}"/>
              </a:ext>
            </a:extLst>
          </p:cNvPr>
          <p:cNvSpPr txBox="1"/>
          <p:nvPr/>
        </p:nvSpPr>
        <p:spPr>
          <a:xfrm>
            <a:off x="2286000" y="2956104"/>
            <a:ext cx="1418940" cy="646331"/>
          </a:xfrm>
          <a:prstGeom prst="rect">
            <a:avLst/>
          </a:prstGeom>
          <a:noFill/>
        </p:spPr>
        <p:txBody>
          <a:bodyPr wrap="square">
            <a:spAutoFit/>
          </a:bodyPr>
          <a:lstStyle/>
          <a:p>
            <a:r>
              <a:rPr kumimoji="1" lang="en-US" altLang="ja-JP" dirty="0"/>
              <a:t>Electric vehicle</a:t>
            </a:r>
            <a:endParaRPr kumimoji="1" lang="en-US" altLang="ja-JP" sz="1400" b="0" dirty="0"/>
          </a:p>
        </p:txBody>
      </p:sp>
      <p:cxnSp>
        <p:nvCxnSpPr>
          <p:cNvPr id="16" name="直線コネクタ 15">
            <a:extLst>
              <a:ext uri="{FF2B5EF4-FFF2-40B4-BE49-F238E27FC236}">
                <a16:creationId xmlns:a16="http://schemas.microsoft.com/office/drawing/2014/main" id="{9F27C28A-5315-431C-8659-85A64BE96971}"/>
              </a:ext>
            </a:extLst>
          </p:cNvPr>
          <p:cNvCxnSpPr/>
          <p:nvPr/>
        </p:nvCxnSpPr>
        <p:spPr>
          <a:xfrm>
            <a:off x="218355" y="3828563"/>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直線コネクタ 16">
            <a:extLst>
              <a:ext uri="{FF2B5EF4-FFF2-40B4-BE49-F238E27FC236}">
                <a16:creationId xmlns:a16="http://schemas.microsoft.com/office/drawing/2014/main" id="{F4C249BB-B9DF-47C1-9CC2-E3657457DD7A}"/>
              </a:ext>
            </a:extLst>
          </p:cNvPr>
          <p:cNvCxnSpPr/>
          <p:nvPr/>
        </p:nvCxnSpPr>
        <p:spPr>
          <a:xfrm>
            <a:off x="286841" y="5033745"/>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3BC9620C-06A7-499E-8176-C44CE3B3A2ED}"/>
              </a:ext>
            </a:extLst>
          </p:cNvPr>
          <p:cNvCxnSpPr>
            <a:cxnSpLocks/>
          </p:cNvCxnSpPr>
          <p:nvPr/>
        </p:nvCxnSpPr>
        <p:spPr>
          <a:xfrm>
            <a:off x="2423896" y="2956104"/>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1C169B98-F8EC-499C-98AD-12347EC4FACB}"/>
              </a:ext>
            </a:extLst>
          </p:cNvPr>
          <p:cNvCxnSpPr>
            <a:cxnSpLocks/>
          </p:cNvCxnSpPr>
          <p:nvPr/>
        </p:nvCxnSpPr>
        <p:spPr>
          <a:xfrm>
            <a:off x="3794225"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A5CC8CB3-2822-44E1-9BEB-DD3D09024758}"/>
              </a:ext>
            </a:extLst>
          </p:cNvPr>
          <p:cNvCxnSpPr>
            <a:cxnSpLocks/>
          </p:cNvCxnSpPr>
          <p:nvPr/>
        </p:nvCxnSpPr>
        <p:spPr>
          <a:xfrm>
            <a:off x="2355410" y="1942321"/>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1" name="直線コネクタ 20">
            <a:extLst>
              <a:ext uri="{FF2B5EF4-FFF2-40B4-BE49-F238E27FC236}">
                <a16:creationId xmlns:a16="http://schemas.microsoft.com/office/drawing/2014/main" id="{5D1F0E24-08B2-49CE-8C44-58FBCA2E1160}"/>
              </a:ext>
            </a:extLst>
          </p:cNvPr>
          <p:cNvCxnSpPr>
            <a:cxnSpLocks/>
          </p:cNvCxnSpPr>
          <p:nvPr/>
        </p:nvCxnSpPr>
        <p:spPr>
          <a:xfrm>
            <a:off x="5445577"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直線コネクタ 21">
            <a:extLst>
              <a:ext uri="{FF2B5EF4-FFF2-40B4-BE49-F238E27FC236}">
                <a16:creationId xmlns:a16="http://schemas.microsoft.com/office/drawing/2014/main" id="{F18054B0-B380-4740-99AD-523E24FC317D}"/>
              </a:ext>
            </a:extLst>
          </p:cNvPr>
          <p:cNvCxnSpPr>
            <a:cxnSpLocks/>
          </p:cNvCxnSpPr>
          <p:nvPr/>
        </p:nvCxnSpPr>
        <p:spPr>
          <a:xfrm>
            <a:off x="7209031"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1" name="テキスト ボックス 30">
            <a:extLst>
              <a:ext uri="{FF2B5EF4-FFF2-40B4-BE49-F238E27FC236}">
                <a16:creationId xmlns:a16="http://schemas.microsoft.com/office/drawing/2014/main" id="{9E9C8395-40B1-4FAD-927B-AD92D48A28B1}"/>
              </a:ext>
            </a:extLst>
          </p:cNvPr>
          <p:cNvSpPr txBox="1"/>
          <p:nvPr/>
        </p:nvSpPr>
        <p:spPr>
          <a:xfrm>
            <a:off x="4011987"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49" name="テキスト ボックス 48">
            <a:extLst>
              <a:ext uri="{FF2B5EF4-FFF2-40B4-BE49-F238E27FC236}">
                <a16:creationId xmlns:a16="http://schemas.microsoft.com/office/drawing/2014/main" id="{F39118B4-4B1E-476A-88FD-5B4578D7676A}"/>
              </a:ext>
            </a:extLst>
          </p:cNvPr>
          <p:cNvSpPr txBox="1"/>
          <p:nvPr/>
        </p:nvSpPr>
        <p:spPr>
          <a:xfrm>
            <a:off x="5578420" y="1964872"/>
            <a:ext cx="1336304" cy="646331"/>
          </a:xfrm>
          <a:prstGeom prst="rect">
            <a:avLst/>
          </a:prstGeom>
          <a:noFill/>
        </p:spPr>
        <p:txBody>
          <a:bodyPr wrap="square">
            <a:spAutoFit/>
          </a:bodyPr>
          <a:lstStyle/>
          <a:p>
            <a:r>
              <a:rPr lang="en-US" altLang="ja-JP" dirty="0"/>
              <a:t>CM-V2</a:t>
            </a:r>
            <a:r>
              <a:rPr kumimoji="1" lang="en-US" altLang="ja-JP" dirty="0"/>
              <a:t> / EM-V2</a:t>
            </a:r>
            <a:endParaRPr kumimoji="1" lang="en-US" altLang="ja-JP" sz="1400" b="0" dirty="0"/>
          </a:p>
        </p:txBody>
      </p:sp>
      <p:sp>
        <p:nvSpPr>
          <p:cNvPr id="63" name="タイトル 62">
            <a:extLst>
              <a:ext uri="{FF2B5EF4-FFF2-40B4-BE49-F238E27FC236}">
                <a16:creationId xmlns:a16="http://schemas.microsoft.com/office/drawing/2014/main" id="{4AD72B6E-EA4B-4DC4-8282-E563AE3F8C72}"/>
              </a:ext>
            </a:extLst>
          </p:cNvPr>
          <p:cNvSpPr txBox="1">
            <a:spLocks noGrp="1"/>
          </p:cNvSpPr>
          <p:nvPr>
            <p:ph type="title"/>
          </p:nvPr>
        </p:nvSpPr>
        <p:spPr>
          <a:xfrm>
            <a:off x="685800" y="488577"/>
            <a:ext cx="7772400" cy="738633"/>
          </a:xfrm>
          <a:prstGeom prst="rect">
            <a:avLst/>
          </a:prstGeom>
          <a:noFill/>
        </p:spPr>
        <p:txBody>
          <a:bodyPr wrap="square" rtlCol="0">
            <a:spAutoFit/>
          </a:bodyPr>
          <a:lstStyle/>
          <a:p>
            <a:pPr algn="ctr"/>
            <a:r>
              <a:rPr kumimoji="1" lang="en-US" altLang="ja-JP" dirty="0"/>
              <a:t>On</a:t>
            </a:r>
            <a:r>
              <a:rPr kumimoji="1" lang="en-US" altLang="ja-JP" b="0" dirty="0"/>
              <a:t>-Vehicle Body Model </a:t>
            </a:r>
            <a:r>
              <a:rPr kumimoji="1" lang="en-US" altLang="ja-JP" dirty="0"/>
              <a:t>C</a:t>
            </a:r>
            <a:r>
              <a:rPr kumimoji="1" lang="en-US" altLang="ja-JP" b="0" dirty="0"/>
              <a:t>ategories</a:t>
            </a:r>
            <a:endParaRPr kumimoji="1" lang="ja-JP" altLang="en-US" b="0" dirty="0"/>
          </a:p>
        </p:txBody>
      </p:sp>
      <p:sp>
        <p:nvSpPr>
          <p:cNvPr id="71" name="テキスト ボックス 70">
            <a:extLst>
              <a:ext uri="{FF2B5EF4-FFF2-40B4-BE49-F238E27FC236}">
                <a16:creationId xmlns:a16="http://schemas.microsoft.com/office/drawing/2014/main" id="{4B39AC1B-F224-4A42-A050-EDF493C5698E}"/>
              </a:ext>
            </a:extLst>
          </p:cNvPr>
          <p:cNvSpPr txBox="1"/>
          <p:nvPr/>
        </p:nvSpPr>
        <p:spPr>
          <a:xfrm>
            <a:off x="5514813" y="2439783"/>
            <a:ext cx="1487050"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72" name="テキスト ボックス 71">
            <a:extLst>
              <a:ext uri="{FF2B5EF4-FFF2-40B4-BE49-F238E27FC236}">
                <a16:creationId xmlns:a16="http://schemas.microsoft.com/office/drawing/2014/main" id="{736D1840-D775-468D-A754-4F65F3CAE12E}"/>
              </a:ext>
            </a:extLst>
          </p:cNvPr>
          <p:cNvSpPr txBox="1"/>
          <p:nvPr/>
        </p:nvSpPr>
        <p:spPr>
          <a:xfrm>
            <a:off x="5501942" y="3235157"/>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3" name="テキスト ボックス 72">
            <a:extLst>
              <a:ext uri="{FF2B5EF4-FFF2-40B4-BE49-F238E27FC236}">
                <a16:creationId xmlns:a16="http://schemas.microsoft.com/office/drawing/2014/main" id="{C39DB43F-0197-486F-A500-507F9EC16077}"/>
              </a:ext>
            </a:extLst>
          </p:cNvPr>
          <p:cNvSpPr txBox="1"/>
          <p:nvPr/>
        </p:nvSpPr>
        <p:spPr>
          <a:xfrm>
            <a:off x="5479650" y="4283838"/>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4" name="テキスト ボックス 73">
            <a:extLst>
              <a:ext uri="{FF2B5EF4-FFF2-40B4-BE49-F238E27FC236}">
                <a16:creationId xmlns:a16="http://schemas.microsoft.com/office/drawing/2014/main" id="{B6BFD2B8-488A-419B-916A-4859805C8DF9}"/>
              </a:ext>
            </a:extLst>
          </p:cNvPr>
          <p:cNvSpPr txBox="1"/>
          <p:nvPr/>
        </p:nvSpPr>
        <p:spPr>
          <a:xfrm>
            <a:off x="5510477" y="5547714"/>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5" name="テキスト ボックス 74">
            <a:extLst>
              <a:ext uri="{FF2B5EF4-FFF2-40B4-BE49-F238E27FC236}">
                <a16:creationId xmlns:a16="http://schemas.microsoft.com/office/drawing/2014/main" id="{33550DCC-BC2A-4685-9611-57BFD67E8E8D}"/>
              </a:ext>
            </a:extLst>
          </p:cNvPr>
          <p:cNvSpPr txBox="1"/>
          <p:nvPr/>
        </p:nvSpPr>
        <p:spPr>
          <a:xfrm>
            <a:off x="3994990"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6" name="テキスト ボックス 75">
            <a:extLst>
              <a:ext uri="{FF2B5EF4-FFF2-40B4-BE49-F238E27FC236}">
                <a16:creationId xmlns:a16="http://schemas.microsoft.com/office/drawing/2014/main" id="{05A34174-D893-403D-9E55-499277A5BAF5}"/>
              </a:ext>
            </a:extLst>
          </p:cNvPr>
          <p:cNvSpPr txBox="1"/>
          <p:nvPr/>
        </p:nvSpPr>
        <p:spPr>
          <a:xfrm>
            <a:off x="3994990"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7" name="テキスト ボックス 76">
            <a:extLst>
              <a:ext uri="{FF2B5EF4-FFF2-40B4-BE49-F238E27FC236}">
                <a16:creationId xmlns:a16="http://schemas.microsoft.com/office/drawing/2014/main" id="{FCAAC1C0-F03A-4A61-B2C8-FB29ED06D2BC}"/>
              </a:ext>
            </a:extLst>
          </p:cNvPr>
          <p:cNvSpPr txBox="1"/>
          <p:nvPr/>
        </p:nvSpPr>
        <p:spPr>
          <a:xfrm>
            <a:off x="3994990"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8" name="テキスト ボックス 77">
            <a:extLst>
              <a:ext uri="{FF2B5EF4-FFF2-40B4-BE49-F238E27FC236}">
                <a16:creationId xmlns:a16="http://schemas.microsoft.com/office/drawing/2014/main" id="{807C02F3-EF75-44B8-BB20-FC134ED964AD}"/>
              </a:ext>
            </a:extLst>
          </p:cNvPr>
          <p:cNvSpPr txBox="1"/>
          <p:nvPr/>
        </p:nvSpPr>
        <p:spPr>
          <a:xfrm>
            <a:off x="7323213"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9" name="テキスト ボックス 78">
            <a:extLst>
              <a:ext uri="{FF2B5EF4-FFF2-40B4-BE49-F238E27FC236}">
                <a16:creationId xmlns:a16="http://schemas.microsoft.com/office/drawing/2014/main" id="{E6DE2D79-F42B-4BF9-AA04-E503EB41BF98}"/>
              </a:ext>
            </a:extLst>
          </p:cNvPr>
          <p:cNvSpPr txBox="1"/>
          <p:nvPr/>
        </p:nvSpPr>
        <p:spPr>
          <a:xfrm>
            <a:off x="7306216"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0" name="テキスト ボックス 79">
            <a:extLst>
              <a:ext uri="{FF2B5EF4-FFF2-40B4-BE49-F238E27FC236}">
                <a16:creationId xmlns:a16="http://schemas.microsoft.com/office/drawing/2014/main" id="{2A4A0A45-4B17-4C2C-A6D5-A2E1956C522D}"/>
              </a:ext>
            </a:extLst>
          </p:cNvPr>
          <p:cNvSpPr txBox="1"/>
          <p:nvPr/>
        </p:nvSpPr>
        <p:spPr>
          <a:xfrm>
            <a:off x="7306216"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1" name="テキスト ボックス 80">
            <a:extLst>
              <a:ext uri="{FF2B5EF4-FFF2-40B4-BE49-F238E27FC236}">
                <a16:creationId xmlns:a16="http://schemas.microsoft.com/office/drawing/2014/main" id="{2BFA769B-1313-4AF7-BF15-55A8556B7F98}"/>
              </a:ext>
            </a:extLst>
          </p:cNvPr>
          <p:cNvSpPr txBox="1"/>
          <p:nvPr/>
        </p:nvSpPr>
        <p:spPr>
          <a:xfrm>
            <a:off x="7306216"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52" name="テキスト ボックス 51">
            <a:extLst>
              <a:ext uri="{FF2B5EF4-FFF2-40B4-BE49-F238E27FC236}">
                <a16:creationId xmlns:a16="http://schemas.microsoft.com/office/drawing/2014/main" id="{15970215-8E5D-4998-9AF5-9F1FB1E3618C}"/>
              </a:ext>
            </a:extLst>
          </p:cNvPr>
          <p:cNvSpPr txBox="1"/>
          <p:nvPr/>
        </p:nvSpPr>
        <p:spPr>
          <a:xfrm>
            <a:off x="4205802" y="1386788"/>
            <a:ext cx="2592280" cy="369332"/>
          </a:xfrm>
          <a:prstGeom prst="rect">
            <a:avLst/>
          </a:prstGeom>
          <a:noFill/>
        </p:spPr>
        <p:txBody>
          <a:bodyPr wrap="square" rtlCol="0">
            <a:spAutoFit/>
          </a:bodyPr>
          <a:lstStyle/>
          <a:p>
            <a:r>
              <a:rPr kumimoji="1" lang="en-US" altLang="ja-JP" b="0" dirty="0"/>
              <a:t>Roof</a:t>
            </a:r>
            <a:endParaRPr kumimoji="1" lang="ja-JP" altLang="en-US" b="0" dirty="0"/>
          </a:p>
        </p:txBody>
      </p:sp>
      <p:sp>
        <p:nvSpPr>
          <p:cNvPr id="56" name="テキスト ボックス 55">
            <a:extLst>
              <a:ext uri="{FF2B5EF4-FFF2-40B4-BE49-F238E27FC236}">
                <a16:creationId xmlns:a16="http://schemas.microsoft.com/office/drawing/2014/main" id="{20BD056D-9543-4611-803A-6C61E64040A1}"/>
              </a:ext>
            </a:extLst>
          </p:cNvPr>
          <p:cNvSpPr txBox="1"/>
          <p:nvPr/>
        </p:nvSpPr>
        <p:spPr>
          <a:xfrm>
            <a:off x="5540340" y="1073507"/>
            <a:ext cx="1569870" cy="923330"/>
          </a:xfrm>
          <a:prstGeom prst="rect">
            <a:avLst/>
          </a:prstGeom>
          <a:noFill/>
        </p:spPr>
        <p:txBody>
          <a:bodyPr wrap="square" rtlCol="0">
            <a:spAutoFit/>
          </a:bodyPr>
          <a:lstStyle/>
          <a:p>
            <a:r>
              <a:rPr kumimoji="1" lang="en-US" altLang="ja-JP" dirty="0">
                <a:solidFill>
                  <a:srgbClr val="FF0000"/>
                </a:solidFill>
              </a:rPr>
              <a:t>Side Right/Left/</a:t>
            </a:r>
          </a:p>
          <a:p>
            <a:r>
              <a:rPr kumimoji="1" lang="en-US" altLang="ja-JP" dirty="0">
                <a:solidFill>
                  <a:srgbClr val="FF0000"/>
                </a:solidFill>
              </a:rPr>
              <a:t>Front/Back</a:t>
            </a:r>
            <a:endParaRPr kumimoji="1" lang="ja-JP" altLang="en-US" dirty="0">
              <a:solidFill>
                <a:srgbClr val="FF0000"/>
              </a:solidFill>
            </a:endParaRPr>
          </a:p>
        </p:txBody>
      </p:sp>
      <p:sp>
        <p:nvSpPr>
          <p:cNvPr id="60" name="テキスト ボックス 59">
            <a:extLst>
              <a:ext uri="{FF2B5EF4-FFF2-40B4-BE49-F238E27FC236}">
                <a16:creationId xmlns:a16="http://schemas.microsoft.com/office/drawing/2014/main" id="{C86109BC-E1B4-432F-89BE-7AB0049E7B47}"/>
              </a:ext>
            </a:extLst>
          </p:cNvPr>
          <p:cNvSpPr txBox="1"/>
          <p:nvPr/>
        </p:nvSpPr>
        <p:spPr>
          <a:xfrm>
            <a:off x="7370096" y="1369001"/>
            <a:ext cx="1336302" cy="369332"/>
          </a:xfrm>
          <a:prstGeom prst="rect">
            <a:avLst/>
          </a:prstGeom>
          <a:noFill/>
        </p:spPr>
        <p:txBody>
          <a:bodyPr wrap="square" rtlCol="0">
            <a:spAutoFit/>
          </a:bodyPr>
          <a:lstStyle/>
          <a:p>
            <a:r>
              <a:rPr kumimoji="1" lang="en-US" altLang="ja-JP" b="0" dirty="0"/>
              <a:t>Bottom</a:t>
            </a:r>
            <a:endParaRPr kumimoji="1" lang="ja-JP" altLang="en-US" b="0" dirty="0"/>
          </a:p>
        </p:txBody>
      </p:sp>
      <p:sp>
        <p:nvSpPr>
          <p:cNvPr id="68" name="正方形/長方形 67">
            <a:extLst>
              <a:ext uri="{FF2B5EF4-FFF2-40B4-BE49-F238E27FC236}">
                <a16:creationId xmlns:a16="http://schemas.microsoft.com/office/drawing/2014/main" id="{B3788DD4-8A0F-4DC2-A69E-5264DCDE6F69}"/>
              </a:ext>
            </a:extLst>
          </p:cNvPr>
          <p:cNvSpPr/>
          <p:nvPr/>
        </p:nvSpPr>
        <p:spPr>
          <a:xfrm>
            <a:off x="379751" y="1635258"/>
            <a:ext cx="2341921" cy="30284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Most dominant case</a:t>
            </a:r>
            <a:endParaRPr kumimoji="1" lang="ja-JP" altLang="en-US" dirty="0"/>
          </a:p>
        </p:txBody>
      </p:sp>
      <p:sp>
        <p:nvSpPr>
          <p:cNvPr id="69" name="テキスト ボックス 68">
            <a:extLst>
              <a:ext uri="{FF2B5EF4-FFF2-40B4-BE49-F238E27FC236}">
                <a16:creationId xmlns:a16="http://schemas.microsoft.com/office/drawing/2014/main" id="{2C964315-3167-4490-B768-34F7FFC1FC49}"/>
              </a:ext>
            </a:extLst>
          </p:cNvPr>
          <p:cNvSpPr txBox="1"/>
          <p:nvPr/>
        </p:nvSpPr>
        <p:spPr>
          <a:xfrm>
            <a:off x="165530" y="1215643"/>
            <a:ext cx="2782434" cy="369332"/>
          </a:xfrm>
          <a:prstGeom prst="rect">
            <a:avLst/>
          </a:prstGeom>
          <a:noFill/>
        </p:spPr>
        <p:txBody>
          <a:bodyPr wrap="square" rtlCol="0">
            <a:spAutoFit/>
          </a:bodyPr>
          <a:lstStyle/>
          <a:p>
            <a:pPr algn="ctr"/>
            <a:r>
              <a:rPr kumimoji="1" lang="en-US" altLang="ja-JP" dirty="0">
                <a:solidFill>
                  <a:srgbClr val="FF0000"/>
                </a:solidFill>
              </a:rPr>
              <a:t>Mandatory</a:t>
            </a:r>
            <a:r>
              <a:rPr kumimoji="1" lang="en-US" altLang="ja-JP" b="0" dirty="0"/>
              <a:t> / </a:t>
            </a:r>
            <a:r>
              <a:rPr kumimoji="1" lang="en-US" altLang="ja-JP" b="0" dirty="0">
                <a:solidFill>
                  <a:srgbClr val="0000FF"/>
                </a:solidFill>
              </a:rPr>
              <a:t>optional</a:t>
            </a:r>
            <a:endParaRPr kumimoji="1" lang="ja-JP" altLang="en-US" b="0" dirty="0">
              <a:solidFill>
                <a:srgbClr val="0000FF"/>
              </a:solidFill>
            </a:endParaRPr>
          </a:p>
        </p:txBody>
      </p:sp>
      <p:sp>
        <p:nvSpPr>
          <p:cNvPr id="70" name="四角形: 角を丸くする 69">
            <a:extLst>
              <a:ext uri="{FF2B5EF4-FFF2-40B4-BE49-F238E27FC236}">
                <a16:creationId xmlns:a16="http://schemas.microsoft.com/office/drawing/2014/main" id="{928E34D3-8909-4DAB-BCEC-6EDE3EFE4850}"/>
              </a:ext>
            </a:extLst>
          </p:cNvPr>
          <p:cNvSpPr/>
          <p:nvPr/>
        </p:nvSpPr>
        <p:spPr>
          <a:xfrm>
            <a:off x="251058" y="1180385"/>
            <a:ext cx="2530135" cy="439239"/>
          </a:xfrm>
          <a:prstGeom prst="roundRect">
            <a:avLst/>
          </a:prstGeom>
          <a:ln w="381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pic>
        <p:nvPicPr>
          <p:cNvPr id="44"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5E158D38-AFAA-40D7-B016-0B522633AC06}"/>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6399" r="2348" b="20027"/>
          <a:stretch/>
        </p:blipFill>
        <p:spPr bwMode="auto">
          <a:xfrm flipH="1">
            <a:off x="102871" y="3871811"/>
            <a:ext cx="1884037" cy="730706"/>
          </a:xfrm>
          <a:prstGeom prst="rect">
            <a:avLst/>
          </a:prstGeom>
          <a:noFill/>
          <a:extLst>
            <a:ext uri="{909E8E84-426E-40DD-AFC4-6F175D3DCCD1}">
              <a14:hiddenFill xmlns:a14="http://schemas.microsoft.com/office/drawing/2010/main">
                <a:solidFill>
                  <a:srgbClr val="FFFFFF"/>
                </a:solidFill>
              </a14:hiddenFill>
            </a:ext>
          </a:extLst>
        </p:spPr>
      </p:pic>
      <p:sp>
        <p:nvSpPr>
          <p:cNvPr id="45" name="テキスト ボックス 44">
            <a:extLst>
              <a:ext uri="{FF2B5EF4-FFF2-40B4-BE49-F238E27FC236}">
                <a16:creationId xmlns:a16="http://schemas.microsoft.com/office/drawing/2014/main" id="{65C44CDE-FD8E-4AD0-A697-14969B0366D3}"/>
              </a:ext>
            </a:extLst>
          </p:cNvPr>
          <p:cNvSpPr txBox="1"/>
          <p:nvPr/>
        </p:nvSpPr>
        <p:spPr>
          <a:xfrm>
            <a:off x="360339" y="4524136"/>
            <a:ext cx="3162419" cy="369332"/>
          </a:xfrm>
          <a:prstGeom prst="rect">
            <a:avLst/>
          </a:prstGeom>
          <a:noFill/>
        </p:spPr>
        <p:txBody>
          <a:bodyPr wrap="square">
            <a:spAutoFit/>
          </a:bodyPr>
          <a:lstStyle/>
          <a:p>
            <a:r>
              <a:rPr kumimoji="1" lang="en-US" altLang="ja-JP" dirty="0"/>
              <a:t>Large / long size vehicle</a:t>
            </a:r>
            <a:endParaRPr kumimoji="1" lang="en-US" altLang="ja-JP" sz="1400" b="0" dirty="0"/>
          </a:p>
        </p:txBody>
      </p:sp>
      <p:pic>
        <p:nvPicPr>
          <p:cNvPr id="46" name="Picture 2">
            <a:extLst>
              <a:ext uri="{FF2B5EF4-FFF2-40B4-BE49-F238E27FC236}">
                <a16:creationId xmlns:a16="http://schemas.microsoft.com/office/drawing/2014/main" id="{587B42A8-315C-4705-A848-95AA52B757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2225084" y="3939182"/>
            <a:ext cx="1516368" cy="595031"/>
          </a:xfrm>
          <a:prstGeom prst="rect">
            <a:avLst/>
          </a:prstGeom>
          <a:noFill/>
          <a:extLst>
            <a:ext uri="{909E8E84-426E-40DD-AFC4-6F175D3DCCD1}">
              <a14:hiddenFill xmlns:a14="http://schemas.microsoft.com/office/drawing/2010/main">
                <a:solidFill>
                  <a:srgbClr val="FFFFFF"/>
                </a:solidFill>
              </a14:hiddenFill>
            </a:ext>
          </a:extLst>
        </p:spPr>
      </p:pic>
      <p:sp>
        <p:nvSpPr>
          <p:cNvPr id="47" name="テキスト ボックス 46">
            <a:extLst>
              <a:ext uri="{FF2B5EF4-FFF2-40B4-BE49-F238E27FC236}">
                <a16:creationId xmlns:a16="http://schemas.microsoft.com/office/drawing/2014/main" id="{86D26DC8-0140-471A-9A87-3485C48E5E8F}"/>
              </a:ext>
            </a:extLst>
          </p:cNvPr>
          <p:cNvSpPr txBox="1"/>
          <p:nvPr/>
        </p:nvSpPr>
        <p:spPr>
          <a:xfrm>
            <a:off x="1454358" y="4083275"/>
            <a:ext cx="1202619" cy="307777"/>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b="1" dirty="0">
                <a:solidFill>
                  <a:schemeClr val="tx1"/>
                </a:solidFill>
              </a:rPr>
              <a:t>or</a:t>
            </a:r>
            <a:endParaRPr lang="ja-JP" altLang="en-US" b="1" dirty="0">
              <a:solidFill>
                <a:schemeClr val="tx1"/>
              </a:solidFill>
            </a:endParaRPr>
          </a:p>
        </p:txBody>
      </p:sp>
    </p:spTree>
    <p:extLst>
      <p:ext uri="{BB962C8B-B14F-4D97-AF65-F5344CB8AC3E}">
        <p14:creationId xmlns:p14="http://schemas.microsoft.com/office/powerpoint/2010/main" val="16246824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正方形/長方形 44">
            <a:extLst>
              <a:ext uri="{FF2B5EF4-FFF2-40B4-BE49-F238E27FC236}">
                <a16:creationId xmlns:a16="http://schemas.microsoft.com/office/drawing/2014/main" id="{89E2F47D-386B-49A9-9FE6-809EC14AD0E9}"/>
              </a:ext>
            </a:extLst>
          </p:cNvPr>
          <p:cNvSpPr/>
          <p:nvPr/>
        </p:nvSpPr>
        <p:spPr>
          <a:xfrm>
            <a:off x="3809099" y="1957138"/>
            <a:ext cx="2368877" cy="978124"/>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05FE45EC-DE13-42D6-9F37-AF218C40ED92}"/>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9564AFC4-A5F0-49AF-B299-2A776B43D4E7}"/>
              </a:ext>
            </a:extLst>
          </p:cNvPr>
          <p:cNvSpPr>
            <a:spLocks noGrp="1"/>
          </p:cNvSpPr>
          <p:nvPr>
            <p:ph type="ftr" idx="11"/>
          </p:nvPr>
        </p:nvSpPr>
        <p:spPr>
          <a:xfrm>
            <a:off x="4878389" y="6475412"/>
            <a:ext cx="4304788" cy="319684"/>
          </a:xfrm>
        </p:spPr>
        <p:txBody>
          <a:bodyPr/>
          <a:lstStyle/>
          <a:p>
            <a:r>
              <a:rPr lang="en-US"/>
              <a:t>T.Kobayashi, M.Kim, M. Hernandez, R.Kohno (YNU/YRP-IAI)</a:t>
            </a:r>
            <a:endParaRPr lang="en-US" dirty="0"/>
          </a:p>
        </p:txBody>
      </p:sp>
      <p:sp>
        <p:nvSpPr>
          <p:cNvPr id="4" name="スライド番号プレースホルダー 3">
            <a:extLst>
              <a:ext uri="{FF2B5EF4-FFF2-40B4-BE49-F238E27FC236}">
                <a16:creationId xmlns:a16="http://schemas.microsoft.com/office/drawing/2014/main" id="{EE5AB535-959C-408E-8CDF-E61ABFA352C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22</a:t>
            </a:fld>
            <a:endParaRPr dirty="0"/>
          </a:p>
        </p:txBody>
      </p:sp>
      <p:pic>
        <p:nvPicPr>
          <p:cNvPr id="6" name="Picture 4" descr="車・セダンのイラスト02 | 無料のフリー素材 イラストエイト">
            <a:extLst>
              <a:ext uri="{FF2B5EF4-FFF2-40B4-BE49-F238E27FC236}">
                <a16:creationId xmlns:a16="http://schemas.microsoft.com/office/drawing/2014/main" id="{81B3237A-7B02-429B-9240-3450F5F4F98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92685" y="2339895"/>
            <a:ext cx="973197" cy="595368"/>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2">
            <a:extLst>
              <a:ext uri="{FF2B5EF4-FFF2-40B4-BE49-F238E27FC236}">
                <a16:creationId xmlns:a16="http://schemas.microsoft.com/office/drawing/2014/main" id="{C0E941EF-B128-42D4-B0EB-95698BF10BD9}"/>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78577" y="4936715"/>
            <a:ext cx="1521243" cy="1231482"/>
          </a:xfrm>
          <a:prstGeom prst="rect">
            <a:avLst/>
          </a:prstGeom>
          <a:noFill/>
          <a:extLst>
            <a:ext uri="{909E8E84-426E-40DD-AFC4-6F175D3DCCD1}">
              <a14:hiddenFill xmlns:a14="http://schemas.microsoft.com/office/drawing/2010/main">
                <a:solidFill>
                  <a:srgbClr val="FFFFFF"/>
                </a:solidFill>
              </a14:hiddenFill>
            </a:ext>
          </a:extLst>
        </p:spPr>
      </p:pic>
      <p:sp>
        <p:nvSpPr>
          <p:cNvPr id="9" name="テキスト ボックス 8">
            <a:extLst>
              <a:ext uri="{FF2B5EF4-FFF2-40B4-BE49-F238E27FC236}">
                <a16:creationId xmlns:a16="http://schemas.microsoft.com/office/drawing/2014/main" id="{C745B62E-026F-4919-A098-2BF7B3A635FE}"/>
              </a:ext>
            </a:extLst>
          </p:cNvPr>
          <p:cNvSpPr txBox="1"/>
          <p:nvPr/>
        </p:nvSpPr>
        <p:spPr>
          <a:xfrm>
            <a:off x="1639332" y="5731186"/>
            <a:ext cx="1842008" cy="230832"/>
          </a:xfrm>
          <a:prstGeom prst="rect">
            <a:avLst/>
          </a:prstGeom>
          <a:noFill/>
        </p:spPr>
        <p:txBody>
          <a:bodyPr wrap="square">
            <a:spAutoFit/>
          </a:bodyPr>
          <a:lstStyle/>
          <a:p>
            <a:r>
              <a:rPr lang="ja-JP" altLang="en-US" sz="900" b="0" dirty="0"/>
              <a:t>https://illust8.com/contents/5097</a:t>
            </a:r>
          </a:p>
        </p:txBody>
      </p:sp>
      <p:sp>
        <p:nvSpPr>
          <p:cNvPr id="10" name="テキスト ボックス 9">
            <a:extLst>
              <a:ext uri="{FF2B5EF4-FFF2-40B4-BE49-F238E27FC236}">
                <a16:creationId xmlns:a16="http://schemas.microsoft.com/office/drawing/2014/main" id="{832DCD1F-A0AE-4F35-8312-9B4ECC8FE0AE}"/>
              </a:ext>
            </a:extLst>
          </p:cNvPr>
          <p:cNvSpPr txBox="1"/>
          <p:nvPr/>
        </p:nvSpPr>
        <p:spPr>
          <a:xfrm>
            <a:off x="69433" y="2801334"/>
            <a:ext cx="1908461" cy="646331"/>
          </a:xfrm>
          <a:prstGeom prst="rect">
            <a:avLst/>
          </a:prstGeom>
          <a:noFill/>
        </p:spPr>
        <p:txBody>
          <a:bodyPr wrap="square">
            <a:spAutoFit/>
          </a:bodyPr>
          <a:lstStyle/>
          <a:p>
            <a:r>
              <a:rPr kumimoji="1" lang="en-US" altLang="ja-JP" dirty="0"/>
              <a:t>Small / medium size vehicle</a:t>
            </a:r>
            <a:endParaRPr kumimoji="1" lang="en-US" altLang="ja-JP" sz="1400" b="0" dirty="0"/>
          </a:p>
        </p:txBody>
      </p:sp>
      <p:sp>
        <p:nvSpPr>
          <p:cNvPr id="12" name="テキスト ボックス 11">
            <a:extLst>
              <a:ext uri="{FF2B5EF4-FFF2-40B4-BE49-F238E27FC236}">
                <a16:creationId xmlns:a16="http://schemas.microsoft.com/office/drawing/2014/main" id="{2E31F436-7FD9-4F18-98E6-661CF832EEDF}"/>
              </a:ext>
            </a:extLst>
          </p:cNvPr>
          <p:cNvSpPr txBox="1"/>
          <p:nvPr/>
        </p:nvSpPr>
        <p:spPr>
          <a:xfrm>
            <a:off x="491521" y="5983531"/>
            <a:ext cx="2989819" cy="369332"/>
          </a:xfrm>
          <a:prstGeom prst="rect">
            <a:avLst/>
          </a:prstGeom>
          <a:noFill/>
        </p:spPr>
        <p:txBody>
          <a:bodyPr wrap="square">
            <a:spAutoFit/>
          </a:bodyPr>
          <a:lstStyle/>
          <a:p>
            <a:r>
              <a:rPr kumimoji="1" lang="en-US" altLang="ja-JP" dirty="0"/>
              <a:t>Special purpose vehicle</a:t>
            </a:r>
            <a:endParaRPr kumimoji="1" lang="en-US" altLang="ja-JP" sz="1400" b="0" dirty="0"/>
          </a:p>
        </p:txBody>
      </p:sp>
      <p:sp>
        <p:nvSpPr>
          <p:cNvPr id="13" name="左中かっこ 12">
            <a:extLst>
              <a:ext uri="{FF2B5EF4-FFF2-40B4-BE49-F238E27FC236}">
                <a16:creationId xmlns:a16="http://schemas.microsoft.com/office/drawing/2014/main" id="{3B0DA6CF-D897-45AC-A5E7-83C66D6CC2B3}"/>
              </a:ext>
            </a:extLst>
          </p:cNvPr>
          <p:cNvSpPr/>
          <p:nvPr/>
        </p:nvSpPr>
        <p:spPr>
          <a:xfrm>
            <a:off x="1796789" y="2397359"/>
            <a:ext cx="312012" cy="988967"/>
          </a:xfrm>
          <a:prstGeom prst="leftBrace">
            <a:avLst>
              <a:gd name="adj1" fmla="val 56703"/>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14" name="テキスト ボックス 13">
            <a:extLst>
              <a:ext uri="{FF2B5EF4-FFF2-40B4-BE49-F238E27FC236}">
                <a16:creationId xmlns:a16="http://schemas.microsoft.com/office/drawing/2014/main" id="{C6997E6E-F386-4774-9827-B724558675D1}"/>
              </a:ext>
            </a:extLst>
          </p:cNvPr>
          <p:cNvSpPr txBox="1"/>
          <p:nvPr/>
        </p:nvSpPr>
        <p:spPr>
          <a:xfrm>
            <a:off x="2172704" y="2226394"/>
            <a:ext cx="1621522" cy="369332"/>
          </a:xfrm>
          <a:prstGeom prst="rect">
            <a:avLst/>
          </a:prstGeom>
          <a:noFill/>
        </p:spPr>
        <p:txBody>
          <a:bodyPr wrap="square">
            <a:spAutoFit/>
          </a:bodyPr>
          <a:lstStyle/>
          <a:p>
            <a:r>
              <a:rPr kumimoji="1" lang="en-US" altLang="ja-JP" dirty="0"/>
              <a:t>With engine</a:t>
            </a:r>
            <a:endParaRPr kumimoji="1" lang="en-US" altLang="ja-JP" sz="1400" b="0" dirty="0"/>
          </a:p>
        </p:txBody>
      </p:sp>
      <p:sp>
        <p:nvSpPr>
          <p:cNvPr id="15" name="テキスト ボックス 14">
            <a:extLst>
              <a:ext uri="{FF2B5EF4-FFF2-40B4-BE49-F238E27FC236}">
                <a16:creationId xmlns:a16="http://schemas.microsoft.com/office/drawing/2014/main" id="{4517899A-98B9-487B-86D6-BF73FD828D7C}"/>
              </a:ext>
            </a:extLst>
          </p:cNvPr>
          <p:cNvSpPr txBox="1"/>
          <p:nvPr/>
        </p:nvSpPr>
        <p:spPr>
          <a:xfrm>
            <a:off x="2286000" y="2956104"/>
            <a:ext cx="1418940" cy="646331"/>
          </a:xfrm>
          <a:prstGeom prst="rect">
            <a:avLst/>
          </a:prstGeom>
          <a:noFill/>
        </p:spPr>
        <p:txBody>
          <a:bodyPr wrap="square">
            <a:spAutoFit/>
          </a:bodyPr>
          <a:lstStyle/>
          <a:p>
            <a:r>
              <a:rPr kumimoji="1" lang="en-US" altLang="ja-JP" dirty="0"/>
              <a:t>Electric vehicle</a:t>
            </a:r>
            <a:endParaRPr kumimoji="1" lang="en-US" altLang="ja-JP" sz="1400" b="0" dirty="0"/>
          </a:p>
        </p:txBody>
      </p:sp>
      <p:cxnSp>
        <p:nvCxnSpPr>
          <p:cNvPr id="16" name="直線コネクタ 15">
            <a:extLst>
              <a:ext uri="{FF2B5EF4-FFF2-40B4-BE49-F238E27FC236}">
                <a16:creationId xmlns:a16="http://schemas.microsoft.com/office/drawing/2014/main" id="{9F27C28A-5315-431C-8659-85A64BE96971}"/>
              </a:ext>
            </a:extLst>
          </p:cNvPr>
          <p:cNvCxnSpPr/>
          <p:nvPr/>
        </p:nvCxnSpPr>
        <p:spPr>
          <a:xfrm>
            <a:off x="218355" y="3828563"/>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7" name="直線コネクタ 16">
            <a:extLst>
              <a:ext uri="{FF2B5EF4-FFF2-40B4-BE49-F238E27FC236}">
                <a16:creationId xmlns:a16="http://schemas.microsoft.com/office/drawing/2014/main" id="{F4C249BB-B9DF-47C1-9CC2-E3657457DD7A}"/>
              </a:ext>
            </a:extLst>
          </p:cNvPr>
          <p:cNvCxnSpPr/>
          <p:nvPr/>
        </p:nvCxnSpPr>
        <p:spPr>
          <a:xfrm>
            <a:off x="286841" y="5033745"/>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8" name="直線コネクタ 17">
            <a:extLst>
              <a:ext uri="{FF2B5EF4-FFF2-40B4-BE49-F238E27FC236}">
                <a16:creationId xmlns:a16="http://schemas.microsoft.com/office/drawing/2014/main" id="{3BC9620C-06A7-499E-8176-C44CE3B3A2ED}"/>
              </a:ext>
            </a:extLst>
          </p:cNvPr>
          <p:cNvCxnSpPr>
            <a:cxnSpLocks/>
          </p:cNvCxnSpPr>
          <p:nvPr/>
        </p:nvCxnSpPr>
        <p:spPr>
          <a:xfrm>
            <a:off x="2423896" y="2935263"/>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19" name="直線コネクタ 18">
            <a:extLst>
              <a:ext uri="{FF2B5EF4-FFF2-40B4-BE49-F238E27FC236}">
                <a16:creationId xmlns:a16="http://schemas.microsoft.com/office/drawing/2014/main" id="{1C169B98-F8EC-499C-98AD-12347EC4FACB}"/>
              </a:ext>
            </a:extLst>
          </p:cNvPr>
          <p:cNvCxnSpPr>
            <a:cxnSpLocks/>
          </p:cNvCxnSpPr>
          <p:nvPr/>
        </p:nvCxnSpPr>
        <p:spPr>
          <a:xfrm>
            <a:off x="3794225"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0" name="直線コネクタ 19">
            <a:extLst>
              <a:ext uri="{FF2B5EF4-FFF2-40B4-BE49-F238E27FC236}">
                <a16:creationId xmlns:a16="http://schemas.microsoft.com/office/drawing/2014/main" id="{A5CC8CB3-2822-44E1-9BEB-DD3D09024758}"/>
              </a:ext>
            </a:extLst>
          </p:cNvPr>
          <p:cNvCxnSpPr>
            <a:cxnSpLocks/>
          </p:cNvCxnSpPr>
          <p:nvPr/>
        </p:nvCxnSpPr>
        <p:spPr>
          <a:xfrm>
            <a:off x="2355410" y="1942321"/>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22" name="直線コネクタ 21">
            <a:extLst>
              <a:ext uri="{FF2B5EF4-FFF2-40B4-BE49-F238E27FC236}">
                <a16:creationId xmlns:a16="http://schemas.microsoft.com/office/drawing/2014/main" id="{F18054B0-B380-4740-99AD-523E24FC317D}"/>
              </a:ext>
            </a:extLst>
          </p:cNvPr>
          <p:cNvCxnSpPr>
            <a:cxnSpLocks/>
          </p:cNvCxnSpPr>
          <p:nvPr/>
        </p:nvCxnSpPr>
        <p:spPr>
          <a:xfrm>
            <a:off x="6177977"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35" name="テキスト ボックス 34">
            <a:extLst>
              <a:ext uri="{FF2B5EF4-FFF2-40B4-BE49-F238E27FC236}">
                <a16:creationId xmlns:a16="http://schemas.microsoft.com/office/drawing/2014/main" id="{80A61E2F-3F9C-4D47-8616-CA19764BEE74}"/>
              </a:ext>
            </a:extLst>
          </p:cNvPr>
          <p:cNvSpPr txBox="1"/>
          <p:nvPr/>
        </p:nvSpPr>
        <p:spPr>
          <a:xfrm>
            <a:off x="4270817" y="2456860"/>
            <a:ext cx="1487050" cy="523220"/>
          </a:xfrm>
          <a:prstGeom prst="rect">
            <a:avLst/>
          </a:prstGeom>
          <a:noFill/>
        </p:spPr>
        <p:txBody>
          <a:bodyPr wrap="square" rtlCol="0">
            <a:spAutoFit/>
          </a:bodyPr>
          <a:lstStyle/>
          <a:p>
            <a:pPr algn="ctr"/>
            <a:r>
              <a:rPr kumimoji="1" lang="en-US" altLang="ja-JP" sz="1400" dirty="0">
                <a:solidFill>
                  <a:srgbClr val="FF0000"/>
                </a:solidFill>
              </a:rPr>
              <a:t>channel</a:t>
            </a:r>
            <a:r>
              <a:rPr kumimoji="1" lang="en-US" altLang="ja-JP" sz="1400" b="0" dirty="0"/>
              <a:t> / </a:t>
            </a:r>
            <a:r>
              <a:rPr lang="en-US" altLang="ja-JP" sz="1400" dirty="0">
                <a:solidFill>
                  <a:srgbClr val="FF0000"/>
                </a:solidFill>
              </a:rPr>
              <a:t>Environment</a:t>
            </a:r>
            <a:endParaRPr kumimoji="1" lang="ja-JP" altLang="en-US" sz="1400" dirty="0">
              <a:solidFill>
                <a:srgbClr val="FF0000"/>
              </a:solidFill>
            </a:endParaRPr>
          </a:p>
        </p:txBody>
      </p:sp>
      <p:sp>
        <p:nvSpPr>
          <p:cNvPr id="49" name="テキスト ボックス 48">
            <a:extLst>
              <a:ext uri="{FF2B5EF4-FFF2-40B4-BE49-F238E27FC236}">
                <a16:creationId xmlns:a16="http://schemas.microsoft.com/office/drawing/2014/main" id="{F39118B4-4B1E-476A-88FD-5B4578D7676A}"/>
              </a:ext>
            </a:extLst>
          </p:cNvPr>
          <p:cNvSpPr txBox="1"/>
          <p:nvPr/>
        </p:nvSpPr>
        <p:spPr>
          <a:xfrm>
            <a:off x="4307960" y="1921702"/>
            <a:ext cx="1336304" cy="646331"/>
          </a:xfrm>
          <a:prstGeom prst="rect">
            <a:avLst/>
          </a:prstGeom>
          <a:noFill/>
        </p:spPr>
        <p:txBody>
          <a:bodyPr wrap="square">
            <a:spAutoFit/>
          </a:bodyPr>
          <a:lstStyle/>
          <a:p>
            <a:r>
              <a:rPr kumimoji="1" lang="en-US" altLang="ja-JP" dirty="0"/>
              <a:t>CM-V3 / EM-V3</a:t>
            </a:r>
            <a:endParaRPr kumimoji="1" lang="en-US" altLang="ja-JP" sz="1400" b="0" dirty="0"/>
          </a:p>
        </p:txBody>
      </p:sp>
      <p:sp>
        <p:nvSpPr>
          <p:cNvPr id="63" name="タイトル 62">
            <a:extLst>
              <a:ext uri="{FF2B5EF4-FFF2-40B4-BE49-F238E27FC236}">
                <a16:creationId xmlns:a16="http://schemas.microsoft.com/office/drawing/2014/main" id="{4AD72B6E-EA4B-4DC4-8282-E563AE3F8C72}"/>
              </a:ext>
            </a:extLst>
          </p:cNvPr>
          <p:cNvSpPr txBox="1">
            <a:spLocks noGrp="1"/>
          </p:cNvSpPr>
          <p:nvPr>
            <p:ph type="title"/>
          </p:nvPr>
        </p:nvSpPr>
        <p:spPr>
          <a:xfrm>
            <a:off x="685800" y="519848"/>
            <a:ext cx="7772400" cy="677078"/>
          </a:xfrm>
          <a:prstGeom prst="rect">
            <a:avLst/>
          </a:prstGeom>
          <a:noFill/>
        </p:spPr>
        <p:txBody>
          <a:bodyPr wrap="square" rtlCol="0">
            <a:spAutoFit/>
          </a:bodyPr>
          <a:lstStyle/>
          <a:p>
            <a:pPr algn="ctr"/>
            <a:r>
              <a:rPr kumimoji="1" lang="en-US" altLang="ja-JP" sz="3200" dirty="0"/>
              <a:t>Around </a:t>
            </a:r>
            <a:r>
              <a:rPr kumimoji="1" lang="en-US" altLang="ja-JP" sz="3200" b="0" dirty="0"/>
              <a:t>Vehicle </a:t>
            </a:r>
            <a:r>
              <a:rPr kumimoji="1" lang="en-US" altLang="ja-JP" sz="3200" dirty="0"/>
              <a:t>B</a:t>
            </a:r>
            <a:r>
              <a:rPr kumimoji="1" lang="en-US" altLang="ja-JP" sz="3200" b="0" dirty="0"/>
              <a:t>ody </a:t>
            </a:r>
            <a:r>
              <a:rPr kumimoji="1" lang="en-US" altLang="ja-JP" sz="3200" dirty="0"/>
              <a:t>M</a:t>
            </a:r>
            <a:r>
              <a:rPr kumimoji="1" lang="en-US" altLang="ja-JP" sz="3200" b="0" dirty="0"/>
              <a:t>odel </a:t>
            </a:r>
            <a:r>
              <a:rPr kumimoji="1" lang="en-US" altLang="ja-JP" sz="3200" dirty="0"/>
              <a:t>C</a:t>
            </a:r>
            <a:r>
              <a:rPr kumimoji="1" lang="en-US" altLang="ja-JP" sz="3200" b="0" dirty="0"/>
              <a:t>ategories</a:t>
            </a:r>
            <a:endParaRPr kumimoji="1" lang="ja-JP" altLang="en-US" sz="3200" b="0" dirty="0"/>
          </a:p>
        </p:txBody>
      </p:sp>
      <p:sp>
        <p:nvSpPr>
          <p:cNvPr id="67" name="テキスト ボックス 66">
            <a:extLst>
              <a:ext uri="{FF2B5EF4-FFF2-40B4-BE49-F238E27FC236}">
                <a16:creationId xmlns:a16="http://schemas.microsoft.com/office/drawing/2014/main" id="{6A7C9F14-DB22-4077-B649-9FE0768A7EB1}"/>
              </a:ext>
            </a:extLst>
          </p:cNvPr>
          <p:cNvSpPr txBox="1"/>
          <p:nvPr/>
        </p:nvSpPr>
        <p:spPr>
          <a:xfrm>
            <a:off x="4323525" y="3227019"/>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68" name="テキスト ボックス 67">
            <a:extLst>
              <a:ext uri="{FF2B5EF4-FFF2-40B4-BE49-F238E27FC236}">
                <a16:creationId xmlns:a16="http://schemas.microsoft.com/office/drawing/2014/main" id="{BFA0FE1F-815A-41E4-9FF0-082F67607962}"/>
              </a:ext>
            </a:extLst>
          </p:cNvPr>
          <p:cNvSpPr txBox="1"/>
          <p:nvPr/>
        </p:nvSpPr>
        <p:spPr>
          <a:xfrm>
            <a:off x="4301233" y="4275700"/>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69" name="テキスト ボックス 68">
            <a:extLst>
              <a:ext uri="{FF2B5EF4-FFF2-40B4-BE49-F238E27FC236}">
                <a16:creationId xmlns:a16="http://schemas.microsoft.com/office/drawing/2014/main" id="{A4605261-AF11-45D1-8F05-03668BE31B15}"/>
              </a:ext>
            </a:extLst>
          </p:cNvPr>
          <p:cNvSpPr txBox="1"/>
          <p:nvPr/>
        </p:nvSpPr>
        <p:spPr>
          <a:xfrm>
            <a:off x="4332060" y="5539576"/>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0" name="テキスト ボックス 69">
            <a:extLst>
              <a:ext uri="{FF2B5EF4-FFF2-40B4-BE49-F238E27FC236}">
                <a16:creationId xmlns:a16="http://schemas.microsoft.com/office/drawing/2014/main" id="{63A9FB0A-EB4A-48EB-BFB1-1F0EFB889C8E}"/>
              </a:ext>
            </a:extLst>
          </p:cNvPr>
          <p:cNvSpPr txBox="1"/>
          <p:nvPr/>
        </p:nvSpPr>
        <p:spPr>
          <a:xfrm>
            <a:off x="4257545" y="1407734"/>
            <a:ext cx="2592280" cy="369332"/>
          </a:xfrm>
          <a:prstGeom prst="rect">
            <a:avLst/>
          </a:prstGeom>
          <a:noFill/>
        </p:spPr>
        <p:txBody>
          <a:bodyPr wrap="square" rtlCol="0">
            <a:spAutoFit/>
          </a:bodyPr>
          <a:lstStyle/>
          <a:p>
            <a:r>
              <a:rPr kumimoji="1" lang="en-US" altLang="ja-JP" dirty="0">
                <a:solidFill>
                  <a:srgbClr val="FF0000"/>
                </a:solidFill>
              </a:rPr>
              <a:t>Static vehicle</a:t>
            </a:r>
            <a:endParaRPr kumimoji="1" lang="ja-JP" altLang="en-US" dirty="0">
              <a:solidFill>
                <a:srgbClr val="FF0000"/>
              </a:solidFill>
            </a:endParaRPr>
          </a:p>
        </p:txBody>
      </p:sp>
      <p:sp>
        <p:nvSpPr>
          <p:cNvPr id="71" name="テキスト ボックス 70">
            <a:extLst>
              <a:ext uri="{FF2B5EF4-FFF2-40B4-BE49-F238E27FC236}">
                <a16:creationId xmlns:a16="http://schemas.microsoft.com/office/drawing/2014/main" id="{6F52C11C-CA01-44F7-8EA8-E0E0EE368782}"/>
              </a:ext>
            </a:extLst>
          </p:cNvPr>
          <p:cNvSpPr txBox="1"/>
          <p:nvPr/>
        </p:nvSpPr>
        <p:spPr>
          <a:xfrm>
            <a:off x="6590898" y="1392917"/>
            <a:ext cx="2592280" cy="369332"/>
          </a:xfrm>
          <a:prstGeom prst="rect">
            <a:avLst/>
          </a:prstGeom>
          <a:noFill/>
        </p:spPr>
        <p:txBody>
          <a:bodyPr wrap="square" rtlCol="0">
            <a:spAutoFit/>
          </a:bodyPr>
          <a:lstStyle/>
          <a:p>
            <a:r>
              <a:rPr kumimoji="1" lang="en-US" altLang="ja-JP" b="0" dirty="0"/>
              <a:t>Moving vehicle</a:t>
            </a:r>
            <a:endParaRPr kumimoji="1" lang="ja-JP" altLang="en-US" b="0" dirty="0"/>
          </a:p>
        </p:txBody>
      </p:sp>
      <p:sp>
        <p:nvSpPr>
          <p:cNvPr id="76" name="テキスト ボックス 75">
            <a:extLst>
              <a:ext uri="{FF2B5EF4-FFF2-40B4-BE49-F238E27FC236}">
                <a16:creationId xmlns:a16="http://schemas.microsoft.com/office/drawing/2014/main" id="{AE19311E-D9F2-4D0D-BF3B-298CB2CFFEA3}"/>
              </a:ext>
            </a:extLst>
          </p:cNvPr>
          <p:cNvSpPr txBox="1"/>
          <p:nvPr/>
        </p:nvSpPr>
        <p:spPr>
          <a:xfrm>
            <a:off x="6970443" y="22429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7" name="テキスト ボックス 76">
            <a:extLst>
              <a:ext uri="{FF2B5EF4-FFF2-40B4-BE49-F238E27FC236}">
                <a16:creationId xmlns:a16="http://schemas.microsoft.com/office/drawing/2014/main" id="{D27D642D-1A71-4FF4-AFB7-33EAC872E6CE}"/>
              </a:ext>
            </a:extLst>
          </p:cNvPr>
          <p:cNvSpPr txBox="1"/>
          <p:nvPr/>
        </p:nvSpPr>
        <p:spPr>
          <a:xfrm>
            <a:off x="6953446" y="3132331"/>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8" name="テキスト ボックス 77">
            <a:extLst>
              <a:ext uri="{FF2B5EF4-FFF2-40B4-BE49-F238E27FC236}">
                <a16:creationId xmlns:a16="http://schemas.microsoft.com/office/drawing/2014/main" id="{E55DC8AA-6EF5-41E2-BE0C-2877E2101BCC}"/>
              </a:ext>
            </a:extLst>
          </p:cNvPr>
          <p:cNvSpPr txBox="1"/>
          <p:nvPr/>
        </p:nvSpPr>
        <p:spPr>
          <a:xfrm>
            <a:off x="6953446" y="429372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9" name="テキスト ボックス 78">
            <a:extLst>
              <a:ext uri="{FF2B5EF4-FFF2-40B4-BE49-F238E27FC236}">
                <a16:creationId xmlns:a16="http://schemas.microsoft.com/office/drawing/2014/main" id="{EB6A772B-1B93-4379-9199-31E3E8F2E7AC}"/>
              </a:ext>
            </a:extLst>
          </p:cNvPr>
          <p:cNvSpPr txBox="1"/>
          <p:nvPr/>
        </p:nvSpPr>
        <p:spPr>
          <a:xfrm>
            <a:off x="6953446" y="5541949"/>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2" name="正方形/長方形 81">
            <a:extLst>
              <a:ext uri="{FF2B5EF4-FFF2-40B4-BE49-F238E27FC236}">
                <a16:creationId xmlns:a16="http://schemas.microsoft.com/office/drawing/2014/main" id="{B13728E5-0D1C-494E-8373-148AE95CC4B2}"/>
              </a:ext>
            </a:extLst>
          </p:cNvPr>
          <p:cNvSpPr/>
          <p:nvPr/>
        </p:nvSpPr>
        <p:spPr>
          <a:xfrm>
            <a:off x="379751" y="1635258"/>
            <a:ext cx="2341921" cy="30284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Most dominant case</a:t>
            </a:r>
            <a:endParaRPr kumimoji="1" lang="ja-JP" altLang="en-US" dirty="0"/>
          </a:p>
        </p:txBody>
      </p:sp>
      <p:sp>
        <p:nvSpPr>
          <p:cNvPr id="83" name="テキスト ボックス 82">
            <a:extLst>
              <a:ext uri="{FF2B5EF4-FFF2-40B4-BE49-F238E27FC236}">
                <a16:creationId xmlns:a16="http://schemas.microsoft.com/office/drawing/2014/main" id="{6B29F8AC-840A-4682-931C-2A6A3B7773C7}"/>
              </a:ext>
            </a:extLst>
          </p:cNvPr>
          <p:cNvSpPr txBox="1"/>
          <p:nvPr/>
        </p:nvSpPr>
        <p:spPr>
          <a:xfrm>
            <a:off x="165530" y="1215643"/>
            <a:ext cx="2782434" cy="369332"/>
          </a:xfrm>
          <a:prstGeom prst="rect">
            <a:avLst/>
          </a:prstGeom>
          <a:noFill/>
        </p:spPr>
        <p:txBody>
          <a:bodyPr wrap="square" rtlCol="0">
            <a:spAutoFit/>
          </a:bodyPr>
          <a:lstStyle/>
          <a:p>
            <a:pPr algn="ctr"/>
            <a:r>
              <a:rPr kumimoji="1" lang="en-US" altLang="ja-JP" dirty="0">
                <a:solidFill>
                  <a:srgbClr val="FF0000"/>
                </a:solidFill>
              </a:rPr>
              <a:t>Mandatory</a:t>
            </a:r>
            <a:r>
              <a:rPr kumimoji="1" lang="en-US" altLang="ja-JP" b="0" dirty="0"/>
              <a:t> / </a:t>
            </a:r>
            <a:r>
              <a:rPr kumimoji="1" lang="en-US" altLang="ja-JP" b="0" dirty="0">
                <a:solidFill>
                  <a:srgbClr val="0000FF"/>
                </a:solidFill>
              </a:rPr>
              <a:t>optional</a:t>
            </a:r>
            <a:endParaRPr kumimoji="1" lang="ja-JP" altLang="en-US" b="0" dirty="0">
              <a:solidFill>
                <a:srgbClr val="0000FF"/>
              </a:solidFill>
            </a:endParaRPr>
          </a:p>
        </p:txBody>
      </p:sp>
      <p:sp>
        <p:nvSpPr>
          <p:cNvPr id="84" name="四角形: 角を丸くする 83">
            <a:extLst>
              <a:ext uri="{FF2B5EF4-FFF2-40B4-BE49-F238E27FC236}">
                <a16:creationId xmlns:a16="http://schemas.microsoft.com/office/drawing/2014/main" id="{441C7830-2A95-4669-9432-F09FA6A863E3}"/>
              </a:ext>
            </a:extLst>
          </p:cNvPr>
          <p:cNvSpPr/>
          <p:nvPr/>
        </p:nvSpPr>
        <p:spPr>
          <a:xfrm>
            <a:off x="251058" y="1180385"/>
            <a:ext cx="2530135" cy="439239"/>
          </a:xfrm>
          <a:prstGeom prst="roundRect">
            <a:avLst/>
          </a:prstGeom>
          <a:ln w="381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pic>
        <p:nvPicPr>
          <p:cNvPr id="39"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EDDAC6AA-CAAA-410E-948F-054506D1A837}"/>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6399" r="2348" b="20027"/>
          <a:stretch/>
        </p:blipFill>
        <p:spPr bwMode="auto">
          <a:xfrm flipH="1">
            <a:off x="102871" y="3871811"/>
            <a:ext cx="1884037" cy="730706"/>
          </a:xfrm>
          <a:prstGeom prst="rect">
            <a:avLst/>
          </a:prstGeom>
          <a:noFill/>
          <a:extLst>
            <a:ext uri="{909E8E84-426E-40DD-AFC4-6F175D3DCCD1}">
              <a14:hiddenFill xmlns:a14="http://schemas.microsoft.com/office/drawing/2010/main">
                <a:solidFill>
                  <a:srgbClr val="FFFFFF"/>
                </a:solidFill>
              </a14:hiddenFill>
            </a:ext>
          </a:extLst>
        </p:spPr>
      </p:pic>
      <p:sp>
        <p:nvSpPr>
          <p:cNvPr id="40" name="テキスト ボックス 39">
            <a:extLst>
              <a:ext uri="{FF2B5EF4-FFF2-40B4-BE49-F238E27FC236}">
                <a16:creationId xmlns:a16="http://schemas.microsoft.com/office/drawing/2014/main" id="{DD04EF93-733E-4163-89B3-5A8BB1F23705}"/>
              </a:ext>
            </a:extLst>
          </p:cNvPr>
          <p:cNvSpPr txBox="1"/>
          <p:nvPr/>
        </p:nvSpPr>
        <p:spPr>
          <a:xfrm>
            <a:off x="360339" y="4524136"/>
            <a:ext cx="3162419" cy="369332"/>
          </a:xfrm>
          <a:prstGeom prst="rect">
            <a:avLst/>
          </a:prstGeom>
          <a:noFill/>
        </p:spPr>
        <p:txBody>
          <a:bodyPr wrap="square">
            <a:spAutoFit/>
          </a:bodyPr>
          <a:lstStyle/>
          <a:p>
            <a:r>
              <a:rPr kumimoji="1" lang="en-US" altLang="ja-JP" dirty="0"/>
              <a:t>Large / long size vehicle</a:t>
            </a:r>
            <a:endParaRPr kumimoji="1" lang="en-US" altLang="ja-JP" sz="1400" b="0" dirty="0"/>
          </a:p>
        </p:txBody>
      </p:sp>
      <p:pic>
        <p:nvPicPr>
          <p:cNvPr id="41" name="Picture 2">
            <a:extLst>
              <a:ext uri="{FF2B5EF4-FFF2-40B4-BE49-F238E27FC236}">
                <a16:creationId xmlns:a16="http://schemas.microsoft.com/office/drawing/2014/main" id="{3EB39E6A-819B-4881-BA6B-D60DDC17649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2225084" y="3939182"/>
            <a:ext cx="1516368" cy="595031"/>
          </a:xfrm>
          <a:prstGeom prst="rect">
            <a:avLst/>
          </a:prstGeom>
          <a:noFill/>
          <a:extLst>
            <a:ext uri="{909E8E84-426E-40DD-AFC4-6F175D3DCCD1}">
              <a14:hiddenFill xmlns:a14="http://schemas.microsoft.com/office/drawing/2010/main">
                <a:solidFill>
                  <a:srgbClr val="FFFFFF"/>
                </a:solidFill>
              </a14:hiddenFill>
            </a:ext>
          </a:extLst>
        </p:spPr>
      </p:pic>
      <p:sp>
        <p:nvSpPr>
          <p:cNvPr id="42" name="テキスト ボックス 41">
            <a:extLst>
              <a:ext uri="{FF2B5EF4-FFF2-40B4-BE49-F238E27FC236}">
                <a16:creationId xmlns:a16="http://schemas.microsoft.com/office/drawing/2014/main" id="{8EDC8415-A278-4DD8-8B4C-B3BEEBC28190}"/>
              </a:ext>
            </a:extLst>
          </p:cNvPr>
          <p:cNvSpPr txBox="1"/>
          <p:nvPr/>
        </p:nvSpPr>
        <p:spPr>
          <a:xfrm>
            <a:off x="1454358" y="4083275"/>
            <a:ext cx="1202619" cy="307777"/>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b="1" dirty="0">
                <a:solidFill>
                  <a:schemeClr val="tx1"/>
                </a:solidFill>
              </a:rPr>
              <a:t>or</a:t>
            </a:r>
            <a:endParaRPr lang="ja-JP" altLang="en-US" b="1" dirty="0">
              <a:solidFill>
                <a:schemeClr val="tx1"/>
              </a:solidFill>
            </a:endParaRPr>
          </a:p>
        </p:txBody>
      </p:sp>
    </p:spTree>
    <p:extLst>
      <p:ext uri="{BB962C8B-B14F-4D97-AF65-F5344CB8AC3E}">
        <p14:creationId xmlns:p14="http://schemas.microsoft.com/office/powerpoint/2010/main" val="12663844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5FE45EC-DE13-42D6-9F37-AF218C40ED92}"/>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9564AFC4-A5F0-49AF-B299-2A776B43D4E7}"/>
              </a:ext>
            </a:extLst>
          </p:cNvPr>
          <p:cNvSpPr>
            <a:spLocks noGrp="1"/>
          </p:cNvSpPr>
          <p:nvPr>
            <p:ph type="ftr" idx="11"/>
          </p:nvPr>
        </p:nvSpPr>
        <p:spPr>
          <a:xfrm>
            <a:off x="4725845" y="6475411"/>
            <a:ext cx="4199797" cy="315493"/>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EE5AB535-959C-408E-8CDF-E61ABFA352C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23</a:t>
            </a:fld>
            <a:endParaRPr dirty="0"/>
          </a:p>
        </p:txBody>
      </p:sp>
      <p:sp>
        <p:nvSpPr>
          <p:cNvPr id="63" name="タイトル 62">
            <a:extLst>
              <a:ext uri="{FF2B5EF4-FFF2-40B4-BE49-F238E27FC236}">
                <a16:creationId xmlns:a16="http://schemas.microsoft.com/office/drawing/2014/main" id="{4AD72B6E-EA4B-4DC4-8282-E563AE3F8C72}"/>
              </a:ext>
            </a:extLst>
          </p:cNvPr>
          <p:cNvSpPr txBox="1">
            <a:spLocks noGrp="1"/>
          </p:cNvSpPr>
          <p:nvPr>
            <p:ph type="title"/>
          </p:nvPr>
        </p:nvSpPr>
        <p:spPr>
          <a:xfrm>
            <a:off x="165530" y="531263"/>
            <a:ext cx="8854615" cy="677078"/>
          </a:xfrm>
          <a:prstGeom prst="rect">
            <a:avLst/>
          </a:prstGeom>
          <a:noFill/>
        </p:spPr>
        <p:txBody>
          <a:bodyPr wrap="square" rtlCol="0">
            <a:spAutoFit/>
          </a:bodyPr>
          <a:lstStyle/>
          <a:p>
            <a:pPr algn="ctr"/>
            <a:r>
              <a:rPr kumimoji="1" lang="en-US" altLang="ja-JP" sz="3200" b="0" dirty="0"/>
              <a:t>Inter Vehicle (Vehicle to Vehicle) Model Categories</a:t>
            </a:r>
            <a:endParaRPr kumimoji="1" lang="ja-JP" altLang="en-US" sz="3200" b="0" dirty="0"/>
          </a:p>
        </p:txBody>
      </p:sp>
      <p:pic>
        <p:nvPicPr>
          <p:cNvPr id="44" name="Picture 4" descr="車・セダンのイラスト02 | 無料のフリー素材 イラストエイト">
            <a:extLst>
              <a:ext uri="{FF2B5EF4-FFF2-40B4-BE49-F238E27FC236}">
                <a16:creationId xmlns:a16="http://schemas.microsoft.com/office/drawing/2014/main" id="{A0D3973B-E485-4FD8-9030-51856677A36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692685" y="2339895"/>
            <a:ext cx="973197" cy="595368"/>
          </a:xfrm>
          <a:prstGeom prst="rect">
            <a:avLst/>
          </a:prstGeom>
          <a:noFill/>
          <a:extLst>
            <a:ext uri="{909E8E84-426E-40DD-AFC4-6F175D3DCCD1}">
              <a14:hiddenFill xmlns:a14="http://schemas.microsoft.com/office/drawing/2010/main">
                <a:solidFill>
                  <a:srgbClr val="FFFFFF"/>
                </a:solidFill>
              </a14:hiddenFill>
            </a:ext>
          </a:extLst>
        </p:spPr>
      </p:pic>
      <p:pic>
        <p:nvPicPr>
          <p:cNvPr id="46" name="Picture 2">
            <a:extLst>
              <a:ext uri="{FF2B5EF4-FFF2-40B4-BE49-F238E27FC236}">
                <a16:creationId xmlns:a16="http://schemas.microsoft.com/office/drawing/2014/main" id="{ABCE9523-FA14-415C-A32F-9551E67BD35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378577" y="4936715"/>
            <a:ext cx="1521243" cy="1231482"/>
          </a:xfrm>
          <a:prstGeom prst="rect">
            <a:avLst/>
          </a:prstGeom>
          <a:noFill/>
          <a:extLst>
            <a:ext uri="{909E8E84-426E-40DD-AFC4-6F175D3DCCD1}">
              <a14:hiddenFill xmlns:a14="http://schemas.microsoft.com/office/drawing/2010/main">
                <a:solidFill>
                  <a:srgbClr val="FFFFFF"/>
                </a:solidFill>
              </a14:hiddenFill>
            </a:ext>
          </a:extLst>
        </p:spPr>
      </p:pic>
      <p:sp>
        <p:nvSpPr>
          <p:cNvPr id="47" name="テキスト ボックス 46">
            <a:extLst>
              <a:ext uri="{FF2B5EF4-FFF2-40B4-BE49-F238E27FC236}">
                <a16:creationId xmlns:a16="http://schemas.microsoft.com/office/drawing/2014/main" id="{BEF85987-5053-463E-8A62-9CD76C5A5242}"/>
              </a:ext>
            </a:extLst>
          </p:cNvPr>
          <p:cNvSpPr txBox="1"/>
          <p:nvPr/>
        </p:nvSpPr>
        <p:spPr>
          <a:xfrm>
            <a:off x="1639332" y="5731186"/>
            <a:ext cx="1842008" cy="230832"/>
          </a:xfrm>
          <a:prstGeom prst="rect">
            <a:avLst/>
          </a:prstGeom>
          <a:noFill/>
        </p:spPr>
        <p:txBody>
          <a:bodyPr wrap="square">
            <a:spAutoFit/>
          </a:bodyPr>
          <a:lstStyle/>
          <a:p>
            <a:r>
              <a:rPr lang="ja-JP" altLang="en-US" sz="900" b="0" dirty="0"/>
              <a:t>https://illust8.com/contents/5097</a:t>
            </a:r>
          </a:p>
        </p:txBody>
      </p:sp>
      <p:sp>
        <p:nvSpPr>
          <p:cNvPr id="48" name="テキスト ボックス 47">
            <a:extLst>
              <a:ext uri="{FF2B5EF4-FFF2-40B4-BE49-F238E27FC236}">
                <a16:creationId xmlns:a16="http://schemas.microsoft.com/office/drawing/2014/main" id="{65960B44-FAF3-457D-B5F4-B3EF8305DD97}"/>
              </a:ext>
            </a:extLst>
          </p:cNvPr>
          <p:cNvSpPr txBox="1"/>
          <p:nvPr/>
        </p:nvSpPr>
        <p:spPr>
          <a:xfrm>
            <a:off x="69433" y="2801334"/>
            <a:ext cx="1908461" cy="646331"/>
          </a:xfrm>
          <a:prstGeom prst="rect">
            <a:avLst/>
          </a:prstGeom>
          <a:noFill/>
        </p:spPr>
        <p:txBody>
          <a:bodyPr wrap="square">
            <a:spAutoFit/>
          </a:bodyPr>
          <a:lstStyle/>
          <a:p>
            <a:r>
              <a:rPr kumimoji="1" lang="en-US" altLang="ja-JP" dirty="0"/>
              <a:t>Small / medium size vehicle</a:t>
            </a:r>
            <a:endParaRPr kumimoji="1" lang="en-US" altLang="ja-JP" sz="1400" b="0" dirty="0"/>
          </a:p>
        </p:txBody>
      </p:sp>
      <p:sp>
        <p:nvSpPr>
          <p:cNvPr id="50" name="テキスト ボックス 49">
            <a:extLst>
              <a:ext uri="{FF2B5EF4-FFF2-40B4-BE49-F238E27FC236}">
                <a16:creationId xmlns:a16="http://schemas.microsoft.com/office/drawing/2014/main" id="{B9BA5E81-1163-4978-AE0A-7F07ED06CAB5}"/>
              </a:ext>
            </a:extLst>
          </p:cNvPr>
          <p:cNvSpPr txBox="1"/>
          <p:nvPr/>
        </p:nvSpPr>
        <p:spPr>
          <a:xfrm>
            <a:off x="491521" y="5983531"/>
            <a:ext cx="2989819" cy="369332"/>
          </a:xfrm>
          <a:prstGeom prst="rect">
            <a:avLst/>
          </a:prstGeom>
          <a:noFill/>
        </p:spPr>
        <p:txBody>
          <a:bodyPr wrap="square">
            <a:spAutoFit/>
          </a:bodyPr>
          <a:lstStyle/>
          <a:p>
            <a:r>
              <a:rPr kumimoji="1" lang="en-US" altLang="ja-JP" dirty="0"/>
              <a:t>Special purpose vehicle</a:t>
            </a:r>
            <a:endParaRPr kumimoji="1" lang="en-US" altLang="ja-JP" sz="1400" b="0" dirty="0"/>
          </a:p>
        </p:txBody>
      </p:sp>
      <p:sp>
        <p:nvSpPr>
          <p:cNvPr id="51" name="左中かっこ 50">
            <a:extLst>
              <a:ext uri="{FF2B5EF4-FFF2-40B4-BE49-F238E27FC236}">
                <a16:creationId xmlns:a16="http://schemas.microsoft.com/office/drawing/2014/main" id="{CD0C3943-B723-4E14-B01B-07D39423F6EF}"/>
              </a:ext>
            </a:extLst>
          </p:cNvPr>
          <p:cNvSpPr/>
          <p:nvPr/>
        </p:nvSpPr>
        <p:spPr>
          <a:xfrm>
            <a:off x="1796789" y="2397359"/>
            <a:ext cx="312012" cy="988967"/>
          </a:xfrm>
          <a:prstGeom prst="leftBrace">
            <a:avLst>
              <a:gd name="adj1" fmla="val 56703"/>
              <a:gd name="adj2" fmla="val 50000"/>
            </a:avLst>
          </a:prstGeom>
          <a:ln>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52" name="テキスト ボックス 51">
            <a:extLst>
              <a:ext uri="{FF2B5EF4-FFF2-40B4-BE49-F238E27FC236}">
                <a16:creationId xmlns:a16="http://schemas.microsoft.com/office/drawing/2014/main" id="{7110358D-4D45-4CE6-B54D-D325AA1D41D1}"/>
              </a:ext>
            </a:extLst>
          </p:cNvPr>
          <p:cNvSpPr txBox="1"/>
          <p:nvPr/>
        </p:nvSpPr>
        <p:spPr>
          <a:xfrm>
            <a:off x="2172703" y="2226394"/>
            <a:ext cx="3313697" cy="369332"/>
          </a:xfrm>
          <a:prstGeom prst="rect">
            <a:avLst/>
          </a:prstGeom>
          <a:noFill/>
        </p:spPr>
        <p:txBody>
          <a:bodyPr wrap="square">
            <a:spAutoFit/>
          </a:bodyPr>
          <a:lstStyle/>
          <a:p>
            <a:r>
              <a:rPr kumimoji="1" lang="en-US" altLang="ja-JP" dirty="0"/>
              <a:t>With engine</a:t>
            </a:r>
            <a:endParaRPr kumimoji="1" lang="en-US" altLang="ja-JP" sz="1400" b="0" dirty="0"/>
          </a:p>
        </p:txBody>
      </p:sp>
      <p:sp>
        <p:nvSpPr>
          <p:cNvPr id="53" name="テキスト ボックス 52">
            <a:extLst>
              <a:ext uri="{FF2B5EF4-FFF2-40B4-BE49-F238E27FC236}">
                <a16:creationId xmlns:a16="http://schemas.microsoft.com/office/drawing/2014/main" id="{6B711D92-B5CE-49A2-A9F5-559EB5B9F4D5}"/>
              </a:ext>
            </a:extLst>
          </p:cNvPr>
          <p:cNvSpPr txBox="1"/>
          <p:nvPr/>
        </p:nvSpPr>
        <p:spPr>
          <a:xfrm>
            <a:off x="2286000" y="2956104"/>
            <a:ext cx="1418940" cy="646331"/>
          </a:xfrm>
          <a:prstGeom prst="rect">
            <a:avLst/>
          </a:prstGeom>
          <a:noFill/>
        </p:spPr>
        <p:txBody>
          <a:bodyPr wrap="square">
            <a:spAutoFit/>
          </a:bodyPr>
          <a:lstStyle/>
          <a:p>
            <a:r>
              <a:rPr kumimoji="1" lang="en-US" altLang="ja-JP" dirty="0"/>
              <a:t>Electric vehicle</a:t>
            </a:r>
            <a:endParaRPr kumimoji="1" lang="en-US" altLang="ja-JP" sz="1400" b="0" dirty="0"/>
          </a:p>
        </p:txBody>
      </p:sp>
      <p:cxnSp>
        <p:nvCxnSpPr>
          <p:cNvPr id="54" name="直線コネクタ 53">
            <a:extLst>
              <a:ext uri="{FF2B5EF4-FFF2-40B4-BE49-F238E27FC236}">
                <a16:creationId xmlns:a16="http://schemas.microsoft.com/office/drawing/2014/main" id="{CABBD384-7F85-46C8-8E6A-64D64B2798C8}"/>
              </a:ext>
            </a:extLst>
          </p:cNvPr>
          <p:cNvCxnSpPr/>
          <p:nvPr/>
        </p:nvCxnSpPr>
        <p:spPr>
          <a:xfrm>
            <a:off x="218355" y="3828563"/>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5" name="直線コネクタ 54">
            <a:extLst>
              <a:ext uri="{FF2B5EF4-FFF2-40B4-BE49-F238E27FC236}">
                <a16:creationId xmlns:a16="http://schemas.microsoft.com/office/drawing/2014/main" id="{78393023-119D-4952-98D0-0FCFB8BE9CD4}"/>
              </a:ext>
            </a:extLst>
          </p:cNvPr>
          <p:cNvCxnSpPr/>
          <p:nvPr/>
        </p:nvCxnSpPr>
        <p:spPr>
          <a:xfrm>
            <a:off x="286841" y="5033745"/>
            <a:ext cx="8707290"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6" name="直線コネクタ 55">
            <a:extLst>
              <a:ext uri="{FF2B5EF4-FFF2-40B4-BE49-F238E27FC236}">
                <a16:creationId xmlns:a16="http://schemas.microsoft.com/office/drawing/2014/main" id="{1FCB6BAD-16BF-4052-8448-CA5456CCDA32}"/>
              </a:ext>
            </a:extLst>
          </p:cNvPr>
          <p:cNvCxnSpPr>
            <a:cxnSpLocks/>
          </p:cNvCxnSpPr>
          <p:nvPr/>
        </p:nvCxnSpPr>
        <p:spPr>
          <a:xfrm>
            <a:off x="2423896" y="2956104"/>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7" name="直線コネクタ 56">
            <a:extLst>
              <a:ext uri="{FF2B5EF4-FFF2-40B4-BE49-F238E27FC236}">
                <a16:creationId xmlns:a16="http://schemas.microsoft.com/office/drawing/2014/main" id="{28792652-8F56-4200-AAA4-4623BC13FB48}"/>
              </a:ext>
            </a:extLst>
          </p:cNvPr>
          <p:cNvCxnSpPr>
            <a:cxnSpLocks/>
          </p:cNvCxnSpPr>
          <p:nvPr/>
        </p:nvCxnSpPr>
        <p:spPr>
          <a:xfrm>
            <a:off x="3794225"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58" name="直線コネクタ 57">
            <a:extLst>
              <a:ext uri="{FF2B5EF4-FFF2-40B4-BE49-F238E27FC236}">
                <a16:creationId xmlns:a16="http://schemas.microsoft.com/office/drawing/2014/main" id="{1501CF9A-68BE-4FEC-97CB-A8369E09E85C}"/>
              </a:ext>
            </a:extLst>
          </p:cNvPr>
          <p:cNvCxnSpPr>
            <a:cxnSpLocks/>
          </p:cNvCxnSpPr>
          <p:nvPr/>
        </p:nvCxnSpPr>
        <p:spPr>
          <a:xfrm>
            <a:off x="2355410" y="1942321"/>
            <a:ext cx="6570235" cy="0"/>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60" name="直線コネクタ 59">
            <a:extLst>
              <a:ext uri="{FF2B5EF4-FFF2-40B4-BE49-F238E27FC236}">
                <a16:creationId xmlns:a16="http://schemas.microsoft.com/office/drawing/2014/main" id="{3337596C-9D91-4E75-B604-FD78D3CB086F}"/>
              </a:ext>
            </a:extLst>
          </p:cNvPr>
          <p:cNvCxnSpPr>
            <a:cxnSpLocks/>
          </p:cNvCxnSpPr>
          <p:nvPr/>
        </p:nvCxnSpPr>
        <p:spPr>
          <a:xfrm>
            <a:off x="7570173"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sp>
        <p:nvSpPr>
          <p:cNvPr id="61" name="テキスト ボックス 60">
            <a:extLst>
              <a:ext uri="{FF2B5EF4-FFF2-40B4-BE49-F238E27FC236}">
                <a16:creationId xmlns:a16="http://schemas.microsoft.com/office/drawing/2014/main" id="{0526A234-5A81-463A-AAC4-019C93FDFAAA}"/>
              </a:ext>
            </a:extLst>
          </p:cNvPr>
          <p:cNvSpPr txBox="1"/>
          <p:nvPr/>
        </p:nvSpPr>
        <p:spPr>
          <a:xfrm>
            <a:off x="6250589"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65" name="テキスト ボックス 64">
            <a:extLst>
              <a:ext uri="{FF2B5EF4-FFF2-40B4-BE49-F238E27FC236}">
                <a16:creationId xmlns:a16="http://schemas.microsoft.com/office/drawing/2014/main" id="{50671542-DAAF-43AE-82AA-A08F64E11201}"/>
              </a:ext>
            </a:extLst>
          </p:cNvPr>
          <p:cNvSpPr txBox="1"/>
          <p:nvPr/>
        </p:nvSpPr>
        <p:spPr>
          <a:xfrm>
            <a:off x="6087624" y="3235157"/>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66" name="テキスト ボックス 65">
            <a:extLst>
              <a:ext uri="{FF2B5EF4-FFF2-40B4-BE49-F238E27FC236}">
                <a16:creationId xmlns:a16="http://schemas.microsoft.com/office/drawing/2014/main" id="{652390FA-5644-4F55-A6E8-25E997119342}"/>
              </a:ext>
            </a:extLst>
          </p:cNvPr>
          <p:cNvSpPr txBox="1"/>
          <p:nvPr/>
        </p:nvSpPr>
        <p:spPr>
          <a:xfrm>
            <a:off x="6065332" y="4283838"/>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2" name="テキスト ボックス 71">
            <a:extLst>
              <a:ext uri="{FF2B5EF4-FFF2-40B4-BE49-F238E27FC236}">
                <a16:creationId xmlns:a16="http://schemas.microsoft.com/office/drawing/2014/main" id="{D3BC8D4F-831D-4CAC-9461-C2C02BE7532A}"/>
              </a:ext>
            </a:extLst>
          </p:cNvPr>
          <p:cNvSpPr txBox="1"/>
          <p:nvPr/>
        </p:nvSpPr>
        <p:spPr>
          <a:xfrm>
            <a:off x="6096159" y="5547714"/>
            <a:ext cx="1487050" cy="523220"/>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a:t>channel</a:t>
            </a:r>
            <a:r>
              <a:rPr lang="en-US" altLang="ja-JP" dirty="0"/>
              <a:t> </a:t>
            </a:r>
            <a:r>
              <a:rPr lang="en-US" altLang="ja-JP"/>
              <a:t>/ </a:t>
            </a:r>
            <a:r>
              <a:rPr lang="en-US" altLang="ja-JP" dirty="0"/>
              <a:t>Environment</a:t>
            </a:r>
            <a:endParaRPr lang="ja-JP" altLang="en-US" dirty="0"/>
          </a:p>
        </p:txBody>
      </p:sp>
      <p:sp>
        <p:nvSpPr>
          <p:cNvPr id="73" name="テキスト ボックス 72">
            <a:extLst>
              <a:ext uri="{FF2B5EF4-FFF2-40B4-BE49-F238E27FC236}">
                <a16:creationId xmlns:a16="http://schemas.microsoft.com/office/drawing/2014/main" id="{2B3E5B6C-91EA-4105-ABC6-4B37BBBBA694}"/>
              </a:ext>
            </a:extLst>
          </p:cNvPr>
          <p:cNvSpPr txBox="1"/>
          <p:nvPr/>
        </p:nvSpPr>
        <p:spPr>
          <a:xfrm>
            <a:off x="3727109"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4" name="テキスト ボックス 73">
            <a:extLst>
              <a:ext uri="{FF2B5EF4-FFF2-40B4-BE49-F238E27FC236}">
                <a16:creationId xmlns:a16="http://schemas.microsoft.com/office/drawing/2014/main" id="{C102F71C-A421-4A69-8E34-B986B64C2768}"/>
              </a:ext>
            </a:extLst>
          </p:cNvPr>
          <p:cNvSpPr txBox="1"/>
          <p:nvPr/>
        </p:nvSpPr>
        <p:spPr>
          <a:xfrm>
            <a:off x="3727109"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75" name="テキスト ボックス 74">
            <a:extLst>
              <a:ext uri="{FF2B5EF4-FFF2-40B4-BE49-F238E27FC236}">
                <a16:creationId xmlns:a16="http://schemas.microsoft.com/office/drawing/2014/main" id="{91C57456-06BB-407B-A9F5-30D6E9CB9FC2}"/>
              </a:ext>
            </a:extLst>
          </p:cNvPr>
          <p:cNvSpPr txBox="1"/>
          <p:nvPr/>
        </p:nvSpPr>
        <p:spPr>
          <a:xfrm>
            <a:off x="3727109"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0" name="テキスト ボックス 79">
            <a:extLst>
              <a:ext uri="{FF2B5EF4-FFF2-40B4-BE49-F238E27FC236}">
                <a16:creationId xmlns:a16="http://schemas.microsoft.com/office/drawing/2014/main" id="{2F243024-9DAF-463E-8D96-3150FB7CC88F}"/>
              </a:ext>
            </a:extLst>
          </p:cNvPr>
          <p:cNvSpPr txBox="1"/>
          <p:nvPr/>
        </p:nvSpPr>
        <p:spPr>
          <a:xfrm>
            <a:off x="7668994"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1" name="テキスト ボックス 80">
            <a:extLst>
              <a:ext uri="{FF2B5EF4-FFF2-40B4-BE49-F238E27FC236}">
                <a16:creationId xmlns:a16="http://schemas.microsoft.com/office/drawing/2014/main" id="{E010B064-07D5-450F-B468-288BD429BEFB}"/>
              </a:ext>
            </a:extLst>
          </p:cNvPr>
          <p:cNvSpPr txBox="1"/>
          <p:nvPr/>
        </p:nvSpPr>
        <p:spPr>
          <a:xfrm>
            <a:off x="7651997"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5" name="テキスト ボックス 84">
            <a:extLst>
              <a:ext uri="{FF2B5EF4-FFF2-40B4-BE49-F238E27FC236}">
                <a16:creationId xmlns:a16="http://schemas.microsoft.com/office/drawing/2014/main" id="{A834AC2B-377B-467A-A39B-A6A90F2EE7F8}"/>
              </a:ext>
            </a:extLst>
          </p:cNvPr>
          <p:cNvSpPr txBox="1"/>
          <p:nvPr/>
        </p:nvSpPr>
        <p:spPr>
          <a:xfrm>
            <a:off x="7651997"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86" name="テキスト ボックス 85">
            <a:extLst>
              <a:ext uri="{FF2B5EF4-FFF2-40B4-BE49-F238E27FC236}">
                <a16:creationId xmlns:a16="http://schemas.microsoft.com/office/drawing/2014/main" id="{4D1C8424-EB5D-400B-B96B-A0D25957BBC4}"/>
              </a:ext>
            </a:extLst>
          </p:cNvPr>
          <p:cNvSpPr txBox="1"/>
          <p:nvPr/>
        </p:nvSpPr>
        <p:spPr>
          <a:xfrm>
            <a:off x="7651997"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90" name="正方形/長方形 89">
            <a:extLst>
              <a:ext uri="{FF2B5EF4-FFF2-40B4-BE49-F238E27FC236}">
                <a16:creationId xmlns:a16="http://schemas.microsoft.com/office/drawing/2014/main" id="{0C035B43-8B08-42FE-BB90-565CF7EA0D0D}"/>
              </a:ext>
            </a:extLst>
          </p:cNvPr>
          <p:cNvSpPr/>
          <p:nvPr/>
        </p:nvSpPr>
        <p:spPr>
          <a:xfrm>
            <a:off x="379751" y="1635258"/>
            <a:ext cx="2341921" cy="30284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Most dominant case</a:t>
            </a:r>
            <a:endParaRPr kumimoji="1" lang="ja-JP" altLang="en-US" dirty="0"/>
          </a:p>
        </p:txBody>
      </p:sp>
      <p:sp>
        <p:nvSpPr>
          <p:cNvPr id="91" name="テキスト ボックス 90">
            <a:extLst>
              <a:ext uri="{FF2B5EF4-FFF2-40B4-BE49-F238E27FC236}">
                <a16:creationId xmlns:a16="http://schemas.microsoft.com/office/drawing/2014/main" id="{C02AAC27-DC9E-475B-A04E-A72B273712A5}"/>
              </a:ext>
            </a:extLst>
          </p:cNvPr>
          <p:cNvSpPr txBox="1"/>
          <p:nvPr/>
        </p:nvSpPr>
        <p:spPr>
          <a:xfrm>
            <a:off x="165530" y="1215643"/>
            <a:ext cx="2782434" cy="369332"/>
          </a:xfrm>
          <a:prstGeom prst="rect">
            <a:avLst/>
          </a:prstGeom>
          <a:noFill/>
        </p:spPr>
        <p:txBody>
          <a:bodyPr wrap="square" rtlCol="0">
            <a:spAutoFit/>
          </a:bodyPr>
          <a:lstStyle/>
          <a:p>
            <a:pPr algn="ctr"/>
            <a:r>
              <a:rPr kumimoji="1" lang="en-US" altLang="ja-JP" dirty="0">
                <a:solidFill>
                  <a:srgbClr val="FF0000"/>
                </a:solidFill>
              </a:rPr>
              <a:t>Mandatory</a:t>
            </a:r>
            <a:r>
              <a:rPr kumimoji="1" lang="en-US" altLang="ja-JP" b="0" dirty="0"/>
              <a:t> / </a:t>
            </a:r>
            <a:r>
              <a:rPr kumimoji="1" lang="en-US" altLang="ja-JP" b="0" dirty="0">
                <a:solidFill>
                  <a:srgbClr val="0000FF"/>
                </a:solidFill>
              </a:rPr>
              <a:t>optional</a:t>
            </a:r>
            <a:endParaRPr kumimoji="1" lang="ja-JP" altLang="en-US" b="0" dirty="0">
              <a:solidFill>
                <a:srgbClr val="0000FF"/>
              </a:solidFill>
            </a:endParaRPr>
          </a:p>
        </p:txBody>
      </p:sp>
      <p:sp>
        <p:nvSpPr>
          <p:cNvPr id="92" name="四角形: 角を丸くする 91">
            <a:extLst>
              <a:ext uri="{FF2B5EF4-FFF2-40B4-BE49-F238E27FC236}">
                <a16:creationId xmlns:a16="http://schemas.microsoft.com/office/drawing/2014/main" id="{F2F40EF3-C108-459B-8FD9-A29B3CDB0167}"/>
              </a:ext>
            </a:extLst>
          </p:cNvPr>
          <p:cNvSpPr/>
          <p:nvPr/>
        </p:nvSpPr>
        <p:spPr>
          <a:xfrm>
            <a:off x="251058" y="1180385"/>
            <a:ext cx="2530135" cy="439239"/>
          </a:xfrm>
          <a:prstGeom prst="roundRect">
            <a:avLst/>
          </a:prstGeom>
          <a:ln w="38100">
            <a:solidFill>
              <a:srgbClr val="FFC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pic>
        <p:nvPicPr>
          <p:cNvPr id="93"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BF534E44-6EC6-4B92-ABC3-9916501C8B8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6399" r="2348" b="20027"/>
          <a:stretch/>
        </p:blipFill>
        <p:spPr bwMode="auto">
          <a:xfrm flipH="1">
            <a:off x="102871" y="3871811"/>
            <a:ext cx="1884037" cy="730706"/>
          </a:xfrm>
          <a:prstGeom prst="rect">
            <a:avLst/>
          </a:prstGeom>
          <a:noFill/>
          <a:extLst>
            <a:ext uri="{909E8E84-426E-40DD-AFC4-6F175D3DCCD1}">
              <a14:hiddenFill xmlns:a14="http://schemas.microsoft.com/office/drawing/2010/main">
                <a:solidFill>
                  <a:srgbClr val="FFFFFF"/>
                </a:solidFill>
              </a14:hiddenFill>
            </a:ext>
          </a:extLst>
        </p:spPr>
      </p:pic>
      <p:sp>
        <p:nvSpPr>
          <p:cNvPr id="94" name="テキスト ボックス 93">
            <a:extLst>
              <a:ext uri="{FF2B5EF4-FFF2-40B4-BE49-F238E27FC236}">
                <a16:creationId xmlns:a16="http://schemas.microsoft.com/office/drawing/2014/main" id="{FFC8B969-C836-4490-A042-59DCE029792E}"/>
              </a:ext>
            </a:extLst>
          </p:cNvPr>
          <p:cNvSpPr txBox="1"/>
          <p:nvPr/>
        </p:nvSpPr>
        <p:spPr>
          <a:xfrm>
            <a:off x="360339" y="4524136"/>
            <a:ext cx="3162419" cy="369332"/>
          </a:xfrm>
          <a:prstGeom prst="rect">
            <a:avLst/>
          </a:prstGeom>
          <a:noFill/>
        </p:spPr>
        <p:txBody>
          <a:bodyPr wrap="square">
            <a:spAutoFit/>
          </a:bodyPr>
          <a:lstStyle/>
          <a:p>
            <a:r>
              <a:rPr kumimoji="1" lang="en-US" altLang="ja-JP" dirty="0"/>
              <a:t>Large / long size vehicle</a:t>
            </a:r>
            <a:endParaRPr kumimoji="1" lang="en-US" altLang="ja-JP" sz="1400" b="0" dirty="0"/>
          </a:p>
        </p:txBody>
      </p:sp>
      <p:pic>
        <p:nvPicPr>
          <p:cNvPr id="95" name="Picture 2">
            <a:extLst>
              <a:ext uri="{FF2B5EF4-FFF2-40B4-BE49-F238E27FC236}">
                <a16:creationId xmlns:a16="http://schemas.microsoft.com/office/drawing/2014/main" id="{2A1E1ED1-D5FB-4776-993A-E389F41F24D0}"/>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2225084" y="3939182"/>
            <a:ext cx="1516368" cy="595031"/>
          </a:xfrm>
          <a:prstGeom prst="rect">
            <a:avLst/>
          </a:prstGeom>
          <a:noFill/>
          <a:extLst>
            <a:ext uri="{909E8E84-426E-40DD-AFC4-6F175D3DCCD1}">
              <a14:hiddenFill xmlns:a14="http://schemas.microsoft.com/office/drawing/2010/main">
                <a:solidFill>
                  <a:srgbClr val="FFFFFF"/>
                </a:solidFill>
              </a14:hiddenFill>
            </a:ext>
          </a:extLst>
        </p:spPr>
      </p:pic>
      <p:sp>
        <p:nvSpPr>
          <p:cNvPr id="96" name="テキスト ボックス 95">
            <a:extLst>
              <a:ext uri="{FF2B5EF4-FFF2-40B4-BE49-F238E27FC236}">
                <a16:creationId xmlns:a16="http://schemas.microsoft.com/office/drawing/2014/main" id="{E9657748-50FF-4ECE-93FA-B790A349720D}"/>
              </a:ext>
            </a:extLst>
          </p:cNvPr>
          <p:cNvSpPr txBox="1"/>
          <p:nvPr/>
        </p:nvSpPr>
        <p:spPr>
          <a:xfrm>
            <a:off x="1454358" y="4083275"/>
            <a:ext cx="1202619" cy="307777"/>
          </a:xfrm>
          <a:prstGeom prst="rect">
            <a:avLst/>
          </a:prstGeom>
          <a:noFill/>
        </p:spPr>
        <p:txBody>
          <a:bodyPr wrap="square" rtlCol="0">
            <a:spAutoFit/>
          </a:bodyPr>
          <a:lstStyle>
            <a:defPPr>
              <a:defRPr lang="ja-JP"/>
            </a:defPPr>
            <a:lvl1pPr algn="ctr">
              <a:defRPr sz="1400" b="0">
                <a:solidFill>
                  <a:srgbClr val="0000FF"/>
                </a:solidFill>
              </a:defRPr>
            </a:lvl1pPr>
          </a:lstStyle>
          <a:p>
            <a:r>
              <a:rPr lang="en-US" altLang="ja-JP" b="1" dirty="0">
                <a:solidFill>
                  <a:schemeClr val="tx1"/>
                </a:solidFill>
              </a:rPr>
              <a:t>or</a:t>
            </a:r>
            <a:endParaRPr lang="ja-JP" altLang="en-US" b="1" dirty="0">
              <a:solidFill>
                <a:schemeClr val="tx1"/>
              </a:solidFill>
            </a:endParaRPr>
          </a:p>
        </p:txBody>
      </p:sp>
      <p:pic>
        <p:nvPicPr>
          <p:cNvPr id="97" name="Picture 4" descr="車・セダンのイラスト02 | 無料のフリー素材 イラストエイト">
            <a:extLst>
              <a:ext uri="{FF2B5EF4-FFF2-40B4-BE49-F238E27FC236}">
                <a16:creationId xmlns:a16="http://schemas.microsoft.com/office/drawing/2014/main" id="{CA35EE91-7CFA-483E-8437-BB503DDD40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flipH="1">
            <a:off x="4395450" y="1061771"/>
            <a:ext cx="973197" cy="595368"/>
          </a:xfrm>
          <a:prstGeom prst="rect">
            <a:avLst/>
          </a:prstGeom>
          <a:noFill/>
          <a:extLst>
            <a:ext uri="{909E8E84-426E-40DD-AFC4-6F175D3DCCD1}">
              <a14:hiddenFill xmlns:a14="http://schemas.microsoft.com/office/drawing/2010/main">
                <a:solidFill>
                  <a:srgbClr val="FFFFFF"/>
                </a:solidFill>
              </a14:hiddenFill>
            </a:ext>
          </a:extLst>
        </p:spPr>
      </p:pic>
      <p:cxnSp>
        <p:nvCxnSpPr>
          <p:cNvPr id="98" name="直線コネクタ 97">
            <a:extLst>
              <a:ext uri="{FF2B5EF4-FFF2-40B4-BE49-F238E27FC236}">
                <a16:creationId xmlns:a16="http://schemas.microsoft.com/office/drawing/2014/main" id="{73783F01-12C4-4797-9FA0-89F83F7217E9}"/>
              </a:ext>
            </a:extLst>
          </p:cNvPr>
          <p:cNvCxnSpPr>
            <a:cxnSpLocks/>
          </p:cNvCxnSpPr>
          <p:nvPr/>
        </p:nvCxnSpPr>
        <p:spPr>
          <a:xfrm>
            <a:off x="4878388" y="1584975"/>
            <a:ext cx="0" cy="4767888"/>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cxnSp>
        <p:nvCxnSpPr>
          <p:cNvPr id="99" name="直線コネクタ 98">
            <a:extLst>
              <a:ext uri="{FF2B5EF4-FFF2-40B4-BE49-F238E27FC236}">
                <a16:creationId xmlns:a16="http://schemas.microsoft.com/office/drawing/2014/main" id="{4EA6F90D-AF0E-45EA-BD3C-EE7CA2E668D9}"/>
              </a:ext>
            </a:extLst>
          </p:cNvPr>
          <p:cNvCxnSpPr>
            <a:cxnSpLocks/>
          </p:cNvCxnSpPr>
          <p:nvPr/>
        </p:nvCxnSpPr>
        <p:spPr>
          <a:xfrm>
            <a:off x="6046426" y="1201261"/>
            <a:ext cx="0" cy="5151602"/>
          </a:xfrm>
          <a:prstGeom prst="line">
            <a:avLst/>
          </a:prstGeom>
          <a:ln>
            <a:headEnd type="none" w="med" len="med"/>
            <a:tailEnd type="none" w="med" len="med"/>
          </a:ln>
        </p:spPr>
        <p:style>
          <a:lnRef idx="1">
            <a:schemeClr val="dk1"/>
          </a:lnRef>
          <a:fillRef idx="0">
            <a:schemeClr val="dk1"/>
          </a:fillRef>
          <a:effectRef idx="0">
            <a:schemeClr val="dk1"/>
          </a:effectRef>
          <a:fontRef idx="minor">
            <a:schemeClr val="tx1"/>
          </a:fontRef>
        </p:style>
      </p:cxnSp>
      <p:pic>
        <p:nvPicPr>
          <p:cNvPr id="100" name="Picture 6" descr="truck,heavy,automobile,shipping,vector,trailer,flat,isolated,traffic,automobiles,industry,illustration,transportation,car,business,delivery,icon,trucks,design,transport,service,fast,vehicle,freight,collection,driver,automatic driving,ai,artificial intelligence,machinery">
            <a:extLst>
              <a:ext uri="{FF2B5EF4-FFF2-40B4-BE49-F238E27FC236}">
                <a16:creationId xmlns:a16="http://schemas.microsoft.com/office/drawing/2014/main" id="{3DA5F6F7-1F7D-4A65-B401-0E6B4A7E41A0}"/>
              </a:ext>
            </a:extLst>
          </p:cNvPr>
          <p:cNvPicPr>
            <a:picLocks noChangeAspect="1" noChangeArrowheads="1"/>
          </p:cNvPicPr>
          <p:nvPr/>
        </p:nvPicPr>
        <p:blipFill rotWithShape="1">
          <a:blip r:embed="rId4">
            <a:extLst>
              <a:ext uri="{28A0092B-C50C-407E-A947-70E740481C1C}">
                <a14:useLocalDpi xmlns:a14="http://schemas.microsoft.com/office/drawing/2010/main" val="0"/>
              </a:ext>
            </a:extLst>
          </a:blip>
          <a:srcRect t="26399" r="2348" b="20027"/>
          <a:stretch/>
        </p:blipFill>
        <p:spPr bwMode="auto">
          <a:xfrm flipH="1">
            <a:off x="6241539" y="1236460"/>
            <a:ext cx="916910" cy="355615"/>
          </a:xfrm>
          <a:prstGeom prst="rect">
            <a:avLst/>
          </a:prstGeom>
          <a:noFill/>
          <a:extLst>
            <a:ext uri="{909E8E84-426E-40DD-AFC4-6F175D3DCCD1}">
              <a14:hiddenFill xmlns:a14="http://schemas.microsoft.com/office/drawing/2010/main">
                <a:solidFill>
                  <a:srgbClr val="FFFFFF"/>
                </a:solidFill>
              </a14:hiddenFill>
            </a:ext>
          </a:extLst>
        </p:spPr>
      </p:pic>
      <p:pic>
        <p:nvPicPr>
          <p:cNvPr id="101" name="Picture 2">
            <a:extLst>
              <a:ext uri="{FF2B5EF4-FFF2-40B4-BE49-F238E27FC236}">
                <a16:creationId xmlns:a16="http://schemas.microsoft.com/office/drawing/2014/main" id="{C2552DEB-31A7-414B-B1DC-C68AFC7276B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flipH="1">
            <a:off x="6280866" y="1619624"/>
            <a:ext cx="797715" cy="313028"/>
          </a:xfrm>
          <a:prstGeom prst="rect">
            <a:avLst/>
          </a:prstGeom>
          <a:noFill/>
          <a:extLst>
            <a:ext uri="{909E8E84-426E-40DD-AFC4-6F175D3DCCD1}">
              <a14:hiddenFill xmlns:a14="http://schemas.microsoft.com/office/drawing/2010/main">
                <a:solidFill>
                  <a:srgbClr val="FFFFFF"/>
                </a:solidFill>
              </a14:hiddenFill>
            </a:ext>
          </a:extLst>
        </p:spPr>
      </p:pic>
      <p:pic>
        <p:nvPicPr>
          <p:cNvPr id="102" name="Picture 2">
            <a:extLst>
              <a:ext uri="{FF2B5EF4-FFF2-40B4-BE49-F238E27FC236}">
                <a16:creationId xmlns:a16="http://schemas.microsoft.com/office/drawing/2014/main" id="{C9885D3E-0207-4E64-A55B-A9BD97D7053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flipH="1">
            <a:off x="7845357" y="1074238"/>
            <a:ext cx="1149120" cy="930240"/>
          </a:xfrm>
          <a:prstGeom prst="rect">
            <a:avLst/>
          </a:prstGeom>
          <a:noFill/>
          <a:extLst>
            <a:ext uri="{909E8E84-426E-40DD-AFC4-6F175D3DCCD1}">
              <a14:hiddenFill xmlns:a14="http://schemas.microsoft.com/office/drawing/2010/main">
                <a:solidFill>
                  <a:srgbClr val="FFFFFF"/>
                </a:solidFill>
              </a14:hiddenFill>
            </a:ext>
          </a:extLst>
        </p:spPr>
      </p:pic>
      <p:sp>
        <p:nvSpPr>
          <p:cNvPr id="103" name="テキスト ボックス 102">
            <a:extLst>
              <a:ext uri="{FF2B5EF4-FFF2-40B4-BE49-F238E27FC236}">
                <a16:creationId xmlns:a16="http://schemas.microsoft.com/office/drawing/2014/main" id="{9A3CEDD9-3C0C-43ED-A04B-33C8186D38EE}"/>
              </a:ext>
            </a:extLst>
          </p:cNvPr>
          <p:cNvSpPr txBox="1"/>
          <p:nvPr/>
        </p:nvSpPr>
        <p:spPr>
          <a:xfrm>
            <a:off x="3952551" y="1482606"/>
            <a:ext cx="773294" cy="523220"/>
          </a:xfrm>
          <a:prstGeom prst="rect">
            <a:avLst/>
          </a:prstGeom>
          <a:noFill/>
        </p:spPr>
        <p:txBody>
          <a:bodyPr wrap="square">
            <a:spAutoFit/>
          </a:bodyPr>
          <a:lstStyle/>
          <a:p>
            <a:r>
              <a:rPr kumimoji="1" lang="en-US" altLang="ja-JP" sz="1400" dirty="0"/>
              <a:t>With engine</a:t>
            </a:r>
            <a:endParaRPr kumimoji="1" lang="en-US" altLang="ja-JP" sz="1100" b="0" dirty="0"/>
          </a:p>
        </p:txBody>
      </p:sp>
      <p:sp>
        <p:nvSpPr>
          <p:cNvPr id="104" name="テキスト ボックス 103">
            <a:extLst>
              <a:ext uri="{FF2B5EF4-FFF2-40B4-BE49-F238E27FC236}">
                <a16:creationId xmlns:a16="http://schemas.microsoft.com/office/drawing/2014/main" id="{02E639CC-CCEC-47D6-98B2-61ED71D52D26}"/>
              </a:ext>
            </a:extLst>
          </p:cNvPr>
          <p:cNvSpPr txBox="1"/>
          <p:nvPr/>
        </p:nvSpPr>
        <p:spPr>
          <a:xfrm>
            <a:off x="5175576" y="1527189"/>
            <a:ext cx="773294" cy="400110"/>
          </a:xfrm>
          <a:prstGeom prst="rect">
            <a:avLst/>
          </a:prstGeom>
          <a:noFill/>
        </p:spPr>
        <p:txBody>
          <a:bodyPr wrap="square">
            <a:spAutoFit/>
          </a:bodyPr>
          <a:lstStyle/>
          <a:p>
            <a:r>
              <a:rPr kumimoji="1" lang="en-US" altLang="ja-JP" sz="2000" dirty="0"/>
              <a:t>EV</a:t>
            </a:r>
            <a:endParaRPr kumimoji="1" lang="en-US" altLang="ja-JP" sz="1600" b="0" dirty="0"/>
          </a:p>
        </p:txBody>
      </p:sp>
      <p:sp>
        <p:nvSpPr>
          <p:cNvPr id="105" name="テキスト ボックス 104">
            <a:extLst>
              <a:ext uri="{FF2B5EF4-FFF2-40B4-BE49-F238E27FC236}">
                <a16:creationId xmlns:a16="http://schemas.microsoft.com/office/drawing/2014/main" id="{D209555A-F922-46A2-BC4D-DB67966ADBEA}"/>
              </a:ext>
            </a:extLst>
          </p:cNvPr>
          <p:cNvSpPr txBox="1"/>
          <p:nvPr/>
        </p:nvSpPr>
        <p:spPr>
          <a:xfrm>
            <a:off x="4916584" y="2251107"/>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106" name="テキスト ボックス 105">
            <a:extLst>
              <a:ext uri="{FF2B5EF4-FFF2-40B4-BE49-F238E27FC236}">
                <a16:creationId xmlns:a16="http://schemas.microsoft.com/office/drawing/2014/main" id="{3C8D23E6-21B0-4146-AEFD-B522A67503A6}"/>
              </a:ext>
            </a:extLst>
          </p:cNvPr>
          <p:cNvSpPr txBox="1"/>
          <p:nvPr/>
        </p:nvSpPr>
        <p:spPr>
          <a:xfrm>
            <a:off x="4899587" y="3140469"/>
            <a:ext cx="1202619" cy="523220"/>
          </a:xfrm>
          <a:prstGeom prst="rect">
            <a:avLst/>
          </a:prstGeom>
          <a:noFill/>
        </p:spPr>
        <p:txBody>
          <a:bodyPr wrap="square" rtlCol="0">
            <a:spAutoFit/>
          </a:bodyPr>
          <a:lstStyle/>
          <a:p>
            <a:pPr algn="ctr"/>
            <a:r>
              <a:rPr kumimoji="1" lang="en-US" altLang="ja-JP" sz="1400" b="0" dirty="0">
                <a:solidFill>
                  <a:srgbClr val="0000FF"/>
                </a:solidFill>
              </a:rPr>
              <a:t>Channel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107" name="テキスト ボックス 106">
            <a:extLst>
              <a:ext uri="{FF2B5EF4-FFF2-40B4-BE49-F238E27FC236}">
                <a16:creationId xmlns:a16="http://schemas.microsoft.com/office/drawing/2014/main" id="{CA821EE7-0A46-41E4-A91E-285F7B4F6B3A}"/>
              </a:ext>
            </a:extLst>
          </p:cNvPr>
          <p:cNvSpPr txBox="1"/>
          <p:nvPr/>
        </p:nvSpPr>
        <p:spPr>
          <a:xfrm>
            <a:off x="4899587" y="4301865"/>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108" name="テキスト ボックス 107">
            <a:extLst>
              <a:ext uri="{FF2B5EF4-FFF2-40B4-BE49-F238E27FC236}">
                <a16:creationId xmlns:a16="http://schemas.microsoft.com/office/drawing/2014/main" id="{DAD9996E-5192-4105-9DAB-97B17C890847}"/>
              </a:ext>
            </a:extLst>
          </p:cNvPr>
          <p:cNvSpPr txBox="1"/>
          <p:nvPr/>
        </p:nvSpPr>
        <p:spPr>
          <a:xfrm>
            <a:off x="4899587" y="5550087"/>
            <a:ext cx="1202619" cy="523220"/>
          </a:xfrm>
          <a:prstGeom prst="rect">
            <a:avLst/>
          </a:prstGeom>
          <a:noFill/>
        </p:spPr>
        <p:txBody>
          <a:bodyPr wrap="square" rtlCol="0">
            <a:spAutoFit/>
          </a:bodyPr>
          <a:lstStyle/>
          <a:p>
            <a:pPr algn="ctr"/>
            <a:r>
              <a:rPr lang="en-US" altLang="ja-JP" sz="1400" b="0" dirty="0">
                <a:solidFill>
                  <a:srgbClr val="0000FF"/>
                </a:solidFill>
              </a:rPr>
              <a:t>C</a:t>
            </a:r>
            <a:r>
              <a:rPr kumimoji="1" lang="en-US" altLang="ja-JP" sz="1400" b="0" dirty="0">
                <a:solidFill>
                  <a:srgbClr val="0000FF"/>
                </a:solidFill>
              </a:rPr>
              <a:t>hannel </a:t>
            </a:r>
            <a:r>
              <a:rPr kumimoji="1" lang="en-US" altLang="ja-JP" sz="1400" b="0" dirty="0"/>
              <a:t>/ </a:t>
            </a:r>
            <a:r>
              <a:rPr lang="en-US" altLang="ja-JP" sz="1400" b="0" dirty="0">
                <a:solidFill>
                  <a:srgbClr val="0000FF"/>
                </a:solidFill>
              </a:rPr>
              <a:t>Environment</a:t>
            </a:r>
            <a:endParaRPr kumimoji="1" lang="ja-JP" altLang="en-US" sz="1400" b="0" dirty="0">
              <a:solidFill>
                <a:srgbClr val="0000FF"/>
              </a:solidFill>
            </a:endParaRPr>
          </a:p>
        </p:txBody>
      </p:sp>
      <p:sp>
        <p:nvSpPr>
          <p:cNvPr id="109" name="正方形/長方形 108">
            <a:extLst>
              <a:ext uri="{FF2B5EF4-FFF2-40B4-BE49-F238E27FC236}">
                <a16:creationId xmlns:a16="http://schemas.microsoft.com/office/drawing/2014/main" id="{334810CB-5C4D-4B2B-B997-77ADA4C22863}"/>
              </a:ext>
            </a:extLst>
          </p:cNvPr>
          <p:cNvSpPr/>
          <p:nvPr/>
        </p:nvSpPr>
        <p:spPr>
          <a:xfrm>
            <a:off x="3806469" y="1980951"/>
            <a:ext cx="1082866" cy="938399"/>
          </a:xfrm>
          <a:prstGeom prst="rect">
            <a:avLst/>
          </a:prstGeom>
          <a:solidFill>
            <a:srgbClr val="FFFF00"/>
          </a:solidFill>
          <a:ln>
            <a:solidFill>
              <a:schemeClr val="bg2"/>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sz="1600" dirty="0"/>
          </a:p>
        </p:txBody>
      </p:sp>
      <p:sp>
        <p:nvSpPr>
          <p:cNvPr id="110" name="テキスト ボックス 109">
            <a:extLst>
              <a:ext uri="{FF2B5EF4-FFF2-40B4-BE49-F238E27FC236}">
                <a16:creationId xmlns:a16="http://schemas.microsoft.com/office/drawing/2014/main" id="{9A939A52-8FDC-404B-916D-AF2466C762EF}"/>
              </a:ext>
            </a:extLst>
          </p:cNvPr>
          <p:cNvSpPr txBox="1"/>
          <p:nvPr/>
        </p:nvSpPr>
        <p:spPr>
          <a:xfrm>
            <a:off x="3913831" y="1957677"/>
            <a:ext cx="1117246" cy="584775"/>
          </a:xfrm>
          <a:prstGeom prst="rect">
            <a:avLst/>
          </a:prstGeom>
          <a:noFill/>
        </p:spPr>
        <p:txBody>
          <a:bodyPr wrap="square">
            <a:spAutoFit/>
          </a:bodyPr>
          <a:lstStyle/>
          <a:p>
            <a:r>
              <a:rPr lang="en-US" altLang="ja-JP" sz="1600" dirty="0"/>
              <a:t>CM-V4</a:t>
            </a:r>
            <a:r>
              <a:rPr kumimoji="1" lang="en-US" altLang="ja-JP" sz="1600" dirty="0"/>
              <a:t> / EM-V4</a:t>
            </a:r>
            <a:endParaRPr kumimoji="1" lang="en-US" altLang="ja-JP" sz="1200" b="0" dirty="0"/>
          </a:p>
        </p:txBody>
      </p:sp>
      <p:sp>
        <p:nvSpPr>
          <p:cNvPr id="111" name="テキスト ボックス 110">
            <a:extLst>
              <a:ext uri="{FF2B5EF4-FFF2-40B4-BE49-F238E27FC236}">
                <a16:creationId xmlns:a16="http://schemas.microsoft.com/office/drawing/2014/main" id="{AB89573A-0BD5-4F54-B5C1-E36B6F9434D9}"/>
              </a:ext>
            </a:extLst>
          </p:cNvPr>
          <p:cNvSpPr txBox="1"/>
          <p:nvPr/>
        </p:nvSpPr>
        <p:spPr>
          <a:xfrm>
            <a:off x="3706631" y="2415623"/>
            <a:ext cx="1243281" cy="461665"/>
          </a:xfrm>
          <a:prstGeom prst="rect">
            <a:avLst/>
          </a:prstGeom>
          <a:noFill/>
        </p:spPr>
        <p:txBody>
          <a:bodyPr wrap="square" rtlCol="0">
            <a:spAutoFit/>
          </a:bodyPr>
          <a:lstStyle/>
          <a:p>
            <a:pPr algn="ctr"/>
            <a:r>
              <a:rPr kumimoji="1" lang="en-US" altLang="ja-JP" sz="1200" dirty="0">
                <a:solidFill>
                  <a:srgbClr val="FF0000"/>
                </a:solidFill>
              </a:rPr>
              <a:t>channel</a:t>
            </a:r>
            <a:r>
              <a:rPr kumimoji="1" lang="en-US" altLang="ja-JP" sz="1200" b="0" dirty="0"/>
              <a:t> / </a:t>
            </a:r>
            <a:r>
              <a:rPr lang="en-US" altLang="ja-JP" sz="1200" dirty="0">
                <a:solidFill>
                  <a:srgbClr val="FF0000"/>
                </a:solidFill>
              </a:rPr>
              <a:t>Environment</a:t>
            </a:r>
            <a:endParaRPr kumimoji="1" lang="ja-JP" altLang="en-US" sz="1200" dirty="0">
              <a:solidFill>
                <a:srgbClr val="FF0000"/>
              </a:solidFill>
            </a:endParaRPr>
          </a:p>
        </p:txBody>
      </p:sp>
    </p:spTree>
    <p:extLst>
      <p:ext uri="{BB962C8B-B14F-4D97-AF65-F5344CB8AC3E}">
        <p14:creationId xmlns:p14="http://schemas.microsoft.com/office/powerpoint/2010/main" val="13421531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D05D4BA4-3D25-42D9-854F-07C9157B467D}"/>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A5FCC317-C85B-4EE2-B214-D9C50A84AB7D}"/>
              </a:ext>
            </a:extLst>
          </p:cNvPr>
          <p:cNvSpPr>
            <a:spLocks noGrp="1"/>
          </p:cNvSpPr>
          <p:nvPr>
            <p:ph type="ftr" idx="11"/>
          </p:nvPr>
        </p:nvSpPr>
        <p:spPr>
          <a:xfrm>
            <a:off x="4572000" y="6475413"/>
            <a:ext cx="4571999" cy="184150"/>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932ADE04-4175-4A72-93E1-931B430A943B}"/>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24</a:t>
            </a:fld>
            <a:endParaRPr dirty="0"/>
          </a:p>
        </p:txBody>
      </p:sp>
      <p:sp>
        <p:nvSpPr>
          <p:cNvPr id="6" name="タイトル 5">
            <a:extLst>
              <a:ext uri="{FF2B5EF4-FFF2-40B4-BE49-F238E27FC236}">
                <a16:creationId xmlns:a16="http://schemas.microsoft.com/office/drawing/2014/main" id="{4E29F4AA-C0C7-4A0B-A617-41D6F7E0595F}"/>
              </a:ext>
            </a:extLst>
          </p:cNvPr>
          <p:cNvSpPr>
            <a:spLocks noGrp="1"/>
          </p:cNvSpPr>
          <p:nvPr>
            <p:ph type="title"/>
          </p:nvPr>
        </p:nvSpPr>
        <p:spPr>
          <a:xfrm>
            <a:off x="3313216" y="685799"/>
            <a:ext cx="5144984" cy="511233"/>
          </a:xfrm>
        </p:spPr>
        <p:txBody>
          <a:bodyPr/>
          <a:lstStyle/>
          <a:p>
            <a:r>
              <a:rPr lang="en-US" altLang="ja-JP" dirty="0"/>
              <a:t>Summary</a:t>
            </a:r>
            <a:endParaRPr lang="ja-JP" altLang="en-US" dirty="0"/>
          </a:p>
        </p:txBody>
      </p:sp>
      <p:sp>
        <p:nvSpPr>
          <p:cNvPr id="7" name="テキスト プレースホルダー 6">
            <a:extLst>
              <a:ext uri="{FF2B5EF4-FFF2-40B4-BE49-F238E27FC236}">
                <a16:creationId xmlns:a16="http://schemas.microsoft.com/office/drawing/2014/main" id="{94AF2B70-A1D9-43A1-9952-CB5338603A2A}"/>
              </a:ext>
            </a:extLst>
          </p:cNvPr>
          <p:cNvSpPr>
            <a:spLocks noGrp="1"/>
          </p:cNvSpPr>
          <p:nvPr>
            <p:ph type="body" idx="4294967295"/>
          </p:nvPr>
        </p:nvSpPr>
        <p:spPr>
          <a:xfrm>
            <a:off x="645850" y="1510684"/>
            <a:ext cx="7772400" cy="4114800"/>
          </a:xfrm>
        </p:spPr>
        <p:txBody>
          <a:bodyPr/>
          <a:lstStyle/>
          <a:p>
            <a:r>
              <a:rPr lang="en-US" altLang="ja-JP" sz="2000" dirty="0"/>
              <a:t>Environment model which has wider meaning than channel model has been proposed.</a:t>
            </a:r>
          </a:p>
          <a:p>
            <a:r>
              <a:rPr lang="en-US" altLang="ja-JP" sz="2000" dirty="0"/>
              <a:t>Environment model including not only channel characteristics but also including interference, colored noise, EMC and human impact issues.</a:t>
            </a:r>
          </a:p>
          <a:p>
            <a:r>
              <a:rPr lang="en-US" altLang="ja-JP" sz="2000" dirty="0"/>
              <a:t>Environment models has been categorized against several typical vehicle categories.</a:t>
            </a:r>
          </a:p>
          <a:p>
            <a:r>
              <a:rPr lang="en-US" altLang="ja-JP" sz="2000" dirty="0"/>
              <a:t>Most dominant environment models in individual categories were assigned as "Mandatory".</a:t>
            </a:r>
            <a:endParaRPr lang="ja-JP" altLang="en-US" sz="2000" dirty="0"/>
          </a:p>
        </p:txBody>
      </p:sp>
    </p:spTree>
    <p:extLst>
      <p:ext uri="{BB962C8B-B14F-4D97-AF65-F5344CB8AC3E}">
        <p14:creationId xmlns:p14="http://schemas.microsoft.com/office/powerpoint/2010/main" val="37553748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付プレースホルダー 3">
            <a:extLst>
              <a:ext uri="{FF2B5EF4-FFF2-40B4-BE49-F238E27FC236}">
                <a16:creationId xmlns:a16="http://schemas.microsoft.com/office/drawing/2014/main" id="{EAFEA858-6933-4CFE-8901-CC4CBD97D56B}"/>
              </a:ext>
            </a:extLst>
          </p:cNvPr>
          <p:cNvSpPr>
            <a:spLocks noGrp="1"/>
          </p:cNvSpPr>
          <p:nvPr>
            <p:ph type="dt" idx="10"/>
          </p:nvPr>
        </p:nvSpPr>
        <p:spPr/>
        <p:txBody>
          <a:bodyPr/>
          <a:lstStyle/>
          <a:p>
            <a:r>
              <a:rPr lang="en-US" altLang="ja-JP"/>
              <a:t>May 2021</a:t>
            </a:r>
            <a:endParaRPr lang="en-US" dirty="0"/>
          </a:p>
        </p:txBody>
      </p:sp>
      <p:sp>
        <p:nvSpPr>
          <p:cNvPr id="5" name="フッター プレースホルダー 4">
            <a:extLst>
              <a:ext uri="{FF2B5EF4-FFF2-40B4-BE49-F238E27FC236}">
                <a16:creationId xmlns:a16="http://schemas.microsoft.com/office/drawing/2014/main" id="{869A30E2-8CDD-407B-9D57-910AC2E4B94C}"/>
              </a:ext>
            </a:extLst>
          </p:cNvPr>
          <p:cNvSpPr>
            <a:spLocks noGrp="1"/>
          </p:cNvSpPr>
          <p:nvPr>
            <p:ph type="ftr" idx="11"/>
          </p:nvPr>
        </p:nvSpPr>
        <p:spPr>
          <a:xfrm>
            <a:off x="4839321" y="6475412"/>
            <a:ext cx="4228318" cy="276999"/>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6" name="スライド番号プレースホルダー 5">
            <a:extLst>
              <a:ext uri="{FF2B5EF4-FFF2-40B4-BE49-F238E27FC236}">
                <a16:creationId xmlns:a16="http://schemas.microsoft.com/office/drawing/2014/main" id="{6C74140A-B982-46F4-946F-12E79A6B7C2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3</a:t>
            </a:fld>
            <a:endParaRPr dirty="0"/>
          </a:p>
        </p:txBody>
      </p:sp>
      <p:sp>
        <p:nvSpPr>
          <p:cNvPr id="7" name="タイトル 6">
            <a:extLst>
              <a:ext uri="{FF2B5EF4-FFF2-40B4-BE49-F238E27FC236}">
                <a16:creationId xmlns:a16="http://schemas.microsoft.com/office/drawing/2014/main" id="{4D0D770D-EE4E-4169-979E-055313B64472}"/>
              </a:ext>
            </a:extLst>
          </p:cNvPr>
          <p:cNvSpPr>
            <a:spLocks noGrp="1"/>
          </p:cNvSpPr>
          <p:nvPr>
            <p:ph type="title"/>
          </p:nvPr>
        </p:nvSpPr>
        <p:spPr>
          <a:xfrm>
            <a:off x="685800" y="685799"/>
            <a:ext cx="7772400" cy="938815"/>
          </a:xfrm>
        </p:spPr>
        <p:txBody>
          <a:bodyPr/>
          <a:lstStyle/>
          <a:p>
            <a:r>
              <a:rPr lang="en-US" altLang="ja-JP" dirty="0"/>
              <a:t>Channel models and scenarios in IEEE802.15.6-2012</a:t>
            </a:r>
            <a:endParaRPr lang="ja-JP" altLang="en-US" dirty="0"/>
          </a:p>
        </p:txBody>
      </p:sp>
      <p:pic>
        <p:nvPicPr>
          <p:cNvPr id="9" name="図 8">
            <a:extLst>
              <a:ext uri="{FF2B5EF4-FFF2-40B4-BE49-F238E27FC236}">
                <a16:creationId xmlns:a16="http://schemas.microsoft.com/office/drawing/2014/main" id="{080052EE-83F4-4D6C-8F9C-CA085583E7EF}"/>
              </a:ext>
            </a:extLst>
          </p:cNvPr>
          <p:cNvPicPr>
            <a:picLocks noChangeAspect="1"/>
          </p:cNvPicPr>
          <p:nvPr/>
        </p:nvPicPr>
        <p:blipFill>
          <a:blip r:embed="rId2"/>
          <a:stretch>
            <a:fillRect/>
          </a:stretch>
        </p:blipFill>
        <p:spPr>
          <a:xfrm>
            <a:off x="383621" y="1624614"/>
            <a:ext cx="3700108" cy="3036163"/>
          </a:xfrm>
          <a:prstGeom prst="rect">
            <a:avLst/>
          </a:prstGeom>
        </p:spPr>
      </p:pic>
      <p:pic>
        <p:nvPicPr>
          <p:cNvPr id="11" name="図 10">
            <a:extLst>
              <a:ext uri="{FF2B5EF4-FFF2-40B4-BE49-F238E27FC236}">
                <a16:creationId xmlns:a16="http://schemas.microsoft.com/office/drawing/2014/main" id="{20A47596-052C-4766-B44E-50F042C4DC55}"/>
              </a:ext>
            </a:extLst>
          </p:cNvPr>
          <p:cNvPicPr>
            <a:picLocks noChangeAspect="1"/>
          </p:cNvPicPr>
          <p:nvPr/>
        </p:nvPicPr>
        <p:blipFill>
          <a:blip r:embed="rId3"/>
          <a:stretch>
            <a:fillRect/>
          </a:stretch>
        </p:blipFill>
        <p:spPr>
          <a:xfrm>
            <a:off x="4083729" y="1927144"/>
            <a:ext cx="4983910" cy="2311250"/>
          </a:xfrm>
          <a:prstGeom prst="rect">
            <a:avLst/>
          </a:prstGeom>
        </p:spPr>
      </p:pic>
      <p:sp>
        <p:nvSpPr>
          <p:cNvPr id="13" name="テキスト ボックス 12">
            <a:extLst>
              <a:ext uri="{FF2B5EF4-FFF2-40B4-BE49-F238E27FC236}">
                <a16:creationId xmlns:a16="http://schemas.microsoft.com/office/drawing/2014/main" id="{AE16BFF1-4329-4470-B6C1-D86848AE7F11}"/>
              </a:ext>
            </a:extLst>
          </p:cNvPr>
          <p:cNvSpPr txBox="1"/>
          <p:nvPr/>
        </p:nvSpPr>
        <p:spPr>
          <a:xfrm>
            <a:off x="4648201" y="5424256"/>
            <a:ext cx="4188379" cy="1051157"/>
          </a:xfrm>
          <a:prstGeom prst="rect">
            <a:avLst/>
          </a:prstGeom>
          <a:noFill/>
        </p:spPr>
        <p:txBody>
          <a:bodyPr wrap="square" rtlCol="0">
            <a:spAutoFit/>
          </a:bodyPr>
          <a:lstStyle/>
          <a:p>
            <a:endParaRPr kumimoji="1" lang="ja-JP" altLang="en-US" dirty="0"/>
          </a:p>
        </p:txBody>
      </p:sp>
      <p:sp>
        <p:nvSpPr>
          <p:cNvPr id="14" name="テキスト ボックス 13">
            <a:extLst>
              <a:ext uri="{FF2B5EF4-FFF2-40B4-BE49-F238E27FC236}">
                <a16:creationId xmlns:a16="http://schemas.microsoft.com/office/drawing/2014/main" id="{DEBE0C92-5AF9-4E9F-BED9-E43DCB010925}"/>
              </a:ext>
            </a:extLst>
          </p:cNvPr>
          <p:cNvSpPr txBox="1"/>
          <p:nvPr/>
        </p:nvSpPr>
        <p:spPr>
          <a:xfrm>
            <a:off x="268528" y="5424256"/>
            <a:ext cx="4188379" cy="1051157"/>
          </a:xfrm>
          <a:prstGeom prst="rect">
            <a:avLst/>
          </a:prstGeom>
          <a:noFill/>
        </p:spPr>
        <p:txBody>
          <a:bodyPr wrap="square" rtlCol="0">
            <a:spAutoFit/>
          </a:bodyPr>
          <a:lstStyle/>
          <a:p>
            <a:endParaRPr kumimoji="1" lang="ja-JP" altLang="en-US" dirty="0"/>
          </a:p>
        </p:txBody>
      </p:sp>
      <p:sp>
        <p:nvSpPr>
          <p:cNvPr id="15" name="テキスト ボックス 14">
            <a:extLst>
              <a:ext uri="{FF2B5EF4-FFF2-40B4-BE49-F238E27FC236}">
                <a16:creationId xmlns:a16="http://schemas.microsoft.com/office/drawing/2014/main" id="{10C6B807-267D-4073-B9C2-7E81B9133D57}"/>
              </a:ext>
            </a:extLst>
          </p:cNvPr>
          <p:cNvSpPr txBox="1"/>
          <p:nvPr/>
        </p:nvSpPr>
        <p:spPr>
          <a:xfrm>
            <a:off x="326074" y="4660777"/>
            <a:ext cx="6971371" cy="646331"/>
          </a:xfrm>
          <a:prstGeom prst="rect">
            <a:avLst/>
          </a:prstGeom>
          <a:noFill/>
        </p:spPr>
        <p:txBody>
          <a:bodyPr wrap="square" rtlCol="0">
            <a:spAutoFit/>
          </a:bodyPr>
          <a:lstStyle/>
          <a:p>
            <a:r>
              <a:rPr kumimoji="1" lang="en-US" altLang="ja-JP" dirty="0">
                <a:latin typeface="+mj-lt"/>
              </a:rPr>
              <a:t>IEEE 802.15.6-2012 channel models considered</a:t>
            </a:r>
          </a:p>
          <a:p>
            <a:pPr marL="285750" indent="-285750">
              <a:buFont typeface="Arial" panose="020B0604020202020204" pitchFamily="34" charset="0"/>
              <a:buChar char="•"/>
            </a:pPr>
            <a:endParaRPr kumimoji="1" lang="ja-JP" altLang="en-US" dirty="0">
              <a:latin typeface="+mj-lt"/>
            </a:endParaRPr>
          </a:p>
        </p:txBody>
      </p:sp>
      <p:sp>
        <p:nvSpPr>
          <p:cNvPr id="16" name="テキスト ボックス 15">
            <a:extLst>
              <a:ext uri="{FF2B5EF4-FFF2-40B4-BE49-F238E27FC236}">
                <a16:creationId xmlns:a16="http://schemas.microsoft.com/office/drawing/2014/main" id="{F75ED47D-E78C-4818-9759-1D5CC9854F4A}"/>
              </a:ext>
            </a:extLst>
          </p:cNvPr>
          <p:cNvSpPr txBox="1"/>
          <p:nvPr/>
        </p:nvSpPr>
        <p:spPr>
          <a:xfrm>
            <a:off x="326075" y="5089955"/>
            <a:ext cx="4552314" cy="1200329"/>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Fading ( Small scale/ large scale)</a:t>
            </a:r>
          </a:p>
          <a:p>
            <a:pPr marL="285750" indent="-285750">
              <a:buFont typeface="Arial" panose="020B0604020202020204" pitchFamily="34" charset="0"/>
              <a:buChar char="•"/>
            </a:pPr>
            <a:r>
              <a:rPr lang="en-US" altLang="ja-JP" b="0" dirty="0">
                <a:latin typeface="+mn-lt"/>
              </a:rPr>
              <a:t>Path loss</a:t>
            </a:r>
          </a:p>
          <a:p>
            <a:pPr marL="285750" indent="-285750">
              <a:buFont typeface="Arial" panose="020B0604020202020204" pitchFamily="34" charset="0"/>
              <a:buChar char="•"/>
            </a:pPr>
            <a:r>
              <a:rPr kumimoji="1" lang="en-US" altLang="ja-JP" b="0" dirty="0">
                <a:latin typeface="+mn-lt"/>
              </a:rPr>
              <a:t>Shadowing</a:t>
            </a:r>
          </a:p>
          <a:p>
            <a:pPr marL="285750" indent="-285750">
              <a:buFont typeface="Arial" panose="020B0604020202020204" pitchFamily="34" charset="0"/>
              <a:buChar char="•"/>
            </a:pPr>
            <a:r>
              <a:rPr lang="en-US" altLang="ja-JP" b="0" dirty="0">
                <a:latin typeface="+mn-lt"/>
              </a:rPr>
              <a:t>Power delay profile</a:t>
            </a:r>
          </a:p>
        </p:txBody>
      </p:sp>
      <p:sp>
        <p:nvSpPr>
          <p:cNvPr id="17" name="テキスト ボックス 16">
            <a:extLst>
              <a:ext uri="{FF2B5EF4-FFF2-40B4-BE49-F238E27FC236}">
                <a16:creationId xmlns:a16="http://schemas.microsoft.com/office/drawing/2014/main" id="{BC0E3F8E-DDB3-45E3-9463-A6B308B73B70}"/>
              </a:ext>
            </a:extLst>
          </p:cNvPr>
          <p:cNvSpPr txBox="1"/>
          <p:nvPr/>
        </p:nvSpPr>
        <p:spPr>
          <a:xfrm>
            <a:off x="4724227" y="5089955"/>
            <a:ext cx="4552314" cy="1477328"/>
          </a:xfrm>
          <a:prstGeom prst="rect">
            <a:avLst/>
          </a:prstGeom>
          <a:noFill/>
        </p:spPr>
        <p:txBody>
          <a:bodyPr wrap="square" rtlCol="0">
            <a:spAutoFit/>
          </a:bodyPr>
          <a:lstStyle/>
          <a:p>
            <a:pPr marL="285750" indent="-285750">
              <a:buFont typeface="Arial" panose="020B0604020202020204" pitchFamily="34" charset="0"/>
              <a:buChar char="•"/>
            </a:pPr>
            <a:r>
              <a:rPr kumimoji="1" lang="en-US" altLang="ja-JP" b="0" dirty="0">
                <a:latin typeface="+mn-lt"/>
              </a:rPr>
              <a:t>In-body (implant)</a:t>
            </a:r>
          </a:p>
          <a:p>
            <a:pPr marL="285750" indent="-285750">
              <a:buFont typeface="Arial" panose="020B0604020202020204" pitchFamily="34" charset="0"/>
              <a:buChar char="•"/>
            </a:pPr>
            <a:r>
              <a:rPr lang="en-US" altLang="ja-JP" b="0" dirty="0">
                <a:latin typeface="+mn-lt"/>
              </a:rPr>
              <a:t>On-body (body surface)</a:t>
            </a:r>
          </a:p>
          <a:p>
            <a:pPr marL="285750" indent="-285750">
              <a:buFont typeface="Arial" panose="020B0604020202020204" pitchFamily="34" charset="0"/>
              <a:buChar char="•"/>
            </a:pPr>
            <a:r>
              <a:rPr lang="en-US" altLang="ja-JP" b="0" dirty="0">
                <a:latin typeface="+mn-lt"/>
              </a:rPr>
              <a:t>CM1, 2, 3, 4</a:t>
            </a:r>
          </a:p>
          <a:p>
            <a:pPr marL="285750" indent="-285750">
              <a:buFont typeface="Arial" panose="020B0604020202020204" pitchFamily="34" charset="0"/>
              <a:buChar char="•"/>
            </a:pPr>
            <a:r>
              <a:rPr lang="en-US" altLang="ja-JP" b="0" dirty="0">
                <a:latin typeface="+mn-lt"/>
              </a:rPr>
              <a:t>Scenario 1, to Scenario 7. (S1 – S7)</a:t>
            </a:r>
          </a:p>
          <a:p>
            <a:pPr marL="285750" indent="-285750">
              <a:buFont typeface="Arial" panose="020B0604020202020204" pitchFamily="34" charset="0"/>
              <a:buChar char="•"/>
            </a:pPr>
            <a:endParaRPr lang="en-US" altLang="ja-JP" b="0" dirty="0">
              <a:latin typeface="+mn-lt"/>
            </a:endParaRPr>
          </a:p>
        </p:txBody>
      </p:sp>
      <p:sp>
        <p:nvSpPr>
          <p:cNvPr id="18" name="テキスト ボックス 17">
            <a:extLst>
              <a:ext uri="{FF2B5EF4-FFF2-40B4-BE49-F238E27FC236}">
                <a16:creationId xmlns:a16="http://schemas.microsoft.com/office/drawing/2014/main" id="{F50C85B6-65D1-47F5-BBE8-8C1B8560C8CB}"/>
              </a:ext>
            </a:extLst>
          </p:cNvPr>
          <p:cNvSpPr txBox="1"/>
          <p:nvPr/>
        </p:nvSpPr>
        <p:spPr>
          <a:xfrm>
            <a:off x="6095787" y="4374839"/>
            <a:ext cx="2900414" cy="307777"/>
          </a:xfrm>
          <a:prstGeom prst="rect">
            <a:avLst/>
          </a:prstGeom>
          <a:noFill/>
        </p:spPr>
        <p:txBody>
          <a:bodyPr wrap="square" rtlCol="0">
            <a:spAutoFit/>
          </a:bodyPr>
          <a:lstStyle/>
          <a:p>
            <a:r>
              <a:rPr lang="en-US" altLang="ja-JP" sz="1400" b="0" i="1" dirty="0">
                <a:latin typeface="+mj-lt"/>
              </a:rPr>
              <a:t>IEEE P802.15-08-0780-12-0006-TG6</a:t>
            </a:r>
            <a:endParaRPr kumimoji="1" lang="ja-JP" altLang="en-US" sz="1400" b="0" i="1" dirty="0">
              <a:latin typeface="+mj-lt"/>
            </a:endParaRPr>
          </a:p>
        </p:txBody>
      </p:sp>
    </p:spTree>
    <p:extLst>
      <p:ext uri="{BB962C8B-B14F-4D97-AF65-F5344CB8AC3E}">
        <p14:creationId xmlns:p14="http://schemas.microsoft.com/office/powerpoint/2010/main" val="21271948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テキスト ボックス 63">
            <a:extLst>
              <a:ext uri="{FF2B5EF4-FFF2-40B4-BE49-F238E27FC236}">
                <a16:creationId xmlns:a16="http://schemas.microsoft.com/office/drawing/2014/main" id="{E7DF986F-C77F-4C3E-AB00-C5C2C7B160B4}"/>
              </a:ext>
            </a:extLst>
          </p:cNvPr>
          <p:cNvSpPr txBox="1"/>
          <p:nvPr/>
        </p:nvSpPr>
        <p:spPr>
          <a:xfrm>
            <a:off x="64363" y="4086729"/>
            <a:ext cx="2767613" cy="2215991"/>
          </a:xfrm>
          <a:prstGeom prst="rect">
            <a:avLst/>
          </a:prstGeom>
          <a:solidFill>
            <a:srgbClr val="FFFF00"/>
          </a:solidFill>
          <a:ln>
            <a:solidFill>
              <a:schemeClr val="tx1"/>
            </a:solidFill>
          </a:ln>
        </p:spPr>
        <p:txBody>
          <a:bodyPr wrap="square" rtlCol="0">
            <a:spAutoFit/>
          </a:bodyPr>
          <a:lstStyle/>
          <a:p>
            <a:r>
              <a:rPr kumimoji="1" lang="en-US" altLang="ja-JP" dirty="0"/>
              <a:t>Note:</a:t>
            </a:r>
          </a:p>
          <a:p>
            <a:r>
              <a:rPr kumimoji="1" lang="en-US" altLang="ja-JP" sz="1200" b="0" dirty="0"/>
              <a:t>HBAN-model: </a:t>
            </a:r>
          </a:p>
          <a:p>
            <a:r>
              <a:rPr kumimoji="1" lang="en-US" altLang="ja-JP" sz="1200" b="0" dirty="0"/>
              <a:t>-Environment with co-existing systems is not considered.</a:t>
            </a:r>
            <a:endParaRPr lang="en-US" altLang="ja-JP" sz="1200" b="0" dirty="0"/>
          </a:p>
          <a:p>
            <a:endParaRPr lang="en-US" altLang="ja-JP" sz="1200" b="0" dirty="0"/>
          </a:p>
          <a:p>
            <a:r>
              <a:rPr lang="en-US" altLang="ja-JP" sz="1200" b="0" dirty="0"/>
              <a:t>VBAN model:</a:t>
            </a:r>
          </a:p>
          <a:p>
            <a:pPr marL="171450" indent="-171450">
              <a:buFont typeface="Arial" panose="020B0604020202020204" pitchFamily="34" charset="0"/>
              <a:buChar char="•"/>
            </a:pPr>
            <a:r>
              <a:rPr lang="en-US" altLang="ja-JP" sz="1200" b="0" dirty="0"/>
              <a:t>Key-less entry system</a:t>
            </a:r>
          </a:p>
          <a:p>
            <a:pPr marL="171450" indent="-171450">
              <a:buFont typeface="Arial" panose="020B0604020202020204" pitchFamily="34" charset="0"/>
              <a:buChar char="•"/>
            </a:pPr>
            <a:r>
              <a:rPr lang="en-US" altLang="ja-JP" sz="1200" b="0" dirty="0"/>
              <a:t>Localization in-body, on-body</a:t>
            </a:r>
          </a:p>
          <a:p>
            <a:pPr marL="171450" indent="-171450">
              <a:buFont typeface="Arial" panose="020B0604020202020204" pitchFamily="34" charset="0"/>
              <a:buChar char="•"/>
            </a:pPr>
            <a:r>
              <a:rPr lang="en-US" altLang="ja-JP" sz="1200" b="0" dirty="0"/>
              <a:t>Most dominant model should be defined  and separatory defined as Mandatory and Optional.</a:t>
            </a:r>
          </a:p>
        </p:txBody>
      </p:sp>
      <p:sp>
        <p:nvSpPr>
          <p:cNvPr id="95" name="日付プレースホルダー 94">
            <a:extLst>
              <a:ext uri="{FF2B5EF4-FFF2-40B4-BE49-F238E27FC236}">
                <a16:creationId xmlns:a16="http://schemas.microsoft.com/office/drawing/2014/main" id="{2FA570AE-F9BE-406B-ADD2-AB82A4CA3F10}"/>
              </a:ext>
            </a:extLst>
          </p:cNvPr>
          <p:cNvSpPr>
            <a:spLocks noGrp="1"/>
          </p:cNvSpPr>
          <p:nvPr>
            <p:ph type="dt" idx="10"/>
          </p:nvPr>
        </p:nvSpPr>
        <p:spPr/>
        <p:txBody>
          <a:bodyPr/>
          <a:lstStyle/>
          <a:p>
            <a:r>
              <a:rPr kumimoji="1" lang="en-US" altLang="ja-JP"/>
              <a:t>May 2021</a:t>
            </a:r>
            <a:endParaRPr kumimoji="1" lang="ja-JP" altLang="en-US"/>
          </a:p>
        </p:txBody>
      </p:sp>
      <p:sp>
        <p:nvSpPr>
          <p:cNvPr id="96" name="フッター プレースホルダー 95">
            <a:extLst>
              <a:ext uri="{FF2B5EF4-FFF2-40B4-BE49-F238E27FC236}">
                <a16:creationId xmlns:a16="http://schemas.microsoft.com/office/drawing/2014/main" id="{89CD199B-D258-4D60-B576-E3F14C34B93B}"/>
              </a:ext>
            </a:extLst>
          </p:cNvPr>
          <p:cNvSpPr>
            <a:spLocks noGrp="1"/>
          </p:cNvSpPr>
          <p:nvPr>
            <p:ph type="ftr" idx="11"/>
          </p:nvPr>
        </p:nvSpPr>
        <p:spPr>
          <a:xfrm>
            <a:off x="4820574" y="6389688"/>
            <a:ext cx="4218731" cy="222561"/>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97" name="スライド番号プレースホルダー 96">
            <a:extLst>
              <a:ext uri="{FF2B5EF4-FFF2-40B4-BE49-F238E27FC236}">
                <a16:creationId xmlns:a16="http://schemas.microsoft.com/office/drawing/2014/main" id="{76A73A5C-7490-45D9-852C-523B9BA71105}"/>
              </a:ext>
            </a:extLst>
          </p:cNvPr>
          <p:cNvSpPr>
            <a:spLocks noGrp="1"/>
          </p:cNvSpPr>
          <p:nvPr>
            <p:ph type="sldNum" idx="12"/>
          </p:nvPr>
        </p:nvSpPr>
        <p:spPr>
          <a:xfrm>
            <a:off x="4341813" y="6465888"/>
            <a:ext cx="536575" cy="184150"/>
          </a:xfrm>
        </p:spPr>
        <p:txBody>
          <a:bodyPr/>
          <a:lstStyle/>
          <a:p>
            <a:fld id="{248EE29C-DCB8-4C23-BE14-115B5B2E505D}" type="slidenum">
              <a:rPr kumimoji="1" lang="ja-JP" altLang="en-US" smtClean="0"/>
              <a:t>4</a:t>
            </a:fld>
            <a:endParaRPr kumimoji="1" lang="ja-JP" altLang="en-US"/>
          </a:p>
        </p:txBody>
      </p:sp>
      <p:sp>
        <p:nvSpPr>
          <p:cNvPr id="25" name="タイトル 24">
            <a:extLst>
              <a:ext uri="{FF2B5EF4-FFF2-40B4-BE49-F238E27FC236}">
                <a16:creationId xmlns:a16="http://schemas.microsoft.com/office/drawing/2014/main" id="{9950F5FC-EE87-440C-A029-3148B1E080FA}"/>
              </a:ext>
            </a:extLst>
          </p:cNvPr>
          <p:cNvSpPr>
            <a:spLocks noGrp="1"/>
          </p:cNvSpPr>
          <p:nvPr>
            <p:ph type="title"/>
          </p:nvPr>
        </p:nvSpPr>
        <p:spPr>
          <a:xfrm>
            <a:off x="0" y="761144"/>
            <a:ext cx="9191624" cy="511233"/>
          </a:xfrm>
        </p:spPr>
        <p:txBody>
          <a:bodyPr/>
          <a:lstStyle/>
          <a:p>
            <a:pPr algn="ctr"/>
            <a:r>
              <a:rPr lang="en-US" altLang="ja-JP" sz="2800" b="1" dirty="0">
                <a:latin typeface="+mj-lt"/>
                <a:cs typeface="Arial" panose="020B0604020202020204" pitchFamily="34" charset="0"/>
              </a:rPr>
              <a:t>Classification of Channel and Environment Models for Human and Vehicle Body Area Networks (HBAN&amp;VBAN)</a:t>
            </a:r>
            <a:endParaRPr lang="ja-JP" altLang="en-US" sz="2800" b="1" dirty="0">
              <a:latin typeface="+mj-lt"/>
              <a:cs typeface="Arial" panose="020B0604020202020204" pitchFamily="34" charset="0"/>
            </a:endParaRPr>
          </a:p>
        </p:txBody>
      </p:sp>
      <p:sp>
        <p:nvSpPr>
          <p:cNvPr id="5" name="テキスト ボックス 4">
            <a:extLst>
              <a:ext uri="{FF2B5EF4-FFF2-40B4-BE49-F238E27FC236}">
                <a16:creationId xmlns:a16="http://schemas.microsoft.com/office/drawing/2014/main" id="{BF95CDAB-E950-4E48-B636-2C4D25C9BA38}"/>
              </a:ext>
            </a:extLst>
          </p:cNvPr>
          <p:cNvSpPr txBox="1"/>
          <p:nvPr/>
        </p:nvSpPr>
        <p:spPr>
          <a:xfrm>
            <a:off x="44387" y="1466464"/>
            <a:ext cx="1083076" cy="646331"/>
          </a:xfrm>
          <a:prstGeom prst="rect">
            <a:avLst/>
          </a:prstGeom>
          <a:noFill/>
          <a:ln>
            <a:solidFill>
              <a:schemeClr val="tx1"/>
            </a:solidFill>
          </a:ln>
        </p:spPr>
        <p:txBody>
          <a:bodyPr wrap="square" rtlCol="0">
            <a:spAutoFit/>
          </a:bodyPr>
          <a:lstStyle/>
          <a:p>
            <a:r>
              <a:rPr kumimoji="1" lang="en-US" altLang="ja-JP" b="0" dirty="0"/>
              <a:t>Channel model</a:t>
            </a:r>
            <a:endParaRPr kumimoji="1" lang="ja-JP" altLang="en-US" b="0" dirty="0"/>
          </a:p>
        </p:txBody>
      </p:sp>
      <p:sp>
        <p:nvSpPr>
          <p:cNvPr id="6" name="テキスト ボックス 5">
            <a:extLst>
              <a:ext uri="{FF2B5EF4-FFF2-40B4-BE49-F238E27FC236}">
                <a16:creationId xmlns:a16="http://schemas.microsoft.com/office/drawing/2014/main" id="{FF3CC334-C717-4FBC-A7A3-357F5B3A98B0}"/>
              </a:ext>
            </a:extLst>
          </p:cNvPr>
          <p:cNvSpPr txBox="1"/>
          <p:nvPr/>
        </p:nvSpPr>
        <p:spPr>
          <a:xfrm>
            <a:off x="1384916" y="1604964"/>
            <a:ext cx="2592280" cy="369332"/>
          </a:xfrm>
          <a:prstGeom prst="rect">
            <a:avLst/>
          </a:prstGeom>
          <a:noFill/>
        </p:spPr>
        <p:txBody>
          <a:bodyPr wrap="square" rtlCol="0">
            <a:spAutoFit/>
          </a:bodyPr>
          <a:lstStyle/>
          <a:p>
            <a:r>
              <a:rPr kumimoji="1" lang="en-US" altLang="ja-JP" b="0" dirty="0"/>
              <a:t>HBAN model</a:t>
            </a:r>
            <a:endParaRPr kumimoji="1" lang="ja-JP" altLang="en-US" b="0" dirty="0"/>
          </a:p>
        </p:txBody>
      </p:sp>
      <p:sp>
        <p:nvSpPr>
          <p:cNvPr id="7" name="テキスト ボックス 6">
            <a:extLst>
              <a:ext uri="{FF2B5EF4-FFF2-40B4-BE49-F238E27FC236}">
                <a16:creationId xmlns:a16="http://schemas.microsoft.com/office/drawing/2014/main" id="{50346E51-A057-4A5B-8148-B9A880BFEEA5}"/>
              </a:ext>
            </a:extLst>
          </p:cNvPr>
          <p:cNvSpPr txBox="1"/>
          <p:nvPr/>
        </p:nvSpPr>
        <p:spPr>
          <a:xfrm>
            <a:off x="1384916" y="3667068"/>
            <a:ext cx="2592280" cy="369332"/>
          </a:xfrm>
          <a:prstGeom prst="rect">
            <a:avLst/>
          </a:prstGeom>
          <a:noFill/>
        </p:spPr>
        <p:txBody>
          <a:bodyPr wrap="square" rtlCol="0">
            <a:spAutoFit/>
          </a:bodyPr>
          <a:lstStyle/>
          <a:p>
            <a:r>
              <a:rPr kumimoji="1" lang="en-US" altLang="ja-JP" b="0" dirty="0"/>
              <a:t>VBAN model</a:t>
            </a:r>
            <a:endParaRPr kumimoji="1" lang="ja-JP" altLang="en-US" b="0" dirty="0"/>
          </a:p>
        </p:txBody>
      </p:sp>
      <p:sp>
        <p:nvSpPr>
          <p:cNvPr id="9" name="テキスト ボックス 8">
            <a:extLst>
              <a:ext uri="{FF2B5EF4-FFF2-40B4-BE49-F238E27FC236}">
                <a16:creationId xmlns:a16="http://schemas.microsoft.com/office/drawing/2014/main" id="{43AC141B-D4E0-420E-81B9-3B1D1E2D6038}"/>
              </a:ext>
            </a:extLst>
          </p:cNvPr>
          <p:cNvSpPr txBox="1"/>
          <p:nvPr/>
        </p:nvSpPr>
        <p:spPr>
          <a:xfrm>
            <a:off x="3178205" y="1604964"/>
            <a:ext cx="2592280" cy="369332"/>
          </a:xfrm>
          <a:prstGeom prst="rect">
            <a:avLst/>
          </a:prstGeom>
          <a:noFill/>
        </p:spPr>
        <p:txBody>
          <a:bodyPr wrap="square" rtlCol="0">
            <a:spAutoFit/>
          </a:bodyPr>
          <a:lstStyle/>
          <a:p>
            <a:r>
              <a:rPr kumimoji="1" lang="en-US" altLang="ja-JP" b="0" dirty="0"/>
              <a:t>In-body (Implant)</a:t>
            </a:r>
            <a:endParaRPr kumimoji="1" lang="ja-JP" altLang="en-US" b="0" dirty="0"/>
          </a:p>
        </p:txBody>
      </p:sp>
      <p:sp>
        <p:nvSpPr>
          <p:cNvPr id="10" name="テキスト ボックス 9">
            <a:extLst>
              <a:ext uri="{FF2B5EF4-FFF2-40B4-BE49-F238E27FC236}">
                <a16:creationId xmlns:a16="http://schemas.microsoft.com/office/drawing/2014/main" id="{AFF18C4F-DAC4-41C1-9CCE-235ADF304200}"/>
              </a:ext>
            </a:extLst>
          </p:cNvPr>
          <p:cNvSpPr txBox="1"/>
          <p:nvPr/>
        </p:nvSpPr>
        <p:spPr>
          <a:xfrm>
            <a:off x="3178205" y="1872639"/>
            <a:ext cx="2592280" cy="369332"/>
          </a:xfrm>
          <a:prstGeom prst="rect">
            <a:avLst/>
          </a:prstGeom>
          <a:noFill/>
        </p:spPr>
        <p:txBody>
          <a:bodyPr wrap="square" rtlCol="0">
            <a:spAutoFit/>
          </a:bodyPr>
          <a:lstStyle/>
          <a:p>
            <a:r>
              <a:rPr kumimoji="1" lang="en-US" altLang="ja-JP" b="0" dirty="0"/>
              <a:t>On-body</a:t>
            </a:r>
            <a:endParaRPr kumimoji="1" lang="ja-JP" altLang="en-US" b="0" dirty="0"/>
          </a:p>
        </p:txBody>
      </p:sp>
      <p:sp>
        <p:nvSpPr>
          <p:cNvPr id="11" name="テキスト ボックス 10">
            <a:extLst>
              <a:ext uri="{FF2B5EF4-FFF2-40B4-BE49-F238E27FC236}">
                <a16:creationId xmlns:a16="http://schemas.microsoft.com/office/drawing/2014/main" id="{5F3616A2-A9EA-49FB-AB55-7118A2E5BEB1}"/>
              </a:ext>
            </a:extLst>
          </p:cNvPr>
          <p:cNvSpPr txBox="1"/>
          <p:nvPr/>
        </p:nvSpPr>
        <p:spPr>
          <a:xfrm>
            <a:off x="3178205" y="2179671"/>
            <a:ext cx="1482572" cy="369332"/>
          </a:xfrm>
          <a:prstGeom prst="rect">
            <a:avLst/>
          </a:prstGeom>
          <a:noFill/>
        </p:spPr>
        <p:txBody>
          <a:bodyPr wrap="square" rtlCol="0">
            <a:spAutoFit/>
          </a:bodyPr>
          <a:lstStyle/>
          <a:p>
            <a:r>
              <a:rPr kumimoji="1" lang="en-US" altLang="ja-JP" b="0" dirty="0"/>
              <a:t>Around body</a:t>
            </a:r>
            <a:endParaRPr kumimoji="1" lang="ja-JP" altLang="en-US" b="0" dirty="0"/>
          </a:p>
        </p:txBody>
      </p:sp>
      <p:sp>
        <p:nvSpPr>
          <p:cNvPr id="12" name="テキスト ボックス 11">
            <a:extLst>
              <a:ext uri="{FF2B5EF4-FFF2-40B4-BE49-F238E27FC236}">
                <a16:creationId xmlns:a16="http://schemas.microsoft.com/office/drawing/2014/main" id="{24B6B684-78A4-476F-AE1C-70E8B96C019E}"/>
              </a:ext>
            </a:extLst>
          </p:cNvPr>
          <p:cNvSpPr txBox="1"/>
          <p:nvPr/>
        </p:nvSpPr>
        <p:spPr>
          <a:xfrm>
            <a:off x="4882717" y="2179671"/>
            <a:ext cx="1482572" cy="369332"/>
          </a:xfrm>
          <a:prstGeom prst="rect">
            <a:avLst/>
          </a:prstGeom>
          <a:noFill/>
        </p:spPr>
        <p:txBody>
          <a:bodyPr wrap="square" rtlCol="0">
            <a:spAutoFit/>
          </a:bodyPr>
          <a:lstStyle/>
          <a:p>
            <a:r>
              <a:rPr kumimoji="1" lang="en-US" altLang="ja-JP" b="0" dirty="0"/>
              <a:t>Outdoor</a:t>
            </a:r>
            <a:endParaRPr kumimoji="1" lang="ja-JP" altLang="en-US" b="0" dirty="0"/>
          </a:p>
        </p:txBody>
      </p:sp>
      <p:sp>
        <p:nvSpPr>
          <p:cNvPr id="13" name="テキスト ボックス 12">
            <a:extLst>
              <a:ext uri="{FF2B5EF4-FFF2-40B4-BE49-F238E27FC236}">
                <a16:creationId xmlns:a16="http://schemas.microsoft.com/office/drawing/2014/main" id="{D239C313-8799-49AA-AD0E-ACDC8152B83C}"/>
              </a:ext>
            </a:extLst>
          </p:cNvPr>
          <p:cNvSpPr txBox="1"/>
          <p:nvPr/>
        </p:nvSpPr>
        <p:spPr>
          <a:xfrm>
            <a:off x="4882717" y="2451341"/>
            <a:ext cx="887768" cy="369332"/>
          </a:xfrm>
          <a:prstGeom prst="rect">
            <a:avLst/>
          </a:prstGeom>
          <a:noFill/>
        </p:spPr>
        <p:txBody>
          <a:bodyPr wrap="square" rtlCol="0">
            <a:spAutoFit/>
          </a:bodyPr>
          <a:lstStyle/>
          <a:p>
            <a:r>
              <a:rPr kumimoji="1" lang="en-US" altLang="ja-JP" b="0" dirty="0"/>
              <a:t>Indoor</a:t>
            </a:r>
            <a:endParaRPr kumimoji="1" lang="ja-JP" altLang="en-US" b="0" dirty="0"/>
          </a:p>
        </p:txBody>
      </p:sp>
      <p:sp>
        <p:nvSpPr>
          <p:cNvPr id="14" name="テキスト ボックス 13">
            <a:extLst>
              <a:ext uri="{FF2B5EF4-FFF2-40B4-BE49-F238E27FC236}">
                <a16:creationId xmlns:a16="http://schemas.microsoft.com/office/drawing/2014/main" id="{78F2F822-C824-4509-AD87-53FFAA5FC37B}"/>
              </a:ext>
            </a:extLst>
          </p:cNvPr>
          <p:cNvSpPr txBox="1"/>
          <p:nvPr/>
        </p:nvSpPr>
        <p:spPr>
          <a:xfrm>
            <a:off x="5921405" y="2457878"/>
            <a:ext cx="887768" cy="369332"/>
          </a:xfrm>
          <a:prstGeom prst="rect">
            <a:avLst/>
          </a:prstGeom>
          <a:noFill/>
        </p:spPr>
        <p:txBody>
          <a:bodyPr wrap="square" rtlCol="0">
            <a:spAutoFit/>
          </a:bodyPr>
          <a:lstStyle/>
          <a:p>
            <a:r>
              <a:rPr kumimoji="1" lang="en-US" altLang="ja-JP" b="0" dirty="0"/>
              <a:t>Home</a:t>
            </a:r>
            <a:endParaRPr kumimoji="1" lang="ja-JP" altLang="en-US" b="0" dirty="0"/>
          </a:p>
        </p:txBody>
      </p:sp>
      <p:sp>
        <p:nvSpPr>
          <p:cNvPr id="15" name="テキスト ボックス 14">
            <a:extLst>
              <a:ext uri="{FF2B5EF4-FFF2-40B4-BE49-F238E27FC236}">
                <a16:creationId xmlns:a16="http://schemas.microsoft.com/office/drawing/2014/main" id="{1D3493CB-D58D-4F6D-9A4F-24B10F0EF650}"/>
              </a:ext>
            </a:extLst>
          </p:cNvPr>
          <p:cNvSpPr txBox="1"/>
          <p:nvPr/>
        </p:nvSpPr>
        <p:spPr>
          <a:xfrm>
            <a:off x="5921405" y="2736085"/>
            <a:ext cx="887768" cy="369332"/>
          </a:xfrm>
          <a:prstGeom prst="rect">
            <a:avLst/>
          </a:prstGeom>
          <a:noFill/>
        </p:spPr>
        <p:txBody>
          <a:bodyPr wrap="square" rtlCol="0">
            <a:spAutoFit/>
          </a:bodyPr>
          <a:lstStyle/>
          <a:p>
            <a:r>
              <a:rPr kumimoji="1" lang="en-US" altLang="ja-JP" b="0" dirty="0"/>
              <a:t>Office</a:t>
            </a:r>
            <a:endParaRPr kumimoji="1" lang="ja-JP" altLang="en-US" b="0" dirty="0"/>
          </a:p>
        </p:txBody>
      </p:sp>
      <p:sp>
        <p:nvSpPr>
          <p:cNvPr id="16" name="テキスト ボックス 15">
            <a:extLst>
              <a:ext uri="{FF2B5EF4-FFF2-40B4-BE49-F238E27FC236}">
                <a16:creationId xmlns:a16="http://schemas.microsoft.com/office/drawing/2014/main" id="{1F58D0E7-DD7D-40EA-B441-224E70F9ECF6}"/>
              </a:ext>
            </a:extLst>
          </p:cNvPr>
          <p:cNvSpPr txBox="1"/>
          <p:nvPr/>
        </p:nvSpPr>
        <p:spPr>
          <a:xfrm>
            <a:off x="5921404" y="3032585"/>
            <a:ext cx="2503505" cy="369332"/>
          </a:xfrm>
          <a:prstGeom prst="rect">
            <a:avLst/>
          </a:prstGeom>
          <a:noFill/>
        </p:spPr>
        <p:txBody>
          <a:bodyPr wrap="square" rtlCol="0">
            <a:spAutoFit/>
          </a:bodyPr>
          <a:lstStyle/>
          <a:p>
            <a:r>
              <a:rPr kumimoji="1" lang="en-US" altLang="ja-JP" b="0" dirty="0"/>
              <a:t>Medical (e.g. Hospital)</a:t>
            </a:r>
            <a:endParaRPr kumimoji="1" lang="ja-JP" altLang="en-US" b="0" dirty="0"/>
          </a:p>
        </p:txBody>
      </p:sp>
      <p:sp>
        <p:nvSpPr>
          <p:cNvPr id="17" name="テキスト ボックス 16">
            <a:extLst>
              <a:ext uri="{FF2B5EF4-FFF2-40B4-BE49-F238E27FC236}">
                <a16:creationId xmlns:a16="http://schemas.microsoft.com/office/drawing/2014/main" id="{D72051AE-A63A-4EFB-9E4A-7A334E333102}"/>
              </a:ext>
            </a:extLst>
          </p:cNvPr>
          <p:cNvSpPr txBox="1"/>
          <p:nvPr/>
        </p:nvSpPr>
        <p:spPr>
          <a:xfrm>
            <a:off x="3178205" y="3667068"/>
            <a:ext cx="2592280" cy="369332"/>
          </a:xfrm>
          <a:prstGeom prst="rect">
            <a:avLst/>
          </a:prstGeom>
          <a:noFill/>
        </p:spPr>
        <p:txBody>
          <a:bodyPr wrap="square" rtlCol="0">
            <a:spAutoFit/>
          </a:bodyPr>
          <a:lstStyle/>
          <a:p>
            <a:r>
              <a:rPr kumimoji="1" lang="en-US" altLang="ja-JP" b="0" dirty="0"/>
              <a:t>In-vehicle</a:t>
            </a:r>
            <a:endParaRPr kumimoji="1" lang="ja-JP" altLang="en-US" b="0" dirty="0"/>
          </a:p>
        </p:txBody>
      </p:sp>
      <p:sp>
        <p:nvSpPr>
          <p:cNvPr id="18" name="テキスト ボックス 17">
            <a:extLst>
              <a:ext uri="{FF2B5EF4-FFF2-40B4-BE49-F238E27FC236}">
                <a16:creationId xmlns:a16="http://schemas.microsoft.com/office/drawing/2014/main" id="{09D1C022-79AD-4487-991C-088C47C7363B}"/>
              </a:ext>
            </a:extLst>
          </p:cNvPr>
          <p:cNvSpPr txBox="1"/>
          <p:nvPr/>
        </p:nvSpPr>
        <p:spPr>
          <a:xfrm>
            <a:off x="3178205" y="4825393"/>
            <a:ext cx="2592280" cy="369332"/>
          </a:xfrm>
          <a:prstGeom prst="rect">
            <a:avLst/>
          </a:prstGeom>
          <a:noFill/>
        </p:spPr>
        <p:txBody>
          <a:bodyPr wrap="square" rtlCol="0">
            <a:spAutoFit/>
          </a:bodyPr>
          <a:lstStyle/>
          <a:p>
            <a:r>
              <a:rPr kumimoji="1" lang="en-US" altLang="ja-JP" b="0" dirty="0"/>
              <a:t>On-vehicle</a:t>
            </a:r>
            <a:endParaRPr kumimoji="1" lang="ja-JP" altLang="en-US" b="0" dirty="0"/>
          </a:p>
        </p:txBody>
      </p:sp>
      <p:sp>
        <p:nvSpPr>
          <p:cNvPr id="19" name="テキスト ボックス 18">
            <a:extLst>
              <a:ext uri="{FF2B5EF4-FFF2-40B4-BE49-F238E27FC236}">
                <a16:creationId xmlns:a16="http://schemas.microsoft.com/office/drawing/2014/main" id="{8DE51ED8-53E1-4A9D-8141-55A4C92FC76B}"/>
              </a:ext>
            </a:extLst>
          </p:cNvPr>
          <p:cNvSpPr txBox="1"/>
          <p:nvPr/>
        </p:nvSpPr>
        <p:spPr>
          <a:xfrm>
            <a:off x="3178205" y="5119079"/>
            <a:ext cx="2592280" cy="369332"/>
          </a:xfrm>
          <a:prstGeom prst="rect">
            <a:avLst/>
          </a:prstGeom>
          <a:noFill/>
        </p:spPr>
        <p:txBody>
          <a:bodyPr wrap="square" rtlCol="0">
            <a:spAutoFit/>
          </a:bodyPr>
          <a:lstStyle/>
          <a:p>
            <a:r>
              <a:rPr kumimoji="1" lang="en-US" altLang="ja-JP" b="0" dirty="0"/>
              <a:t>Around vehicle</a:t>
            </a:r>
            <a:endParaRPr kumimoji="1" lang="ja-JP" altLang="en-US" b="0" dirty="0"/>
          </a:p>
        </p:txBody>
      </p:sp>
      <p:sp>
        <p:nvSpPr>
          <p:cNvPr id="20" name="テキスト ボックス 19">
            <a:extLst>
              <a:ext uri="{FF2B5EF4-FFF2-40B4-BE49-F238E27FC236}">
                <a16:creationId xmlns:a16="http://schemas.microsoft.com/office/drawing/2014/main" id="{2A324023-60E8-4496-8280-9600E0B09038}"/>
              </a:ext>
            </a:extLst>
          </p:cNvPr>
          <p:cNvSpPr txBox="1"/>
          <p:nvPr/>
        </p:nvSpPr>
        <p:spPr>
          <a:xfrm>
            <a:off x="4882717" y="3667068"/>
            <a:ext cx="1482572" cy="369332"/>
          </a:xfrm>
          <a:prstGeom prst="rect">
            <a:avLst/>
          </a:prstGeom>
          <a:noFill/>
        </p:spPr>
        <p:txBody>
          <a:bodyPr wrap="square" rtlCol="0">
            <a:spAutoFit/>
          </a:bodyPr>
          <a:lstStyle/>
          <a:p>
            <a:r>
              <a:rPr kumimoji="1" lang="en-US" altLang="ja-JP" b="0" dirty="0"/>
              <a:t>Engine room</a:t>
            </a:r>
            <a:endParaRPr kumimoji="1" lang="ja-JP" altLang="en-US" b="0" dirty="0"/>
          </a:p>
        </p:txBody>
      </p:sp>
      <p:sp>
        <p:nvSpPr>
          <p:cNvPr id="21" name="テキスト ボックス 20">
            <a:extLst>
              <a:ext uri="{FF2B5EF4-FFF2-40B4-BE49-F238E27FC236}">
                <a16:creationId xmlns:a16="http://schemas.microsoft.com/office/drawing/2014/main" id="{4C09F50B-01C4-4D0F-A517-3640730A2E86}"/>
              </a:ext>
            </a:extLst>
          </p:cNvPr>
          <p:cNvSpPr txBox="1"/>
          <p:nvPr/>
        </p:nvSpPr>
        <p:spPr>
          <a:xfrm>
            <a:off x="4882716" y="3960754"/>
            <a:ext cx="1793289" cy="369332"/>
          </a:xfrm>
          <a:prstGeom prst="rect">
            <a:avLst/>
          </a:prstGeom>
          <a:noFill/>
        </p:spPr>
        <p:txBody>
          <a:bodyPr wrap="square" rtlCol="0">
            <a:spAutoFit/>
          </a:bodyPr>
          <a:lstStyle/>
          <a:p>
            <a:r>
              <a:rPr kumimoji="1" lang="en-US" altLang="ja-JP" dirty="0">
                <a:solidFill>
                  <a:srgbClr val="FF0000"/>
                </a:solidFill>
              </a:rPr>
              <a:t>Cabin</a:t>
            </a:r>
            <a:endParaRPr kumimoji="1" lang="ja-JP" altLang="en-US" dirty="0">
              <a:solidFill>
                <a:srgbClr val="FF0000"/>
              </a:solidFill>
            </a:endParaRPr>
          </a:p>
        </p:txBody>
      </p:sp>
      <p:cxnSp>
        <p:nvCxnSpPr>
          <p:cNvPr id="23" name="直線コネクタ 22">
            <a:extLst>
              <a:ext uri="{FF2B5EF4-FFF2-40B4-BE49-F238E27FC236}">
                <a16:creationId xmlns:a16="http://schemas.microsoft.com/office/drawing/2014/main" id="{FFB6FEED-AA6A-46AF-A27A-DB9320863BB6}"/>
              </a:ext>
            </a:extLst>
          </p:cNvPr>
          <p:cNvCxnSpPr>
            <a:cxnSpLocks/>
            <a:stCxn id="5" idx="3"/>
            <a:endCxn id="6" idx="1"/>
          </p:cNvCxnSpPr>
          <p:nvPr/>
        </p:nvCxnSpPr>
        <p:spPr>
          <a:xfrm>
            <a:off x="1127463" y="1789630"/>
            <a:ext cx="25745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E3BFBB23-4664-4D5F-8318-D2BD95911725}"/>
              </a:ext>
            </a:extLst>
          </p:cNvPr>
          <p:cNvCxnSpPr>
            <a:cxnSpLocks/>
            <a:endCxn id="9" idx="1"/>
          </p:cNvCxnSpPr>
          <p:nvPr/>
        </p:nvCxnSpPr>
        <p:spPr>
          <a:xfrm>
            <a:off x="2796466" y="1789630"/>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25FC4353-7ED9-4CE8-BF67-1EC2EF6CC572}"/>
              </a:ext>
            </a:extLst>
          </p:cNvPr>
          <p:cNvCxnSpPr>
            <a:cxnSpLocks/>
          </p:cNvCxnSpPr>
          <p:nvPr/>
        </p:nvCxnSpPr>
        <p:spPr>
          <a:xfrm>
            <a:off x="2911875" y="2097206"/>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7AF5625-6F21-483F-B10E-F196ABB5DA06}"/>
              </a:ext>
            </a:extLst>
          </p:cNvPr>
          <p:cNvCxnSpPr>
            <a:cxnSpLocks/>
          </p:cNvCxnSpPr>
          <p:nvPr/>
        </p:nvCxnSpPr>
        <p:spPr>
          <a:xfrm>
            <a:off x="2911875" y="237241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6" name="直線コネクタ 35">
            <a:extLst>
              <a:ext uri="{FF2B5EF4-FFF2-40B4-BE49-F238E27FC236}">
                <a16:creationId xmlns:a16="http://schemas.microsoft.com/office/drawing/2014/main" id="{0D82FE1C-67C1-4D1A-9ED3-BBDD83E5E433}"/>
              </a:ext>
            </a:extLst>
          </p:cNvPr>
          <p:cNvCxnSpPr>
            <a:cxnSpLocks/>
          </p:cNvCxnSpPr>
          <p:nvPr/>
        </p:nvCxnSpPr>
        <p:spPr>
          <a:xfrm>
            <a:off x="2911875" y="1789630"/>
            <a:ext cx="0" cy="5827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0" name="直線コネクタ 39">
            <a:extLst>
              <a:ext uri="{FF2B5EF4-FFF2-40B4-BE49-F238E27FC236}">
                <a16:creationId xmlns:a16="http://schemas.microsoft.com/office/drawing/2014/main" id="{E8E952D5-72DB-4139-9676-13CE37230990}"/>
              </a:ext>
            </a:extLst>
          </p:cNvPr>
          <p:cNvCxnSpPr>
            <a:cxnSpLocks/>
          </p:cNvCxnSpPr>
          <p:nvPr/>
        </p:nvCxnSpPr>
        <p:spPr>
          <a:xfrm>
            <a:off x="1256189" y="1789629"/>
            <a:ext cx="0" cy="20621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2" name="直線コネクタ 41">
            <a:extLst>
              <a:ext uri="{FF2B5EF4-FFF2-40B4-BE49-F238E27FC236}">
                <a16:creationId xmlns:a16="http://schemas.microsoft.com/office/drawing/2014/main" id="{75099C50-56DC-467F-9290-DCC3D598CC14}"/>
              </a:ext>
            </a:extLst>
          </p:cNvPr>
          <p:cNvCxnSpPr>
            <a:cxnSpLocks/>
          </p:cNvCxnSpPr>
          <p:nvPr/>
        </p:nvCxnSpPr>
        <p:spPr>
          <a:xfrm>
            <a:off x="1256189" y="385173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3" name="直線コネクタ 42">
            <a:extLst>
              <a:ext uri="{FF2B5EF4-FFF2-40B4-BE49-F238E27FC236}">
                <a16:creationId xmlns:a16="http://schemas.microsoft.com/office/drawing/2014/main" id="{1CD53476-1E88-417B-B636-662655C8BC80}"/>
              </a:ext>
            </a:extLst>
          </p:cNvPr>
          <p:cNvCxnSpPr>
            <a:cxnSpLocks/>
          </p:cNvCxnSpPr>
          <p:nvPr/>
        </p:nvCxnSpPr>
        <p:spPr>
          <a:xfrm>
            <a:off x="2987335" y="499085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4" name="直線コネクタ 43">
            <a:extLst>
              <a:ext uri="{FF2B5EF4-FFF2-40B4-BE49-F238E27FC236}">
                <a16:creationId xmlns:a16="http://schemas.microsoft.com/office/drawing/2014/main" id="{9E20C47C-FA89-4B7C-B77D-1975FCD90DA1}"/>
              </a:ext>
            </a:extLst>
          </p:cNvPr>
          <p:cNvCxnSpPr>
            <a:cxnSpLocks/>
          </p:cNvCxnSpPr>
          <p:nvPr/>
        </p:nvCxnSpPr>
        <p:spPr>
          <a:xfrm>
            <a:off x="2796466" y="3851734"/>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5" name="直線コネクタ 44">
            <a:extLst>
              <a:ext uri="{FF2B5EF4-FFF2-40B4-BE49-F238E27FC236}">
                <a16:creationId xmlns:a16="http://schemas.microsoft.com/office/drawing/2014/main" id="{DB6ECC0C-7829-4A40-9966-07D948D518FB}"/>
              </a:ext>
            </a:extLst>
          </p:cNvPr>
          <p:cNvCxnSpPr>
            <a:cxnSpLocks/>
          </p:cNvCxnSpPr>
          <p:nvPr/>
        </p:nvCxnSpPr>
        <p:spPr>
          <a:xfrm>
            <a:off x="2987335" y="528453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6" name="直線コネクタ 45">
            <a:extLst>
              <a:ext uri="{FF2B5EF4-FFF2-40B4-BE49-F238E27FC236}">
                <a16:creationId xmlns:a16="http://schemas.microsoft.com/office/drawing/2014/main" id="{5F827DB4-0E39-42D5-8DDC-42C68C77DF0F}"/>
              </a:ext>
            </a:extLst>
          </p:cNvPr>
          <p:cNvCxnSpPr>
            <a:cxnSpLocks/>
          </p:cNvCxnSpPr>
          <p:nvPr/>
        </p:nvCxnSpPr>
        <p:spPr>
          <a:xfrm>
            <a:off x="2987335" y="3851734"/>
            <a:ext cx="0" cy="143280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8" name="直線コネクタ 47">
            <a:extLst>
              <a:ext uri="{FF2B5EF4-FFF2-40B4-BE49-F238E27FC236}">
                <a16:creationId xmlns:a16="http://schemas.microsoft.com/office/drawing/2014/main" id="{D1985BE9-2297-4EB7-AA10-0A9EB47BCAE1}"/>
              </a:ext>
            </a:extLst>
          </p:cNvPr>
          <p:cNvCxnSpPr>
            <a:cxnSpLocks/>
          </p:cNvCxnSpPr>
          <p:nvPr/>
        </p:nvCxnSpPr>
        <p:spPr>
          <a:xfrm>
            <a:off x="4572000" y="2357626"/>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49" name="直線コネクタ 48">
            <a:extLst>
              <a:ext uri="{FF2B5EF4-FFF2-40B4-BE49-F238E27FC236}">
                <a16:creationId xmlns:a16="http://schemas.microsoft.com/office/drawing/2014/main" id="{C3FBB181-3A68-4B25-9A16-82DDC78EF525}"/>
              </a:ext>
            </a:extLst>
          </p:cNvPr>
          <p:cNvCxnSpPr>
            <a:cxnSpLocks/>
          </p:cNvCxnSpPr>
          <p:nvPr/>
        </p:nvCxnSpPr>
        <p:spPr>
          <a:xfrm>
            <a:off x="4687409" y="26652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1" name="直線コネクタ 50">
            <a:extLst>
              <a:ext uri="{FF2B5EF4-FFF2-40B4-BE49-F238E27FC236}">
                <a16:creationId xmlns:a16="http://schemas.microsoft.com/office/drawing/2014/main" id="{C4FA2A54-5463-4AFE-9327-D4495DB1A671}"/>
              </a:ext>
            </a:extLst>
          </p:cNvPr>
          <p:cNvCxnSpPr>
            <a:cxnSpLocks/>
          </p:cNvCxnSpPr>
          <p:nvPr/>
        </p:nvCxnSpPr>
        <p:spPr>
          <a:xfrm>
            <a:off x="4687409" y="2357626"/>
            <a:ext cx="0" cy="307576"/>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2" name="直線コネクタ 51">
            <a:extLst>
              <a:ext uri="{FF2B5EF4-FFF2-40B4-BE49-F238E27FC236}">
                <a16:creationId xmlns:a16="http://schemas.microsoft.com/office/drawing/2014/main" id="{532AF9F5-1D43-44E6-98C8-FDF7472F0106}"/>
              </a:ext>
            </a:extLst>
          </p:cNvPr>
          <p:cNvCxnSpPr>
            <a:cxnSpLocks/>
          </p:cNvCxnSpPr>
          <p:nvPr/>
        </p:nvCxnSpPr>
        <p:spPr>
          <a:xfrm>
            <a:off x="5624003" y="2636007"/>
            <a:ext cx="381739"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3" name="直線コネクタ 52">
            <a:extLst>
              <a:ext uri="{FF2B5EF4-FFF2-40B4-BE49-F238E27FC236}">
                <a16:creationId xmlns:a16="http://schemas.microsoft.com/office/drawing/2014/main" id="{98BE19A9-D29E-45A2-A1FA-48F933D60C2D}"/>
              </a:ext>
            </a:extLst>
          </p:cNvPr>
          <p:cNvCxnSpPr>
            <a:cxnSpLocks/>
          </p:cNvCxnSpPr>
          <p:nvPr/>
        </p:nvCxnSpPr>
        <p:spPr>
          <a:xfrm>
            <a:off x="5739412" y="2943583"/>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4" name="直線コネクタ 53">
            <a:extLst>
              <a:ext uri="{FF2B5EF4-FFF2-40B4-BE49-F238E27FC236}">
                <a16:creationId xmlns:a16="http://schemas.microsoft.com/office/drawing/2014/main" id="{EF4DE9A0-EA0B-4C29-92D5-689DE28DF570}"/>
              </a:ext>
            </a:extLst>
          </p:cNvPr>
          <p:cNvCxnSpPr>
            <a:cxnSpLocks/>
          </p:cNvCxnSpPr>
          <p:nvPr/>
        </p:nvCxnSpPr>
        <p:spPr>
          <a:xfrm>
            <a:off x="5739412" y="3218791"/>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5" name="直線コネクタ 54">
            <a:extLst>
              <a:ext uri="{FF2B5EF4-FFF2-40B4-BE49-F238E27FC236}">
                <a16:creationId xmlns:a16="http://schemas.microsoft.com/office/drawing/2014/main" id="{41E390A6-F8E4-41BF-8D9D-2CB9DDAFB307}"/>
              </a:ext>
            </a:extLst>
          </p:cNvPr>
          <p:cNvCxnSpPr>
            <a:cxnSpLocks/>
          </p:cNvCxnSpPr>
          <p:nvPr/>
        </p:nvCxnSpPr>
        <p:spPr>
          <a:xfrm>
            <a:off x="5739412" y="2636007"/>
            <a:ext cx="0" cy="582785"/>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7" name="直線コネクタ 56">
            <a:extLst>
              <a:ext uri="{FF2B5EF4-FFF2-40B4-BE49-F238E27FC236}">
                <a16:creationId xmlns:a16="http://schemas.microsoft.com/office/drawing/2014/main" id="{2159D672-3097-407B-B289-2DA96EE44468}"/>
              </a:ext>
            </a:extLst>
          </p:cNvPr>
          <p:cNvCxnSpPr>
            <a:cxnSpLocks/>
          </p:cNvCxnSpPr>
          <p:nvPr/>
        </p:nvCxnSpPr>
        <p:spPr>
          <a:xfrm>
            <a:off x="4727358" y="4145420"/>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58" name="直線コネクタ 57">
            <a:extLst>
              <a:ext uri="{FF2B5EF4-FFF2-40B4-BE49-F238E27FC236}">
                <a16:creationId xmlns:a16="http://schemas.microsoft.com/office/drawing/2014/main" id="{D2E9602A-3F08-4BA4-8604-FFD06D1F1094}"/>
              </a:ext>
            </a:extLst>
          </p:cNvPr>
          <p:cNvCxnSpPr>
            <a:cxnSpLocks/>
          </p:cNvCxnSpPr>
          <p:nvPr/>
        </p:nvCxnSpPr>
        <p:spPr>
          <a:xfrm>
            <a:off x="4323425" y="3851734"/>
            <a:ext cx="594803"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0" name="直線コネクタ 59">
            <a:extLst>
              <a:ext uri="{FF2B5EF4-FFF2-40B4-BE49-F238E27FC236}">
                <a16:creationId xmlns:a16="http://schemas.microsoft.com/office/drawing/2014/main" id="{F27DC3FD-02E1-45A5-8737-52AC79CF7350}"/>
              </a:ext>
            </a:extLst>
          </p:cNvPr>
          <p:cNvCxnSpPr>
            <a:cxnSpLocks/>
          </p:cNvCxnSpPr>
          <p:nvPr/>
        </p:nvCxnSpPr>
        <p:spPr>
          <a:xfrm>
            <a:off x="4727358" y="3851734"/>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63" name="直線コネクタ 62">
            <a:extLst>
              <a:ext uri="{FF2B5EF4-FFF2-40B4-BE49-F238E27FC236}">
                <a16:creationId xmlns:a16="http://schemas.microsoft.com/office/drawing/2014/main" id="{44DD6065-F520-4226-A395-0423B520D6BB}"/>
              </a:ext>
            </a:extLst>
          </p:cNvPr>
          <p:cNvCxnSpPr>
            <a:cxnSpLocks/>
          </p:cNvCxnSpPr>
          <p:nvPr/>
        </p:nvCxnSpPr>
        <p:spPr>
          <a:xfrm>
            <a:off x="4727358" y="4522102"/>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テキスト ボックス 64">
            <a:extLst>
              <a:ext uri="{FF2B5EF4-FFF2-40B4-BE49-F238E27FC236}">
                <a16:creationId xmlns:a16="http://schemas.microsoft.com/office/drawing/2014/main" id="{A5B02CA5-A50D-4449-A6E9-646CA80A1BA4}"/>
              </a:ext>
            </a:extLst>
          </p:cNvPr>
          <p:cNvSpPr txBox="1"/>
          <p:nvPr/>
        </p:nvSpPr>
        <p:spPr>
          <a:xfrm>
            <a:off x="4882716" y="4275914"/>
            <a:ext cx="3880280" cy="369332"/>
          </a:xfrm>
          <a:prstGeom prst="rect">
            <a:avLst/>
          </a:prstGeom>
          <a:noFill/>
        </p:spPr>
        <p:txBody>
          <a:bodyPr wrap="square" rtlCol="0">
            <a:spAutoFit/>
          </a:bodyPr>
          <a:lstStyle/>
          <a:p>
            <a:r>
              <a:rPr kumimoji="1" lang="en-US" altLang="ja-JP" b="0" dirty="0"/>
              <a:t>Through engine room and cabin</a:t>
            </a:r>
            <a:endParaRPr kumimoji="1" lang="ja-JP" altLang="en-US" b="0" dirty="0"/>
          </a:p>
        </p:txBody>
      </p:sp>
      <p:cxnSp>
        <p:nvCxnSpPr>
          <p:cNvPr id="70" name="直線コネクタ 69">
            <a:extLst>
              <a:ext uri="{FF2B5EF4-FFF2-40B4-BE49-F238E27FC236}">
                <a16:creationId xmlns:a16="http://schemas.microsoft.com/office/drawing/2014/main" id="{F4AF134D-10A8-4E10-B311-B1A702B0395A}"/>
              </a:ext>
            </a:extLst>
          </p:cNvPr>
          <p:cNvCxnSpPr>
            <a:cxnSpLocks/>
          </p:cNvCxnSpPr>
          <p:nvPr/>
        </p:nvCxnSpPr>
        <p:spPr>
          <a:xfrm>
            <a:off x="4421079" y="5017486"/>
            <a:ext cx="149145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2" name="直線コネクタ 71">
            <a:extLst>
              <a:ext uri="{FF2B5EF4-FFF2-40B4-BE49-F238E27FC236}">
                <a16:creationId xmlns:a16="http://schemas.microsoft.com/office/drawing/2014/main" id="{83EDE0B6-0782-44C4-9F52-F55087EFCE13}"/>
              </a:ext>
            </a:extLst>
          </p:cNvPr>
          <p:cNvCxnSpPr>
            <a:cxnSpLocks/>
          </p:cNvCxnSpPr>
          <p:nvPr/>
        </p:nvCxnSpPr>
        <p:spPr>
          <a:xfrm>
            <a:off x="5646199" y="530369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3" name="直線コネクタ 72">
            <a:extLst>
              <a:ext uri="{FF2B5EF4-FFF2-40B4-BE49-F238E27FC236}">
                <a16:creationId xmlns:a16="http://schemas.microsoft.com/office/drawing/2014/main" id="{0F006349-78CF-4345-86BE-71E61AB83A03}"/>
              </a:ext>
            </a:extLst>
          </p:cNvPr>
          <p:cNvCxnSpPr>
            <a:cxnSpLocks/>
          </p:cNvCxnSpPr>
          <p:nvPr/>
        </p:nvCxnSpPr>
        <p:spPr>
          <a:xfrm>
            <a:off x="5646199" y="4997956"/>
            <a:ext cx="0" cy="67036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a:extLst>
              <a:ext uri="{FF2B5EF4-FFF2-40B4-BE49-F238E27FC236}">
                <a16:creationId xmlns:a16="http://schemas.microsoft.com/office/drawing/2014/main" id="{5644D089-AB4A-4D8C-A770-CA18EE012039}"/>
              </a:ext>
            </a:extLst>
          </p:cNvPr>
          <p:cNvCxnSpPr>
            <a:cxnSpLocks/>
          </p:cNvCxnSpPr>
          <p:nvPr/>
        </p:nvCxnSpPr>
        <p:spPr>
          <a:xfrm>
            <a:off x="5646199" y="5668324"/>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76" name="テキスト ボックス 75">
            <a:extLst>
              <a:ext uri="{FF2B5EF4-FFF2-40B4-BE49-F238E27FC236}">
                <a16:creationId xmlns:a16="http://schemas.microsoft.com/office/drawing/2014/main" id="{71DE0290-7D5A-4DF0-A3B7-6E6A2A831604}"/>
              </a:ext>
            </a:extLst>
          </p:cNvPr>
          <p:cNvSpPr txBox="1"/>
          <p:nvPr/>
        </p:nvSpPr>
        <p:spPr>
          <a:xfrm>
            <a:off x="5921404" y="4825393"/>
            <a:ext cx="2592280" cy="369332"/>
          </a:xfrm>
          <a:prstGeom prst="rect">
            <a:avLst/>
          </a:prstGeom>
          <a:noFill/>
        </p:spPr>
        <p:txBody>
          <a:bodyPr wrap="square" rtlCol="0">
            <a:spAutoFit/>
          </a:bodyPr>
          <a:lstStyle/>
          <a:p>
            <a:r>
              <a:rPr kumimoji="1" lang="en-US" altLang="ja-JP" b="0" dirty="0"/>
              <a:t>Roof</a:t>
            </a:r>
            <a:endParaRPr kumimoji="1" lang="ja-JP" altLang="en-US" b="0" dirty="0"/>
          </a:p>
        </p:txBody>
      </p:sp>
      <p:sp>
        <p:nvSpPr>
          <p:cNvPr id="77" name="テキスト ボックス 76">
            <a:extLst>
              <a:ext uri="{FF2B5EF4-FFF2-40B4-BE49-F238E27FC236}">
                <a16:creationId xmlns:a16="http://schemas.microsoft.com/office/drawing/2014/main" id="{7CF24ADD-5E81-411F-BEA3-B63E7470C4BF}"/>
              </a:ext>
            </a:extLst>
          </p:cNvPr>
          <p:cNvSpPr txBox="1"/>
          <p:nvPr/>
        </p:nvSpPr>
        <p:spPr>
          <a:xfrm>
            <a:off x="5921403" y="5131136"/>
            <a:ext cx="3158233" cy="369332"/>
          </a:xfrm>
          <a:prstGeom prst="rect">
            <a:avLst/>
          </a:prstGeom>
          <a:noFill/>
        </p:spPr>
        <p:txBody>
          <a:bodyPr wrap="square" rtlCol="0">
            <a:spAutoFit/>
          </a:bodyPr>
          <a:lstStyle/>
          <a:p>
            <a:r>
              <a:rPr kumimoji="1" lang="en-US" altLang="ja-JP" dirty="0">
                <a:solidFill>
                  <a:srgbClr val="FF0000"/>
                </a:solidFill>
              </a:rPr>
              <a:t>Side Right/Left/Front/back</a:t>
            </a:r>
            <a:endParaRPr kumimoji="1" lang="ja-JP" altLang="en-US" dirty="0">
              <a:solidFill>
                <a:srgbClr val="FF0000"/>
              </a:solidFill>
            </a:endParaRPr>
          </a:p>
        </p:txBody>
      </p:sp>
      <p:sp>
        <p:nvSpPr>
          <p:cNvPr id="78" name="テキスト ボックス 77">
            <a:extLst>
              <a:ext uri="{FF2B5EF4-FFF2-40B4-BE49-F238E27FC236}">
                <a16:creationId xmlns:a16="http://schemas.microsoft.com/office/drawing/2014/main" id="{FF3E0266-5B19-465F-B7BA-D7415D5B0412}"/>
              </a:ext>
            </a:extLst>
          </p:cNvPr>
          <p:cNvSpPr txBox="1"/>
          <p:nvPr/>
        </p:nvSpPr>
        <p:spPr>
          <a:xfrm>
            <a:off x="5921404" y="5456099"/>
            <a:ext cx="2592280" cy="369332"/>
          </a:xfrm>
          <a:prstGeom prst="rect">
            <a:avLst/>
          </a:prstGeom>
          <a:noFill/>
        </p:spPr>
        <p:txBody>
          <a:bodyPr wrap="square" rtlCol="0">
            <a:spAutoFit/>
          </a:bodyPr>
          <a:lstStyle/>
          <a:p>
            <a:r>
              <a:rPr kumimoji="1" lang="en-US" altLang="ja-JP" b="0" dirty="0"/>
              <a:t>Bottom</a:t>
            </a:r>
            <a:endParaRPr kumimoji="1" lang="ja-JP" altLang="en-US" b="0" dirty="0"/>
          </a:p>
        </p:txBody>
      </p:sp>
      <p:cxnSp>
        <p:nvCxnSpPr>
          <p:cNvPr id="80" name="直線コネクタ 79">
            <a:extLst>
              <a:ext uri="{FF2B5EF4-FFF2-40B4-BE49-F238E27FC236}">
                <a16:creationId xmlns:a16="http://schemas.microsoft.com/office/drawing/2014/main" id="{70A7CF6B-EDDD-461F-9141-D288B0AB793E}"/>
              </a:ext>
            </a:extLst>
          </p:cNvPr>
          <p:cNvCxnSpPr>
            <a:cxnSpLocks/>
          </p:cNvCxnSpPr>
          <p:nvPr/>
        </p:nvCxnSpPr>
        <p:spPr>
          <a:xfrm>
            <a:off x="4944862" y="5980305"/>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1" name="直線コネクタ 80">
            <a:extLst>
              <a:ext uri="{FF2B5EF4-FFF2-40B4-BE49-F238E27FC236}">
                <a16:creationId xmlns:a16="http://schemas.microsoft.com/office/drawing/2014/main" id="{A7F8FF7A-3A38-4BD8-A9E6-AECF971CA5E5}"/>
              </a:ext>
            </a:extLst>
          </p:cNvPr>
          <p:cNvCxnSpPr>
            <a:cxnSpLocks/>
          </p:cNvCxnSpPr>
          <p:nvPr/>
        </p:nvCxnSpPr>
        <p:spPr>
          <a:xfrm>
            <a:off x="4944862" y="5330985"/>
            <a:ext cx="0" cy="105014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2" name="直線コネクタ 81">
            <a:extLst>
              <a:ext uri="{FF2B5EF4-FFF2-40B4-BE49-F238E27FC236}">
                <a16:creationId xmlns:a16="http://schemas.microsoft.com/office/drawing/2014/main" id="{58304509-7542-4C66-B051-99D5E5308BBF}"/>
              </a:ext>
            </a:extLst>
          </p:cNvPr>
          <p:cNvCxnSpPr>
            <a:cxnSpLocks/>
          </p:cNvCxnSpPr>
          <p:nvPr/>
        </p:nvCxnSpPr>
        <p:spPr>
          <a:xfrm>
            <a:off x="4944862" y="6381129"/>
            <a:ext cx="266330"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4" name="直線コネクタ 83">
            <a:extLst>
              <a:ext uri="{FF2B5EF4-FFF2-40B4-BE49-F238E27FC236}">
                <a16:creationId xmlns:a16="http://schemas.microsoft.com/office/drawing/2014/main" id="{BBF519A7-B3EB-43E5-A994-54A97D36B3E9}"/>
              </a:ext>
            </a:extLst>
          </p:cNvPr>
          <p:cNvCxnSpPr>
            <a:cxnSpLocks/>
          </p:cNvCxnSpPr>
          <p:nvPr/>
        </p:nvCxnSpPr>
        <p:spPr>
          <a:xfrm>
            <a:off x="4811697" y="5320738"/>
            <a:ext cx="142042" cy="0"/>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87" name="テキスト ボックス 86">
            <a:extLst>
              <a:ext uri="{FF2B5EF4-FFF2-40B4-BE49-F238E27FC236}">
                <a16:creationId xmlns:a16="http://schemas.microsoft.com/office/drawing/2014/main" id="{3BA546F9-0A23-4D53-9441-35708256181D}"/>
              </a:ext>
            </a:extLst>
          </p:cNvPr>
          <p:cNvSpPr txBox="1"/>
          <p:nvPr/>
        </p:nvSpPr>
        <p:spPr>
          <a:xfrm>
            <a:off x="5166804" y="5804305"/>
            <a:ext cx="2592280" cy="369332"/>
          </a:xfrm>
          <a:prstGeom prst="rect">
            <a:avLst/>
          </a:prstGeom>
          <a:noFill/>
        </p:spPr>
        <p:txBody>
          <a:bodyPr wrap="square" rtlCol="0">
            <a:spAutoFit/>
          </a:bodyPr>
          <a:lstStyle/>
          <a:p>
            <a:r>
              <a:rPr kumimoji="1" lang="en-US" altLang="ja-JP" dirty="0">
                <a:solidFill>
                  <a:srgbClr val="FF0000"/>
                </a:solidFill>
              </a:rPr>
              <a:t>Static vehicle</a:t>
            </a:r>
            <a:endParaRPr kumimoji="1" lang="ja-JP" altLang="en-US" dirty="0">
              <a:solidFill>
                <a:srgbClr val="FF0000"/>
              </a:solidFill>
            </a:endParaRPr>
          </a:p>
        </p:txBody>
      </p:sp>
      <p:sp>
        <p:nvSpPr>
          <p:cNvPr id="88" name="テキスト ボックス 87">
            <a:extLst>
              <a:ext uri="{FF2B5EF4-FFF2-40B4-BE49-F238E27FC236}">
                <a16:creationId xmlns:a16="http://schemas.microsoft.com/office/drawing/2014/main" id="{24584434-F2D7-4D83-84F1-1AEE5879527F}"/>
              </a:ext>
            </a:extLst>
          </p:cNvPr>
          <p:cNvSpPr txBox="1"/>
          <p:nvPr/>
        </p:nvSpPr>
        <p:spPr>
          <a:xfrm>
            <a:off x="5166804" y="6132659"/>
            <a:ext cx="2592280" cy="369332"/>
          </a:xfrm>
          <a:prstGeom prst="rect">
            <a:avLst/>
          </a:prstGeom>
          <a:noFill/>
        </p:spPr>
        <p:txBody>
          <a:bodyPr wrap="square" rtlCol="0">
            <a:spAutoFit/>
          </a:bodyPr>
          <a:lstStyle/>
          <a:p>
            <a:r>
              <a:rPr kumimoji="1" lang="en-US" altLang="ja-JP" b="0" dirty="0"/>
              <a:t>Moving vehicle</a:t>
            </a:r>
            <a:endParaRPr kumimoji="1" lang="ja-JP" altLang="en-US" b="0" dirty="0"/>
          </a:p>
        </p:txBody>
      </p:sp>
      <p:sp>
        <p:nvSpPr>
          <p:cNvPr id="89" name="テキスト ボックス 88">
            <a:extLst>
              <a:ext uri="{FF2B5EF4-FFF2-40B4-BE49-F238E27FC236}">
                <a16:creationId xmlns:a16="http://schemas.microsoft.com/office/drawing/2014/main" id="{13652B20-0153-4BD0-8391-6400225B0B1F}"/>
              </a:ext>
            </a:extLst>
          </p:cNvPr>
          <p:cNvSpPr txBox="1"/>
          <p:nvPr/>
        </p:nvSpPr>
        <p:spPr>
          <a:xfrm>
            <a:off x="6152225" y="1477838"/>
            <a:ext cx="2561208" cy="646331"/>
          </a:xfrm>
          <a:prstGeom prst="rect">
            <a:avLst/>
          </a:prstGeom>
          <a:noFill/>
        </p:spPr>
        <p:txBody>
          <a:bodyPr wrap="square">
            <a:spAutoFit/>
          </a:bodyPr>
          <a:lstStyle/>
          <a:p>
            <a:r>
              <a:rPr lang="en-US" altLang="ja-JP" dirty="0">
                <a:solidFill>
                  <a:srgbClr val="0000FF"/>
                </a:solidFill>
              </a:rPr>
              <a:t>※Covered by</a:t>
            </a:r>
            <a:br>
              <a:rPr lang="en-US" altLang="ja-JP" dirty="0">
                <a:solidFill>
                  <a:srgbClr val="0000FF"/>
                </a:solidFill>
              </a:rPr>
            </a:br>
            <a:r>
              <a:rPr kumimoji="1" lang="en-US" altLang="ja-JP" dirty="0">
                <a:solidFill>
                  <a:srgbClr val="0000FF"/>
                </a:solidFill>
              </a:rPr>
              <a:t>IEEE 802.15.6-2012</a:t>
            </a:r>
          </a:p>
        </p:txBody>
      </p:sp>
      <p:sp>
        <p:nvSpPr>
          <p:cNvPr id="90" name="四角形: 角を丸くする 89">
            <a:extLst>
              <a:ext uri="{FF2B5EF4-FFF2-40B4-BE49-F238E27FC236}">
                <a16:creationId xmlns:a16="http://schemas.microsoft.com/office/drawing/2014/main" id="{B2CA8BE4-EB33-4710-8CA5-1F97870F8953}"/>
              </a:ext>
            </a:extLst>
          </p:cNvPr>
          <p:cNvSpPr/>
          <p:nvPr/>
        </p:nvSpPr>
        <p:spPr>
          <a:xfrm>
            <a:off x="1384916" y="1466464"/>
            <a:ext cx="7328508" cy="1945689"/>
          </a:xfrm>
          <a:prstGeom prst="roundRect">
            <a:avLst/>
          </a:prstGeom>
          <a:noFill/>
          <a:ln>
            <a:solidFill>
              <a:schemeClr val="accent3">
                <a:lumMod val="75000"/>
              </a:schemeClr>
            </a:solidFill>
            <a:prstDash val="dash"/>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66" name="テキスト ボックス 65">
            <a:extLst>
              <a:ext uri="{FF2B5EF4-FFF2-40B4-BE49-F238E27FC236}">
                <a16:creationId xmlns:a16="http://schemas.microsoft.com/office/drawing/2014/main" id="{E389F74C-93CF-4400-AF20-80B3C76852ED}"/>
              </a:ext>
            </a:extLst>
          </p:cNvPr>
          <p:cNvSpPr txBox="1"/>
          <p:nvPr/>
        </p:nvSpPr>
        <p:spPr>
          <a:xfrm>
            <a:off x="3284735" y="2368700"/>
            <a:ext cx="1482572" cy="261610"/>
          </a:xfrm>
          <a:prstGeom prst="rect">
            <a:avLst/>
          </a:prstGeom>
          <a:noFill/>
        </p:spPr>
        <p:txBody>
          <a:bodyPr wrap="square" rtlCol="0">
            <a:spAutoFit/>
          </a:bodyPr>
          <a:lstStyle/>
          <a:p>
            <a:r>
              <a:rPr lang="en-US" altLang="ja-JP" sz="1100" b="0" dirty="0"/>
              <a:t>※not covered yet</a:t>
            </a:r>
            <a:endParaRPr kumimoji="1" lang="ja-JP" altLang="en-US" sz="1100" b="0" dirty="0"/>
          </a:p>
        </p:txBody>
      </p:sp>
      <p:sp>
        <p:nvSpPr>
          <p:cNvPr id="68" name="テキスト ボックス 67">
            <a:extLst>
              <a:ext uri="{FF2B5EF4-FFF2-40B4-BE49-F238E27FC236}">
                <a16:creationId xmlns:a16="http://schemas.microsoft.com/office/drawing/2014/main" id="{0453018A-525D-493B-9D0B-CA6C2E24CCBE}"/>
              </a:ext>
            </a:extLst>
          </p:cNvPr>
          <p:cNvSpPr txBox="1"/>
          <p:nvPr/>
        </p:nvSpPr>
        <p:spPr>
          <a:xfrm>
            <a:off x="5624003" y="4018810"/>
            <a:ext cx="1482572"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69" name="テキスト ボックス 68">
            <a:extLst>
              <a:ext uri="{FF2B5EF4-FFF2-40B4-BE49-F238E27FC236}">
                <a16:creationId xmlns:a16="http://schemas.microsoft.com/office/drawing/2014/main" id="{B9889E88-D4AA-4482-8B1A-FA2DEB91DD1A}"/>
              </a:ext>
            </a:extLst>
          </p:cNvPr>
          <p:cNvSpPr txBox="1"/>
          <p:nvPr/>
        </p:nvSpPr>
        <p:spPr>
          <a:xfrm>
            <a:off x="7778675" y="5419005"/>
            <a:ext cx="1167414"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71" name="テキスト ボックス 70">
            <a:extLst>
              <a:ext uri="{FF2B5EF4-FFF2-40B4-BE49-F238E27FC236}">
                <a16:creationId xmlns:a16="http://schemas.microsoft.com/office/drawing/2014/main" id="{BBACB7F7-6D94-433A-B1B8-CC25865ADEE2}"/>
              </a:ext>
            </a:extLst>
          </p:cNvPr>
          <p:cNvSpPr txBox="1"/>
          <p:nvPr/>
        </p:nvSpPr>
        <p:spPr>
          <a:xfrm>
            <a:off x="7057375" y="2110554"/>
            <a:ext cx="1656049" cy="600164"/>
          </a:xfrm>
          <a:prstGeom prst="rect">
            <a:avLst/>
          </a:prstGeom>
          <a:solidFill>
            <a:srgbClr val="FFFF00"/>
          </a:solidFill>
          <a:ln>
            <a:solidFill>
              <a:schemeClr val="tx1"/>
            </a:solidFill>
          </a:ln>
        </p:spPr>
        <p:txBody>
          <a:bodyPr wrap="square" rtlCol="0">
            <a:spAutoFit/>
          </a:bodyPr>
          <a:lstStyle/>
          <a:p>
            <a:r>
              <a:rPr lang="en-US" altLang="ja-JP" sz="1100" b="0" dirty="0"/>
              <a:t>※Around meaning;</a:t>
            </a:r>
          </a:p>
          <a:p>
            <a:r>
              <a:rPr kumimoji="1" lang="en-US" altLang="ja-JP" sz="1100" b="0" dirty="0"/>
              <a:t>Desk, WiFi AP in the room etc.</a:t>
            </a:r>
            <a:endParaRPr kumimoji="1" lang="ja-JP" altLang="en-US" sz="1100" b="0" dirty="0"/>
          </a:p>
        </p:txBody>
      </p:sp>
      <p:sp>
        <p:nvSpPr>
          <p:cNvPr id="75" name="テキスト ボックス 74">
            <a:extLst>
              <a:ext uri="{FF2B5EF4-FFF2-40B4-BE49-F238E27FC236}">
                <a16:creationId xmlns:a16="http://schemas.microsoft.com/office/drawing/2014/main" id="{014E8CEB-F2A6-4BC0-B80F-5CB6DDC765C7}"/>
              </a:ext>
            </a:extLst>
          </p:cNvPr>
          <p:cNvSpPr txBox="1"/>
          <p:nvPr/>
        </p:nvSpPr>
        <p:spPr>
          <a:xfrm>
            <a:off x="44387" y="2264567"/>
            <a:ext cx="1083076" cy="1477328"/>
          </a:xfrm>
          <a:prstGeom prst="rect">
            <a:avLst/>
          </a:prstGeom>
          <a:noFill/>
          <a:ln>
            <a:solidFill>
              <a:schemeClr val="tx1"/>
            </a:solidFill>
          </a:ln>
        </p:spPr>
        <p:txBody>
          <a:bodyPr wrap="square" rtlCol="0">
            <a:spAutoFit/>
          </a:bodyPr>
          <a:lstStyle/>
          <a:p>
            <a:r>
              <a:rPr kumimoji="1" lang="en-US" altLang="ja-JP" b="0" dirty="0"/>
              <a:t>Channel model</a:t>
            </a:r>
          </a:p>
          <a:p>
            <a:r>
              <a:rPr lang="en-US" altLang="ja-JP" b="0" dirty="0"/>
              <a:t>With environment</a:t>
            </a:r>
            <a:endParaRPr kumimoji="1" lang="ja-JP" altLang="en-US" b="0" dirty="0"/>
          </a:p>
        </p:txBody>
      </p:sp>
      <p:sp>
        <p:nvSpPr>
          <p:cNvPr id="91" name="テキスト ボックス 90">
            <a:extLst>
              <a:ext uri="{FF2B5EF4-FFF2-40B4-BE49-F238E27FC236}">
                <a16:creationId xmlns:a16="http://schemas.microsoft.com/office/drawing/2014/main" id="{E2CD5EB9-C00D-486A-9920-1FF8167C00EA}"/>
              </a:ext>
            </a:extLst>
          </p:cNvPr>
          <p:cNvSpPr txBox="1"/>
          <p:nvPr/>
        </p:nvSpPr>
        <p:spPr>
          <a:xfrm>
            <a:off x="4918228" y="1615649"/>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2" name="テキスト ボックス 91">
            <a:extLst>
              <a:ext uri="{FF2B5EF4-FFF2-40B4-BE49-F238E27FC236}">
                <a16:creationId xmlns:a16="http://schemas.microsoft.com/office/drawing/2014/main" id="{937086E2-9B88-4F98-8477-1F67663FA056}"/>
              </a:ext>
            </a:extLst>
          </p:cNvPr>
          <p:cNvSpPr txBox="1"/>
          <p:nvPr/>
        </p:nvSpPr>
        <p:spPr>
          <a:xfrm>
            <a:off x="4092605" y="1890348"/>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3" name="テキスト ボックス 92">
            <a:extLst>
              <a:ext uri="{FF2B5EF4-FFF2-40B4-BE49-F238E27FC236}">
                <a16:creationId xmlns:a16="http://schemas.microsoft.com/office/drawing/2014/main" id="{125EE139-095F-4372-AAB9-64593EB37E6E}"/>
              </a:ext>
            </a:extLst>
          </p:cNvPr>
          <p:cNvSpPr txBox="1"/>
          <p:nvPr/>
        </p:nvSpPr>
        <p:spPr>
          <a:xfrm>
            <a:off x="6540984" y="2447202"/>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4" name="テキスト ボックス 93">
            <a:extLst>
              <a:ext uri="{FF2B5EF4-FFF2-40B4-BE49-F238E27FC236}">
                <a16:creationId xmlns:a16="http://schemas.microsoft.com/office/drawing/2014/main" id="{C1C04262-637B-41E7-88FC-7EA1DE9689C6}"/>
              </a:ext>
            </a:extLst>
          </p:cNvPr>
          <p:cNvSpPr txBox="1"/>
          <p:nvPr/>
        </p:nvSpPr>
        <p:spPr>
          <a:xfrm>
            <a:off x="6555784" y="2750050"/>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98" name="テキスト ボックス 97">
            <a:extLst>
              <a:ext uri="{FF2B5EF4-FFF2-40B4-BE49-F238E27FC236}">
                <a16:creationId xmlns:a16="http://schemas.microsoft.com/office/drawing/2014/main" id="{10DE4744-F940-4146-B05A-339A12E7BA42}"/>
              </a:ext>
            </a:extLst>
          </p:cNvPr>
          <p:cNvSpPr txBox="1"/>
          <p:nvPr/>
        </p:nvSpPr>
        <p:spPr>
          <a:xfrm>
            <a:off x="8184828" y="3042821"/>
            <a:ext cx="355108" cy="369332"/>
          </a:xfrm>
          <a:prstGeom prst="rect">
            <a:avLst/>
          </a:prstGeom>
          <a:noFill/>
        </p:spPr>
        <p:txBody>
          <a:bodyPr wrap="square">
            <a:spAutoFit/>
          </a:bodyPr>
          <a:lstStyle/>
          <a:p>
            <a:r>
              <a:rPr lang="en-US" altLang="ja-JP" dirty="0">
                <a:solidFill>
                  <a:srgbClr val="0000FF"/>
                </a:solidFill>
              </a:rPr>
              <a:t>※</a:t>
            </a:r>
            <a:endParaRPr lang="ja-JP" altLang="en-US" dirty="0"/>
          </a:p>
        </p:txBody>
      </p:sp>
      <p:sp>
        <p:nvSpPr>
          <p:cNvPr id="100" name="テキスト ボックス 99">
            <a:extLst>
              <a:ext uri="{FF2B5EF4-FFF2-40B4-BE49-F238E27FC236}">
                <a16:creationId xmlns:a16="http://schemas.microsoft.com/office/drawing/2014/main" id="{9B71B164-2549-46D8-8C48-C3B6649C7706}"/>
              </a:ext>
            </a:extLst>
          </p:cNvPr>
          <p:cNvSpPr txBox="1"/>
          <p:nvPr/>
        </p:nvSpPr>
        <p:spPr>
          <a:xfrm>
            <a:off x="6738513" y="5879715"/>
            <a:ext cx="1167414"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Tree>
    <p:extLst>
      <p:ext uri="{BB962C8B-B14F-4D97-AF65-F5344CB8AC3E}">
        <p14:creationId xmlns:p14="http://schemas.microsoft.com/office/powerpoint/2010/main" val="9963515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楕円 22">
            <a:extLst>
              <a:ext uri="{FF2B5EF4-FFF2-40B4-BE49-F238E27FC236}">
                <a16:creationId xmlns:a16="http://schemas.microsoft.com/office/drawing/2014/main" id="{946CBDAA-0BD2-4BF3-A236-E27051878A6F}"/>
              </a:ext>
            </a:extLst>
          </p:cNvPr>
          <p:cNvSpPr/>
          <p:nvPr/>
        </p:nvSpPr>
        <p:spPr>
          <a:xfrm>
            <a:off x="4280145" y="1197032"/>
            <a:ext cx="4774955" cy="2531588"/>
          </a:xfrm>
          <a:prstGeom prst="ellipse">
            <a:avLst/>
          </a:prstGeom>
          <a:solidFill>
            <a:schemeClr val="tx2">
              <a:lumMod val="20000"/>
              <a:lumOff val="80000"/>
            </a:schemeClr>
          </a:solidFill>
          <a:ln w="28575">
            <a:solidFill>
              <a:srgbClr val="FF0000"/>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endParaRPr kumimoji="1" lang="ja-JP" altLang="en-US" dirty="0"/>
          </a:p>
        </p:txBody>
      </p:sp>
      <p:sp>
        <p:nvSpPr>
          <p:cNvPr id="2" name="日付プレースホルダー 1">
            <a:extLst>
              <a:ext uri="{FF2B5EF4-FFF2-40B4-BE49-F238E27FC236}">
                <a16:creationId xmlns:a16="http://schemas.microsoft.com/office/drawing/2014/main" id="{58CD4704-D262-4199-ACCB-6A0D6647867A}"/>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241596A4-4511-4328-BBC9-37F5D2A61252}"/>
              </a:ext>
            </a:extLst>
          </p:cNvPr>
          <p:cNvSpPr>
            <a:spLocks noGrp="1"/>
          </p:cNvSpPr>
          <p:nvPr>
            <p:ph type="ftr" idx="11"/>
          </p:nvPr>
        </p:nvSpPr>
        <p:spPr>
          <a:xfrm>
            <a:off x="4743095" y="6475413"/>
            <a:ext cx="4161207" cy="289034"/>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4DBA093D-C10D-485D-B737-E1CB748664B9}"/>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5</a:t>
            </a:fld>
            <a:endParaRPr dirty="0"/>
          </a:p>
        </p:txBody>
      </p:sp>
      <p:sp>
        <p:nvSpPr>
          <p:cNvPr id="5" name="タイトル 4">
            <a:extLst>
              <a:ext uri="{FF2B5EF4-FFF2-40B4-BE49-F238E27FC236}">
                <a16:creationId xmlns:a16="http://schemas.microsoft.com/office/drawing/2014/main" id="{4F99EF1D-6F9F-4420-AABC-CEFC7DC329AF}"/>
              </a:ext>
            </a:extLst>
          </p:cNvPr>
          <p:cNvSpPr>
            <a:spLocks noGrp="1"/>
          </p:cNvSpPr>
          <p:nvPr>
            <p:ph type="title"/>
          </p:nvPr>
        </p:nvSpPr>
        <p:spPr>
          <a:xfrm>
            <a:off x="769136" y="580531"/>
            <a:ext cx="8218503" cy="511233"/>
          </a:xfrm>
        </p:spPr>
        <p:txBody>
          <a:bodyPr/>
          <a:lstStyle/>
          <a:p>
            <a:r>
              <a:rPr kumimoji="1" lang="en-US" altLang="ja-JP" b="1" dirty="0"/>
              <a:t>Channel and Environmental Models</a:t>
            </a:r>
            <a:endParaRPr kumimoji="1" lang="ja-JP" altLang="en-US" b="1" dirty="0"/>
          </a:p>
        </p:txBody>
      </p:sp>
      <p:sp>
        <p:nvSpPr>
          <p:cNvPr id="33" name="テキスト ボックス 32">
            <a:extLst>
              <a:ext uri="{FF2B5EF4-FFF2-40B4-BE49-F238E27FC236}">
                <a16:creationId xmlns:a16="http://schemas.microsoft.com/office/drawing/2014/main" id="{AB9BADA8-4E35-49ED-8CC4-D7B7A3BB2328}"/>
              </a:ext>
            </a:extLst>
          </p:cNvPr>
          <p:cNvSpPr txBox="1"/>
          <p:nvPr/>
        </p:nvSpPr>
        <p:spPr>
          <a:xfrm>
            <a:off x="346388" y="1949141"/>
            <a:ext cx="8708712" cy="4524315"/>
          </a:xfrm>
          <a:prstGeom prst="rect">
            <a:avLst/>
          </a:prstGeom>
          <a:noFill/>
        </p:spPr>
        <p:txBody>
          <a:bodyPr wrap="square" rtlCol="0">
            <a:spAutoFit/>
          </a:bodyPr>
          <a:lstStyle/>
          <a:p>
            <a:pPr marL="342900" indent="-342900">
              <a:buAutoNum type="arabicPeriod"/>
            </a:pPr>
            <a:r>
              <a:rPr kumimoji="1" lang="en-US" altLang="ja-JP" sz="1600" b="0" dirty="0"/>
              <a:t>Path loss</a:t>
            </a:r>
          </a:p>
          <a:p>
            <a:pPr marL="342900" indent="-342900">
              <a:buAutoNum type="arabicPeriod"/>
            </a:pPr>
            <a:r>
              <a:rPr lang="en-US" altLang="ja-JP" sz="1600" b="0" dirty="0"/>
              <a:t>Reflection</a:t>
            </a:r>
          </a:p>
          <a:p>
            <a:pPr marL="342900" indent="-342900">
              <a:buAutoNum type="arabicPeriod"/>
            </a:pPr>
            <a:r>
              <a:rPr kumimoji="1" lang="en-US" altLang="ja-JP" sz="1600" b="0" dirty="0"/>
              <a:t>Multipath</a:t>
            </a:r>
          </a:p>
          <a:p>
            <a:pPr marL="342900" indent="-342900">
              <a:buAutoNum type="arabicPeriod"/>
            </a:pPr>
            <a:r>
              <a:rPr kumimoji="1" lang="en-US" altLang="ja-JP" sz="1600" b="0" dirty="0"/>
              <a:t>Fading</a:t>
            </a:r>
          </a:p>
          <a:p>
            <a:pPr marL="342900" indent="-342900">
              <a:buAutoNum type="arabicPeriod"/>
            </a:pPr>
            <a:r>
              <a:rPr lang="en-US" altLang="ja-JP" sz="1600" b="0" dirty="0"/>
              <a:t>LOS / NLOS model</a:t>
            </a:r>
          </a:p>
          <a:p>
            <a:pPr marL="342900" indent="-342900">
              <a:buAutoNum type="arabicPeriod"/>
            </a:pPr>
            <a:r>
              <a:rPr lang="en-US" altLang="ja-JP" sz="1600" b="0" dirty="0"/>
              <a:t>White Gaussian noise</a:t>
            </a:r>
          </a:p>
          <a:p>
            <a:pPr marL="342900" indent="-342900">
              <a:buAutoNum type="arabicPeriod"/>
            </a:pPr>
            <a:endParaRPr lang="en-US" altLang="ja-JP" sz="1600" b="0" dirty="0"/>
          </a:p>
          <a:p>
            <a:pPr marL="342900" indent="-342900">
              <a:buAutoNum type="arabicPeriod"/>
            </a:pPr>
            <a:r>
              <a:rPr lang="en-US" altLang="ja-JP" sz="1600" b="0" dirty="0"/>
              <a:t>Interference from co-existing wireless systems</a:t>
            </a:r>
            <a:br>
              <a:rPr lang="en-US" altLang="ja-JP" sz="1600" b="0" dirty="0"/>
            </a:br>
            <a:r>
              <a:rPr lang="en-US" altLang="ja-JP" sz="1600" b="0" dirty="0"/>
              <a:t>e.g. Bluetooth, IEEE 802.11, IEEE 802.15.4 etc. </a:t>
            </a:r>
          </a:p>
          <a:p>
            <a:pPr marL="342900" indent="-342900">
              <a:buAutoNum type="arabicPeriod"/>
            </a:pPr>
            <a:r>
              <a:rPr lang="en-US" altLang="ja-JP" sz="1600" b="0" dirty="0"/>
              <a:t>Interference from the other BANs.</a:t>
            </a:r>
          </a:p>
          <a:p>
            <a:pPr marL="342900" indent="-342900">
              <a:buAutoNum type="arabicPeriod"/>
            </a:pPr>
            <a:r>
              <a:rPr lang="en-US" altLang="ja-JP" sz="1600" b="0" dirty="0"/>
              <a:t>Interference from the other electric systems, devices and components (Electro-magnetic interference; EMI from electric motors, spark plugs in vehicles, etc.</a:t>
            </a:r>
          </a:p>
          <a:p>
            <a:pPr marL="342900" indent="-342900">
              <a:buAutoNum type="arabicPeriod"/>
            </a:pPr>
            <a:r>
              <a:rPr lang="en-US" altLang="ja-JP" sz="1600" b="0" dirty="0"/>
              <a:t>Electro-magnetic compatibility; EMC. Possibility to affect to the other systems and human body.</a:t>
            </a:r>
          </a:p>
          <a:p>
            <a:pPr marL="342900" indent="-342900">
              <a:buAutoNum type="arabicPeriod"/>
            </a:pPr>
            <a:r>
              <a:rPr lang="en-US" altLang="ja-JP" sz="1600" b="0" dirty="0"/>
              <a:t>VBAN </a:t>
            </a:r>
            <a:r>
              <a:rPr lang="en-US" altLang="ja-JP" sz="1600" b="0" dirty="0">
                <a:sym typeface="Wingdings" panose="05000000000000000000" pitchFamily="2" charset="2"/>
              </a:rPr>
              <a:t> HBAN interference</a:t>
            </a:r>
          </a:p>
          <a:p>
            <a:pPr marL="342900" indent="-342900">
              <a:buAutoNum type="arabicPeriod"/>
            </a:pPr>
            <a:r>
              <a:rPr lang="en-US" altLang="ja-JP" sz="1600" b="0" dirty="0">
                <a:sym typeface="Wingdings" panose="05000000000000000000" pitchFamily="2" charset="2"/>
              </a:rPr>
              <a:t>VBAN and HBAN  Vehicle control and human body impacts.</a:t>
            </a:r>
            <a:endParaRPr lang="en-US" altLang="ja-JP" sz="1600" b="0" dirty="0"/>
          </a:p>
          <a:p>
            <a:pPr marL="342900" indent="-342900">
              <a:buAutoNum type="arabicPeriod"/>
            </a:pPr>
            <a:r>
              <a:rPr lang="en-US" altLang="ja-JP" sz="1600" b="0" dirty="0"/>
              <a:t>Colored noise (Impulse noise, spike noise, ignition noise etc.)</a:t>
            </a:r>
          </a:p>
          <a:p>
            <a:pPr marL="342900" indent="-342900">
              <a:buAutoNum type="arabicPeriod"/>
            </a:pPr>
            <a:r>
              <a:rPr lang="en-US" altLang="ja-JP" sz="1600" b="0" dirty="0"/>
              <a:t>Time-varying channel and interference modeling (Statistic, non-static, pseudo static model)</a:t>
            </a:r>
          </a:p>
        </p:txBody>
      </p:sp>
      <p:sp>
        <p:nvSpPr>
          <p:cNvPr id="34" name="四角形: 角を丸くする 33">
            <a:extLst>
              <a:ext uri="{FF2B5EF4-FFF2-40B4-BE49-F238E27FC236}">
                <a16:creationId xmlns:a16="http://schemas.microsoft.com/office/drawing/2014/main" id="{7FD2D82B-F1D1-4CA4-92E0-9E5F685B4414}"/>
              </a:ext>
            </a:extLst>
          </p:cNvPr>
          <p:cNvSpPr/>
          <p:nvPr/>
        </p:nvSpPr>
        <p:spPr>
          <a:xfrm>
            <a:off x="359298" y="1877352"/>
            <a:ext cx="3296392" cy="1691471"/>
          </a:xfrm>
          <a:prstGeom prst="roundRect">
            <a:avLst>
              <a:gd name="adj" fmla="val 8808"/>
            </a:avLst>
          </a:prstGeom>
          <a:no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5" name="四角形: 角を丸くする 34">
            <a:extLst>
              <a:ext uri="{FF2B5EF4-FFF2-40B4-BE49-F238E27FC236}">
                <a16:creationId xmlns:a16="http://schemas.microsoft.com/office/drawing/2014/main" id="{C06F84F0-7995-44AD-871C-FED86E18A874}"/>
              </a:ext>
            </a:extLst>
          </p:cNvPr>
          <p:cNvSpPr/>
          <p:nvPr/>
        </p:nvSpPr>
        <p:spPr>
          <a:xfrm>
            <a:off x="183351" y="1743713"/>
            <a:ext cx="8804288" cy="4652077"/>
          </a:xfrm>
          <a:custGeom>
            <a:avLst/>
            <a:gdLst>
              <a:gd name="connsiteX0" fmla="*/ 0 w 8001571"/>
              <a:gd name="connsiteY0" fmla="*/ 185076 h 4332302"/>
              <a:gd name="connsiteX1" fmla="*/ 185076 w 8001571"/>
              <a:gd name="connsiteY1" fmla="*/ 0 h 4332302"/>
              <a:gd name="connsiteX2" fmla="*/ 7816495 w 8001571"/>
              <a:gd name="connsiteY2" fmla="*/ 0 h 4332302"/>
              <a:gd name="connsiteX3" fmla="*/ 8001571 w 8001571"/>
              <a:gd name="connsiteY3" fmla="*/ 185076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8001571 w 8001571"/>
              <a:gd name="connsiteY3" fmla="*/ 185076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8001571 w 8001571"/>
              <a:gd name="connsiteY4" fmla="*/ 4147226 h 4332302"/>
              <a:gd name="connsiteX5" fmla="*/ 7816495 w 8001571"/>
              <a:gd name="connsiteY5" fmla="*/ 4332302 h 4332302"/>
              <a:gd name="connsiteX6" fmla="*/ 185076 w 8001571"/>
              <a:gd name="connsiteY6" fmla="*/ 4332302 h 4332302"/>
              <a:gd name="connsiteX7" fmla="*/ 0 w 8001571"/>
              <a:gd name="connsiteY7" fmla="*/ 4147226 h 4332302"/>
              <a:gd name="connsiteX8" fmla="*/ 0 w 8001571"/>
              <a:gd name="connsiteY8"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8001571 w 8001571"/>
              <a:gd name="connsiteY5" fmla="*/ 4147226 h 4332302"/>
              <a:gd name="connsiteX6" fmla="*/ 7816495 w 8001571"/>
              <a:gd name="connsiteY6" fmla="*/ 4332302 h 4332302"/>
              <a:gd name="connsiteX7" fmla="*/ 185076 w 8001571"/>
              <a:gd name="connsiteY7" fmla="*/ 4332302 h 4332302"/>
              <a:gd name="connsiteX8" fmla="*/ 0 w 8001571"/>
              <a:gd name="connsiteY8" fmla="*/ 4147226 h 4332302"/>
              <a:gd name="connsiteX9" fmla="*/ 0 w 8001571"/>
              <a:gd name="connsiteY9"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8001571 w 8001571"/>
              <a:gd name="connsiteY6" fmla="*/ 4147226 h 4332302"/>
              <a:gd name="connsiteX7" fmla="*/ 7816495 w 8001571"/>
              <a:gd name="connsiteY7" fmla="*/ 4332302 h 4332302"/>
              <a:gd name="connsiteX8" fmla="*/ 185076 w 8001571"/>
              <a:gd name="connsiteY8" fmla="*/ 4332302 h 4332302"/>
              <a:gd name="connsiteX9" fmla="*/ 0 w 8001571"/>
              <a:gd name="connsiteY9" fmla="*/ 4147226 h 4332302"/>
              <a:gd name="connsiteX10" fmla="*/ 0 w 8001571"/>
              <a:gd name="connsiteY10"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68577 w 8001571"/>
              <a:gd name="connsiteY6" fmla="*/ 2328967 h 4332302"/>
              <a:gd name="connsiteX7" fmla="*/ 8001571 w 8001571"/>
              <a:gd name="connsiteY7" fmla="*/ 4147226 h 4332302"/>
              <a:gd name="connsiteX8" fmla="*/ 7816495 w 8001571"/>
              <a:gd name="connsiteY8" fmla="*/ 4332302 h 4332302"/>
              <a:gd name="connsiteX9" fmla="*/ 185076 w 8001571"/>
              <a:gd name="connsiteY9" fmla="*/ 4332302 h 4332302"/>
              <a:gd name="connsiteX10" fmla="*/ 0 w 8001571"/>
              <a:gd name="connsiteY10" fmla="*/ 4147226 h 4332302"/>
              <a:gd name="connsiteX11" fmla="*/ 0 w 8001571"/>
              <a:gd name="connsiteY11"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68577 w 8001571"/>
              <a:gd name="connsiteY6" fmla="*/ 2328967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677455 w 8001571"/>
              <a:gd name="connsiteY6" fmla="*/ 2320090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79295 w 8001571"/>
              <a:gd name="connsiteY7" fmla="*/ 2586420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24674"/>
              <a:gd name="connsiteY0" fmla="*/ 185076 h 4332302"/>
              <a:gd name="connsiteX1" fmla="*/ 185076 w 8024674"/>
              <a:gd name="connsiteY1" fmla="*/ 0 h 4332302"/>
              <a:gd name="connsiteX2" fmla="*/ 3990219 w 8024674"/>
              <a:gd name="connsiteY2" fmla="*/ 17755 h 4332302"/>
              <a:gd name="connsiteX3" fmla="*/ 4255195 w 8024674"/>
              <a:gd name="connsiteY3" fmla="*/ 229464 h 4332302"/>
              <a:gd name="connsiteX4" fmla="*/ 4348328 w 8024674"/>
              <a:gd name="connsiteY4" fmla="*/ 1991616 h 4332302"/>
              <a:gd name="connsiteX5" fmla="*/ 4552514 w 8024674"/>
              <a:gd name="connsiteY5" fmla="*/ 2169169 h 4332302"/>
              <a:gd name="connsiteX6" fmla="*/ 7712966 w 8024674"/>
              <a:gd name="connsiteY6" fmla="*/ 2311212 h 4332302"/>
              <a:gd name="connsiteX7" fmla="*/ 8023683 w 8024674"/>
              <a:gd name="connsiteY7" fmla="*/ 2577543 h 4332302"/>
              <a:gd name="connsiteX8" fmla="*/ 8001571 w 8024674"/>
              <a:gd name="connsiteY8" fmla="*/ 4147226 h 4332302"/>
              <a:gd name="connsiteX9" fmla="*/ 7816495 w 8024674"/>
              <a:gd name="connsiteY9" fmla="*/ 4332302 h 4332302"/>
              <a:gd name="connsiteX10" fmla="*/ 185076 w 8024674"/>
              <a:gd name="connsiteY10" fmla="*/ 4332302 h 4332302"/>
              <a:gd name="connsiteX11" fmla="*/ 0 w 8024674"/>
              <a:gd name="connsiteY11" fmla="*/ 4147226 h 4332302"/>
              <a:gd name="connsiteX12" fmla="*/ 0 w 8024674"/>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348328 w 8001571"/>
              <a:gd name="connsiteY4" fmla="*/ 1991616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4255195 w 8001571"/>
              <a:gd name="connsiteY3" fmla="*/ 229464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990219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50522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50522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241796 w 8001571"/>
              <a:gd name="connsiteY4" fmla="*/ 2018249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2009371 h 4332302"/>
              <a:gd name="connsiteX5" fmla="*/ 4552514 w 8001571"/>
              <a:gd name="connsiteY5" fmla="*/ 2169169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2009371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400209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12966 w 8001571"/>
              <a:gd name="connsiteY6" fmla="*/ 231121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169169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13557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66589 w 8001571"/>
              <a:gd name="connsiteY4" fmla="*/ 1938349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206285 w 8001571"/>
              <a:gd name="connsiteY5" fmla="*/ 2160291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2204680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1947742 h 4332302"/>
              <a:gd name="connsiteX7" fmla="*/ 7997050 w 8001571"/>
              <a:gd name="connsiteY7" fmla="*/ 2568665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88530 w 8001571"/>
              <a:gd name="connsiteY5" fmla="*/ 1863206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0335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 name="connsiteX0" fmla="*/ 0 w 8001571"/>
              <a:gd name="connsiteY0" fmla="*/ 185076 h 4332302"/>
              <a:gd name="connsiteX1" fmla="*/ 185076 w 8001571"/>
              <a:gd name="connsiteY1" fmla="*/ 0 h 4332302"/>
              <a:gd name="connsiteX2" fmla="*/ 3786033 w 8001571"/>
              <a:gd name="connsiteY2" fmla="*/ 17755 h 4332302"/>
              <a:gd name="connsiteX3" fmla="*/ 3971110 w 8001571"/>
              <a:gd name="connsiteY3" fmla="*/ 273852 h 4332302"/>
              <a:gd name="connsiteX4" fmla="*/ 3975467 w 8001571"/>
              <a:gd name="connsiteY4" fmla="*/ 1673382 h 4332302"/>
              <a:gd name="connsiteX5" fmla="*/ 4197408 w 8001571"/>
              <a:gd name="connsiteY5" fmla="*/ 1911382 h 4332302"/>
              <a:gd name="connsiteX6" fmla="*/ 7730722 w 8001571"/>
              <a:gd name="connsiteY6" fmla="*/ 1947742 h 4332302"/>
              <a:gd name="connsiteX7" fmla="*/ 7997050 w 8001571"/>
              <a:gd name="connsiteY7" fmla="*/ 2223404 h 4332302"/>
              <a:gd name="connsiteX8" fmla="*/ 8001571 w 8001571"/>
              <a:gd name="connsiteY8" fmla="*/ 4147226 h 4332302"/>
              <a:gd name="connsiteX9" fmla="*/ 7816495 w 8001571"/>
              <a:gd name="connsiteY9" fmla="*/ 4332302 h 4332302"/>
              <a:gd name="connsiteX10" fmla="*/ 185076 w 8001571"/>
              <a:gd name="connsiteY10" fmla="*/ 4332302 h 4332302"/>
              <a:gd name="connsiteX11" fmla="*/ 0 w 8001571"/>
              <a:gd name="connsiteY11" fmla="*/ 4147226 h 4332302"/>
              <a:gd name="connsiteX12" fmla="*/ 0 w 8001571"/>
              <a:gd name="connsiteY12" fmla="*/ 185076 h 433230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8001571" h="4332302">
                <a:moveTo>
                  <a:pt x="0" y="185076"/>
                </a:moveTo>
                <a:cubicBezTo>
                  <a:pt x="0" y="82861"/>
                  <a:pt x="82861" y="0"/>
                  <a:pt x="185076" y="0"/>
                </a:cubicBezTo>
                <a:lnTo>
                  <a:pt x="3786033" y="17755"/>
                </a:lnTo>
                <a:cubicBezTo>
                  <a:pt x="3994781" y="17755"/>
                  <a:pt x="3971110" y="73983"/>
                  <a:pt x="3971110" y="273852"/>
                </a:cubicBezTo>
                <a:cubicBezTo>
                  <a:pt x="3978481" y="358168"/>
                  <a:pt x="3985851" y="1518045"/>
                  <a:pt x="3975467" y="1673382"/>
                </a:cubicBezTo>
                <a:cubicBezTo>
                  <a:pt x="3984345" y="1853894"/>
                  <a:pt x="4002099" y="1908422"/>
                  <a:pt x="4197408" y="1911382"/>
                </a:cubicBezTo>
                <a:cubicBezTo>
                  <a:pt x="4286185" y="1926178"/>
                  <a:pt x="7641945" y="1915191"/>
                  <a:pt x="7730722" y="1947742"/>
                </a:cubicBezTo>
                <a:cubicBezTo>
                  <a:pt x="8026644" y="1949855"/>
                  <a:pt x="8002969" y="1971870"/>
                  <a:pt x="7997050" y="2223404"/>
                </a:cubicBezTo>
                <a:cubicBezTo>
                  <a:pt x="8004475" y="2335300"/>
                  <a:pt x="7994146" y="3626957"/>
                  <a:pt x="8001571" y="4147226"/>
                </a:cubicBezTo>
                <a:cubicBezTo>
                  <a:pt x="8001571" y="4249441"/>
                  <a:pt x="7918710" y="4332302"/>
                  <a:pt x="7816495" y="4332302"/>
                </a:cubicBezTo>
                <a:lnTo>
                  <a:pt x="185076" y="4332302"/>
                </a:lnTo>
                <a:cubicBezTo>
                  <a:pt x="82861" y="4332302"/>
                  <a:pt x="0" y="4249441"/>
                  <a:pt x="0" y="4147226"/>
                </a:cubicBezTo>
                <a:lnTo>
                  <a:pt x="0" y="185076"/>
                </a:lnTo>
                <a:close/>
              </a:path>
            </a:pathLst>
          </a:cu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37" name="四角形: 角を丸くする 36">
            <a:extLst>
              <a:ext uri="{FF2B5EF4-FFF2-40B4-BE49-F238E27FC236}">
                <a16:creationId xmlns:a16="http://schemas.microsoft.com/office/drawing/2014/main" id="{B67B49C8-9AA4-4114-965D-B1AAAF153F66}"/>
              </a:ext>
            </a:extLst>
          </p:cNvPr>
          <p:cNvSpPr/>
          <p:nvPr/>
        </p:nvSpPr>
        <p:spPr>
          <a:xfrm>
            <a:off x="483971" y="1337604"/>
            <a:ext cx="2478261" cy="304254"/>
          </a:xfrm>
          <a:prstGeom prst="roundRect">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FF0000"/>
                </a:solidFill>
              </a:rPr>
              <a:t>Environment model</a:t>
            </a:r>
            <a:endParaRPr kumimoji="1" lang="ja-JP" altLang="en-US" dirty="0">
              <a:solidFill>
                <a:srgbClr val="FF0000"/>
              </a:solidFill>
            </a:endParaRPr>
          </a:p>
        </p:txBody>
      </p:sp>
      <p:sp>
        <p:nvSpPr>
          <p:cNvPr id="38" name="四角形: 角を丸くする 37">
            <a:extLst>
              <a:ext uri="{FF2B5EF4-FFF2-40B4-BE49-F238E27FC236}">
                <a16:creationId xmlns:a16="http://schemas.microsoft.com/office/drawing/2014/main" id="{3045EA3D-96C9-451D-BE63-71A217F4D4CA}"/>
              </a:ext>
            </a:extLst>
          </p:cNvPr>
          <p:cNvSpPr/>
          <p:nvPr/>
        </p:nvSpPr>
        <p:spPr>
          <a:xfrm>
            <a:off x="668699" y="1688613"/>
            <a:ext cx="1729426" cy="323148"/>
          </a:xfrm>
          <a:prstGeom prst="roundRect">
            <a:avLst/>
          </a:prstGeom>
          <a:solidFill>
            <a:schemeClr val="bg1"/>
          </a:solidFill>
          <a:ln>
            <a:solidFill>
              <a:srgbClr val="0000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rgbClr val="0000FF"/>
                </a:solidFill>
              </a:rPr>
              <a:t>Channel model</a:t>
            </a:r>
            <a:endParaRPr kumimoji="1" lang="ja-JP" altLang="en-US" dirty="0">
              <a:solidFill>
                <a:srgbClr val="0000FF"/>
              </a:solidFill>
            </a:endParaRPr>
          </a:p>
        </p:txBody>
      </p:sp>
      <p:sp>
        <p:nvSpPr>
          <p:cNvPr id="9" name="楕円 8">
            <a:extLst>
              <a:ext uri="{FF2B5EF4-FFF2-40B4-BE49-F238E27FC236}">
                <a16:creationId xmlns:a16="http://schemas.microsoft.com/office/drawing/2014/main" id="{1ABED247-3316-4BFB-9B39-24347F0294EB}"/>
              </a:ext>
            </a:extLst>
          </p:cNvPr>
          <p:cNvSpPr/>
          <p:nvPr/>
        </p:nvSpPr>
        <p:spPr>
          <a:xfrm>
            <a:off x="6321605" y="1350501"/>
            <a:ext cx="1549400" cy="1035080"/>
          </a:xfrm>
          <a:prstGeom prst="ellipse">
            <a:avLst/>
          </a:prstGeom>
          <a:solidFill>
            <a:schemeClr val="accent3"/>
          </a:solidFill>
          <a:ln w="28575">
            <a:solidFill>
              <a:srgbClr val="0000FF"/>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Channel model</a:t>
            </a:r>
            <a:endParaRPr kumimoji="1" lang="ja-JP" altLang="en-US" dirty="0"/>
          </a:p>
        </p:txBody>
      </p:sp>
      <p:sp>
        <p:nvSpPr>
          <p:cNvPr id="24" name="楕円 23">
            <a:extLst>
              <a:ext uri="{FF2B5EF4-FFF2-40B4-BE49-F238E27FC236}">
                <a16:creationId xmlns:a16="http://schemas.microsoft.com/office/drawing/2014/main" id="{D0D87082-C46F-43B1-A989-CC135DF89CC4}"/>
              </a:ext>
            </a:extLst>
          </p:cNvPr>
          <p:cNvSpPr/>
          <p:nvPr/>
        </p:nvSpPr>
        <p:spPr>
          <a:xfrm>
            <a:off x="6185092" y="2426922"/>
            <a:ext cx="1045229"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EMI  EMC</a:t>
            </a:r>
            <a:endParaRPr kumimoji="1" lang="ja-JP" altLang="en-US" dirty="0"/>
          </a:p>
        </p:txBody>
      </p:sp>
      <p:sp>
        <p:nvSpPr>
          <p:cNvPr id="25" name="楕円 24">
            <a:extLst>
              <a:ext uri="{FF2B5EF4-FFF2-40B4-BE49-F238E27FC236}">
                <a16:creationId xmlns:a16="http://schemas.microsoft.com/office/drawing/2014/main" id="{02254E7D-9C70-4D89-8393-320FE00BEA84}"/>
              </a:ext>
            </a:extLst>
          </p:cNvPr>
          <p:cNvSpPr/>
          <p:nvPr/>
        </p:nvSpPr>
        <p:spPr>
          <a:xfrm>
            <a:off x="7232811" y="2473882"/>
            <a:ext cx="1469550"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Colored noise</a:t>
            </a:r>
            <a:endParaRPr kumimoji="1" lang="ja-JP" altLang="en-US" dirty="0"/>
          </a:p>
        </p:txBody>
      </p:sp>
      <p:sp>
        <p:nvSpPr>
          <p:cNvPr id="26" name="楕円 25">
            <a:extLst>
              <a:ext uri="{FF2B5EF4-FFF2-40B4-BE49-F238E27FC236}">
                <a16:creationId xmlns:a16="http://schemas.microsoft.com/office/drawing/2014/main" id="{1A353C60-1450-4B0D-950E-9D0F581E0A23}"/>
              </a:ext>
            </a:extLst>
          </p:cNvPr>
          <p:cNvSpPr/>
          <p:nvPr/>
        </p:nvSpPr>
        <p:spPr>
          <a:xfrm>
            <a:off x="4604911" y="2240132"/>
            <a:ext cx="1549400" cy="1063365"/>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Other wireless systems</a:t>
            </a:r>
            <a:endParaRPr kumimoji="1" lang="ja-JP" altLang="en-US" dirty="0"/>
          </a:p>
        </p:txBody>
      </p:sp>
      <p:sp>
        <p:nvSpPr>
          <p:cNvPr id="29" name="テキスト ボックス 28">
            <a:extLst>
              <a:ext uri="{FF2B5EF4-FFF2-40B4-BE49-F238E27FC236}">
                <a16:creationId xmlns:a16="http://schemas.microsoft.com/office/drawing/2014/main" id="{1B033A98-036E-48CF-B45C-4BB1CC3845F8}"/>
              </a:ext>
            </a:extLst>
          </p:cNvPr>
          <p:cNvSpPr txBox="1"/>
          <p:nvPr/>
        </p:nvSpPr>
        <p:spPr>
          <a:xfrm>
            <a:off x="4743095" y="1520522"/>
            <a:ext cx="1722580" cy="646331"/>
          </a:xfrm>
          <a:prstGeom prst="rect">
            <a:avLst/>
          </a:prstGeom>
          <a:noFill/>
        </p:spPr>
        <p:txBody>
          <a:bodyPr wrap="square">
            <a:spAutoFit/>
          </a:bodyPr>
          <a:lstStyle/>
          <a:p>
            <a:pPr algn="ctr"/>
            <a:r>
              <a:rPr lang="en-US" altLang="ja-JP" dirty="0"/>
              <a:t>Environment model</a:t>
            </a:r>
            <a:endParaRPr kumimoji="1" lang="ja-JP" altLang="en-US" dirty="0"/>
          </a:p>
        </p:txBody>
      </p:sp>
      <p:sp>
        <p:nvSpPr>
          <p:cNvPr id="31" name="楕円 30">
            <a:extLst>
              <a:ext uri="{FF2B5EF4-FFF2-40B4-BE49-F238E27FC236}">
                <a16:creationId xmlns:a16="http://schemas.microsoft.com/office/drawing/2014/main" id="{42E51FA5-F380-444F-A447-FC9DF71CE5F4}"/>
              </a:ext>
            </a:extLst>
          </p:cNvPr>
          <p:cNvSpPr/>
          <p:nvPr/>
        </p:nvSpPr>
        <p:spPr>
          <a:xfrm>
            <a:off x="5818173" y="3054192"/>
            <a:ext cx="2220782" cy="585929"/>
          </a:xfrm>
          <a:prstGeom prst="ellipse">
            <a:avLst/>
          </a:prstGeom>
          <a:solidFill>
            <a:schemeClr val="accent3"/>
          </a:solidFill>
          <a:ln w="28575">
            <a:solidFill>
              <a:schemeClr val="tx1"/>
            </a:solidFill>
            <a:headEnd type="none" w="med" len="med"/>
            <a:tailEnd type="none" w="med" len="med"/>
          </a:ln>
        </p:spPr>
        <p:style>
          <a:lnRef idx="1">
            <a:schemeClr val="dk1"/>
          </a:lnRef>
          <a:fillRef idx="0">
            <a:schemeClr val="dk1"/>
          </a:fillRef>
          <a:effectRef idx="0">
            <a:schemeClr val="dk1"/>
          </a:effectRef>
          <a:fontRef idx="minor">
            <a:schemeClr val="tx1"/>
          </a:fontRef>
        </p:style>
        <p:txBody>
          <a:bodyPr rtlCol="0" anchor="ctr"/>
          <a:lstStyle/>
          <a:p>
            <a:pPr algn="ctr"/>
            <a:r>
              <a:rPr kumimoji="1" lang="en-US" altLang="ja-JP" dirty="0"/>
              <a:t>Time-varying modeling</a:t>
            </a:r>
            <a:endParaRPr kumimoji="1" lang="ja-JP" altLang="en-US" dirty="0"/>
          </a:p>
        </p:txBody>
      </p:sp>
      <p:sp>
        <p:nvSpPr>
          <p:cNvPr id="39" name="テキスト ボックス 38">
            <a:extLst>
              <a:ext uri="{FF2B5EF4-FFF2-40B4-BE49-F238E27FC236}">
                <a16:creationId xmlns:a16="http://schemas.microsoft.com/office/drawing/2014/main" id="{6A5DBD4A-77BB-43AE-83C9-90FF41899AC2}"/>
              </a:ext>
            </a:extLst>
          </p:cNvPr>
          <p:cNvSpPr txBox="1"/>
          <p:nvPr/>
        </p:nvSpPr>
        <p:spPr>
          <a:xfrm>
            <a:off x="7869314" y="4657545"/>
            <a:ext cx="1185786"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0" name="テキスト ボックス 39">
            <a:extLst>
              <a:ext uri="{FF2B5EF4-FFF2-40B4-BE49-F238E27FC236}">
                <a16:creationId xmlns:a16="http://schemas.microsoft.com/office/drawing/2014/main" id="{F14B1433-EF63-4A33-9DE1-9EE432074E72}"/>
              </a:ext>
            </a:extLst>
          </p:cNvPr>
          <p:cNvSpPr txBox="1"/>
          <p:nvPr/>
        </p:nvSpPr>
        <p:spPr>
          <a:xfrm>
            <a:off x="2463183" y="5193536"/>
            <a:ext cx="1112795"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1" name="テキスト ボックス 40">
            <a:extLst>
              <a:ext uri="{FF2B5EF4-FFF2-40B4-BE49-F238E27FC236}">
                <a16:creationId xmlns:a16="http://schemas.microsoft.com/office/drawing/2014/main" id="{42E98789-D277-42B2-BBCB-44CA3AEF9ABC}"/>
              </a:ext>
            </a:extLst>
          </p:cNvPr>
          <p:cNvSpPr txBox="1"/>
          <p:nvPr/>
        </p:nvSpPr>
        <p:spPr>
          <a:xfrm>
            <a:off x="6406591" y="5917203"/>
            <a:ext cx="1112795"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2" name="テキスト ボックス 41">
            <a:extLst>
              <a:ext uri="{FF2B5EF4-FFF2-40B4-BE49-F238E27FC236}">
                <a16:creationId xmlns:a16="http://schemas.microsoft.com/office/drawing/2014/main" id="{8E2C9F46-E9B2-4583-BDCB-9842925AA512}"/>
              </a:ext>
            </a:extLst>
          </p:cNvPr>
          <p:cNvSpPr txBox="1"/>
          <p:nvPr/>
        </p:nvSpPr>
        <p:spPr>
          <a:xfrm>
            <a:off x="5225134" y="3898641"/>
            <a:ext cx="1482572" cy="261610"/>
          </a:xfrm>
          <a:prstGeom prst="rect">
            <a:avLst/>
          </a:prstGeom>
          <a:solidFill>
            <a:srgbClr val="FFFF00"/>
          </a:solidFill>
          <a:ln>
            <a:solidFill>
              <a:schemeClr val="tx1"/>
            </a:solidFill>
          </a:ln>
        </p:spPr>
        <p:txBody>
          <a:bodyPr wrap="square" rtlCol="0">
            <a:spAutoFit/>
          </a:bodyPr>
          <a:lstStyle/>
          <a:p>
            <a:r>
              <a:rPr lang="en-US" altLang="ja-JP" sz="1100" b="0" dirty="0"/>
              <a:t>※mandatory</a:t>
            </a:r>
            <a:endParaRPr kumimoji="1" lang="ja-JP" altLang="en-US" sz="1100" b="0" dirty="0"/>
          </a:p>
        </p:txBody>
      </p:sp>
      <p:sp>
        <p:nvSpPr>
          <p:cNvPr id="43" name="テキスト ボックス 42">
            <a:extLst>
              <a:ext uri="{FF2B5EF4-FFF2-40B4-BE49-F238E27FC236}">
                <a16:creationId xmlns:a16="http://schemas.microsoft.com/office/drawing/2014/main" id="{6B048BC4-D561-4394-8BCC-FF2A039B74D4}"/>
              </a:ext>
            </a:extLst>
          </p:cNvPr>
          <p:cNvSpPr txBox="1"/>
          <p:nvPr/>
        </p:nvSpPr>
        <p:spPr>
          <a:xfrm>
            <a:off x="8226649" y="6357371"/>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27" name="テキスト ボックス 26">
            <a:extLst>
              <a:ext uri="{FF2B5EF4-FFF2-40B4-BE49-F238E27FC236}">
                <a16:creationId xmlns:a16="http://schemas.microsoft.com/office/drawing/2014/main" id="{0EC8B517-DA8F-490E-AB16-016F2AAEA001}"/>
              </a:ext>
            </a:extLst>
          </p:cNvPr>
          <p:cNvSpPr txBox="1"/>
          <p:nvPr/>
        </p:nvSpPr>
        <p:spPr>
          <a:xfrm>
            <a:off x="3469762" y="5455146"/>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28" name="テキスト ボックス 27">
            <a:extLst>
              <a:ext uri="{FF2B5EF4-FFF2-40B4-BE49-F238E27FC236}">
                <a16:creationId xmlns:a16="http://schemas.microsoft.com/office/drawing/2014/main" id="{92F8E5BE-83A0-4D8C-B817-46AA0F2D1EC8}"/>
              </a:ext>
            </a:extLst>
          </p:cNvPr>
          <p:cNvSpPr txBox="1"/>
          <p:nvPr/>
        </p:nvSpPr>
        <p:spPr>
          <a:xfrm>
            <a:off x="6574215" y="5651751"/>
            <a:ext cx="847515"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30" name="テキスト ボックス 29">
            <a:extLst>
              <a:ext uri="{FF2B5EF4-FFF2-40B4-BE49-F238E27FC236}">
                <a16:creationId xmlns:a16="http://schemas.microsoft.com/office/drawing/2014/main" id="{21E1FBCF-45A7-43DA-8D59-7555287C9B50}"/>
              </a:ext>
            </a:extLst>
          </p:cNvPr>
          <p:cNvSpPr txBox="1"/>
          <p:nvPr/>
        </p:nvSpPr>
        <p:spPr>
          <a:xfrm>
            <a:off x="3955369" y="4197457"/>
            <a:ext cx="923019" cy="261610"/>
          </a:xfrm>
          <a:prstGeom prst="rect">
            <a:avLst/>
          </a:prstGeom>
          <a:solidFill>
            <a:schemeClr val="accent1">
              <a:lumMod val="20000"/>
              <a:lumOff val="80000"/>
            </a:schemeClr>
          </a:solidFill>
          <a:ln>
            <a:solidFill>
              <a:schemeClr val="tx1"/>
            </a:solidFill>
          </a:ln>
        </p:spPr>
        <p:txBody>
          <a:bodyPr wrap="square" rtlCol="0">
            <a:spAutoFit/>
          </a:bodyPr>
          <a:lstStyle/>
          <a:p>
            <a:r>
              <a:rPr lang="en-US" altLang="ja-JP" sz="1100" b="0" dirty="0"/>
              <a:t>※optional</a:t>
            </a:r>
            <a:endParaRPr kumimoji="1" lang="ja-JP" altLang="en-US" sz="1100" b="0" dirty="0"/>
          </a:p>
        </p:txBody>
      </p:sp>
      <p:sp>
        <p:nvSpPr>
          <p:cNvPr id="32" name="テキスト ボックス 31">
            <a:extLst>
              <a:ext uri="{FF2B5EF4-FFF2-40B4-BE49-F238E27FC236}">
                <a16:creationId xmlns:a16="http://schemas.microsoft.com/office/drawing/2014/main" id="{12011BB9-FC92-447A-8F4B-A5EDF30FB48F}"/>
              </a:ext>
            </a:extLst>
          </p:cNvPr>
          <p:cNvSpPr txBox="1"/>
          <p:nvPr/>
        </p:nvSpPr>
        <p:spPr>
          <a:xfrm>
            <a:off x="1917166" y="1994592"/>
            <a:ext cx="1901865" cy="261610"/>
          </a:xfrm>
          <a:prstGeom prst="rect">
            <a:avLst/>
          </a:prstGeom>
          <a:noFill/>
        </p:spPr>
        <p:txBody>
          <a:bodyPr wrap="square">
            <a:spAutoFit/>
          </a:bodyPr>
          <a:lstStyle/>
          <a:p>
            <a:pPr algn="ctr"/>
            <a:r>
              <a:rPr lang="en-US" altLang="ja-JP" sz="1100" dirty="0">
                <a:solidFill>
                  <a:srgbClr val="0000FF"/>
                </a:solidFill>
              </a:rPr>
              <a:t>※IEEE802.15.6-2012</a:t>
            </a:r>
            <a:endParaRPr kumimoji="1" lang="ja-JP" altLang="en-US" sz="1100" dirty="0">
              <a:solidFill>
                <a:srgbClr val="0000FF"/>
              </a:solidFill>
            </a:endParaRPr>
          </a:p>
        </p:txBody>
      </p:sp>
      <p:sp>
        <p:nvSpPr>
          <p:cNvPr id="45" name="テキスト ボックス 44">
            <a:extLst>
              <a:ext uri="{FF2B5EF4-FFF2-40B4-BE49-F238E27FC236}">
                <a16:creationId xmlns:a16="http://schemas.microsoft.com/office/drawing/2014/main" id="{45890106-D57D-4E69-985A-8DAD1239B091}"/>
              </a:ext>
            </a:extLst>
          </p:cNvPr>
          <p:cNvSpPr txBox="1"/>
          <p:nvPr/>
        </p:nvSpPr>
        <p:spPr>
          <a:xfrm>
            <a:off x="2758237" y="1254929"/>
            <a:ext cx="2026528" cy="430887"/>
          </a:xfrm>
          <a:prstGeom prst="rect">
            <a:avLst/>
          </a:prstGeom>
          <a:noFill/>
        </p:spPr>
        <p:txBody>
          <a:bodyPr wrap="square">
            <a:spAutoFit/>
          </a:bodyPr>
          <a:lstStyle/>
          <a:p>
            <a:pPr algn="ctr"/>
            <a:r>
              <a:rPr lang="en-US" altLang="ja-JP" sz="1100" dirty="0">
                <a:solidFill>
                  <a:srgbClr val="FF0000"/>
                </a:solidFill>
              </a:rPr>
              <a:t>※will be defined in this amendment</a:t>
            </a:r>
            <a:endParaRPr kumimoji="1" lang="ja-JP" altLang="en-US" sz="1100" dirty="0">
              <a:solidFill>
                <a:srgbClr val="FF0000"/>
              </a:solidFill>
            </a:endParaRPr>
          </a:p>
        </p:txBody>
      </p:sp>
    </p:spTree>
    <p:extLst>
      <p:ext uri="{BB962C8B-B14F-4D97-AF65-F5344CB8AC3E}">
        <p14:creationId xmlns:p14="http://schemas.microsoft.com/office/powerpoint/2010/main" val="5019608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AutoShape 3">
            <a:extLst>
              <a:ext uri="{FF2B5EF4-FFF2-40B4-BE49-F238E27FC236}">
                <a16:creationId xmlns:a16="http://schemas.microsoft.com/office/drawing/2014/main" id="{C87BD177-7381-4B52-8D73-913D5570A895}"/>
              </a:ext>
            </a:extLst>
          </p:cNvPr>
          <p:cNvSpPr>
            <a:spLocks noChangeArrowheads="1"/>
          </p:cNvSpPr>
          <p:nvPr/>
        </p:nvSpPr>
        <p:spPr bwMode="auto">
          <a:xfrm>
            <a:off x="4500330" y="4633172"/>
            <a:ext cx="3957870" cy="1789148"/>
          </a:xfrm>
          <a:prstGeom prst="roundRect">
            <a:avLst>
              <a:gd name="adj" fmla="val 16667"/>
            </a:avLst>
          </a:prstGeom>
          <a:noFill/>
          <a:ln w="38100">
            <a:solidFill>
              <a:schemeClr val="tx1">
                <a:lumMod val="50000"/>
                <a:lumOff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endParaRPr lang="ja-JP" altLang="en-US" sz="1800"/>
          </a:p>
        </p:txBody>
      </p:sp>
      <p:sp>
        <p:nvSpPr>
          <p:cNvPr id="2" name="日付プレースホルダー 1">
            <a:extLst>
              <a:ext uri="{FF2B5EF4-FFF2-40B4-BE49-F238E27FC236}">
                <a16:creationId xmlns:a16="http://schemas.microsoft.com/office/drawing/2014/main" id="{DA4BCDF1-7E01-4D73-BBA6-155471D30C80}"/>
              </a:ext>
            </a:extLst>
          </p:cNvPr>
          <p:cNvSpPr>
            <a:spLocks noGrp="1"/>
          </p:cNvSpPr>
          <p:nvPr>
            <p:ph type="dt" idx="10"/>
          </p:nvPr>
        </p:nvSpPr>
        <p:spPr/>
        <p:txBody>
          <a:bodyPr/>
          <a:lstStyle/>
          <a:p>
            <a:r>
              <a:rPr lang="en-US" altLang="ja-JP"/>
              <a:t>May 2021</a:t>
            </a:r>
            <a:endParaRPr lang="en-US" dirty="0"/>
          </a:p>
        </p:txBody>
      </p:sp>
      <p:sp>
        <p:nvSpPr>
          <p:cNvPr id="3" name="フッター プレースホルダー 2">
            <a:extLst>
              <a:ext uri="{FF2B5EF4-FFF2-40B4-BE49-F238E27FC236}">
                <a16:creationId xmlns:a16="http://schemas.microsoft.com/office/drawing/2014/main" id="{2EAD6766-EB3B-404D-B1CE-B7880FB19CCC}"/>
              </a:ext>
            </a:extLst>
          </p:cNvPr>
          <p:cNvSpPr>
            <a:spLocks noGrp="1"/>
          </p:cNvSpPr>
          <p:nvPr>
            <p:ph type="ftr" idx="11"/>
          </p:nvPr>
        </p:nvSpPr>
        <p:spPr>
          <a:xfrm>
            <a:off x="4755028" y="6468180"/>
            <a:ext cx="4305300" cy="369048"/>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スライド番号プレースホルダー 3">
            <a:extLst>
              <a:ext uri="{FF2B5EF4-FFF2-40B4-BE49-F238E27FC236}">
                <a16:creationId xmlns:a16="http://schemas.microsoft.com/office/drawing/2014/main" id="{7B140FD8-17BD-436B-9861-73E9F0775134}"/>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6</a:t>
            </a:fld>
            <a:endParaRPr dirty="0"/>
          </a:p>
        </p:txBody>
      </p:sp>
      <p:sp>
        <p:nvSpPr>
          <p:cNvPr id="5" name="タイトル 4">
            <a:extLst>
              <a:ext uri="{FF2B5EF4-FFF2-40B4-BE49-F238E27FC236}">
                <a16:creationId xmlns:a16="http://schemas.microsoft.com/office/drawing/2014/main" id="{554AAC58-CF7E-404B-8653-68D1E5D135F6}"/>
              </a:ext>
            </a:extLst>
          </p:cNvPr>
          <p:cNvSpPr>
            <a:spLocks noGrp="1"/>
          </p:cNvSpPr>
          <p:nvPr>
            <p:ph type="title"/>
          </p:nvPr>
        </p:nvSpPr>
        <p:spPr>
          <a:xfrm>
            <a:off x="1085453" y="590923"/>
            <a:ext cx="7772400" cy="511233"/>
          </a:xfrm>
        </p:spPr>
        <p:txBody>
          <a:bodyPr/>
          <a:lstStyle/>
          <a:p>
            <a:r>
              <a:rPr kumimoji="1" lang="en-US" altLang="ja-JP" dirty="0"/>
              <a:t>Various Interference in Coexistence</a:t>
            </a:r>
            <a:endParaRPr kumimoji="1" lang="ja-JP" altLang="en-US" dirty="0"/>
          </a:p>
        </p:txBody>
      </p:sp>
      <p:sp>
        <p:nvSpPr>
          <p:cNvPr id="6" name="正方形/長方形 46">
            <a:extLst>
              <a:ext uri="{FF2B5EF4-FFF2-40B4-BE49-F238E27FC236}">
                <a16:creationId xmlns:a16="http://schemas.microsoft.com/office/drawing/2014/main" id="{5FAC7D4D-14A9-40C3-809F-E50857E2259A}"/>
              </a:ext>
            </a:extLst>
          </p:cNvPr>
          <p:cNvSpPr>
            <a:spLocks noChangeArrowheads="1"/>
          </p:cNvSpPr>
          <p:nvPr/>
        </p:nvSpPr>
        <p:spPr bwMode="auto">
          <a:xfrm>
            <a:off x="5045369" y="1001073"/>
            <a:ext cx="4222053" cy="369332"/>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r>
              <a:rPr lang="ja-JP" altLang="en-US" sz="1800" b="0" dirty="0"/>
              <a:t>＊ </a:t>
            </a:r>
            <a:r>
              <a:rPr lang="en-US" altLang="ja-JP" sz="1800" b="0" dirty="0">
                <a:latin typeface="Times New Roman" panose="02020603050405020304" pitchFamily="18" charset="0"/>
              </a:rPr>
              <a:t>IEEE 802.11a (wi-fi)</a:t>
            </a:r>
            <a:r>
              <a:rPr lang="ja-JP" altLang="en-US" sz="1800" b="0" dirty="0">
                <a:latin typeface="Times New Roman" panose="02020603050405020304" pitchFamily="18" charset="0"/>
              </a:rPr>
              <a:t>  （</a:t>
            </a:r>
            <a:r>
              <a:rPr lang="en-US" altLang="ja-JP" sz="1800" b="0" dirty="0">
                <a:latin typeface="Times New Roman" panose="02020603050405020304" pitchFamily="18" charset="0"/>
              </a:rPr>
              <a:t>5GHz</a:t>
            </a:r>
            <a:r>
              <a:rPr lang="ja-JP" altLang="en-US" sz="1800" b="0" dirty="0">
                <a:latin typeface="Times New Roman" panose="02020603050405020304" pitchFamily="18" charset="0"/>
              </a:rPr>
              <a:t>） </a:t>
            </a:r>
            <a:r>
              <a:rPr lang="en-US" altLang="ja-JP" sz="1800" b="0" dirty="0">
                <a:latin typeface="Times New Roman" panose="02020603050405020304" pitchFamily="18" charset="0"/>
              </a:rPr>
              <a:t>overlaps</a:t>
            </a:r>
            <a:endParaRPr lang="ja-JP" altLang="en-US" sz="1800" b="0" dirty="0">
              <a:latin typeface="Times New Roman" panose="02020603050405020304" pitchFamily="18" charset="0"/>
            </a:endParaRPr>
          </a:p>
        </p:txBody>
      </p:sp>
      <p:sp>
        <p:nvSpPr>
          <p:cNvPr id="7" name="角丸四角形 47">
            <a:extLst>
              <a:ext uri="{FF2B5EF4-FFF2-40B4-BE49-F238E27FC236}">
                <a16:creationId xmlns:a16="http://schemas.microsoft.com/office/drawing/2014/main" id="{F2B955D3-7E23-499A-A0D4-A942A73029F2}"/>
              </a:ext>
            </a:extLst>
          </p:cNvPr>
          <p:cNvSpPr/>
          <p:nvPr/>
        </p:nvSpPr>
        <p:spPr>
          <a:xfrm>
            <a:off x="5897562" y="1366127"/>
            <a:ext cx="3081834" cy="2924894"/>
          </a:xfrm>
          <a:prstGeom prst="roundRect">
            <a:avLst/>
          </a:prstGeom>
          <a:solidFill>
            <a:schemeClr val="bg1">
              <a:lumMod val="85000"/>
            </a:schemeClr>
          </a:solidFill>
          <a:ln>
            <a:solidFill>
              <a:schemeClr val="tx1"/>
            </a:solidFill>
          </a:ln>
        </p:spPr>
        <p:style>
          <a:lnRef idx="1">
            <a:schemeClr val="accent6"/>
          </a:lnRef>
          <a:fillRef idx="2">
            <a:schemeClr val="accent6"/>
          </a:fillRef>
          <a:effectRef idx="1">
            <a:schemeClr val="accent6"/>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endParaRPr lang="ja-JP" altLang="en-US" dirty="0"/>
          </a:p>
        </p:txBody>
      </p:sp>
      <p:sp>
        <p:nvSpPr>
          <p:cNvPr id="8" name="角丸四角形 43">
            <a:extLst>
              <a:ext uri="{FF2B5EF4-FFF2-40B4-BE49-F238E27FC236}">
                <a16:creationId xmlns:a16="http://schemas.microsoft.com/office/drawing/2014/main" id="{51CA5BF6-2235-47B3-845F-6AD12EDBE5EF}"/>
              </a:ext>
            </a:extLst>
          </p:cNvPr>
          <p:cNvSpPr/>
          <p:nvPr/>
        </p:nvSpPr>
        <p:spPr>
          <a:xfrm>
            <a:off x="174550" y="1196975"/>
            <a:ext cx="5189538" cy="3108325"/>
          </a:xfrm>
          <a:prstGeom prst="roundRect">
            <a:avLst/>
          </a:prstGeom>
          <a:solidFill>
            <a:schemeClr val="bg1">
              <a:lumMod val="85000"/>
            </a:schemeClr>
          </a:solidFill>
          <a:ln>
            <a:solidFill>
              <a:schemeClr val="tx1"/>
            </a:solidFill>
          </a:ln>
        </p:spPr>
        <p:style>
          <a:lnRef idx="1">
            <a:schemeClr val="accent6"/>
          </a:lnRef>
          <a:fillRef idx="2">
            <a:schemeClr val="accent6"/>
          </a:fillRef>
          <a:effectRef idx="1">
            <a:schemeClr val="accent6"/>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endParaRPr lang="ja-JP" altLang="en-US" dirty="0"/>
          </a:p>
        </p:txBody>
      </p:sp>
      <p:sp>
        <p:nvSpPr>
          <p:cNvPr id="9" name="角丸四角形 15">
            <a:extLst>
              <a:ext uri="{FF2B5EF4-FFF2-40B4-BE49-F238E27FC236}">
                <a16:creationId xmlns:a16="http://schemas.microsoft.com/office/drawing/2014/main" id="{8F8FED00-A655-48D2-A95E-A1B5A5A277D5}"/>
              </a:ext>
            </a:extLst>
          </p:cNvPr>
          <p:cNvSpPr/>
          <p:nvPr/>
        </p:nvSpPr>
        <p:spPr>
          <a:xfrm>
            <a:off x="203496" y="2236441"/>
            <a:ext cx="1149054" cy="721071"/>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rPr>
              <a:t>Other UWB-BAN</a:t>
            </a:r>
          </a:p>
        </p:txBody>
      </p:sp>
      <p:sp>
        <p:nvSpPr>
          <p:cNvPr id="10" name="角丸四角形 21">
            <a:extLst>
              <a:ext uri="{FF2B5EF4-FFF2-40B4-BE49-F238E27FC236}">
                <a16:creationId xmlns:a16="http://schemas.microsoft.com/office/drawing/2014/main" id="{425EEF62-8373-4679-93F4-ACC727E366CF}"/>
              </a:ext>
            </a:extLst>
          </p:cNvPr>
          <p:cNvSpPr/>
          <p:nvPr/>
        </p:nvSpPr>
        <p:spPr>
          <a:xfrm>
            <a:off x="6464300" y="2894373"/>
            <a:ext cx="1219200"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latin typeface="Arial" charset="0"/>
                <a:ea typeface="ＭＳ Ｐゴシック" pitchFamily="50" charset="-128"/>
              </a:rPr>
              <a:t>user  </a:t>
            </a:r>
            <a:r>
              <a:rPr lang="ja-JP" altLang="en-US" dirty="0">
                <a:solidFill>
                  <a:srgbClr val="000000"/>
                </a:solidFill>
                <a:latin typeface="Arial" charset="0"/>
                <a:ea typeface="ＭＳ Ｐゴシック" pitchFamily="50" charset="-128"/>
              </a:rPr>
              <a:t>？</a:t>
            </a:r>
          </a:p>
        </p:txBody>
      </p:sp>
      <p:sp>
        <p:nvSpPr>
          <p:cNvPr id="11" name="角丸四角形 22">
            <a:extLst>
              <a:ext uri="{FF2B5EF4-FFF2-40B4-BE49-F238E27FC236}">
                <a16:creationId xmlns:a16="http://schemas.microsoft.com/office/drawing/2014/main" id="{7999388E-CE3C-4BC0-B269-2137D27DA605}"/>
              </a:ext>
            </a:extLst>
          </p:cNvPr>
          <p:cNvSpPr/>
          <p:nvPr/>
        </p:nvSpPr>
        <p:spPr>
          <a:xfrm>
            <a:off x="2560637" y="1381125"/>
            <a:ext cx="1066800"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rPr>
              <a:t>User</a:t>
            </a:r>
            <a:r>
              <a:rPr lang="ja-JP" altLang="en-US" dirty="0">
                <a:solidFill>
                  <a:srgbClr val="000000"/>
                </a:solidFill>
              </a:rPr>
              <a:t> </a:t>
            </a:r>
            <a:r>
              <a:rPr lang="en-US" altLang="ja-JP" dirty="0">
                <a:solidFill>
                  <a:srgbClr val="000000"/>
                </a:solidFill>
              </a:rPr>
              <a:t>“B”</a:t>
            </a:r>
          </a:p>
        </p:txBody>
      </p:sp>
      <p:sp>
        <p:nvSpPr>
          <p:cNvPr id="12" name="角丸四角形 23">
            <a:extLst>
              <a:ext uri="{FF2B5EF4-FFF2-40B4-BE49-F238E27FC236}">
                <a16:creationId xmlns:a16="http://schemas.microsoft.com/office/drawing/2014/main" id="{1DAA2358-ED18-4FE1-899E-7906DE7C02A6}"/>
              </a:ext>
            </a:extLst>
          </p:cNvPr>
          <p:cNvSpPr/>
          <p:nvPr/>
        </p:nvSpPr>
        <p:spPr>
          <a:xfrm>
            <a:off x="1884362" y="3359150"/>
            <a:ext cx="2298700" cy="828675"/>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rPr>
              <a:t>User “A”.</a:t>
            </a:r>
          </a:p>
          <a:p>
            <a:pPr algn="ctr" eaLnBrk="1" hangingPunct="1">
              <a:defRPr/>
            </a:pPr>
            <a:r>
              <a:rPr lang="en-US" altLang="ja-JP" dirty="0">
                <a:solidFill>
                  <a:srgbClr val="000000"/>
                </a:solidFill>
              </a:rPr>
              <a:t> A wants to connect to “B”.</a:t>
            </a:r>
          </a:p>
        </p:txBody>
      </p:sp>
      <p:sp>
        <p:nvSpPr>
          <p:cNvPr id="13" name="下矢印 29">
            <a:extLst>
              <a:ext uri="{FF2B5EF4-FFF2-40B4-BE49-F238E27FC236}">
                <a16:creationId xmlns:a16="http://schemas.microsoft.com/office/drawing/2014/main" id="{63275AFE-4618-4DFD-8590-B5ECAD724939}"/>
              </a:ext>
            </a:extLst>
          </p:cNvPr>
          <p:cNvSpPr/>
          <p:nvPr/>
        </p:nvSpPr>
        <p:spPr>
          <a:xfrm>
            <a:off x="2876550" y="2119312"/>
            <a:ext cx="457200" cy="1196975"/>
          </a:xfrm>
          <a:prstGeom prst="down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14" name="下矢印 30">
            <a:extLst>
              <a:ext uri="{FF2B5EF4-FFF2-40B4-BE49-F238E27FC236}">
                <a16:creationId xmlns:a16="http://schemas.microsoft.com/office/drawing/2014/main" id="{5B3BE54D-B057-4D09-83C5-7F6C1BAC4AED}"/>
              </a:ext>
            </a:extLst>
          </p:cNvPr>
          <p:cNvSpPr/>
          <p:nvPr/>
        </p:nvSpPr>
        <p:spPr>
          <a:xfrm rot="17198103">
            <a:off x="1852612" y="2260600"/>
            <a:ext cx="457200" cy="1295400"/>
          </a:xfrm>
          <a:prstGeom prst="down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15" name="下矢印 36">
            <a:extLst>
              <a:ext uri="{FF2B5EF4-FFF2-40B4-BE49-F238E27FC236}">
                <a16:creationId xmlns:a16="http://schemas.microsoft.com/office/drawing/2014/main" id="{BD914C9F-429B-4EA7-9AB4-4EE0FE7C6A04}"/>
              </a:ext>
            </a:extLst>
          </p:cNvPr>
          <p:cNvSpPr/>
          <p:nvPr/>
        </p:nvSpPr>
        <p:spPr>
          <a:xfrm rot="5400000">
            <a:off x="4872025" y="1762137"/>
            <a:ext cx="457200" cy="2543150"/>
          </a:xfrm>
          <a:prstGeom prst="downArrow">
            <a:avLst/>
          </a:prstGeom>
          <a:solidFill>
            <a:schemeClr val="bg1">
              <a:lumMod val="50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16" name="爆発 1 32">
            <a:extLst>
              <a:ext uri="{FF2B5EF4-FFF2-40B4-BE49-F238E27FC236}">
                <a16:creationId xmlns:a16="http://schemas.microsoft.com/office/drawing/2014/main" id="{C37CE2EB-C672-44B4-9713-5CAE6CD68544}"/>
              </a:ext>
            </a:extLst>
          </p:cNvPr>
          <p:cNvSpPr/>
          <p:nvPr/>
        </p:nvSpPr>
        <p:spPr>
          <a:xfrm>
            <a:off x="2481262" y="2946400"/>
            <a:ext cx="549275" cy="401637"/>
          </a:xfrm>
          <a:prstGeom prst="irregularSeal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17" name="爆発 1 35">
            <a:extLst>
              <a:ext uri="{FF2B5EF4-FFF2-40B4-BE49-F238E27FC236}">
                <a16:creationId xmlns:a16="http://schemas.microsoft.com/office/drawing/2014/main" id="{70A34BC5-132A-4DA7-9368-FFF3263F9D28}"/>
              </a:ext>
            </a:extLst>
          </p:cNvPr>
          <p:cNvSpPr/>
          <p:nvPr/>
        </p:nvSpPr>
        <p:spPr>
          <a:xfrm>
            <a:off x="3425825" y="2957512"/>
            <a:ext cx="403225" cy="401638"/>
          </a:xfrm>
          <a:prstGeom prst="irregularSeal1">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18" name="テキスト ボックス 44">
            <a:extLst>
              <a:ext uri="{FF2B5EF4-FFF2-40B4-BE49-F238E27FC236}">
                <a16:creationId xmlns:a16="http://schemas.microsoft.com/office/drawing/2014/main" id="{5DA11B71-A630-4AC5-AAC4-67DFA713F1CF}"/>
              </a:ext>
            </a:extLst>
          </p:cNvPr>
          <p:cNvSpPr txBox="1">
            <a:spLocks noChangeArrowheads="1"/>
          </p:cNvSpPr>
          <p:nvPr/>
        </p:nvSpPr>
        <p:spPr bwMode="auto">
          <a:xfrm>
            <a:off x="209550" y="1381125"/>
            <a:ext cx="2590800" cy="731837"/>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60000"/>
              </a:spcBef>
              <a:buBlip>
                <a:blip r:embed="rId2"/>
              </a:buBlip>
              <a:defRPr kumimoji="1" sz="3200">
                <a:solidFill>
                  <a:schemeClr val="tx1"/>
                </a:solidFill>
                <a:latin typeface="Arial" panose="020B0604020202020204" pitchFamily="34" charset="0"/>
              </a:defRPr>
            </a:lvl1pPr>
            <a:lvl2pPr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indent="-228600">
              <a:spcBef>
                <a:spcPct val="20000"/>
              </a:spcBef>
              <a:buChar char="•"/>
              <a:defRPr kumimoji="1" sz="2400">
                <a:solidFill>
                  <a:schemeClr val="tx1"/>
                </a:solidFill>
                <a:latin typeface="Arial" panose="020B0604020202020204" pitchFamily="34" charset="0"/>
              </a:defRPr>
            </a:lvl3pPr>
            <a:lvl4pPr indent="-228600">
              <a:spcBef>
                <a:spcPct val="20000"/>
              </a:spcBef>
              <a:buChar char="–"/>
              <a:defRPr kumimoji="1" sz="2000">
                <a:solidFill>
                  <a:schemeClr val="tx1"/>
                </a:solidFill>
                <a:latin typeface="Arial" panose="020B0604020202020204" pitchFamily="34" charset="0"/>
              </a:defRPr>
            </a:lvl4pPr>
            <a:lvl5pPr indent="-228600">
              <a:spcBef>
                <a:spcPct val="20000"/>
              </a:spcBef>
              <a:buChar char="»"/>
              <a:defRPr kumimoji="1" sz="2000">
                <a:solidFill>
                  <a:schemeClr val="tx1"/>
                </a:solidFill>
                <a:latin typeface="Arial" panose="020B0604020202020204" pitchFamily="34" charset="0"/>
              </a:defRPr>
            </a:lvl5pPr>
            <a:lvl6pPr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r>
              <a:rPr lang="en-US" altLang="ja-JP" sz="1800"/>
              <a:t>UWB-WBAN</a:t>
            </a:r>
          </a:p>
          <a:p>
            <a:pPr eaLnBrk="1" hangingPunct="1">
              <a:spcBef>
                <a:spcPct val="0"/>
              </a:spcBef>
              <a:buFontTx/>
              <a:buNone/>
            </a:pPr>
            <a:r>
              <a:rPr lang="en-US" altLang="ja-JP" sz="1800"/>
              <a:t>IEEE 802.15.</a:t>
            </a:r>
            <a:r>
              <a:rPr lang="en-US" altLang="ja-JP" sz="2400"/>
              <a:t>6</a:t>
            </a:r>
            <a:endParaRPr lang="ja-JP" altLang="en-US" sz="1800"/>
          </a:p>
        </p:txBody>
      </p:sp>
      <p:sp>
        <p:nvSpPr>
          <p:cNvPr id="19" name="テキスト ボックス 48">
            <a:extLst>
              <a:ext uri="{FF2B5EF4-FFF2-40B4-BE49-F238E27FC236}">
                <a16:creationId xmlns:a16="http://schemas.microsoft.com/office/drawing/2014/main" id="{FF336DC8-9DED-43D0-B5E2-FE4FFFCB1AE9}"/>
              </a:ext>
            </a:extLst>
          </p:cNvPr>
          <p:cNvSpPr txBox="1">
            <a:spLocks noChangeArrowheads="1"/>
          </p:cNvSpPr>
          <p:nvPr/>
        </p:nvSpPr>
        <p:spPr bwMode="auto">
          <a:xfrm>
            <a:off x="6119366" y="1381125"/>
            <a:ext cx="2912368" cy="92333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indent="-228600">
              <a:spcBef>
                <a:spcPct val="20000"/>
              </a:spcBef>
              <a:buChar char="•"/>
              <a:defRPr kumimoji="1" sz="2400">
                <a:solidFill>
                  <a:schemeClr val="tx1"/>
                </a:solidFill>
                <a:latin typeface="Arial" panose="020B0604020202020204" pitchFamily="34" charset="0"/>
              </a:defRPr>
            </a:lvl3pPr>
            <a:lvl4pPr indent="-228600">
              <a:spcBef>
                <a:spcPct val="20000"/>
              </a:spcBef>
              <a:buChar char="–"/>
              <a:defRPr kumimoji="1" sz="2000">
                <a:solidFill>
                  <a:schemeClr val="tx1"/>
                </a:solidFill>
                <a:latin typeface="Arial" panose="020B0604020202020204" pitchFamily="34" charset="0"/>
              </a:defRPr>
            </a:lvl4pPr>
            <a:lvl5pPr indent="-228600">
              <a:spcBef>
                <a:spcPct val="20000"/>
              </a:spcBef>
              <a:buChar char="»"/>
              <a:defRPr kumimoji="1" sz="2000">
                <a:solidFill>
                  <a:schemeClr val="tx1"/>
                </a:solidFill>
                <a:latin typeface="Arial" panose="020B0604020202020204" pitchFamily="34" charset="0"/>
              </a:defRPr>
            </a:lvl5pPr>
            <a:lvl6pPr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r>
              <a:rPr lang="en-US" altLang="ja-JP" sz="1800" dirty="0"/>
              <a:t>Other UWB system.</a:t>
            </a:r>
          </a:p>
          <a:p>
            <a:pPr eaLnBrk="1" hangingPunct="1">
              <a:spcBef>
                <a:spcPct val="0"/>
              </a:spcBef>
              <a:buFontTx/>
              <a:buNone/>
            </a:pPr>
            <a:r>
              <a:rPr lang="en-US" altLang="ja-JP" sz="1800" dirty="0"/>
              <a:t>e.g. IEEE 802.15.4-2020</a:t>
            </a:r>
            <a:br>
              <a:rPr lang="en-US" altLang="ja-JP" sz="1800" dirty="0"/>
            </a:br>
            <a:r>
              <a:rPr lang="ja-JP" altLang="en-US" sz="1800" dirty="0"/>
              <a:t>　　　</a:t>
            </a:r>
            <a:r>
              <a:rPr lang="en-US" altLang="ja-JP" sz="1800" dirty="0"/>
              <a:t>IEEE 802.15.4z</a:t>
            </a:r>
            <a:endParaRPr lang="ja-JP" altLang="en-US" sz="1800" dirty="0"/>
          </a:p>
        </p:txBody>
      </p:sp>
      <p:sp>
        <p:nvSpPr>
          <p:cNvPr id="20" name="角丸四角形 49">
            <a:extLst>
              <a:ext uri="{FF2B5EF4-FFF2-40B4-BE49-F238E27FC236}">
                <a16:creationId xmlns:a16="http://schemas.microsoft.com/office/drawing/2014/main" id="{82A28FEF-9A96-4CA9-B803-0532BECCF6B7}"/>
              </a:ext>
            </a:extLst>
          </p:cNvPr>
          <p:cNvSpPr/>
          <p:nvPr/>
        </p:nvSpPr>
        <p:spPr>
          <a:xfrm>
            <a:off x="7429500" y="2311761"/>
            <a:ext cx="1255712"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latin typeface="Arial" charset="0"/>
                <a:ea typeface="ＭＳ Ｐゴシック" pitchFamily="50" charset="-128"/>
              </a:rPr>
              <a:t>user  </a:t>
            </a:r>
            <a:r>
              <a:rPr lang="ja-JP" altLang="en-US" dirty="0">
                <a:solidFill>
                  <a:srgbClr val="000000"/>
                </a:solidFill>
                <a:latin typeface="Arial" charset="0"/>
                <a:ea typeface="ＭＳ Ｐゴシック" pitchFamily="50" charset="-128"/>
              </a:rPr>
              <a:t>？</a:t>
            </a:r>
          </a:p>
        </p:txBody>
      </p:sp>
      <p:sp>
        <p:nvSpPr>
          <p:cNvPr id="21" name="角丸四角形 50">
            <a:extLst>
              <a:ext uri="{FF2B5EF4-FFF2-40B4-BE49-F238E27FC236}">
                <a16:creationId xmlns:a16="http://schemas.microsoft.com/office/drawing/2014/main" id="{55B431CA-8474-44E2-BD86-25E49700F8AE}"/>
              </a:ext>
            </a:extLst>
          </p:cNvPr>
          <p:cNvSpPr/>
          <p:nvPr/>
        </p:nvSpPr>
        <p:spPr>
          <a:xfrm>
            <a:off x="7248957" y="3545110"/>
            <a:ext cx="1349375"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latin typeface="Arial" charset="0"/>
                <a:ea typeface="ＭＳ Ｐゴシック" pitchFamily="50" charset="-128"/>
              </a:rPr>
              <a:t>user  </a:t>
            </a:r>
            <a:r>
              <a:rPr lang="ja-JP" altLang="en-US" dirty="0">
                <a:solidFill>
                  <a:srgbClr val="000000"/>
                </a:solidFill>
                <a:latin typeface="Arial" charset="0"/>
                <a:ea typeface="ＭＳ Ｐゴシック" pitchFamily="50" charset="-128"/>
              </a:rPr>
              <a:t>？</a:t>
            </a:r>
          </a:p>
        </p:txBody>
      </p:sp>
      <p:sp>
        <p:nvSpPr>
          <p:cNvPr id="22" name="正方形/長方形 3">
            <a:extLst>
              <a:ext uri="{FF2B5EF4-FFF2-40B4-BE49-F238E27FC236}">
                <a16:creationId xmlns:a16="http://schemas.microsoft.com/office/drawing/2014/main" id="{87E991C1-3DE5-4D04-B0A9-4E46B1C0149A}"/>
              </a:ext>
            </a:extLst>
          </p:cNvPr>
          <p:cNvSpPr>
            <a:spLocks noChangeArrowheads="1"/>
          </p:cNvSpPr>
          <p:nvPr/>
        </p:nvSpPr>
        <p:spPr bwMode="auto">
          <a:xfrm>
            <a:off x="1698898" y="2464990"/>
            <a:ext cx="1504950" cy="36988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b="1">
                <a:solidFill>
                  <a:schemeClr val="tx1"/>
                </a:solidFill>
                <a:latin typeface="Arial" panose="020B0604020202020204" pitchFamily="34" charset="0"/>
                <a:ea typeface="ＭＳ Ｐゴシック" panose="020B0600070205080204" pitchFamily="50" charset="-128"/>
              </a:defRPr>
            </a:lvl1pPr>
            <a:lvl2pPr marL="742950" indent="-285750">
              <a:defRPr kumimoji="1" b="1">
                <a:solidFill>
                  <a:schemeClr val="tx1"/>
                </a:solidFill>
                <a:latin typeface="Arial" panose="020B0604020202020204" pitchFamily="34" charset="0"/>
                <a:ea typeface="ＭＳ Ｐゴシック" panose="020B0600070205080204" pitchFamily="50" charset="-128"/>
              </a:defRPr>
            </a:lvl2pPr>
            <a:lvl3pPr marL="1143000" indent="-228600">
              <a:defRPr kumimoji="1" b="1">
                <a:solidFill>
                  <a:schemeClr val="tx1"/>
                </a:solidFill>
                <a:latin typeface="Arial" panose="020B0604020202020204" pitchFamily="34" charset="0"/>
                <a:ea typeface="ＭＳ Ｐゴシック" panose="020B0600070205080204" pitchFamily="50" charset="-128"/>
              </a:defRPr>
            </a:lvl3pPr>
            <a:lvl4pPr marL="1600200" indent="-228600">
              <a:defRPr kumimoji="1" b="1">
                <a:solidFill>
                  <a:schemeClr val="tx1"/>
                </a:solidFill>
                <a:latin typeface="Arial" panose="020B0604020202020204" pitchFamily="34" charset="0"/>
                <a:ea typeface="ＭＳ Ｐゴシック" panose="020B0600070205080204" pitchFamily="50" charset="-128"/>
              </a:defRPr>
            </a:lvl4pPr>
            <a:lvl5pPr marL="2057400" indent="-22860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r>
              <a:rPr lang="en-US" altLang="ja-JP">
                <a:solidFill>
                  <a:srgbClr val="FF0000"/>
                </a:solidFill>
              </a:rPr>
              <a:t>interference</a:t>
            </a:r>
            <a:endParaRPr lang="ja-JP" altLang="en-US">
              <a:solidFill>
                <a:srgbClr val="FF0000"/>
              </a:solidFill>
            </a:endParaRPr>
          </a:p>
        </p:txBody>
      </p:sp>
      <p:sp>
        <p:nvSpPr>
          <p:cNvPr id="23" name="正方形/長方形 88">
            <a:extLst>
              <a:ext uri="{FF2B5EF4-FFF2-40B4-BE49-F238E27FC236}">
                <a16:creationId xmlns:a16="http://schemas.microsoft.com/office/drawing/2014/main" id="{A4088693-5752-416E-BCB4-23F321BB7677}"/>
              </a:ext>
            </a:extLst>
          </p:cNvPr>
          <p:cNvSpPr>
            <a:spLocks noChangeArrowheads="1"/>
          </p:cNvSpPr>
          <p:nvPr/>
        </p:nvSpPr>
        <p:spPr bwMode="auto">
          <a:xfrm>
            <a:off x="4219178" y="3176810"/>
            <a:ext cx="1504950" cy="3683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none">
            <a:spAutoFit/>
          </a:bodyPr>
          <a:lstStyle>
            <a:lvl1pPr>
              <a:defRPr kumimoji="1" b="1">
                <a:solidFill>
                  <a:schemeClr val="tx1"/>
                </a:solidFill>
                <a:latin typeface="Arial" panose="020B0604020202020204" pitchFamily="34" charset="0"/>
                <a:ea typeface="ＭＳ Ｐゴシック" panose="020B0600070205080204" pitchFamily="50" charset="-128"/>
              </a:defRPr>
            </a:lvl1pPr>
            <a:lvl2pPr marL="742950" indent="-285750">
              <a:defRPr kumimoji="1" b="1">
                <a:solidFill>
                  <a:schemeClr val="tx1"/>
                </a:solidFill>
                <a:latin typeface="Arial" panose="020B0604020202020204" pitchFamily="34" charset="0"/>
                <a:ea typeface="ＭＳ Ｐゴシック" panose="020B0600070205080204" pitchFamily="50" charset="-128"/>
              </a:defRPr>
            </a:lvl2pPr>
            <a:lvl3pPr marL="1143000" indent="-228600">
              <a:defRPr kumimoji="1" b="1">
                <a:solidFill>
                  <a:schemeClr val="tx1"/>
                </a:solidFill>
                <a:latin typeface="Arial" panose="020B0604020202020204" pitchFamily="34" charset="0"/>
                <a:ea typeface="ＭＳ Ｐゴシック" panose="020B0600070205080204" pitchFamily="50" charset="-128"/>
              </a:defRPr>
            </a:lvl3pPr>
            <a:lvl4pPr marL="1600200" indent="-228600">
              <a:defRPr kumimoji="1" b="1">
                <a:solidFill>
                  <a:schemeClr val="tx1"/>
                </a:solidFill>
                <a:latin typeface="Arial" panose="020B0604020202020204" pitchFamily="34" charset="0"/>
                <a:ea typeface="ＭＳ Ｐゴシック" panose="020B0600070205080204" pitchFamily="50" charset="-128"/>
              </a:defRPr>
            </a:lvl4pPr>
            <a:lvl5pPr marL="2057400" indent="-228600">
              <a:defRPr kumimoji="1" b="1">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0"/>
              </a:spcBef>
              <a:spcAft>
                <a:spcPct val="0"/>
              </a:spcAft>
              <a:defRPr kumimoji="1" b="1">
                <a:solidFill>
                  <a:schemeClr val="tx1"/>
                </a:solidFill>
                <a:latin typeface="Arial" panose="020B0604020202020204" pitchFamily="34" charset="0"/>
                <a:ea typeface="ＭＳ Ｐゴシック" panose="020B0600070205080204" pitchFamily="50" charset="-128"/>
              </a:defRPr>
            </a:lvl9pPr>
          </a:lstStyle>
          <a:p>
            <a:r>
              <a:rPr lang="en-US" altLang="ja-JP" dirty="0">
                <a:solidFill>
                  <a:srgbClr val="FF0000"/>
                </a:solidFill>
              </a:rPr>
              <a:t>interference</a:t>
            </a:r>
            <a:endParaRPr lang="ja-JP" altLang="en-US" dirty="0">
              <a:solidFill>
                <a:srgbClr val="FF0000"/>
              </a:solidFill>
            </a:endParaRPr>
          </a:p>
        </p:txBody>
      </p:sp>
      <p:sp>
        <p:nvSpPr>
          <p:cNvPr id="24" name="AutoShape 3">
            <a:extLst>
              <a:ext uri="{FF2B5EF4-FFF2-40B4-BE49-F238E27FC236}">
                <a16:creationId xmlns:a16="http://schemas.microsoft.com/office/drawing/2014/main" id="{9DF0A2C1-3430-402E-AE1B-B29B44D4A22F}"/>
              </a:ext>
            </a:extLst>
          </p:cNvPr>
          <p:cNvSpPr>
            <a:spLocks noChangeArrowheads="1"/>
          </p:cNvSpPr>
          <p:nvPr/>
        </p:nvSpPr>
        <p:spPr bwMode="auto">
          <a:xfrm>
            <a:off x="476250" y="4633172"/>
            <a:ext cx="3619500" cy="1789148"/>
          </a:xfrm>
          <a:prstGeom prst="roundRect">
            <a:avLst>
              <a:gd name="adj" fmla="val 16667"/>
            </a:avLst>
          </a:prstGeom>
          <a:noFill/>
          <a:ln w="38100">
            <a:solidFill>
              <a:schemeClr val="tx1">
                <a:lumMod val="50000"/>
                <a:lumOff val="50000"/>
              </a:schemeClr>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endParaRPr lang="ja-JP" altLang="en-US" sz="1800"/>
          </a:p>
        </p:txBody>
      </p:sp>
      <p:sp>
        <p:nvSpPr>
          <p:cNvPr id="25" name="Rectangle 10">
            <a:extLst>
              <a:ext uri="{FF2B5EF4-FFF2-40B4-BE49-F238E27FC236}">
                <a16:creationId xmlns:a16="http://schemas.microsoft.com/office/drawing/2014/main" id="{C58287D8-6759-421E-BD84-6D3017E0FADE}"/>
              </a:ext>
            </a:extLst>
          </p:cNvPr>
          <p:cNvSpPr>
            <a:spLocks noChangeArrowheads="1"/>
          </p:cNvSpPr>
          <p:nvPr/>
        </p:nvSpPr>
        <p:spPr bwMode="auto">
          <a:xfrm>
            <a:off x="811213" y="4358535"/>
            <a:ext cx="2981325" cy="461962"/>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2400" dirty="0">
                <a:solidFill>
                  <a:srgbClr val="0000FF"/>
                </a:solidFill>
              </a:rPr>
              <a:t>Inter-user</a:t>
            </a:r>
            <a:r>
              <a:rPr lang="en-US" altLang="ja-JP" sz="1600" dirty="0">
                <a:solidFill>
                  <a:srgbClr val="0000FF"/>
                </a:solidFill>
              </a:rPr>
              <a:t> </a:t>
            </a:r>
            <a:r>
              <a:rPr lang="en-US" altLang="ja-JP" sz="1600" dirty="0"/>
              <a:t>interference</a:t>
            </a:r>
            <a:endParaRPr lang="ja-JP" altLang="en-US" sz="2400" dirty="0"/>
          </a:p>
        </p:txBody>
      </p:sp>
      <p:sp>
        <p:nvSpPr>
          <p:cNvPr id="26" name="Rectangle 22">
            <a:extLst>
              <a:ext uri="{FF2B5EF4-FFF2-40B4-BE49-F238E27FC236}">
                <a16:creationId xmlns:a16="http://schemas.microsoft.com/office/drawing/2014/main" id="{08BCBF38-AC27-402B-9126-DDC803B0A474}"/>
              </a:ext>
            </a:extLst>
          </p:cNvPr>
          <p:cNvSpPr>
            <a:spLocks noChangeArrowheads="1"/>
          </p:cNvSpPr>
          <p:nvPr/>
        </p:nvSpPr>
        <p:spPr bwMode="auto">
          <a:xfrm>
            <a:off x="3471864" y="4429872"/>
            <a:ext cx="8699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800" dirty="0"/>
              <a:t>“IUI”</a:t>
            </a:r>
            <a:endParaRPr lang="ja-JP" altLang="en-US" sz="1800" b="0" dirty="0">
              <a:latin typeface="Times New Roman" panose="02020603050405020304" pitchFamily="18" charset="0"/>
            </a:endParaRPr>
          </a:p>
        </p:txBody>
      </p:sp>
      <p:sp>
        <p:nvSpPr>
          <p:cNvPr id="27" name="Rectangle 23">
            <a:extLst>
              <a:ext uri="{FF2B5EF4-FFF2-40B4-BE49-F238E27FC236}">
                <a16:creationId xmlns:a16="http://schemas.microsoft.com/office/drawing/2014/main" id="{B835D07F-DC66-421C-A631-66000274A6B3}"/>
              </a:ext>
            </a:extLst>
          </p:cNvPr>
          <p:cNvSpPr>
            <a:spLocks noChangeArrowheads="1"/>
          </p:cNvSpPr>
          <p:nvPr/>
        </p:nvSpPr>
        <p:spPr bwMode="auto">
          <a:xfrm>
            <a:off x="6185644" y="4795872"/>
            <a:ext cx="697627"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800" dirty="0"/>
              <a:t>“ISI”</a:t>
            </a:r>
            <a:endParaRPr lang="ja-JP" altLang="en-US" sz="1800" b="0" dirty="0">
              <a:latin typeface="Times New Roman" panose="02020603050405020304" pitchFamily="18" charset="0"/>
            </a:endParaRPr>
          </a:p>
        </p:txBody>
      </p:sp>
      <p:sp>
        <p:nvSpPr>
          <p:cNvPr id="28" name="Rectangle 23">
            <a:extLst>
              <a:ext uri="{FF2B5EF4-FFF2-40B4-BE49-F238E27FC236}">
                <a16:creationId xmlns:a16="http://schemas.microsoft.com/office/drawing/2014/main" id="{C070D9E0-6E6C-463B-84FD-92225854A5A7}"/>
              </a:ext>
            </a:extLst>
          </p:cNvPr>
          <p:cNvSpPr>
            <a:spLocks noChangeArrowheads="1"/>
          </p:cNvSpPr>
          <p:nvPr/>
        </p:nvSpPr>
        <p:spPr bwMode="auto">
          <a:xfrm>
            <a:off x="620627" y="5006716"/>
            <a:ext cx="317747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r>
              <a:rPr lang="en-US" altLang="ja-JP" sz="1600" b="0" dirty="0"/>
              <a:t>Interference from a system using</a:t>
            </a:r>
            <a:br>
              <a:rPr lang="en-US" altLang="ja-JP" sz="1600" b="0" dirty="0"/>
            </a:br>
            <a:r>
              <a:rPr lang="ja-JP" altLang="en-US" sz="1600" b="0" dirty="0"/>
              <a:t> </a:t>
            </a:r>
            <a:r>
              <a:rPr lang="en-US" altLang="ja-JP" sz="1600" b="0" dirty="0"/>
              <a:t>the</a:t>
            </a:r>
            <a:r>
              <a:rPr lang="ja-JP" altLang="en-US" sz="1600" b="0" dirty="0"/>
              <a:t> </a:t>
            </a:r>
            <a:r>
              <a:rPr lang="en-US" altLang="ja-JP" sz="1600" b="0" dirty="0"/>
              <a:t>same</a:t>
            </a:r>
            <a:r>
              <a:rPr lang="ja-JP" altLang="en-US" sz="1600" b="0" dirty="0"/>
              <a:t> </a:t>
            </a:r>
            <a:r>
              <a:rPr lang="en-US" altLang="ja-JP" sz="1600" b="0" dirty="0"/>
              <a:t>standard.</a:t>
            </a:r>
            <a:endParaRPr lang="ja-JP" altLang="en-US" sz="1800" dirty="0"/>
          </a:p>
        </p:txBody>
      </p:sp>
      <p:sp>
        <p:nvSpPr>
          <p:cNvPr id="29" name="Rectangle 10">
            <a:extLst>
              <a:ext uri="{FF2B5EF4-FFF2-40B4-BE49-F238E27FC236}">
                <a16:creationId xmlns:a16="http://schemas.microsoft.com/office/drawing/2014/main" id="{041B0577-B2EB-46FE-A5D1-269D716BB314}"/>
              </a:ext>
            </a:extLst>
          </p:cNvPr>
          <p:cNvSpPr>
            <a:spLocks noChangeArrowheads="1"/>
          </p:cNvSpPr>
          <p:nvPr/>
        </p:nvSpPr>
        <p:spPr bwMode="auto">
          <a:xfrm>
            <a:off x="4923144" y="4342572"/>
            <a:ext cx="3222625" cy="460375"/>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2400" dirty="0">
                <a:solidFill>
                  <a:srgbClr val="0000FF"/>
                </a:solidFill>
              </a:rPr>
              <a:t>Inter-system</a:t>
            </a:r>
            <a:r>
              <a:rPr lang="en-US" altLang="ja-JP" sz="1600" dirty="0">
                <a:solidFill>
                  <a:srgbClr val="0000FF"/>
                </a:solidFill>
              </a:rPr>
              <a:t> </a:t>
            </a:r>
            <a:r>
              <a:rPr lang="en-US" altLang="ja-JP" sz="1600" dirty="0"/>
              <a:t>interference</a:t>
            </a:r>
            <a:endParaRPr lang="ja-JP" altLang="en-US" sz="2400" dirty="0"/>
          </a:p>
        </p:txBody>
      </p:sp>
      <p:sp>
        <p:nvSpPr>
          <p:cNvPr id="32" name="矢印: 右 31">
            <a:extLst>
              <a:ext uri="{FF2B5EF4-FFF2-40B4-BE49-F238E27FC236}">
                <a16:creationId xmlns:a16="http://schemas.microsoft.com/office/drawing/2014/main" id="{13485CE6-AC1B-4F3E-BFAD-54F486991D04}"/>
              </a:ext>
            </a:extLst>
          </p:cNvPr>
          <p:cNvSpPr/>
          <p:nvPr/>
        </p:nvSpPr>
        <p:spPr>
          <a:xfrm>
            <a:off x="681736" y="5878591"/>
            <a:ext cx="787682"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33" name="Rectangle 22">
            <a:extLst>
              <a:ext uri="{FF2B5EF4-FFF2-40B4-BE49-F238E27FC236}">
                <a16:creationId xmlns:a16="http://schemas.microsoft.com/office/drawing/2014/main" id="{40066640-BE20-4F76-92ED-567736060EC5}"/>
              </a:ext>
            </a:extLst>
          </p:cNvPr>
          <p:cNvSpPr>
            <a:spLocks noChangeArrowheads="1"/>
          </p:cNvSpPr>
          <p:nvPr/>
        </p:nvSpPr>
        <p:spPr bwMode="auto">
          <a:xfrm>
            <a:off x="1403081" y="5662811"/>
            <a:ext cx="2722536"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600" b="0" dirty="0">
                <a:latin typeface="Times New Roman" panose="02020603050405020304" pitchFamily="18" charset="0"/>
              </a:rPr>
              <a:t>Known signal. </a:t>
            </a:r>
            <a:br>
              <a:rPr lang="en-US" altLang="ja-JP" sz="1600" b="0" dirty="0">
                <a:latin typeface="Times New Roman" panose="02020603050405020304" pitchFamily="18" charset="0"/>
              </a:rPr>
            </a:br>
            <a:r>
              <a:rPr lang="en-US" altLang="ja-JP" sz="1600" b="0" dirty="0">
                <a:latin typeface="Times New Roman" panose="02020603050405020304" pitchFamily="18" charset="0"/>
              </a:rPr>
              <a:t>Pre-knowledge can be used to mitigation</a:t>
            </a:r>
            <a:endParaRPr lang="ja-JP" altLang="en-US" sz="1600" b="0" dirty="0">
              <a:latin typeface="Times New Roman" panose="02020603050405020304" pitchFamily="18" charset="0"/>
            </a:endParaRPr>
          </a:p>
        </p:txBody>
      </p:sp>
      <p:sp>
        <p:nvSpPr>
          <p:cNvPr id="34" name="Rectangle 23">
            <a:extLst>
              <a:ext uri="{FF2B5EF4-FFF2-40B4-BE49-F238E27FC236}">
                <a16:creationId xmlns:a16="http://schemas.microsoft.com/office/drawing/2014/main" id="{C42A22B1-CCE3-4156-A4B4-7210F67F1422}"/>
              </a:ext>
            </a:extLst>
          </p:cNvPr>
          <p:cNvSpPr>
            <a:spLocks noChangeArrowheads="1"/>
          </p:cNvSpPr>
          <p:nvPr/>
        </p:nvSpPr>
        <p:spPr bwMode="auto">
          <a:xfrm>
            <a:off x="4895522" y="5006716"/>
            <a:ext cx="3178175" cy="5857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eaLnBrk="1" hangingPunct="1">
              <a:spcBef>
                <a:spcPct val="0"/>
              </a:spcBef>
              <a:buFontTx/>
              <a:buNone/>
            </a:pPr>
            <a:r>
              <a:rPr lang="en-US" altLang="ja-JP" sz="1600" b="0" dirty="0"/>
              <a:t>Interference from a system using</a:t>
            </a:r>
            <a:br>
              <a:rPr lang="en-US" altLang="ja-JP" sz="1600" b="0" dirty="0"/>
            </a:br>
            <a:r>
              <a:rPr lang="ja-JP" altLang="en-US" sz="1600" b="0" dirty="0"/>
              <a:t> </a:t>
            </a:r>
            <a:r>
              <a:rPr lang="en-US" altLang="ja-JP" sz="1600" b="0" dirty="0"/>
              <a:t>overlapped frequency</a:t>
            </a:r>
            <a:endParaRPr lang="ja-JP" altLang="en-US" sz="1800" dirty="0"/>
          </a:p>
        </p:txBody>
      </p:sp>
      <p:sp>
        <p:nvSpPr>
          <p:cNvPr id="35" name="矢印: 右 34">
            <a:extLst>
              <a:ext uri="{FF2B5EF4-FFF2-40B4-BE49-F238E27FC236}">
                <a16:creationId xmlns:a16="http://schemas.microsoft.com/office/drawing/2014/main" id="{8721406D-261A-4332-AAD1-8E4B25D09517}"/>
              </a:ext>
            </a:extLst>
          </p:cNvPr>
          <p:cNvSpPr/>
          <p:nvPr/>
        </p:nvSpPr>
        <p:spPr>
          <a:xfrm>
            <a:off x="5032650" y="5692372"/>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36" name="Rectangle 22">
            <a:extLst>
              <a:ext uri="{FF2B5EF4-FFF2-40B4-BE49-F238E27FC236}">
                <a16:creationId xmlns:a16="http://schemas.microsoft.com/office/drawing/2014/main" id="{03847B29-DD51-4319-85DF-AB470235BD2C}"/>
              </a:ext>
            </a:extLst>
          </p:cNvPr>
          <p:cNvSpPr>
            <a:spLocks noChangeArrowheads="1"/>
          </p:cNvSpPr>
          <p:nvPr/>
        </p:nvSpPr>
        <p:spPr bwMode="auto">
          <a:xfrm>
            <a:off x="5741659" y="5587344"/>
            <a:ext cx="2332038"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800" b="0" dirty="0">
                <a:latin typeface="Times New Roman" panose="02020603050405020304" pitchFamily="18" charset="0"/>
              </a:rPr>
              <a:t>Unknown signal. </a:t>
            </a:r>
          </a:p>
          <a:p>
            <a:pPr>
              <a:spcBef>
                <a:spcPct val="0"/>
              </a:spcBef>
              <a:buFontTx/>
              <a:buNone/>
            </a:pPr>
            <a:r>
              <a:rPr lang="en-US" altLang="ja-JP" sz="1800" b="0" dirty="0">
                <a:latin typeface="Times New Roman" panose="02020603050405020304" pitchFamily="18" charset="0"/>
              </a:rPr>
              <a:t>EMI / EMC issues</a:t>
            </a:r>
          </a:p>
        </p:txBody>
      </p:sp>
      <p:sp>
        <p:nvSpPr>
          <p:cNvPr id="37" name="角丸四角形 22">
            <a:extLst>
              <a:ext uri="{FF2B5EF4-FFF2-40B4-BE49-F238E27FC236}">
                <a16:creationId xmlns:a16="http://schemas.microsoft.com/office/drawing/2014/main" id="{C196CFC1-97ED-4A1F-A58E-6FB1EB00D145}"/>
              </a:ext>
            </a:extLst>
          </p:cNvPr>
          <p:cNvSpPr/>
          <p:nvPr/>
        </p:nvSpPr>
        <p:spPr>
          <a:xfrm>
            <a:off x="4177432" y="1432141"/>
            <a:ext cx="1066800"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rPr>
              <a:t>Other BAN</a:t>
            </a:r>
          </a:p>
        </p:txBody>
      </p:sp>
      <p:sp>
        <p:nvSpPr>
          <p:cNvPr id="38" name="下矢印 29">
            <a:extLst>
              <a:ext uri="{FF2B5EF4-FFF2-40B4-BE49-F238E27FC236}">
                <a16:creationId xmlns:a16="http://schemas.microsoft.com/office/drawing/2014/main" id="{8B6B0F58-27D7-4DB6-91EB-FC155E8F1CC9}"/>
              </a:ext>
            </a:extLst>
          </p:cNvPr>
          <p:cNvSpPr/>
          <p:nvPr/>
        </p:nvSpPr>
        <p:spPr>
          <a:xfrm rot="2482269">
            <a:off x="3599079" y="1826574"/>
            <a:ext cx="457200" cy="1196975"/>
          </a:xfrm>
          <a:prstGeom prst="down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39" name="Rectangle 10">
            <a:extLst>
              <a:ext uri="{FF2B5EF4-FFF2-40B4-BE49-F238E27FC236}">
                <a16:creationId xmlns:a16="http://schemas.microsoft.com/office/drawing/2014/main" id="{2EB8D1A2-6B02-492F-9402-6FC90714D3AB}"/>
              </a:ext>
            </a:extLst>
          </p:cNvPr>
          <p:cNvSpPr>
            <a:spLocks noChangeArrowheads="1"/>
          </p:cNvSpPr>
          <p:nvPr/>
        </p:nvSpPr>
        <p:spPr bwMode="auto">
          <a:xfrm>
            <a:off x="811213" y="4597161"/>
            <a:ext cx="2981325" cy="461962"/>
          </a:xfrm>
          <a:prstGeom prst="rect">
            <a:avLst/>
          </a:prstGeom>
          <a:noFill/>
          <a:ln>
            <a:noFill/>
          </a:ln>
        </p:spPr>
        <p:txBody>
          <a:bodyPr>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2400" dirty="0">
                <a:solidFill>
                  <a:srgbClr val="0000FF"/>
                </a:solidFill>
              </a:rPr>
              <a:t>Inter-BAN</a:t>
            </a:r>
            <a:r>
              <a:rPr lang="en-US" altLang="ja-JP" sz="1600" dirty="0">
                <a:solidFill>
                  <a:srgbClr val="0000FF"/>
                </a:solidFill>
              </a:rPr>
              <a:t> </a:t>
            </a:r>
            <a:r>
              <a:rPr lang="en-US" altLang="ja-JP" sz="1600" dirty="0"/>
              <a:t>interference</a:t>
            </a:r>
            <a:endParaRPr lang="ja-JP" altLang="en-US" sz="2400" dirty="0"/>
          </a:p>
        </p:txBody>
      </p:sp>
      <p:sp>
        <p:nvSpPr>
          <p:cNvPr id="40" name="Rectangle 22">
            <a:extLst>
              <a:ext uri="{FF2B5EF4-FFF2-40B4-BE49-F238E27FC236}">
                <a16:creationId xmlns:a16="http://schemas.microsoft.com/office/drawing/2014/main" id="{0F220A5D-4D1A-4DBB-A3EE-1D66D1D777B4}"/>
              </a:ext>
            </a:extLst>
          </p:cNvPr>
          <p:cNvSpPr>
            <a:spLocks noChangeArrowheads="1"/>
          </p:cNvSpPr>
          <p:nvPr/>
        </p:nvSpPr>
        <p:spPr bwMode="auto">
          <a:xfrm>
            <a:off x="3471864" y="4668498"/>
            <a:ext cx="86994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800" dirty="0"/>
              <a:t>“IBI?”</a:t>
            </a:r>
            <a:endParaRPr lang="ja-JP" altLang="en-US" sz="1800" b="0" dirty="0">
              <a:latin typeface="Times New Roman" panose="02020603050405020304" pitchFamily="18" charset="0"/>
            </a:endParaRPr>
          </a:p>
        </p:txBody>
      </p:sp>
      <p:sp>
        <p:nvSpPr>
          <p:cNvPr id="41" name="角丸四角形 15">
            <a:extLst>
              <a:ext uri="{FF2B5EF4-FFF2-40B4-BE49-F238E27FC236}">
                <a16:creationId xmlns:a16="http://schemas.microsoft.com/office/drawing/2014/main" id="{576261BB-9A60-4359-B7DB-2BF14B122928}"/>
              </a:ext>
            </a:extLst>
          </p:cNvPr>
          <p:cNvSpPr/>
          <p:nvPr/>
        </p:nvSpPr>
        <p:spPr>
          <a:xfrm>
            <a:off x="203496" y="3227887"/>
            <a:ext cx="1247132" cy="609600"/>
          </a:xfrm>
          <a:prstGeom prst="roundRect">
            <a:avLst/>
          </a:prstGeom>
          <a:solidFill>
            <a:schemeClr val="bg1">
              <a:lumMod val="95000"/>
            </a:schemeClr>
          </a:solidFill>
          <a:ln>
            <a:solidFill>
              <a:schemeClr val="tx1"/>
            </a:solidFill>
          </a:ln>
        </p:spPr>
        <p:style>
          <a:lnRef idx="2">
            <a:schemeClr val="accent2"/>
          </a:lnRef>
          <a:fillRef idx="1">
            <a:schemeClr val="lt1"/>
          </a:fillRef>
          <a:effectRef idx="0">
            <a:schemeClr val="accent2"/>
          </a:effectRef>
          <a:fontRef idx="minor">
            <a:schemeClr val="dk1"/>
          </a:fontRef>
        </p:style>
        <p:txBody>
          <a:bodyPr anchor="ctr"/>
          <a:lstStyle>
            <a:defPPr>
              <a:defRPr lang="ja-JP"/>
            </a:defPPr>
            <a:lvl1pPr algn="l" rtl="0" eaLnBrk="0" fontAlgn="base" hangingPunct="0">
              <a:spcBef>
                <a:spcPct val="0"/>
              </a:spcBef>
              <a:spcAft>
                <a:spcPct val="0"/>
              </a:spcAft>
              <a:defRPr kumimoji="1" b="1" kern="1200">
                <a:solidFill>
                  <a:schemeClr val="dk1"/>
                </a:solidFill>
                <a:latin typeface="+mn-lt"/>
                <a:ea typeface="+mn-ea"/>
                <a:cs typeface="+mn-cs"/>
              </a:defRPr>
            </a:lvl1pPr>
            <a:lvl2pPr marL="457200" algn="l" rtl="0" eaLnBrk="0" fontAlgn="base" hangingPunct="0">
              <a:spcBef>
                <a:spcPct val="0"/>
              </a:spcBef>
              <a:spcAft>
                <a:spcPct val="0"/>
              </a:spcAft>
              <a:defRPr kumimoji="1" b="1" kern="1200">
                <a:solidFill>
                  <a:schemeClr val="dk1"/>
                </a:solidFill>
                <a:latin typeface="+mn-lt"/>
                <a:ea typeface="+mn-ea"/>
                <a:cs typeface="+mn-cs"/>
              </a:defRPr>
            </a:lvl2pPr>
            <a:lvl3pPr marL="914400" algn="l" rtl="0" eaLnBrk="0" fontAlgn="base" hangingPunct="0">
              <a:spcBef>
                <a:spcPct val="0"/>
              </a:spcBef>
              <a:spcAft>
                <a:spcPct val="0"/>
              </a:spcAft>
              <a:defRPr kumimoji="1" b="1" kern="1200">
                <a:solidFill>
                  <a:schemeClr val="dk1"/>
                </a:solidFill>
                <a:latin typeface="+mn-lt"/>
                <a:ea typeface="+mn-ea"/>
                <a:cs typeface="+mn-cs"/>
              </a:defRPr>
            </a:lvl3pPr>
            <a:lvl4pPr marL="1371600" algn="l" rtl="0" eaLnBrk="0" fontAlgn="base" hangingPunct="0">
              <a:spcBef>
                <a:spcPct val="0"/>
              </a:spcBef>
              <a:spcAft>
                <a:spcPct val="0"/>
              </a:spcAft>
              <a:defRPr kumimoji="1" b="1" kern="1200">
                <a:solidFill>
                  <a:schemeClr val="dk1"/>
                </a:solidFill>
                <a:latin typeface="+mn-lt"/>
                <a:ea typeface="+mn-ea"/>
                <a:cs typeface="+mn-cs"/>
              </a:defRPr>
            </a:lvl4pPr>
            <a:lvl5pPr marL="1828800" algn="l" rtl="0" eaLnBrk="0" fontAlgn="base" hangingPunct="0">
              <a:spcBef>
                <a:spcPct val="0"/>
              </a:spcBef>
              <a:spcAft>
                <a:spcPct val="0"/>
              </a:spcAft>
              <a:defRPr kumimoji="1" b="1" kern="1200">
                <a:solidFill>
                  <a:schemeClr val="dk1"/>
                </a:solidFill>
                <a:latin typeface="+mn-lt"/>
                <a:ea typeface="+mn-ea"/>
                <a:cs typeface="+mn-cs"/>
              </a:defRPr>
            </a:lvl5pPr>
            <a:lvl6pPr marL="2286000" algn="l" defTabSz="914400" rtl="0" eaLnBrk="1" latinLnBrk="0" hangingPunct="1">
              <a:defRPr kumimoji="1" b="1" kern="1200">
                <a:solidFill>
                  <a:schemeClr val="dk1"/>
                </a:solidFill>
                <a:latin typeface="+mn-lt"/>
                <a:ea typeface="+mn-ea"/>
                <a:cs typeface="+mn-cs"/>
              </a:defRPr>
            </a:lvl6pPr>
            <a:lvl7pPr marL="2743200" algn="l" defTabSz="914400" rtl="0" eaLnBrk="1" latinLnBrk="0" hangingPunct="1">
              <a:defRPr kumimoji="1" b="1" kern="1200">
                <a:solidFill>
                  <a:schemeClr val="dk1"/>
                </a:solidFill>
                <a:latin typeface="+mn-lt"/>
                <a:ea typeface="+mn-ea"/>
                <a:cs typeface="+mn-cs"/>
              </a:defRPr>
            </a:lvl7pPr>
            <a:lvl8pPr marL="3200400" algn="l" defTabSz="914400" rtl="0" eaLnBrk="1" latinLnBrk="0" hangingPunct="1">
              <a:defRPr kumimoji="1" b="1" kern="1200">
                <a:solidFill>
                  <a:schemeClr val="dk1"/>
                </a:solidFill>
                <a:latin typeface="+mn-lt"/>
                <a:ea typeface="+mn-ea"/>
                <a:cs typeface="+mn-cs"/>
              </a:defRPr>
            </a:lvl8pPr>
            <a:lvl9pPr marL="3657600" algn="l" defTabSz="914400" rtl="0" eaLnBrk="1" latinLnBrk="0" hangingPunct="1">
              <a:defRPr kumimoji="1" b="1" kern="1200">
                <a:solidFill>
                  <a:schemeClr val="dk1"/>
                </a:solidFill>
                <a:latin typeface="+mn-lt"/>
                <a:ea typeface="+mn-ea"/>
                <a:cs typeface="+mn-cs"/>
              </a:defRPr>
            </a:lvl9pPr>
          </a:lstStyle>
          <a:p>
            <a:pPr algn="ctr" eaLnBrk="1" hangingPunct="1">
              <a:defRPr/>
            </a:pPr>
            <a:r>
              <a:rPr lang="en-US" altLang="ja-JP" dirty="0">
                <a:solidFill>
                  <a:srgbClr val="000000"/>
                </a:solidFill>
              </a:rPr>
              <a:t>Other NB-BAN</a:t>
            </a:r>
          </a:p>
        </p:txBody>
      </p:sp>
      <p:sp>
        <p:nvSpPr>
          <p:cNvPr id="42" name="下矢印 30">
            <a:extLst>
              <a:ext uri="{FF2B5EF4-FFF2-40B4-BE49-F238E27FC236}">
                <a16:creationId xmlns:a16="http://schemas.microsoft.com/office/drawing/2014/main" id="{47DAB51C-E4EE-4DDE-ACF1-D14503A59AA1}"/>
              </a:ext>
            </a:extLst>
          </p:cNvPr>
          <p:cNvSpPr/>
          <p:nvPr/>
        </p:nvSpPr>
        <p:spPr>
          <a:xfrm rot="14946386">
            <a:off x="1723598" y="2743199"/>
            <a:ext cx="457200" cy="1295400"/>
          </a:xfrm>
          <a:prstGeom prst="downArrow">
            <a:avLst/>
          </a:prstGeom>
          <a:solidFill>
            <a:schemeClr val="bg1">
              <a:lumMod val="6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defPPr>
              <a:defRPr lang="ja-JP"/>
            </a:defPPr>
            <a:lvl1pPr algn="l" rtl="0" eaLnBrk="0" fontAlgn="base" hangingPunct="0">
              <a:spcBef>
                <a:spcPct val="0"/>
              </a:spcBef>
              <a:spcAft>
                <a:spcPct val="0"/>
              </a:spcAft>
              <a:defRPr kumimoji="1" b="1" kern="1200">
                <a:solidFill>
                  <a:schemeClr val="lt1"/>
                </a:solidFill>
                <a:latin typeface="+mn-lt"/>
                <a:ea typeface="+mn-ea"/>
                <a:cs typeface="+mn-cs"/>
              </a:defRPr>
            </a:lvl1pPr>
            <a:lvl2pPr marL="457200" algn="l" rtl="0" eaLnBrk="0" fontAlgn="base" hangingPunct="0">
              <a:spcBef>
                <a:spcPct val="0"/>
              </a:spcBef>
              <a:spcAft>
                <a:spcPct val="0"/>
              </a:spcAft>
              <a:defRPr kumimoji="1" b="1" kern="1200">
                <a:solidFill>
                  <a:schemeClr val="lt1"/>
                </a:solidFill>
                <a:latin typeface="+mn-lt"/>
                <a:ea typeface="+mn-ea"/>
                <a:cs typeface="+mn-cs"/>
              </a:defRPr>
            </a:lvl2pPr>
            <a:lvl3pPr marL="914400" algn="l" rtl="0" eaLnBrk="0" fontAlgn="base" hangingPunct="0">
              <a:spcBef>
                <a:spcPct val="0"/>
              </a:spcBef>
              <a:spcAft>
                <a:spcPct val="0"/>
              </a:spcAft>
              <a:defRPr kumimoji="1" b="1" kern="1200">
                <a:solidFill>
                  <a:schemeClr val="lt1"/>
                </a:solidFill>
                <a:latin typeface="+mn-lt"/>
                <a:ea typeface="+mn-ea"/>
                <a:cs typeface="+mn-cs"/>
              </a:defRPr>
            </a:lvl3pPr>
            <a:lvl4pPr marL="1371600" algn="l" rtl="0" eaLnBrk="0" fontAlgn="base" hangingPunct="0">
              <a:spcBef>
                <a:spcPct val="0"/>
              </a:spcBef>
              <a:spcAft>
                <a:spcPct val="0"/>
              </a:spcAft>
              <a:defRPr kumimoji="1" b="1" kern="1200">
                <a:solidFill>
                  <a:schemeClr val="lt1"/>
                </a:solidFill>
                <a:latin typeface="+mn-lt"/>
                <a:ea typeface="+mn-ea"/>
                <a:cs typeface="+mn-cs"/>
              </a:defRPr>
            </a:lvl4pPr>
            <a:lvl5pPr marL="1828800" algn="l" rtl="0" eaLnBrk="0" fontAlgn="base" hangingPunct="0">
              <a:spcBef>
                <a:spcPct val="0"/>
              </a:spcBef>
              <a:spcAft>
                <a:spcPct val="0"/>
              </a:spcAft>
              <a:defRPr kumimoji="1" b="1" kern="1200">
                <a:solidFill>
                  <a:schemeClr val="lt1"/>
                </a:solidFill>
                <a:latin typeface="+mn-lt"/>
                <a:ea typeface="+mn-ea"/>
                <a:cs typeface="+mn-cs"/>
              </a:defRPr>
            </a:lvl5pPr>
            <a:lvl6pPr marL="2286000" algn="l" defTabSz="914400" rtl="0" eaLnBrk="1" latinLnBrk="0" hangingPunct="1">
              <a:defRPr kumimoji="1" b="1" kern="1200">
                <a:solidFill>
                  <a:schemeClr val="lt1"/>
                </a:solidFill>
                <a:latin typeface="+mn-lt"/>
                <a:ea typeface="+mn-ea"/>
                <a:cs typeface="+mn-cs"/>
              </a:defRPr>
            </a:lvl6pPr>
            <a:lvl7pPr marL="2743200" algn="l" defTabSz="914400" rtl="0" eaLnBrk="1" latinLnBrk="0" hangingPunct="1">
              <a:defRPr kumimoji="1" b="1" kern="1200">
                <a:solidFill>
                  <a:schemeClr val="lt1"/>
                </a:solidFill>
                <a:latin typeface="+mn-lt"/>
                <a:ea typeface="+mn-ea"/>
                <a:cs typeface="+mn-cs"/>
              </a:defRPr>
            </a:lvl7pPr>
            <a:lvl8pPr marL="3200400" algn="l" defTabSz="914400" rtl="0" eaLnBrk="1" latinLnBrk="0" hangingPunct="1">
              <a:defRPr kumimoji="1" b="1" kern="1200">
                <a:solidFill>
                  <a:schemeClr val="lt1"/>
                </a:solidFill>
                <a:latin typeface="+mn-lt"/>
                <a:ea typeface="+mn-ea"/>
                <a:cs typeface="+mn-cs"/>
              </a:defRPr>
            </a:lvl8pPr>
            <a:lvl9pPr marL="3657600" algn="l" defTabSz="914400" rtl="0" eaLnBrk="1" latinLnBrk="0" hangingPunct="1">
              <a:defRPr kumimoji="1" b="1" kern="1200">
                <a:solidFill>
                  <a:schemeClr val="lt1"/>
                </a:solidFill>
                <a:latin typeface="+mn-lt"/>
                <a:ea typeface="+mn-ea"/>
                <a:cs typeface="+mn-cs"/>
              </a:defRPr>
            </a:lvl9pPr>
          </a:lstStyle>
          <a:p>
            <a:pPr algn="ctr" eaLnBrk="1" hangingPunct="1">
              <a:defRPr/>
            </a:pPr>
            <a:endParaRPr lang="ja-JP" altLang="en-US"/>
          </a:p>
        </p:txBody>
      </p:sp>
      <p:sp>
        <p:nvSpPr>
          <p:cNvPr id="43" name="Rectangle 22">
            <a:extLst>
              <a:ext uri="{FF2B5EF4-FFF2-40B4-BE49-F238E27FC236}">
                <a16:creationId xmlns:a16="http://schemas.microsoft.com/office/drawing/2014/main" id="{6BBE30E3-FECD-43A4-8D29-ADE71B5C1139}"/>
              </a:ext>
            </a:extLst>
          </p:cNvPr>
          <p:cNvSpPr>
            <a:spLocks noChangeArrowheads="1"/>
          </p:cNvSpPr>
          <p:nvPr/>
        </p:nvSpPr>
        <p:spPr bwMode="auto">
          <a:xfrm>
            <a:off x="759091" y="5472364"/>
            <a:ext cx="3413722" cy="33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60000"/>
              </a:spcBef>
              <a:buBlip>
                <a:blip r:embed="rId2"/>
              </a:buBlip>
              <a:defRPr kumimoji="1" sz="3200">
                <a:solidFill>
                  <a:schemeClr val="tx1"/>
                </a:solidFill>
                <a:latin typeface="Arial" panose="020B0604020202020204" pitchFamily="34" charset="0"/>
              </a:defRPr>
            </a:lvl1pPr>
            <a:lvl2pPr marL="742950" indent="-285750">
              <a:spcBef>
                <a:spcPct val="50000"/>
              </a:spcBef>
              <a:buFont typeface="Wingdings" panose="05000000000000000000" pitchFamily="2" charset="2"/>
              <a:buBlip>
                <a:blip r:embed="rId3"/>
              </a:buBlip>
              <a:defRPr kumimoji="1" sz="2400">
                <a:solidFill>
                  <a:schemeClr val="tx1"/>
                </a:solidFill>
                <a:latin typeface="Arial" panose="020B0604020202020204" pitchFamily="34" charset="0"/>
              </a:defRPr>
            </a:lvl2pPr>
            <a:lvl3pPr marL="1143000" indent="-228600">
              <a:spcBef>
                <a:spcPct val="20000"/>
              </a:spcBef>
              <a:buChar char="•"/>
              <a:defRPr kumimoji="1" sz="2400">
                <a:solidFill>
                  <a:schemeClr val="tx1"/>
                </a:solidFill>
                <a:latin typeface="Arial" panose="020B0604020202020204" pitchFamily="34" charset="0"/>
              </a:defRPr>
            </a:lvl3pPr>
            <a:lvl4pPr marL="1600200" indent="-228600">
              <a:spcBef>
                <a:spcPct val="20000"/>
              </a:spcBef>
              <a:buChar char="–"/>
              <a:defRPr kumimoji="1" sz="2000">
                <a:solidFill>
                  <a:schemeClr val="tx1"/>
                </a:solidFill>
                <a:latin typeface="Arial" panose="020B0604020202020204" pitchFamily="34" charset="0"/>
              </a:defRPr>
            </a:lvl4pPr>
            <a:lvl5pPr marL="2057400" indent="-228600">
              <a:spcBef>
                <a:spcPct val="20000"/>
              </a:spcBef>
              <a:buChar char="»"/>
              <a:defRPr kumimoji="1"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kumimoji="1"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kumimoji="1"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kumimoji="1"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kumimoji="1" sz="2000">
                <a:solidFill>
                  <a:schemeClr val="tx1"/>
                </a:solidFill>
                <a:latin typeface="Arial" panose="020B0604020202020204" pitchFamily="34" charset="0"/>
              </a:defRPr>
            </a:lvl9pPr>
          </a:lstStyle>
          <a:p>
            <a:pPr>
              <a:spcBef>
                <a:spcPct val="0"/>
              </a:spcBef>
              <a:buFontTx/>
              <a:buNone/>
            </a:pPr>
            <a:r>
              <a:rPr lang="en-US" altLang="ja-JP" sz="1600" dirty="0">
                <a:solidFill>
                  <a:srgbClr val="FF0000"/>
                </a:solidFill>
                <a:latin typeface="Times New Roman" panose="02020603050405020304" pitchFamily="18" charset="0"/>
              </a:rPr>
              <a:t>VBAN</a:t>
            </a:r>
            <a:r>
              <a:rPr lang="en-US" altLang="ja-JP" sz="1600" dirty="0">
                <a:latin typeface="Times New Roman" panose="02020603050405020304" pitchFamily="18" charset="0"/>
              </a:rPr>
              <a:t> </a:t>
            </a:r>
            <a:r>
              <a:rPr lang="en-US" altLang="ja-JP" sz="1600" dirty="0">
                <a:latin typeface="Times New Roman" panose="02020603050405020304" pitchFamily="18" charset="0"/>
                <a:sym typeface="Wingdings" panose="05000000000000000000" pitchFamily="2" charset="2"/>
              </a:rPr>
              <a:t> </a:t>
            </a:r>
            <a:r>
              <a:rPr lang="en-US" altLang="ja-JP" sz="1600" dirty="0">
                <a:solidFill>
                  <a:srgbClr val="FF0000"/>
                </a:solidFill>
                <a:latin typeface="Times New Roman" panose="02020603050405020304" pitchFamily="18" charset="0"/>
                <a:sym typeface="Wingdings" panose="05000000000000000000" pitchFamily="2" charset="2"/>
              </a:rPr>
              <a:t>HBAN</a:t>
            </a:r>
            <a:r>
              <a:rPr lang="en-US" altLang="ja-JP" sz="1600" dirty="0">
                <a:latin typeface="Times New Roman" panose="02020603050405020304" pitchFamily="18" charset="0"/>
                <a:sym typeface="Wingdings" panose="05000000000000000000" pitchFamily="2" charset="2"/>
              </a:rPr>
              <a:t> interference</a:t>
            </a:r>
            <a:endParaRPr lang="ja-JP" altLang="en-US" sz="1600" dirty="0">
              <a:latin typeface="Times New Roman" panose="02020603050405020304" pitchFamily="18" charset="0"/>
            </a:endParaRPr>
          </a:p>
        </p:txBody>
      </p:sp>
      <p:sp>
        <p:nvSpPr>
          <p:cNvPr id="44" name="矢印: 右 43">
            <a:extLst>
              <a:ext uri="{FF2B5EF4-FFF2-40B4-BE49-F238E27FC236}">
                <a16:creationId xmlns:a16="http://schemas.microsoft.com/office/drawing/2014/main" id="{BB7213E1-97B6-4A1F-9833-11AAEB08361B}"/>
              </a:ext>
            </a:extLst>
          </p:cNvPr>
          <p:cNvSpPr/>
          <p:nvPr/>
        </p:nvSpPr>
        <p:spPr>
          <a:xfrm>
            <a:off x="5032650" y="5977701"/>
            <a:ext cx="674703" cy="221507"/>
          </a:xfrm>
          <a:prstGeom prst="rightArrow">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Tree>
    <p:extLst>
      <p:ext uri="{BB962C8B-B14F-4D97-AF65-F5344CB8AC3E}">
        <p14:creationId xmlns:p14="http://schemas.microsoft.com/office/powerpoint/2010/main" val="12568610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109105-63F8-4789-B795-655DA5160FC2}"/>
              </a:ext>
            </a:extLst>
          </p:cNvPr>
          <p:cNvSpPr>
            <a:spLocks noGrp="1"/>
          </p:cNvSpPr>
          <p:nvPr>
            <p:ph type="dt" idx="10"/>
          </p:nvPr>
        </p:nvSpPr>
        <p:spPr/>
        <p:txBody>
          <a:bodyPr/>
          <a:lstStyle/>
          <a:p>
            <a:r>
              <a:rPr lang="en-US"/>
              <a:t>May 2021</a:t>
            </a:r>
            <a:endParaRPr lang="en-US" dirty="0"/>
          </a:p>
        </p:txBody>
      </p:sp>
      <p:sp>
        <p:nvSpPr>
          <p:cNvPr id="3" name="Footer Placeholder 2">
            <a:extLst>
              <a:ext uri="{FF2B5EF4-FFF2-40B4-BE49-F238E27FC236}">
                <a16:creationId xmlns:a16="http://schemas.microsoft.com/office/drawing/2014/main" id="{8ECAF0D7-C0A1-4BC9-8CCA-AA097C0B53EE}"/>
              </a:ext>
            </a:extLst>
          </p:cNvPr>
          <p:cNvSpPr>
            <a:spLocks noGrp="1"/>
          </p:cNvSpPr>
          <p:nvPr>
            <p:ph type="ftr" idx="11"/>
          </p:nvPr>
        </p:nvSpPr>
        <p:spPr/>
        <p:txBody>
          <a:bodyPr/>
          <a:lstStyle/>
          <a:p>
            <a:r>
              <a:rPr lang="en-US" altLang="ja-JP" dirty="0" err="1"/>
              <a:t>T.Kobayashi</a:t>
            </a:r>
            <a:r>
              <a:rPr lang="en-US" altLang="ja-JP" dirty="0"/>
              <a:t>, </a:t>
            </a:r>
            <a:r>
              <a:rPr lang="en-US" altLang="ja-JP" dirty="0" err="1"/>
              <a:t>M.Kim</a:t>
            </a:r>
            <a:r>
              <a:rPr lang="en-US" altLang="ja-JP" dirty="0"/>
              <a:t>, M. Hernandez, </a:t>
            </a:r>
            <a:r>
              <a:rPr lang="en-US" altLang="ja-JP" dirty="0" err="1"/>
              <a:t>R.Kohno</a:t>
            </a:r>
            <a:r>
              <a:rPr lang="en-US" altLang="ja-JP" dirty="0"/>
              <a:t> (YNU/YRP-IAI)</a:t>
            </a:r>
          </a:p>
        </p:txBody>
      </p:sp>
      <p:sp>
        <p:nvSpPr>
          <p:cNvPr id="4" name="Slide Number Placeholder 3">
            <a:extLst>
              <a:ext uri="{FF2B5EF4-FFF2-40B4-BE49-F238E27FC236}">
                <a16:creationId xmlns:a16="http://schemas.microsoft.com/office/drawing/2014/main" id="{7E047A3B-2122-4126-8798-5DF29345E388}"/>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7</a:t>
            </a:fld>
            <a:endParaRPr dirty="0"/>
          </a:p>
        </p:txBody>
      </p:sp>
      <p:sp>
        <p:nvSpPr>
          <p:cNvPr id="5" name="Title 4">
            <a:extLst>
              <a:ext uri="{FF2B5EF4-FFF2-40B4-BE49-F238E27FC236}">
                <a16:creationId xmlns:a16="http://schemas.microsoft.com/office/drawing/2014/main" id="{217802A2-2AA8-4F44-A4C8-9D87B98F0E10}"/>
              </a:ext>
            </a:extLst>
          </p:cNvPr>
          <p:cNvSpPr>
            <a:spLocks noGrp="1"/>
          </p:cNvSpPr>
          <p:nvPr>
            <p:ph type="title"/>
          </p:nvPr>
        </p:nvSpPr>
        <p:spPr/>
        <p:txBody>
          <a:bodyPr/>
          <a:lstStyle/>
          <a:p>
            <a:r>
              <a:rPr lang="en-US" b="1" i="1" dirty="0"/>
              <a:t>Automotive Systems and EMC</a:t>
            </a:r>
            <a:endParaRPr lang="en-US" dirty="0"/>
          </a:p>
        </p:txBody>
      </p:sp>
      <p:sp>
        <p:nvSpPr>
          <p:cNvPr id="6" name="TextBox 5">
            <a:extLst>
              <a:ext uri="{FF2B5EF4-FFF2-40B4-BE49-F238E27FC236}">
                <a16:creationId xmlns:a16="http://schemas.microsoft.com/office/drawing/2014/main" id="{883F4C17-92E8-4805-994E-0E7621A304DC}"/>
              </a:ext>
            </a:extLst>
          </p:cNvPr>
          <p:cNvSpPr txBox="1"/>
          <p:nvPr/>
        </p:nvSpPr>
        <p:spPr>
          <a:xfrm>
            <a:off x="419878" y="1614196"/>
            <a:ext cx="7622600" cy="1200329"/>
          </a:xfrm>
          <a:prstGeom prst="rect">
            <a:avLst/>
          </a:prstGeom>
          <a:noFill/>
        </p:spPr>
        <p:txBody>
          <a:bodyPr wrap="none" rtlCol="0">
            <a:spAutoFit/>
          </a:bodyPr>
          <a:lstStyle/>
          <a:p>
            <a:endParaRPr lang="en-US" b="0" dirty="0"/>
          </a:p>
          <a:p>
            <a:r>
              <a:rPr lang="en-US" b="0" dirty="0"/>
              <a:t>The inclusion of new technologies in automotive systems has resulted in </a:t>
            </a:r>
          </a:p>
          <a:p>
            <a:r>
              <a:rPr lang="en-US" b="0" dirty="0"/>
              <a:t>new challenges across the radio spectrum </a:t>
            </a:r>
          </a:p>
          <a:p>
            <a:endParaRPr lang="en-US" dirty="0"/>
          </a:p>
        </p:txBody>
      </p:sp>
      <p:pic>
        <p:nvPicPr>
          <p:cNvPr id="7" name="Picture 6">
            <a:extLst>
              <a:ext uri="{FF2B5EF4-FFF2-40B4-BE49-F238E27FC236}">
                <a16:creationId xmlns:a16="http://schemas.microsoft.com/office/drawing/2014/main" id="{EE0CC2D1-4725-4656-9B4B-52C90F8A1B10}"/>
              </a:ext>
            </a:extLst>
          </p:cNvPr>
          <p:cNvPicPr>
            <a:picLocks noChangeAspect="1"/>
          </p:cNvPicPr>
          <p:nvPr/>
        </p:nvPicPr>
        <p:blipFill>
          <a:blip r:embed="rId2"/>
          <a:stretch>
            <a:fillRect/>
          </a:stretch>
        </p:blipFill>
        <p:spPr>
          <a:xfrm>
            <a:off x="101854" y="2931301"/>
            <a:ext cx="8924728" cy="2155604"/>
          </a:xfrm>
          <a:prstGeom prst="rect">
            <a:avLst/>
          </a:prstGeom>
        </p:spPr>
      </p:pic>
    </p:spTree>
    <p:extLst>
      <p:ext uri="{BB962C8B-B14F-4D97-AF65-F5344CB8AC3E}">
        <p14:creationId xmlns:p14="http://schemas.microsoft.com/office/powerpoint/2010/main" val="17471109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B8313D3-BEB3-4C39-B127-43D2185609AC}"/>
              </a:ext>
            </a:extLst>
          </p:cNvPr>
          <p:cNvSpPr>
            <a:spLocks noGrp="1"/>
          </p:cNvSpPr>
          <p:nvPr>
            <p:ph type="dt" idx="10"/>
          </p:nvPr>
        </p:nvSpPr>
        <p:spPr/>
        <p:txBody>
          <a:bodyPr/>
          <a:lstStyle/>
          <a:p>
            <a:r>
              <a:rPr lang="en-US" altLang="ja-JP"/>
              <a:t>May 2021</a:t>
            </a:r>
            <a:endParaRPr lang="en-US" dirty="0"/>
          </a:p>
        </p:txBody>
      </p:sp>
      <p:sp>
        <p:nvSpPr>
          <p:cNvPr id="3" name="Footer Placeholder 2">
            <a:extLst>
              <a:ext uri="{FF2B5EF4-FFF2-40B4-BE49-F238E27FC236}">
                <a16:creationId xmlns:a16="http://schemas.microsoft.com/office/drawing/2014/main" id="{0B97460C-284D-4774-8D0F-8827900AFEFD}"/>
              </a:ext>
            </a:extLst>
          </p:cNvPr>
          <p:cNvSpPr>
            <a:spLocks noGrp="1"/>
          </p:cNvSpPr>
          <p:nvPr>
            <p:ph type="ftr" idx="11"/>
          </p:nvPr>
        </p:nvSpPr>
        <p:spPr>
          <a:xfrm>
            <a:off x="4878389" y="6475413"/>
            <a:ext cx="4146858" cy="184150"/>
          </a:xfrm>
        </p:spPr>
        <p:txBody>
          <a:bodyPr/>
          <a:lstStyle/>
          <a:p>
            <a:r>
              <a:rPr lang="en-US" dirty="0" err="1"/>
              <a:t>T.Kobayashi</a:t>
            </a:r>
            <a:r>
              <a:rPr lang="en-US" dirty="0"/>
              <a:t>, </a:t>
            </a:r>
            <a:r>
              <a:rPr lang="en-US" dirty="0" err="1"/>
              <a:t>M.Kim</a:t>
            </a:r>
            <a:r>
              <a:rPr lang="en-US" dirty="0"/>
              <a:t>, M. Hernandez, </a:t>
            </a:r>
            <a:r>
              <a:rPr lang="en-US" dirty="0" err="1"/>
              <a:t>R.Kohno</a:t>
            </a:r>
            <a:r>
              <a:rPr lang="en-US" dirty="0"/>
              <a:t> (YNU/YRP-IAI)</a:t>
            </a:r>
          </a:p>
        </p:txBody>
      </p:sp>
      <p:sp>
        <p:nvSpPr>
          <p:cNvPr id="4" name="Slide Number Placeholder 3">
            <a:extLst>
              <a:ext uri="{FF2B5EF4-FFF2-40B4-BE49-F238E27FC236}">
                <a16:creationId xmlns:a16="http://schemas.microsoft.com/office/drawing/2014/main" id="{2CBFFFE1-D1E9-49B2-9725-26BC610039F5}"/>
              </a:ext>
            </a:extLst>
          </p:cNvPr>
          <p:cNvSpPr>
            <a:spLocks noGrp="1"/>
          </p:cNvSpPr>
          <p:nvPr>
            <p:ph type="sldNum" idx="12"/>
          </p:nvPr>
        </p:nvSpPr>
        <p:spPr/>
        <p:txBody>
          <a:bodyPr/>
          <a:lstStyle/>
          <a:p>
            <a:pPr marL="0" lvl="0" indent="0" algn="ctr" rtl="0">
              <a:spcBef>
                <a:spcPts val="0"/>
              </a:spcBef>
              <a:spcAft>
                <a:spcPts val="0"/>
              </a:spcAft>
              <a:buNone/>
            </a:pPr>
            <a:r>
              <a:rPr lang="en-US"/>
              <a:t>Slide </a:t>
            </a:r>
            <a:fld id="{00000000-1234-1234-1234-123412341234}" type="slidenum">
              <a:rPr lang="en-US" smtClean="0"/>
              <a:t>8</a:t>
            </a:fld>
            <a:endParaRPr dirty="0"/>
          </a:p>
        </p:txBody>
      </p:sp>
      <p:sp>
        <p:nvSpPr>
          <p:cNvPr id="6" name="TextBox 5">
            <a:extLst>
              <a:ext uri="{FF2B5EF4-FFF2-40B4-BE49-F238E27FC236}">
                <a16:creationId xmlns:a16="http://schemas.microsoft.com/office/drawing/2014/main" id="{732CF631-97E1-45B3-904A-CB8393776D2A}"/>
              </a:ext>
            </a:extLst>
          </p:cNvPr>
          <p:cNvSpPr txBox="1"/>
          <p:nvPr/>
        </p:nvSpPr>
        <p:spPr>
          <a:xfrm>
            <a:off x="522514" y="1313241"/>
            <a:ext cx="8341567" cy="3416320"/>
          </a:xfrm>
          <a:prstGeom prst="rect">
            <a:avLst/>
          </a:prstGeom>
          <a:noFill/>
        </p:spPr>
        <p:txBody>
          <a:bodyPr wrap="square" rtlCol="0">
            <a:spAutoFit/>
          </a:bodyPr>
          <a:lstStyle/>
          <a:p>
            <a:endParaRPr lang="en-US" b="0" dirty="0"/>
          </a:p>
          <a:p>
            <a:r>
              <a:rPr lang="en-US" b="0" dirty="0"/>
              <a:t>Today’s electronic and electric systems in vehicles contain many more active </a:t>
            </a:r>
          </a:p>
          <a:p>
            <a:r>
              <a:rPr lang="en-US" b="0" dirty="0"/>
              <a:t>components than in the past.</a:t>
            </a:r>
          </a:p>
          <a:p>
            <a:endParaRPr lang="en-US" b="0" dirty="0"/>
          </a:p>
          <a:p>
            <a:endParaRPr lang="en-US" b="0" dirty="0"/>
          </a:p>
          <a:p>
            <a:r>
              <a:rPr lang="en-US" b="0" dirty="0"/>
              <a:t>Those components and assemblies may emit electromagnetic (EM) noise, or be exposed  to external sources of energy/EM noise, resulting in </a:t>
            </a:r>
            <a:r>
              <a:rPr lang="en-US" b="0" i="1" dirty="0"/>
              <a:t>unanticipated </a:t>
            </a:r>
            <a:r>
              <a:rPr lang="en-US" b="0" dirty="0"/>
              <a:t>changes in  systems operation (vehicle’s control, on-board radio equipment)</a:t>
            </a:r>
          </a:p>
          <a:p>
            <a:endParaRPr lang="en-US" b="0" dirty="0"/>
          </a:p>
          <a:p>
            <a:r>
              <a:rPr lang="en-US" b="0" dirty="0"/>
              <a:t>Wireless/radio equipment: cellular communications, Wi-Fi, Bluetooth, NFC, </a:t>
            </a:r>
          </a:p>
          <a:p>
            <a:r>
              <a:rPr lang="en-US" b="0" dirty="0"/>
              <a:t>automotive radar, sensors, infotainment, GPS, etc.</a:t>
            </a:r>
          </a:p>
          <a:p>
            <a:r>
              <a:rPr lang="en-US" b="0" dirty="0"/>
              <a:t>Assemblies include high speed digital circuits that may be radiating EM noise. </a:t>
            </a:r>
          </a:p>
        </p:txBody>
      </p:sp>
    </p:spTree>
    <p:extLst>
      <p:ext uri="{BB962C8B-B14F-4D97-AF65-F5344CB8AC3E}">
        <p14:creationId xmlns:p14="http://schemas.microsoft.com/office/powerpoint/2010/main" val="17397046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 name="日付プレースホルダー 18">
            <a:extLst>
              <a:ext uri="{FF2B5EF4-FFF2-40B4-BE49-F238E27FC236}">
                <a16:creationId xmlns:a16="http://schemas.microsoft.com/office/drawing/2014/main" id="{0563954A-7B54-4075-9C0E-2804191383AB}"/>
              </a:ext>
            </a:extLst>
          </p:cNvPr>
          <p:cNvSpPr>
            <a:spLocks noGrp="1"/>
          </p:cNvSpPr>
          <p:nvPr>
            <p:ph type="dt" idx="10"/>
          </p:nvPr>
        </p:nvSpPr>
        <p:spPr/>
        <p:txBody>
          <a:bodyPr/>
          <a:lstStyle/>
          <a:p>
            <a:r>
              <a:rPr kumimoji="1" lang="en-US" altLang="ja-JP"/>
              <a:t>May 2021</a:t>
            </a:r>
            <a:endParaRPr kumimoji="1" lang="ja-JP" altLang="en-US"/>
          </a:p>
        </p:txBody>
      </p:sp>
      <p:sp>
        <p:nvSpPr>
          <p:cNvPr id="20" name="フッター プレースホルダー 19">
            <a:extLst>
              <a:ext uri="{FF2B5EF4-FFF2-40B4-BE49-F238E27FC236}">
                <a16:creationId xmlns:a16="http://schemas.microsoft.com/office/drawing/2014/main" id="{AE8C99A1-DBB3-4BE0-A8C9-8A1EBD4666C9}"/>
              </a:ext>
            </a:extLst>
          </p:cNvPr>
          <p:cNvSpPr>
            <a:spLocks noGrp="1"/>
          </p:cNvSpPr>
          <p:nvPr>
            <p:ph type="ftr" idx="11"/>
          </p:nvPr>
        </p:nvSpPr>
        <p:spPr>
          <a:xfrm>
            <a:off x="4660323" y="6475412"/>
            <a:ext cx="4274127" cy="191007"/>
          </a:xfrm>
        </p:spPr>
        <p:txBody>
          <a:bodyPr/>
          <a:lstStyle/>
          <a:p>
            <a:r>
              <a:rPr kumimoji="1" lang="en-US" altLang="ja-JP" dirty="0" err="1"/>
              <a:t>T.Kobayashi</a:t>
            </a:r>
            <a:r>
              <a:rPr kumimoji="1" lang="en-US" altLang="ja-JP" dirty="0"/>
              <a:t>, </a:t>
            </a:r>
            <a:r>
              <a:rPr kumimoji="1" lang="en-US" altLang="ja-JP" dirty="0" err="1"/>
              <a:t>M.Kim</a:t>
            </a:r>
            <a:r>
              <a:rPr kumimoji="1" lang="en-US" altLang="ja-JP" dirty="0"/>
              <a:t>, M. Hernandez, </a:t>
            </a:r>
            <a:r>
              <a:rPr kumimoji="1" lang="en-US" altLang="ja-JP" dirty="0" err="1"/>
              <a:t>R.Kohno</a:t>
            </a:r>
            <a:r>
              <a:rPr kumimoji="1" lang="en-US" altLang="ja-JP" dirty="0"/>
              <a:t> (YNU/YRP-IAI)</a:t>
            </a:r>
            <a:endParaRPr kumimoji="1" lang="ja-JP" altLang="en-US" dirty="0"/>
          </a:p>
        </p:txBody>
      </p:sp>
      <p:sp>
        <p:nvSpPr>
          <p:cNvPr id="21" name="スライド番号プレースホルダー 20">
            <a:extLst>
              <a:ext uri="{FF2B5EF4-FFF2-40B4-BE49-F238E27FC236}">
                <a16:creationId xmlns:a16="http://schemas.microsoft.com/office/drawing/2014/main" id="{47F48515-74F0-4BE6-9D2A-3C5CC6A17497}"/>
              </a:ext>
            </a:extLst>
          </p:cNvPr>
          <p:cNvSpPr>
            <a:spLocks noGrp="1"/>
          </p:cNvSpPr>
          <p:nvPr>
            <p:ph type="sldNum" idx="12"/>
          </p:nvPr>
        </p:nvSpPr>
        <p:spPr/>
        <p:txBody>
          <a:bodyPr/>
          <a:lstStyle/>
          <a:p>
            <a:fld id="{248EE29C-DCB8-4C23-BE14-115B5B2E505D}" type="slidenum">
              <a:rPr kumimoji="1" lang="ja-JP" altLang="en-US" smtClean="0"/>
              <a:t>9</a:t>
            </a:fld>
            <a:endParaRPr kumimoji="1" lang="ja-JP" altLang="en-US"/>
          </a:p>
        </p:txBody>
      </p:sp>
      <p:sp>
        <p:nvSpPr>
          <p:cNvPr id="2" name="タイトル 1">
            <a:extLst>
              <a:ext uri="{FF2B5EF4-FFF2-40B4-BE49-F238E27FC236}">
                <a16:creationId xmlns:a16="http://schemas.microsoft.com/office/drawing/2014/main" id="{32FB79E5-E5D6-413D-B194-B7A3AE3EFD77}"/>
              </a:ext>
            </a:extLst>
          </p:cNvPr>
          <p:cNvSpPr>
            <a:spLocks noGrp="1"/>
          </p:cNvSpPr>
          <p:nvPr>
            <p:ph type="title"/>
          </p:nvPr>
        </p:nvSpPr>
        <p:spPr>
          <a:xfrm>
            <a:off x="1409700" y="593724"/>
            <a:ext cx="6818312" cy="452237"/>
          </a:xfrm>
        </p:spPr>
        <p:txBody>
          <a:bodyPr/>
          <a:lstStyle/>
          <a:p>
            <a:r>
              <a:rPr kumimoji="1" lang="en-US" altLang="ja-JP" dirty="0"/>
              <a:t>Environment Model in Vehicle</a:t>
            </a:r>
            <a:endParaRPr kumimoji="1" lang="ja-JP" altLang="en-US" dirty="0"/>
          </a:p>
        </p:txBody>
      </p:sp>
      <p:pic>
        <p:nvPicPr>
          <p:cNvPr id="1026" name="Picture 2" descr="923 Car Skeleton Stock Photos, Pictures &amp; Royalty-Free Images - iStock">
            <a:extLst>
              <a:ext uri="{FF2B5EF4-FFF2-40B4-BE49-F238E27FC236}">
                <a16:creationId xmlns:a16="http://schemas.microsoft.com/office/drawing/2014/main" id="{200CC19E-04FD-486B-82FD-ECDE812B5124}"/>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580" t="15888" r="8950" b="16785"/>
          <a:stretch/>
        </p:blipFill>
        <p:spPr bwMode="auto">
          <a:xfrm>
            <a:off x="564304" y="3168958"/>
            <a:ext cx="7836929" cy="3204840"/>
          </a:xfrm>
          <a:prstGeom prst="rect">
            <a:avLst/>
          </a:prstGeom>
          <a:noFill/>
          <a:extLst>
            <a:ext uri="{909E8E84-426E-40DD-AFC4-6F175D3DCCD1}">
              <a14:hiddenFill xmlns:a14="http://schemas.microsoft.com/office/drawing/2010/main">
                <a:solidFill>
                  <a:srgbClr val="FFFFFF"/>
                </a:solidFill>
              </a14:hiddenFill>
            </a:ext>
          </a:extLst>
        </p:spPr>
      </p:pic>
      <p:sp>
        <p:nvSpPr>
          <p:cNvPr id="3" name="楕円 2">
            <a:extLst>
              <a:ext uri="{FF2B5EF4-FFF2-40B4-BE49-F238E27FC236}">
                <a16:creationId xmlns:a16="http://schemas.microsoft.com/office/drawing/2014/main" id="{8680E72D-AE70-4690-975B-25F8C18838FF}"/>
              </a:ext>
            </a:extLst>
          </p:cNvPr>
          <p:cNvSpPr/>
          <p:nvPr/>
        </p:nvSpPr>
        <p:spPr>
          <a:xfrm>
            <a:off x="4216892" y="4376691"/>
            <a:ext cx="355107" cy="337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5</a:t>
            </a:r>
            <a:endParaRPr kumimoji="1" lang="ja-JP" altLang="en-US" dirty="0">
              <a:solidFill>
                <a:schemeClr val="tx1"/>
              </a:solidFill>
            </a:endParaRPr>
          </a:p>
        </p:txBody>
      </p:sp>
      <p:sp>
        <p:nvSpPr>
          <p:cNvPr id="5" name="楕円 4">
            <a:extLst>
              <a:ext uri="{FF2B5EF4-FFF2-40B4-BE49-F238E27FC236}">
                <a16:creationId xmlns:a16="http://schemas.microsoft.com/office/drawing/2014/main" id="{EEDE73EA-6109-481F-A591-323EEC4DC6F9}"/>
              </a:ext>
            </a:extLst>
          </p:cNvPr>
          <p:cNvSpPr/>
          <p:nvPr/>
        </p:nvSpPr>
        <p:spPr>
          <a:xfrm>
            <a:off x="1897438" y="4714505"/>
            <a:ext cx="355107" cy="33781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1</a:t>
            </a:r>
            <a:endParaRPr kumimoji="1" lang="ja-JP" altLang="en-US" dirty="0">
              <a:solidFill>
                <a:schemeClr val="tx1"/>
              </a:solidFill>
            </a:endParaRPr>
          </a:p>
        </p:txBody>
      </p:sp>
      <p:sp>
        <p:nvSpPr>
          <p:cNvPr id="6" name="楕円 5">
            <a:extLst>
              <a:ext uri="{FF2B5EF4-FFF2-40B4-BE49-F238E27FC236}">
                <a16:creationId xmlns:a16="http://schemas.microsoft.com/office/drawing/2014/main" id="{13BEB00D-8F5B-4011-BBC6-103CBFCAD8FB}"/>
              </a:ext>
            </a:extLst>
          </p:cNvPr>
          <p:cNvSpPr/>
          <p:nvPr/>
        </p:nvSpPr>
        <p:spPr>
          <a:xfrm>
            <a:off x="2430098" y="4279499"/>
            <a:ext cx="355107" cy="33781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2</a:t>
            </a:r>
            <a:endParaRPr kumimoji="1" lang="ja-JP" altLang="en-US" dirty="0">
              <a:solidFill>
                <a:schemeClr val="tx1"/>
              </a:solidFill>
            </a:endParaRPr>
          </a:p>
        </p:txBody>
      </p:sp>
      <p:sp>
        <p:nvSpPr>
          <p:cNvPr id="7" name="楕円 6">
            <a:extLst>
              <a:ext uri="{FF2B5EF4-FFF2-40B4-BE49-F238E27FC236}">
                <a16:creationId xmlns:a16="http://schemas.microsoft.com/office/drawing/2014/main" id="{4973D26D-DFE4-45D6-8E73-D0FBC077D671}"/>
              </a:ext>
            </a:extLst>
          </p:cNvPr>
          <p:cNvSpPr/>
          <p:nvPr/>
        </p:nvSpPr>
        <p:spPr>
          <a:xfrm>
            <a:off x="2879611" y="4917351"/>
            <a:ext cx="355107" cy="337814"/>
          </a:xfrm>
          <a:prstGeom prst="ellipse">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3</a:t>
            </a:r>
            <a:endParaRPr kumimoji="1" lang="ja-JP" altLang="en-US" dirty="0">
              <a:solidFill>
                <a:schemeClr val="tx1"/>
              </a:solidFill>
            </a:endParaRPr>
          </a:p>
        </p:txBody>
      </p:sp>
      <p:sp>
        <p:nvSpPr>
          <p:cNvPr id="8" name="楕円 7">
            <a:extLst>
              <a:ext uri="{FF2B5EF4-FFF2-40B4-BE49-F238E27FC236}">
                <a16:creationId xmlns:a16="http://schemas.microsoft.com/office/drawing/2014/main" id="{9180D310-4103-4E88-9F70-6C7FFE7F72DA}"/>
              </a:ext>
            </a:extLst>
          </p:cNvPr>
          <p:cNvSpPr/>
          <p:nvPr/>
        </p:nvSpPr>
        <p:spPr>
          <a:xfrm>
            <a:off x="3234718" y="4020475"/>
            <a:ext cx="355107" cy="337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kumimoji="1" lang="en-US" altLang="ja-JP" dirty="0">
                <a:solidFill>
                  <a:schemeClr val="tx1"/>
                </a:solidFill>
              </a:rPr>
              <a:t>4</a:t>
            </a:r>
            <a:endParaRPr kumimoji="1" lang="ja-JP" altLang="en-US" dirty="0">
              <a:solidFill>
                <a:schemeClr val="tx1"/>
              </a:solidFill>
            </a:endParaRPr>
          </a:p>
        </p:txBody>
      </p:sp>
      <p:sp>
        <p:nvSpPr>
          <p:cNvPr id="9" name="楕円 8">
            <a:extLst>
              <a:ext uri="{FF2B5EF4-FFF2-40B4-BE49-F238E27FC236}">
                <a16:creationId xmlns:a16="http://schemas.microsoft.com/office/drawing/2014/main" id="{EDB8ADD6-787B-48FB-9DF0-863A1D158746}"/>
              </a:ext>
            </a:extLst>
          </p:cNvPr>
          <p:cNvSpPr/>
          <p:nvPr/>
        </p:nvSpPr>
        <p:spPr>
          <a:xfrm>
            <a:off x="4305216" y="5103135"/>
            <a:ext cx="355107" cy="337814"/>
          </a:xfrm>
          <a:prstGeom prst="ellipse">
            <a:avLst/>
          </a:prstGeom>
          <a:solidFill>
            <a:srgbClr val="00B0F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US" altLang="ja-JP" dirty="0">
                <a:solidFill>
                  <a:schemeClr val="tx1"/>
                </a:solidFill>
              </a:rPr>
              <a:t>6</a:t>
            </a:r>
            <a:endParaRPr kumimoji="1" lang="ja-JP" altLang="en-US" dirty="0">
              <a:solidFill>
                <a:schemeClr val="tx1"/>
              </a:solidFill>
            </a:endParaRPr>
          </a:p>
        </p:txBody>
      </p:sp>
      <p:sp>
        <p:nvSpPr>
          <p:cNvPr id="10" name="テキスト ボックス 9">
            <a:extLst>
              <a:ext uri="{FF2B5EF4-FFF2-40B4-BE49-F238E27FC236}">
                <a16:creationId xmlns:a16="http://schemas.microsoft.com/office/drawing/2014/main" id="{D4550381-AC2A-42C3-8AFF-1EC7B749148F}"/>
              </a:ext>
            </a:extLst>
          </p:cNvPr>
          <p:cNvSpPr txBox="1"/>
          <p:nvPr/>
        </p:nvSpPr>
        <p:spPr>
          <a:xfrm>
            <a:off x="659002" y="1212303"/>
            <a:ext cx="7836928" cy="2031325"/>
          </a:xfrm>
          <a:prstGeom prst="rect">
            <a:avLst/>
          </a:prstGeom>
          <a:noFill/>
        </p:spPr>
        <p:txBody>
          <a:bodyPr wrap="square" rtlCol="0">
            <a:spAutoFit/>
          </a:bodyPr>
          <a:lstStyle/>
          <a:p>
            <a:pPr marL="342900" indent="-342900">
              <a:buAutoNum type="arabicPeriod"/>
            </a:pPr>
            <a:r>
              <a:rPr kumimoji="1" lang="en-US" altLang="ja-JP" b="0" dirty="0"/>
              <a:t>Engine diagnostic sensor and controller</a:t>
            </a:r>
          </a:p>
          <a:p>
            <a:pPr marL="342900" indent="-342900">
              <a:buAutoNum type="arabicPeriod"/>
            </a:pPr>
            <a:r>
              <a:rPr kumimoji="1" lang="en-US" altLang="ja-JP" b="0" dirty="0"/>
              <a:t>Air pressure sensor,</a:t>
            </a:r>
            <a:r>
              <a:rPr lang="en-US" altLang="ja-JP" b="0" dirty="0"/>
              <a:t> wheel health sensor and controller</a:t>
            </a:r>
          </a:p>
          <a:p>
            <a:pPr marL="342900" indent="-342900">
              <a:buAutoNum type="arabicPeriod"/>
            </a:pPr>
            <a:r>
              <a:rPr lang="en-US" altLang="ja-JP" b="0" dirty="0"/>
              <a:t>Transmission monitoring sensor and controller</a:t>
            </a:r>
          </a:p>
          <a:p>
            <a:pPr marL="342900" indent="-342900">
              <a:buAutoNum type="arabicPeriod"/>
            </a:pPr>
            <a:endParaRPr lang="en-US" altLang="ja-JP" b="0" dirty="0"/>
          </a:p>
          <a:p>
            <a:pPr marL="342900" indent="-342900">
              <a:buFontTx/>
              <a:buAutoNum type="arabicPeriod"/>
            </a:pPr>
            <a:r>
              <a:rPr kumimoji="1" lang="en-US" altLang="ja-JP" b="0" dirty="0"/>
              <a:t>Cabin environment sensor (temperature, brightness, humidity etc.)</a:t>
            </a:r>
            <a:endParaRPr lang="en-US" altLang="ja-JP" b="0" dirty="0"/>
          </a:p>
          <a:p>
            <a:pPr marL="342900" indent="-342900">
              <a:buAutoNum type="arabicPeriod"/>
            </a:pPr>
            <a:r>
              <a:rPr kumimoji="1" lang="en-US" altLang="ja-JP" b="0" dirty="0"/>
              <a:t>Sheet sensor, heal</a:t>
            </a:r>
            <a:r>
              <a:rPr lang="en-US" altLang="ja-JP" b="0" dirty="0"/>
              <a:t>th care sensors for driver</a:t>
            </a:r>
          </a:p>
          <a:p>
            <a:pPr marL="342900" indent="-342900">
              <a:buFontTx/>
              <a:buAutoNum type="arabicPeriod"/>
            </a:pPr>
            <a:r>
              <a:rPr kumimoji="1" lang="en-US" altLang="ja-JP" b="0" dirty="0"/>
              <a:t>Sheet sensor, heal</a:t>
            </a:r>
            <a:r>
              <a:rPr lang="en-US" altLang="ja-JP" b="0" dirty="0"/>
              <a:t>th care sensors for passenger</a:t>
            </a:r>
          </a:p>
        </p:txBody>
      </p:sp>
      <p:sp>
        <p:nvSpPr>
          <p:cNvPr id="4" name="正方形/長方形 3">
            <a:extLst>
              <a:ext uri="{FF2B5EF4-FFF2-40B4-BE49-F238E27FC236}">
                <a16:creationId xmlns:a16="http://schemas.microsoft.com/office/drawing/2014/main" id="{08E1343C-EC88-4D60-9431-C48DE8CFE026}"/>
              </a:ext>
            </a:extLst>
          </p:cNvPr>
          <p:cNvSpPr/>
          <p:nvPr/>
        </p:nvSpPr>
        <p:spPr>
          <a:xfrm>
            <a:off x="533400" y="1212303"/>
            <a:ext cx="7483136" cy="838022"/>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3" name="正方形/長方形 12">
            <a:extLst>
              <a:ext uri="{FF2B5EF4-FFF2-40B4-BE49-F238E27FC236}">
                <a16:creationId xmlns:a16="http://schemas.microsoft.com/office/drawing/2014/main" id="{9EF243C7-E73C-487D-A6B8-9B87DF057454}"/>
              </a:ext>
            </a:extLst>
          </p:cNvPr>
          <p:cNvSpPr/>
          <p:nvPr/>
        </p:nvSpPr>
        <p:spPr>
          <a:xfrm>
            <a:off x="533400" y="2324709"/>
            <a:ext cx="7483136" cy="838022"/>
          </a:xfrm>
          <a:prstGeom prst="rect">
            <a:avLst/>
          </a:prstGeom>
          <a:no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endParaRPr kumimoji="1" lang="ja-JP" altLang="en-US" dirty="0">
              <a:solidFill>
                <a:schemeClr val="tx1"/>
              </a:solidFill>
            </a:endParaRPr>
          </a:p>
        </p:txBody>
      </p:sp>
      <p:sp>
        <p:nvSpPr>
          <p:cNvPr id="15" name="テキスト ボックス 14">
            <a:extLst>
              <a:ext uri="{FF2B5EF4-FFF2-40B4-BE49-F238E27FC236}">
                <a16:creationId xmlns:a16="http://schemas.microsoft.com/office/drawing/2014/main" id="{071E7C65-B46E-4B0A-8C51-C6A9060E88EE}"/>
              </a:ext>
            </a:extLst>
          </p:cNvPr>
          <p:cNvSpPr txBox="1"/>
          <p:nvPr/>
        </p:nvSpPr>
        <p:spPr>
          <a:xfrm>
            <a:off x="150756" y="917969"/>
            <a:ext cx="3848470" cy="369332"/>
          </a:xfrm>
          <a:prstGeom prst="rect">
            <a:avLst/>
          </a:prstGeom>
          <a:noFill/>
        </p:spPr>
        <p:txBody>
          <a:bodyPr wrap="square">
            <a:spAutoFit/>
          </a:bodyPr>
          <a:lstStyle/>
          <a:p>
            <a:r>
              <a:rPr kumimoji="1" lang="en-US" altLang="ja-JP" dirty="0">
                <a:solidFill>
                  <a:srgbClr val="FF0000"/>
                </a:solidFill>
              </a:rPr>
              <a:t>Engine room environment model</a:t>
            </a:r>
            <a:endParaRPr lang="ja-JP" altLang="en-US" dirty="0">
              <a:solidFill>
                <a:srgbClr val="FF0000"/>
              </a:solidFill>
            </a:endParaRPr>
          </a:p>
        </p:txBody>
      </p:sp>
      <p:sp>
        <p:nvSpPr>
          <p:cNvPr id="16" name="テキスト ボックス 15">
            <a:extLst>
              <a:ext uri="{FF2B5EF4-FFF2-40B4-BE49-F238E27FC236}">
                <a16:creationId xmlns:a16="http://schemas.microsoft.com/office/drawing/2014/main" id="{3AE5F820-53F7-48ED-A390-5585E500C9CB}"/>
              </a:ext>
            </a:extLst>
          </p:cNvPr>
          <p:cNvSpPr txBox="1"/>
          <p:nvPr/>
        </p:nvSpPr>
        <p:spPr>
          <a:xfrm>
            <a:off x="148703" y="2002851"/>
            <a:ext cx="4696286" cy="369332"/>
          </a:xfrm>
          <a:prstGeom prst="rect">
            <a:avLst/>
          </a:prstGeom>
          <a:noFill/>
        </p:spPr>
        <p:txBody>
          <a:bodyPr wrap="square">
            <a:spAutoFit/>
          </a:bodyPr>
          <a:lstStyle/>
          <a:p>
            <a:r>
              <a:rPr kumimoji="1" lang="en-US" altLang="ja-JP" dirty="0">
                <a:solidFill>
                  <a:srgbClr val="00B0F0"/>
                </a:solidFill>
              </a:rPr>
              <a:t>Cabin room environment model</a:t>
            </a:r>
            <a:endParaRPr lang="ja-JP" altLang="en-US" dirty="0">
              <a:solidFill>
                <a:srgbClr val="00B0F0"/>
              </a:solidFill>
            </a:endParaRPr>
          </a:p>
        </p:txBody>
      </p:sp>
      <p:sp>
        <p:nvSpPr>
          <p:cNvPr id="18" name="テキスト ボックス 17">
            <a:extLst>
              <a:ext uri="{FF2B5EF4-FFF2-40B4-BE49-F238E27FC236}">
                <a16:creationId xmlns:a16="http://schemas.microsoft.com/office/drawing/2014/main" id="{CEF72B11-3C8A-4071-B90E-1381A1F3482F}"/>
              </a:ext>
            </a:extLst>
          </p:cNvPr>
          <p:cNvSpPr txBox="1"/>
          <p:nvPr/>
        </p:nvSpPr>
        <p:spPr>
          <a:xfrm>
            <a:off x="2515823" y="5939976"/>
            <a:ext cx="6485302" cy="600164"/>
          </a:xfrm>
          <a:prstGeom prst="rect">
            <a:avLst/>
          </a:prstGeom>
          <a:noFill/>
        </p:spPr>
        <p:txBody>
          <a:bodyPr wrap="square">
            <a:spAutoFit/>
          </a:bodyPr>
          <a:lstStyle/>
          <a:p>
            <a:r>
              <a:rPr lang="ja-JP" altLang="en-US" sz="1100" b="0" dirty="0"/>
              <a:t>https://media.istockphoto.com/photos/transparent-car-design-wire-model3d-illustration-my-own-car-design-picture-id594040008?k=6&amp;m=594040008&amp;s=612x612&amp;w=0&amp;h=XE8LiBjpM51aB4pH2CFt6-MT6IvALRPnlxPcac0RXhg=</a:t>
            </a:r>
          </a:p>
        </p:txBody>
      </p:sp>
      <p:sp>
        <p:nvSpPr>
          <p:cNvPr id="22" name="テキスト ボックス 21">
            <a:extLst>
              <a:ext uri="{FF2B5EF4-FFF2-40B4-BE49-F238E27FC236}">
                <a16:creationId xmlns:a16="http://schemas.microsoft.com/office/drawing/2014/main" id="{D4755A3E-EB38-459F-95E3-75EDAE11D808}"/>
              </a:ext>
            </a:extLst>
          </p:cNvPr>
          <p:cNvSpPr txBox="1"/>
          <p:nvPr/>
        </p:nvSpPr>
        <p:spPr>
          <a:xfrm>
            <a:off x="98026" y="3156503"/>
            <a:ext cx="3433437" cy="923330"/>
          </a:xfrm>
          <a:prstGeom prst="rect">
            <a:avLst/>
          </a:prstGeom>
          <a:solidFill>
            <a:srgbClr val="FFFF00"/>
          </a:solidFill>
          <a:ln>
            <a:solidFill>
              <a:schemeClr val="tx1"/>
            </a:solidFill>
          </a:ln>
        </p:spPr>
        <p:txBody>
          <a:bodyPr wrap="square" rtlCol="0">
            <a:spAutoFit/>
          </a:bodyPr>
          <a:lstStyle/>
          <a:p>
            <a:r>
              <a:rPr kumimoji="1" lang="en-US" altLang="ja-JP" b="0" dirty="0"/>
              <a:t>Note:</a:t>
            </a:r>
          </a:p>
          <a:p>
            <a:r>
              <a:rPr kumimoji="1" lang="en-US" altLang="ja-JP" sz="1200" b="0" dirty="0"/>
              <a:t>Various type of car/vehicles</a:t>
            </a:r>
          </a:p>
          <a:p>
            <a:r>
              <a:rPr lang="en-US" altLang="ja-JP" sz="1200" b="0" dirty="0"/>
              <a:t>Bus, Bulldozer, Heavy construction equipment needed each different sensors.</a:t>
            </a:r>
          </a:p>
        </p:txBody>
      </p:sp>
    </p:spTree>
    <p:extLst>
      <p:ext uri="{BB962C8B-B14F-4D97-AF65-F5344CB8AC3E}">
        <p14:creationId xmlns:p14="http://schemas.microsoft.com/office/powerpoint/2010/main" val="3514694090"/>
      </p:ext>
    </p:extLst>
  </p:cSld>
  <p:clrMapOvr>
    <a:masterClrMapping/>
  </p:clrMapOvr>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TNR">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00"/>
        </a:solidFill>
        <a:ln>
          <a:solidFill>
            <a:schemeClr val="bg2"/>
          </a:solidFill>
          <a:headEnd type="none" w="med" len="med"/>
          <a:tailEnd type="none" w="med" len="med"/>
        </a:ln>
      </a:spPr>
      <a:bodyPr rtlCol="0" anchor="ctr"/>
      <a:lstStyle>
        <a:defPPr algn="ctr">
          <a:defRPr kumimoji="1" dirty="0"/>
        </a:defPPr>
      </a:lstStyle>
      <a:style>
        <a:lnRef idx="1">
          <a:schemeClr val="dk1"/>
        </a:lnRef>
        <a:fillRef idx="0">
          <a:schemeClr val="dk1"/>
        </a:fillRef>
        <a:effectRef idx="0">
          <a:schemeClr val="dk1"/>
        </a:effectRef>
        <a:fontRef idx="minor">
          <a:schemeClr val="tx1"/>
        </a:fontRef>
      </a:style>
    </a:spDef>
    <a:lnDef>
      <a:spPr>
        <a:ln>
          <a:headEnd type="none" w="med" len="med"/>
          <a:tailEnd type="none" w="med" len="med"/>
        </a:ln>
      </a:spPr>
      <a:bodyPr/>
      <a:lstStyle/>
      <a:style>
        <a:lnRef idx="1">
          <a:schemeClr val="dk1"/>
        </a:lnRef>
        <a:fillRef idx="0">
          <a:schemeClr val="dk1"/>
        </a:fillRef>
        <a:effectRef idx="0">
          <a:schemeClr val="dk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181117_YNU-MICT</Template>
  <TotalTime>1931</TotalTime>
  <Words>3009</Words>
  <Application>Microsoft Office PowerPoint</Application>
  <PresentationFormat>画面に合わせる (4:3)</PresentationFormat>
  <Paragraphs>520</Paragraphs>
  <Slides>24</Slides>
  <Notes>1</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24</vt:i4>
      </vt:variant>
    </vt:vector>
  </HeadingPairs>
  <TitlesOfParts>
    <vt:vector size="28" baseType="lpstr">
      <vt:lpstr>游ゴシック</vt:lpstr>
      <vt:lpstr>Arial</vt:lpstr>
      <vt:lpstr>Times New Roman</vt:lpstr>
      <vt:lpstr>Default Design</vt:lpstr>
      <vt:lpstr>PowerPoint プレゼンテーション</vt:lpstr>
      <vt:lpstr>SG15.6a Channel and Environmental Models  of Human and Vehicle Body Area Networks (HBAN and VBAN)Including EMC/EMI Issues</vt:lpstr>
      <vt:lpstr>Channel models and scenarios in IEEE802.15.6-2012</vt:lpstr>
      <vt:lpstr>Classification of Channel and Environment Models for Human and Vehicle Body Area Networks (HBAN&amp;VBAN)</vt:lpstr>
      <vt:lpstr>Channel and Environmental Models</vt:lpstr>
      <vt:lpstr>Various Interference in Coexistence</vt:lpstr>
      <vt:lpstr>Automotive Systems and EMC</vt:lpstr>
      <vt:lpstr>PowerPoint プレゼンテーション</vt:lpstr>
      <vt:lpstr>Environment Model in Vehicle</vt:lpstr>
      <vt:lpstr>Engine Room Environment</vt:lpstr>
      <vt:lpstr>Electromagnetic Environment </vt:lpstr>
      <vt:lpstr>Electric and hybrid vehicle environment</vt:lpstr>
      <vt:lpstr>EMC model</vt:lpstr>
      <vt:lpstr>PowerPoint プレゼンテーション</vt:lpstr>
      <vt:lpstr>PowerPoint プレゼンテーション</vt:lpstr>
      <vt:lpstr>Cabin Room Environment</vt:lpstr>
      <vt:lpstr>On Vehicle Environment</vt:lpstr>
      <vt:lpstr>Environment models that can be applicable against different type of vehicles</vt:lpstr>
      <vt:lpstr>Channel and Environment Model Categories</vt:lpstr>
      <vt:lpstr>In-Vehicle Body Model Categories</vt:lpstr>
      <vt:lpstr>On-Vehicle Body Model Categories</vt:lpstr>
      <vt:lpstr>Around Vehicle Body Model Categories</vt:lpstr>
      <vt:lpstr>Inter Vehicle (Vehicle to Vehicle) Model Categories</vt:lpstr>
      <vt:lpstr>Summary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Channel model and environment model cases</dc:title>
  <dc:creator>Kobayashi Takumi</dc:creator>
  <cp:lastModifiedBy>kohno-ryuji-ns@ynu.ac.jp</cp:lastModifiedBy>
  <cp:revision>161</cp:revision>
  <dcterms:created xsi:type="dcterms:W3CDTF">2021-04-23T05:27:11Z</dcterms:created>
  <dcterms:modified xsi:type="dcterms:W3CDTF">2021-05-11T07:50:45Z</dcterms:modified>
</cp:coreProperties>
</file>