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6"/>
  </p:notesMasterIdLst>
  <p:sldIdLst>
    <p:sldId id="264" r:id="rId2"/>
    <p:sldId id="256" r:id="rId3"/>
    <p:sldId id="274" r:id="rId4"/>
    <p:sldId id="257" r:id="rId5"/>
    <p:sldId id="266" r:id="rId6"/>
    <p:sldId id="270" r:id="rId7"/>
    <p:sldId id="258" r:id="rId8"/>
    <p:sldId id="259" r:id="rId9"/>
    <p:sldId id="260" r:id="rId10"/>
    <p:sldId id="261" r:id="rId11"/>
    <p:sldId id="263" r:id="rId12"/>
    <p:sldId id="265" r:id="rId13"/>
    <p:sldId id="267" r:id="rId14"/>
    <p:sldId id="269" r:id="rId15"/>
    <p:sldId id="271" r:id="rId16"/>
    <p:sldId id="268" r:id="rId17"/>
    <p:sldId id="273" r:id="rId18"/>
    <p:sldId id="281" r:id="rId19"/>
    <p:sldId id="275" r:id="rId20"/>
    <p:sldId id="276" r:id="rId21"/>
    <p:sldId id="277" r:id="rId22"/>
    <p:sldId id="278" r:id="rId23"/>
    <p:sldId id="279" r:id="rId24"/>
    <p:sldId id="280" r:id="rId25"/>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706" autoAdjust="0"/>
  </p:normalViewPr>
  <p:slideViewPr>
    <p:cSldViewPr snapToGrid="0">
      <p:cViewPr varScale="1">
        <p:scale>
          <a:sx n="54" d="100"/>
          <a:sy n="54" d="100"/>
        </p:scale>
        <p:origin x="1496"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2021/5/10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2021</a:t>
            </a:r>
            <a:endParaRPr dirty="0"/>
          </a:p>
        </p:txBody>
      </p:sp>
      <p:sp>
        <p:nvSpPr>
          <p:cNvPr id="16" name="Google Shape;16;p1"/>
          <p:cNvSpPr txBox="1">
            <a:spLocks noGrp="1"/>
          </p:cNvSpPr>
          <p:nvPr>
            <p:ph type="ftr" idx="11"/>
          </p:nvPr>
        </p:nvSpPr>
        <p:spPr>
          <a:xfrm>
            <a:off x="4833257" y="6436069"/>
            <a:ext cx="4310743"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P802.15-21-0244-00-06a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7" r:id="rId5"/>
    <p:sldLayoutId id="2147483698" r:id="rId6"/>
    <p:sldLayoutId id="2147483699" r:id="rId7"/>
    <p:sldLayoutId id="2147483700" r:id="rId8"/>
    <p:sldLayoutId id="2147483701" r:id="rId9"/>
    <p:sldLayoutId id="2147483702"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SG15.6a Channel and Environmental  Models Including EMC/EMI of Human and Vehicle Body Area Networks(HBAN and VBAN)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May </a:t>
            </a:r>
            <a:r>
              <a:rPr kumimoji="0" lang="en-US" sz="1600" b="0" kern="0" dirty="0">
                <a:latin typeface="Times New Roman"/>
                <a:ea typeface="Times New Roman"/>
                <a:cs typeface="Times New Roman"/>
                <a:sym typeface="Times New Roman"/>
              </a:rPr>
              <a:t>11th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2021</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how channel and environmental model should be defined and developed for </a:t>
            </a:r>
            <a:r>
              <a:rPr kumimoji="0" lang="en-US" sz="1600" b="0" kern="0" dirty="0">
                <a:solidFill>
                  <a:srgbClr val="000000"/>
                </a:solidFill>
                <a:latin typeface="Times New Roman"/>
                <a:ea typeface="Times New Roman"/>
                <a:cs typeface="Times New Roman"/>
                <a:sym typeface="Times New Roman"/>
              </a:rPr>
              <a:t>human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body area network(HBAN) and vehicle body area network(VBAN) for amendment of IEEE802.15.6-2012 for wireless medical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SG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車・セダンのイラスト02 | 無料のフリー素材 イラストエイト">
            <a:extLst>
              <a:ext uri="{FF2B5EF4-FFF2-40B4-BE49-F238E27FC236}">
                <a16:creationId xmlns:a16="http://schemas.microsoft.com/office/drawing/2014/main" id="{2A7E36EE-C88A-4531-847C-66EA6ABC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32" y="1387506"/>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12" name="日付プレースホルダー 11">
            <a:extLst>
              <a:ext uri="{FF2B5EF4-FFF2-40B4-BE49-F238E27FC236}">
                <a16:creationId xmlns:a16="http://schemas.microsoft.com/office/drawing/2014/main" id="{271DC4D5-C430-4F4D-8ADE-D79B5A36B73A}"/>
              </a:ext>
            </a:extLst>
          </p:cNvPr>
          <p:cNvSpPr>
            <a:spLocks noGrp="1"/>
          </p:cNvSpPr>
          <p:nvPr>
            <p:ph type="dt" idx="10"/>
          </p:nvPr>
        </p:nvSpPr>
        <p:spPr/>
        <p:txBody>
          <a:bodyPr/>
          <a:lstStyle/>
          <a:p>
            <a:r>
              <a:rPr kumimoji="1" lang="en-US" altLang="ja-JP"/>
              <a:t>May 2021</a:t>
            </a:r>
            <a:endParaRPr kumimoji="1" lang="ja-JP" altLang="en-US"/>
          </a:p>
        </p:txBody>
      </p:sp>
      <p:sp>
        <p:nvSpPr>
          <p:cNvPr id="13" name="フッター プレースホルダー 12">
            <a:extLst>
              <a:ext uri="{FF2B5EF4-FFF2-40B4-BE49-F238E27FC236}">
                <a16:creationId xmlns:a16="http://schemas.microsoft.com/office/drawing/2014/main" id="{6529C6C9-24C0-445F-AC96-B8BFF4A458CF}"/>
              </a:ext>
            </a:extLst>
          </p:cNvPr>
          <p:cNvSpPr>
            <a:spLocks noGrp="1"/>
          </p:cNvSpPr>
          <p:nvPr>
            <p:ph type="ftr" idx="11"/>
          </p:nvPr>
        </p:nvSpPr>
        <p:spPr>
          <a:xfrm>
            <a:off x="4572001" y="6475413"/>
            <a:ext cx="4403324" cy="357246"/>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4" name="スライド番号プレースホルダー 13">
            <a:extLst>
              <a:ext uri="{FF2B5EF4-FFF2-40B4-BE49-F238E27FC236}">
                <a16:creationId xmlns:a16="http://schemas.microsoft.com/office/drawing/2014/main" id="{D01BE0B9-5146-4094-B169-681C336C0A1D}"/>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05043DC3-7F36-4601-BC87-9622B53A3F6B}"/>
              </a:ext>
            </a:extLst>
          </p:cNvPr>
          <p:cNvSpPr>
            <a:spLocks noGrp="1"/>
          </p:cNvSpPr>
          <p:nvPr>
            <p:ph type="title"/>
          </p:nvPr>
        </p:nvSpPr>
        <p:spPr>
          <a:xfrm>
            <a:off x="1947552" y="685799"/>
            <a:ext cx="6510647" cy="511233"/>
          </a:xfrm>
        </p:spPr>
        <p:txBody>
          <a:bodyPr/>
          <a:lstStyle/>
          <a:p>
            <a:r>
              <a:rPr kumimoji="1" lang="en-US" altLang="ja-JP" dirty="0"/>
              <a:t>On Vehicle Environment</a:t>
            </a:r>
            <a:endParaRPr kumimoji="1" lang="ja-JP" altLang="en-US" dirty="0"/>
          </a:p>
        </p:txBody>
      </p:sp>
      <p:sp>
        <p:nvSpPr>
          <p:cNvPr id="3" name="テキスト ボックス 2">
            <a:extLst>
              <a:ext uri="{FF2B5EF4-FFF2-40B4-BE49-F238E27FC236}">
                <a16:creationId xmlns:a16="http://schemas.microsoft.com/office/drawing/2014/main" id="{C2857812-9D0E-42A1-B2CA-900747EE33CC}"/>
              </a:ext>
            </a:extLst>
          </p:cNvPr>
          <p:cNvSpPr txBox="1"/>
          <p:nvPr/>
        </p:nvSpPr>
        <p:spPr>
          <a:xfrm>
            <a:off x="3805560" y="1533409"/>
            <a:ext cx="3846991" cy="800219"/>
          </a:xfrm>
          <a:prstGeom prst="rect">
            <a:avLst/>
          </a:prstGeom>
          <a:noFill/>
        </p:spPr>
        <p:txBody>
          <a:bodyPr wrap="square">
            <a:spAutoFit/>
          </a:bodyPr>
          <a:lstStyle/>
          <a:p>
            <a:r>
              <a:rPr kumimoji="1" lang="en-US" altLang="ja-JP" dirty="0"/>
              <a:t>Around roof</a:t>
            </a:r>
          </a:p>
          <a:p>
            <a:r>
              <a:rPr kumimoji="1" lang="ja-JP" altLang="en-US" sz="1400" b="0" dirty="0"/>
              <a:t>・</a:t>
            </a:r>
            <a:r>
              <a:rPr kumimoji="1" lang="en-US" altLang="ja-JP" sz="1400" b="0" dirty="0"/>
              <a:t>mostly free propagation can be applicable except reflection on the metallic roof</a:t>
            </a:r>
          </a:p>
        </p:txBody>
      </p:sp>
      <p:sp>
        <p:nvSpPr>
          <p:cNvPr id="7" name="テキスト ボックス 6">
            <a:extLst>
              <a:ext uri="{FF2B5EF4-FFF2-40B4-BE49-F238E27FC236}">
                <a16:creationId xmlns:a16="http://schemas.microsoft.com/office/drawing/2014/main" id="{9A8CA9BE-431A-424E-A3D7-19E438C91EA1}"/>
              </a:ext>
            </a:extLst>
          </p:cNvPr>
          <p:cNvSpPr txBox="1"/>
          <p:nvPr/>
        </p:nvSpPr>
        <p:spPr>
          <a:xfrm>
            <a:off x="2366950" y="3602251"/>
            <a:ext cx="4912311" cy="1015663"/>
          </a:xfrm>
          <a:prstGeom prst="rect">
            <a:avLst/>
          </a:prstGeom>
          <a:solidFill>
            <a:schemeClr val="bg2">
              <a:lumMod val="20000"/>
              <a:lumOff val="80000"/>
            </a:schemeClr>
          </a:solidFill>
        </p:spPr>
        <p:txBody>
          <a:bodyPr wrap="square">
            <a:spAutoFit/>
          </a:bodyPr>
          <a:lstStyle/>
          <a:p>
            <a:r>
              <a:rPr kumimoji="1" lang="en-US" altLang="ja-JP" dirty="0"/>
              <a:t>Side</a:t>
            </a:r>
          </a:p>
          <a:p>
            <a:pPr marL="285750" indent="-285750">
              <a:buFont typeface="Arial" panose="020B0604020202020204" pitchFamily="34" charset="0"/>
              <a:buChar char="•"/>
            </a:pPr>
            <a:r>
              <a:rPr kumimoji="1" lang="en-US" altLang="ja-JP" sz="1400" b="0" dirty="0"/>
              <a:t>mostly free propagation can be applicable</a:t>
            </a:r>
            <a:endParaRPr lang="en-US" altLang="ja-JP" sz="1400" b="0" dirty="0"/>
          </a:p>
          <a:p>
            <a:pPr marL="285750" indent="-285750">
              <a:buFont typeface="Arial" panose="020B0604020202020204" pitchFamily="34" charset="0"/>
              <a:buChar char="•"/>
            </a:pPr>
            <a:r>
              <a:rPr kumimoji="1" lang="en-US" altLang="ja-JP" sz="1400" b="0" dirty="0"/>
              <a:t>Between right hand side and the left, front and back, </a:t>
            </a:r>
            <a:r>
              <a:rPr kumimoji="1" lang="en-US" altLang="ja-JP" sz="1400" dirty="0">
                <a:solidFill>
                  <a:srgbClr val="FF0000"/>
                </a:solidFill>
              </a:rPr>
              <a:t>NLOS model</a:t>
            </a:r>
            <a:r>
              <a:rPr kumimoji="1" lang="en-US" altLang="ja-JP" sz="1400" b="0" dirty="0"/>
              <a:t> should be applied. (Glass window)</a:t>
            </a:r>
          </a:p>
        </p:txBody>
      </p:sp>
      <p:sp>
        <p:nvSpPr>
          <p:cNvPr id="5" name="正方形/長方形 4">
            <a:extLst>
              <a:ext uri="{FF2B5EF4-FFF2-40B4-BE49-F238E27FC236}">
                <a16:creationId xmlns:a16="http://schemas.microsoft.com/office/drawing/2014/main" id="{9575A55E-42EA-4BD7-9110-0FAB3587824E}"/>
              </a:ext>
            </a:extLst>
          </p:cNvPr>
          <p:cNvSpPr/>
          <p:nvPr/>
        </p:nvSpPr>
        <p:spPr>
          <a:xfrm>
            <a:off x="106532" y="5184560"/>
            <a:ext cx="8868792" cy="976543"/>
          </a:xfrm>
          <a:prstGeom prst="rect">
            <a:avLst/>
          </a:prstGeom>
          <a:solidFill>
            <a:schemeClr val="bg2">
              <a:lumMod val="7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5664C7B2-E193-4C81-9C7B-73A05B5334A1}"/>
              </a:ext>
            </a:extLst>
          </p:cNvPr>
          <p:cNvSpPr txBox="1"/>
          <p:nvPr/>
        </p:nvSpPr>
        <p:spPr>
          <a:xfrm>
            <a:off x="914401" y="5241944"/>
            <a:ext cx="6933460" cy="1107996"/>
          </a:xfrm>
          <a:prstGeom prst="rect">
            <a:avLst/>
          </a:prstGeom>
          <a:solidFill>
            <a:schemeClr val="bg2">
              <a:lumMod val="20000"/>
              <a:lumOff val="80000"/>
            </a:schemeClr>
          </a:solidFill>
        </p:spPr>
        <p:txBody>
          <a:bodyPr wrap="square">
            <a:spAutoFit/>
          </a:bodyPr>
          <a:lstStyle/>
          <a:p>
            <a:r>
              <a:rPr kumimoji="1" lang="en-US" altLang="ja-JP" dirty="0"/>
              <a:t>Bottom</a:t>
            </a:r>
          </a:p>
          <a:p>
            <a:pPr marL="285750" indent="-285750">
              <a:buFont typeface="Arial" panose="020B0604020202020204" pitchFamily="34" charset="0"/>
              <a:buChar char="•"/>
            </a:pPr>
            <a:r>
              <a:rPr kumimoji="1" lang="en-US" altLang="ja-JP" sz="1600" b="0" dirty="0"/>
              <a:t>Reflection at the body bottom and the ground should be considered.</a:t>
            </a:r>
            <a:br>
              <a:rPr kumimoji="1" lang="en-US" altLang="ja-JP" sz="1600" b="0" dirty="0"/>
            </a:br>
            <a:r>
              <a:rPr lang="en-US" altLang="ja-JP" sz="1600" b="0" dirty="0"/>
              <a:t>=&gt; maybe ignorable.</a:t>
            </a:r>
            <a:br>
              <a:rPr lang="en-US" altLang="ja-JP" sz="1600" b="0" dirty="0"/>
            </a:br>
            <a:r>
              <a:rPr lang="en-US" altLang="ja-JP" sz="1600" b="0" dirty="0"/>
              <a:t>=&gt;</a:t>
            </a:r>
            <a:r>
              <a:rPr lang="ja-JP" altLang="en-US" sz="1600" b="0" dirty="0"/>
              <a:t> </a:t>
            </a:r>
            <a:r>
              <a:rPr lang="en-US" altLang="ja-JP" sz="1600" b="0" dirty="0"/>
              <a:t>Depends on pavement</a:t>
            </a:r>
            <a:endParaRPr kumimoji="1" lang="en-US" altLang="ja-JP" sz="1600" b="0" dirty="0"/>
          </a:p>
        </p:txBody>
      </p:sp>
      <p:sp>
        <p:nvSpPr>
          <p:cNvPr id="11" name="テキスト ボックス 10">
            <a:extLst>
              <a:ext uri="{FF2B5EF4-FFF2-40B4-BE49-F238E27FC236}">
                <a16:creationId xmlns:a16="http://schemas.microsoft.com/office/drawing/2014/main" id="{6366F616-FEA8-4D6A-987B-8ADC4191E293}"/>
              </a:ext>
            </a:extLst>
          </p:cNvPr>
          <p:cNvSpPr txBox="1"/>
          <p:nvPr/>
        </p:nvSpPr>
        <p:spPr>
          <a:xfrm>
            <a:off x="6629596" y="4928432"/>
            <a:ext cx="2476357" cy="276999"/>
          </a:xfrm>
          <a:prstGeom prst="rect">
            <a:avLst/>
          </a:prstGeom>
          <a:solidFill>
            <a:schemeClr val="bg1"/>
          </a:solidFill>
        </p:spPr>
        <p:txBody>
          <a:bodyPr wrap="square">
            <a:spAutoFit/>
          </a:bodyPr>
          <a:lstStyle/>
          <a:p>
            <a:r>
              <a:rPr lang="ja-JP" altLang="en-US" sz="1200" b="0" dirty="0"/>
              <a:t>https://illust8.com/contents/2559</a:t>
            </a:r>
          </a:p>
        </p:txBody>
      </p:sp>
      <p:sp>
        <p:nvSpPr>
          <p:cNvPr id="4" name="楕円 3">
            <a:extLst>
              <a:ext uri="{FF2B5EF4-FFF2-40B4-BE49-F238E27FC236}">
                <a16:creationId xmlns:a16="http://schemas.microsoft.com/office/drawing/2014/main" id="{418EE24C-EB01-4B9E-B420-BD136BFBDF89}"/>
              </a:ext>
            </a:extLst>
          </p:cNvPr>
          <p:cNvSpPr/>
          <p:nvPr/>
        </p:nvSpPr>
        <p:spPr>
          <a:xfrm>
            <a:off x="2781600" y="4796457"/>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楕円 14">
            <a:extLst>
              <a:ext uri="{FF2B5EF4-FFF2-40B4-BE49-F238E27FC236}">
                <a16:creationId xmlns:a16="http://schemas.microsoft.com/office/drawing/2014/main" id="{475BA755-4A66-46FC-B92E-4690E0A95A2F}"/>
              </a:ext>
            </a:extLst>
          </p:cNvPr>
          <p:cNvSpPr/>
          <p:nvPr/>
        </p:nvSpPr>
        <p:spPr>
          <a:xfrm>
            <a:off x="5308846" y="4815053"/>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8" name="直線矢印コネクタ 7">
            <a:extLst>
              <a:ext uri="{FF2B5EF4-FFF2-40B4-BE49-F238E27FC236}">
                <a16:creationId xmlns:a16="http://schemas.microsoft.com/office/drawing/2014/main" id="{658F7258-7015-469C-B3FC-457AA82FF1C7}"/>
              </a:ext>
            </a:extLst>
          </p:cNvPr>
          <p:cNvCxnSpPr>
            <a:cxnSpLocks/>
          </p:cNvCxnSpPr>
          <p:nvPr/>
        </p:nvCxnSpPr>
        <p:spPr>
          <a:xfrm>
            <a:off x="2964066" y="4947881"/>
            <a:ext cx="1083296" cy="22434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40C675F-99C0-4774-8ABE-66CACA99B78D}"/>
              </a:ext>
            </a:extLst>
          </p:cNvPr>
          <p:cNvCxnSpPr>
            <a:cxnSpLocks/>
          </p:cNvCxnSpPr>
          <p:nvPr/>
        </p:nvCxnSpPr>
        <p:spPr>
          <a:xfrm flipV="1">
            <a:off x="4322662" y="4952900"/>
            <a:ext cx="1000888" cy="20263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E3C31362-A1AE-4978-9A72-F418A5CA2E25}"/>
              </a:ext>
            </a:extLst>
          </p:cNvPr>
          <p:cNvSpPr/>
          <p:nvPr/>
        </p:nvSpPr>
        <p:spPr>
          <a:xfrm>
            <a:off x="4095588" y="2380839"/>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楕円 19">
            <a:extLst>
              <a:ext uri="{FF2B5EF4-FFF2-40B4-BE49-F238E27FC236}">
                <a16:creationId xmlns:a16="http://schemas.microsoft.com/office/drawing/2014/main" id="{44B99317-3660-4A3C-8F2F-D6F76E02E4D4}"/>
              </a:ext>
            </a:extLst>
          </p:cNvPr>
          <p:cNvSpPr/>
          <p:nvPr/>
        </p:nvSpPr>
        <p:spPr>
          <a:xfrm>
            <a:off x="5489266" y="2363948"/>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21" name="直線矢印コネクタ 20">
            <a:extLst>
              <a:ext uri="{FF2B5EF4-FFF2-40B4-BE49-F238E27FC236}">
                <a16:creationId xmlns:a16="http://schemas.microsoft.com/office/drawing/2014/main" id="{7DA49BE9-7745-4C90-AC6F-59279E9E42B4}"/>
              </a:ext>
            </a:extLst>
          </p:cNvPr>
          <p:cNvCxnSpPr>
            <a:cxnSpLocks/>
          </p:cNvCxnSpPr>
          <p:nvPr/>
        </p:nvCxnSpPr>
        <p:spPr>
          <a:xfrm>
            <a:off x="4261304" y="2469688"/>
            <a:ext cx="1227962"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爆発: 8 pt 24">
            <a:extLst>
              <a:ext uri="{FF2B5EF4-FFF2-40B4-BE49-F238E27FC236}">
                <a16:creationId xmlns:a16="http://schemas.microsoft.com/office/drawing/2014/main" id="{5A6886F3-ACDF-4C87-BE7D-970E915A5DC0}"/>
              </a:ext>
            </a:extLst>
          </p:cNvPr>
          <p:cNvSpPr/>
          <p:nvPr/>
        </p:nvSpPr>
        <p:spPr>
          <a:xfrm>
            <a:off x="4041444" y="4999502"/>
            <a:ext cx="281218" cy="248565"/>
          </a:xfrm>
          <a:prstGeom prst="irregularSeal1">
            <a:avLst/>
          </a:prstGeom>
          <a:solidFill>
            <a:srgbClr val="FFFF0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8" name="テキスト ボックス 27">
            <a:extLst>
              <a:ext uri="{FF2B5EF4-FFF2-40B4-BE49-F238E27FC236}">
                <a16:creationId xmlns:a16="http://schemas.microsoft.com/office/drawing/2014/main" id="{1656D8B7-806E-4FCC-A8F6-EEAC93C14E79}"/>
              </a:ext>
            </a:extLst>
          </p:cNvPr>
          <p:cNvSpPr txBox="1"/>
          <p:nvPr/>
        </p:nvSpPr>
        <p:spPr>
          <a:xfrm>
            <a:off x="7078098" y="2152358"/>
            <a:ext cx="2027855" cy="800219"/>
          </a:xfrm>
          <a:prstGeom prst="rect">
            <a:avLst/>
          </a:prstGeom>
          <a:solidFill>
            <a:srgbClr val="FFFF00"/>
          </a:solidFill>
          <a:ln>
            <a:solidFill>
              <a:schemeClr val="tx1"/>
            </a:solidFill>
          </a:ln>
        </p:spPr>
        <p:txBody>
          <a:bodyPr wrap="square">
            <a:spAutoFit/>
          </a:bodyPr>
          <a:lstStyle/>
          <a:p>
            <a:r>
              <a:rPr kumimoji="1" lang="en-US" altLang="ja-JP" b="0" dirty="0"/>
              <a:t>Note:</a:t>
            </a:r>
          </a:p>
          <a:p>
            <a:r>
              <a:rPr kumimoji="1" lang="ja-JP" altLang="en-US" sz="1400" b="0" dirty="0"/>
              <a:t>・</a:t>
            </a:r>
            <a:r>
              <a:rPr kumimoji="1" lang="en-US" altLang="ja-JP" sz="1400" b="0" dirty="0"/>
              <a:t>open car</a:t>
            </a:r>
          </a:p>
          <a:p>
            <a:r>
              <a:rPr lang="ja-JP" altLang="en-US" sz="1400" b="0" dirty="0"/>
              <a:t>・</a:t>
            </a:r>
            <a:r>
              <a:rPr lang="en-US" altLang="ja-JP" sz="1400" b="0" dirty="0"/>
              <a:t>in-door roof&lt;=in body</a:t>
            </a:r>
            <a:endParaRPr kumimoji="1" lang="en-US" altLang="ja-JP" sz="1400" b="0" dirty="0"/>
          </a:p>
        </p:txBody>
      </p:sp>
      <p:sp>
        <p:nvSpPr>
          <p:cNvPr id="29" name="テキスト ボックス 28">
            <a:extLst>
              <a:ext uri="{FF2B5EF4-FFF2-40B4-BE49-F238E27FC236}">
                <a16:creationId xmlns:a16="http://schemas.microsoft.com/office/drawing/2014/main" id="{2500FD91-5BCD-4A6B-A577-7DA5E97AA118}"/>
              </a:ext>
            </a:extLst>
          </p:cNvPr>
          <p:cNvSpPr txBox="1"/>
          <p:nvPr/>
        </p:nvSpPr>
        <p:spPr>
          <a:xfrm>
            <a:off x="7051829" y="4183150"/>
            <a:ext cx="2092172" cy="584775"/>
          </a:xfrm>
          <a:prstGeom prst="rect">
            <a:avLst/>
          </a:prstGeom>
          <a:solidFill>
            <a:srgbClr val="FFFF00"/>
          </a:solidFill>
          <a:ln>
            <a:solidFill>
              <a:schemeClr val="tx1"/>
            </a:solidFill>
          </a:ln>
        </p:spPr>
        <p:txBody>
          <a:bodyPr wrap="square">
            <a:spAutoFit/>
          </a:bodyPr>
          <a:lstStyle/>
          <a:p>
            <a:r>
              <a:rPr kumimoji="1" lang="en-US" altLang="ja-JP" b="0" dirty="0"/>
              <a:t>Note:</a:t>
            </a:r>
            <a:endParaRPr kumimoji="1" lang="en-US" altLang="ja-JP" sz="1400" b="0" dirty="0"/>
          </a:p>
          <a:p>
            <a:r>
              <a:rPr lang="ja-JP" altLang="en-US" sz="1400" b="0" dirty="0"/>
              <a:t>・</a:t>
            </a:r>
            <a:r>
              <a:rPr lang="en-US" altLang="ja-JP" sz="1400" b="0" dirty="0"/>
              <a:t>key-less entry system</a:t>
            </a:r>
            <a:endParaRPr kumimoji="1" lang="en-US" altLang="ja-JP" sz="1400" b="0" dirty="0"/>
          </a:p>
        </p:txBody>
      </p:sp>
    </p:spTree>
    <p:extLst>
      <p:ext uri="{BB962C8B-B14F-4D97-AF65-F5344CB8AC3E}">
        <p14:creationId xmlns:p14="http://schemas.microsoft.com/office/powerpoint/2010/main" val="194503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May 2021</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11</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each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5638060" y="4296593"/>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a:extLst>
              <a:ext uri="{FF2B5EF4-FFF2-40B4-BE49-F238E27FC236}">
                <a16:creationId xmlns:a16="http://schemas.microsoft.com/office/drawing/2014/main" id="{56B0BA0B-D3CA-43F9-B625-7991660E06A1}"/>
              </a:ext>
            </a:extLst>
          </p:cNvPr>
          <p:cNvSpPr/>
          <p:nvPr/>
        </p:nvSpPr>
        <p:spPr>
          <a:xfrm>
            <a:off x="3808809" y="1961522"/>
            <a:ext cx="1860066"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 name="日付プレースホルダー 3">
            <a:extLst>
              <a:ext uri="{FF2B5EF4-FFF2-40B4-BE49-F238E27FC236}">
                <a16:creationId xmlns:a16="http://schemas.microsoft.com/office/drawing/2014/main" id="{044EEBF0-F909-48FF-90F6-578FBAAB3116}"/>
              </a:ext>
            </a:extLst>
          </p:cNvPr>
          <p:cNvSpPr>
            <a:spLocks noGrp="1"/>
          </p:cNvSpPr>
          <p:nvPr>
            <p:ph type="dt" idx="10"/>
          </p:nvPr>
        </p:nvSpPr>
        <p:spPr/>
        <p:txBody>
          <a:bodyPr/>
          <a:lstStyle/>
          <a:p>
            <a:r>
              <a:rPr lang="en-US" altLang="ja-JP"/>
              <a:t>May 2021</a:t>
            </a:r>
            <a:endParaRPr lang="en-US" dirty="0"/>
          </a:p>
        </p:txBody>
      </p:sp>
      <p:sp>
        <p:nvSpPr>
          <p:cNvPr id="5" name="フッター プレースホルダー 4">
            <a:extLst>
              <a:ext uri="{FF2B5EF4-FFF2-40B4-BE49-F238E27FC236}">
                <a16:creationId xmlns:a16="http://schemas.microsoft.com/office/drawing/2014/main" id="{CAE57167-E2F9-472C-A19B-FAD21C527B5F}"/>
              </a:ext>
            </a:extLst>
          </p:cNvPr>
          <p:cNvSpPr>
            <a:spLocks noGrp="1"/>
          </p:cNvSpPr>
          <p:nvPr>
            <p:ph type="ftr" idx="11"/>
          </p:nvPr>
        </p:nvSpPr>
        <p:spPr>
          <a:xfrm>
            <a:off x="4860020" y="6463360"/>
            <a:ext cx="4202704" cy="363019"/>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E1627449-0F68-4AF7-AED6-690F976B7E5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7" name="タイトル 6">
            <a:extLst>
              <a:ext uri="{FF2B5EF4-FFF2-40B4-BE49-F238E27FC236}">
                <a16:creationId xmlns:a16="http://schemas.microsoft.com/office/drawing/2014/main" id="{4190B607-2BA2-4D88-ABBD-E05B65A9F0B9}"/>
              </a:ext>
            </a:extLst>
          </p:cNvPr>
          <p:cNvSpPr>
            <a:spLocks noGrp="1"/>
          </p:cNvSpPr>
          <p:nvPr>
            <p:ph type="title"/>
          </p:nvPr>
        </p:nvSpPr>
        <p:spPr>
          <a:xfrm>
            <a:off x="286841" y="591182"/>
            <a:ext cx="8608255" cy="511233"/>
          </a:xfrm>
        </p:spPr>
        <p:txBody>
          <a:bodyPr/>
          <a:lstStyle/>
          <a:p>
            <a:r>
              <a:rPr lang="en-US" altLang="ja-JP" dirty="0"/>
              <a:t>Channel and Environment Model Categories</a:t>
            </a:r>
            <a:endParaRPr lang="ja-JP" altLang="en-US" dirty="0"/>
          </a:p>
        </p:txBody>
      </p:sp>
      <p:pic>
        <p:nvPicPr>
          <p:cNvPr id="8" name="Picture 4" descr="車・セダンのイラスト02 | 無料のフリー素材 イラストエイト">
            <a:extLst>
              <a:ext uri="{FF2B5EF4-FFF2-40B4-BE49-F238E27FC236}">
                <a16:creationId xmlns:a16="http://schemas.microsoft.com/office/drawing/2014/main" id="{ADCE65CE-A52E-4F15-B4D1-D8387428A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1D86F50-31C2-400B-88DC-2D99727B05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57B4A3A-12D8-44BC-85CA-DC89B187A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EB392F78-7883-47DF-8EBD-F2D809852078}"/>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4" name="テキスト ボックス 13">
            <a:extLst>
              <a:ext uri="{FF2B5EF4-FFF2-40B4-BE49-F238E27FC236}">
                <a16:creationId xmlns:a16="http://schemas.microsoft.com/office/drawing/2014/main" id="{71BCA652-DBF0-402B-9C95-C07985C0894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5" name="テキスト ボックス 14">
            <a:extLst>
              <a:ext uri="{FF2B5EF4-FFF2-40B4-BE49-F238E27FC236}">
                <a16:creationId xmlns:a16="http://schemas.microsoft.com/office/drawing/2014/main" id="{721ACEF6-25DC-4636-9A5B-13F7250FD11D}"/>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sp>
        <p:nvSpPr>
          <p:cNvPr id="16" name="テキスト ボックス 15">
            <a:extLst>
              <a:ext uri="{FF2B5EF4-FFF2-40B4-BE49-F238E27FC236}">
                <a16:creationId xmlns:a16="http://schemas.microsoft.com/office/drawing/2014/main" id="{579F1112-C8D9-43B7-A49C-7725F98F8E36}"/>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2" name="左中かっこ 11">
            <a:extLst>
              <a:ext uri="{FF2B5EF4-FFF2-40B4-BE49-F238E27FC236}">
                <a16:creationId xmlns:a16="http://schemas.microsoft.com/office/drawing/2014/main" id="{6A2BD1C9-6219-41DA-8086-CB0873BBBA39}"/>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CFF9F9FA-0639-41E5-8722-B8FAAEDDC2D3}"/>
              </a:ext>
            </a:extLst>
          </p:cNvPr>
          <p:cNvSpPr txBox="1"/>
          <p:nvPr/>
        </p:nvSpPr>
        <p:spPr>
          <a:xfrm>
            <a:off x="2172703" y="2226394"/>
            <a:ext cx="3313697" cy="369332"/>
          </a:xfrm>
          <a:prstGeom prst="rect">
            <a:avLst/>
          </a:prstGeom>
          <a:noFill/>
        </p:spPr>
        <p:txBody>
          <a:bodyPr wrap="square">
            <a:spAutoFit/>
          </a:bodyPr>
          <a:lstStyle/>
          <a:p>
            <a:r>
              <a:rPr kumimoji="1" lang="en-US" altLang="ja-JP" dirty="0"/>
              <a:t>With engine</a:t>
            </a:r>
            <a:endParaRPr kumimoji="1" lang="en-US" altLang="ja-JP" sz="1400" b="0" dirty="0"/>
          </a:p>
        </p:txBody>
      </p:sp>
      <p:sp>
        <p:nvSpPr>
          <p:cNvPr id="21" name="テキスト ボックス 20">
            <a:extLst>
              <a:ext uri="{FF2B5EF4-FFF2-40B4-BE49-F238E27FC236}">
                <a16:creationId xmlns:a16="http://schemas.microsoft.com/office/drawing/2014/main" id="{FFA508D4-E1E6-4A9A-9603-C3487DF08950}"/>
              </a:ext>
            </a:extLst>
          </p:cNvPr>
          <p:cNvSpPr txBox="1"/>
          <p:nvPr/>
        </p:nvSpPr>
        <p:spPr>
          <a:xfrm>
            <a:off x="2286000" y="2956104"/>
            <a:ext cx="1418940" cy="646331"/>
          </a:xfrm>
          <a:prstGeom prst="rect">
            <a:avLst/>
          </a:prstGeom>
          <a:noFill/>
        </p:spPr>
        <p:txBody>
          <a:bodyPr wrap="square">
            <a:spAutoFit/>
          </a:bodyPr>
          <a:lstStyle/>
          <a:p>
            <a:r>
              <a:rPr kumimoji="1" lang="en-US" altLang="ja-JP" dirty="0"/>
              <a:t>Electric vehicle</a:t>
            </a:r>
            <a:endParaRPr kumimoji="1" lang="en-US" altLang="ja-JP" sz="1400" b="0" dirty="0"/>
          </a:p>
        </p:txBody>
      </p:sp>
      <p:cxnSp>
        <p:nvCxnSpPr>
          <p:cNvPr id="22" name="直線コネクタ 21">
            <a:extLst>
              <a:ext uri="{FF2B5EF4-FFF2-40B4-BE49-F238E27FC236}">
                <a16:creationId xmlns:a16="http://schemas.microsoft.com/office/drawing/2014/main" id="{3A9C8CEE-5A4A-43BC-A42D-4A2A83DCE942}"/>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2A04D568-8BAA-4E04-9912-81155FC9F233}"/>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62D33982-984B-4428-96EE-56253B78C3D6}"/>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66BF76FF-B839-455C-ADE4-16A42CCCA0BA}"/>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6168E933-C8C9-4012-A10F-D9E0C56E0299}"/>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6303EE69-3404-4250-9DDA-813C07392523}"/>
              </a:ext>
            </a:extLst>
          </p:cNvPr>
          <p:cNvCxnSpPr>
            <a:cxnSpLocks/>
          </p:cNvCxnSpPr>
          <p:nvPr/>
        </p:nvCxnSpPr>
        <p:spPr>
          <a:xfrm>
            <a:off x="5709013"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5566D618-F99A-44B6-A6CF-807328DBE28D}"/>
              </a:ext>
            </a:extLst>
          </p:cNvPr>
          <p:cNvCxnSpPr>
            <a:cxnSpLocks/>
          </p:cNvCxnSpPr>
          <p:nvPr/>
        </p:nvCxnSpPr>
        <p:spPr>
          <a:xfrm>
            <a:off x="7468811"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D2BEAE49-F863-4730-9C8D-CAA3623658DB}"/>
              </a:ext>
            </a:extLst>
          </p:cNvPr>
          <p:cNvSpPr txBox="1"/>
          <p:nvPr/>
        </p:nvSpPr>
        <p:spPr>
          <a:xfrm>
            <a:off x="5840392" y="1260630"/>
            <a:ext cx="1379353" cy="646331"/>
          </a:xfrm>
          <a:prstGeom prst="rect">
            <a:avLst/>
          </a:prstGeom>
          <a:noFill/>
        </p:spPr>
        <p:txBody>
          <a:bodyPr wrap="square" rtlCol="0">
            <a:spAutoFit/>
          </a:bodyPr>
          <a:lstStyle/>
          <a:p>
            <a:pPr algn="ctr"/>
            <a:r>
              <a:rPr kumimoji="1" lang="en-US" altLang="ja-JP" b="0" dirty="0"/>
              <a:t>On-vehicle body </a:t>
            </a:r>
            <a:endParaRPr kumimoji="1" lang="ja-JP" altLang="en-US" b="0" dirty="0"/>
          </a:p>
        </p:txBody>
      </p:sp>
      <p:sp>
        <p:nvSpPr>
          <p:cNvPr id="36" name="テキスト ボックス 35">
            <a:extLst>
              <a:ext uri="{FF2B5EF4-FFF2-40B4-BE49-F238E27FC236}">
                <a16:creationId xmlns:a16="http://schemas.microsoft.com/office/drawing/2014/main" id="{FEC8D37B-429B-4E89-A9F3-251C60CCBB61}"/>
              </a:ext>
            </a:extLst>
          </p:cNvPr>
          <p:cNvSpPr txBox="1"/>
          <p:nvPr/>
        </p:nvSpPr>
        <p:spPr>
          <a:xfrm>
            <a:off x="7435151" y="1252743"/>
            <a:ext cx="1627573" cy="646331"/>
          </a:xfrm>
          <a:prstGeom prst="rect">
            <a:avLst/>
          </a:prstGeom>
          <a:noFill/>
        </p:spPr>
        <p:txBody>
          <a:bodyPr wrap="square" rtlCol="0">
            <a:spAutoFit/>
          </a:bodyPr>
          <a:lstStyle/>
          <a:p>
            <a:pPr algn="ctr"/>
            <a:r>
              <a:rPr kumimoji="1" lang="en-US" altLang="ja-JP" b="0" dirty="0"/>
              <a:t>Around vehicle body </a:t>
            </a:r>
            <a:endParaRPr kumimoji="1" lang="ja-JP" altLang="en-US" b="0" dirty="0"/>
          </a:p>
        </p:txBody>
      </p:sp>
      <p:sp>
        <p:nvSpPr>
          <p:cNvPr id="37" name="テキスト ボックス 36">
            <a:extLst>
              <a:ext uri="{FF2B5EF4-FFF2-40B4-BE49-F238E27FC236}">
                <a16:creationId xmlns:a16="http://schemas.microsoft.com/office/drawing/2014/main" id="{AF994244-2D68-4E84-BEFA-1A4131B94CE8}"/>
              </a:ext>
            </a:extLst>
          </p:cNvPr>
          <p:cNvSpPr txBox="1"/>
          <p:nvPr/>
        </p:nvSpPr>
        <p:spPr>
          <a:xfrm>
            <a:off x="4267004" y="1260630"/>
            <a:ext cx="1223974" cy="646331"/>
          </a:xfrm>
          <a:prstGeom prst="rect">
            <a:avLst/>
          </a:prstGeom>
          <a:noFill/>
        </p:spPr>
        <p:txBody>
          <a:bodyPr wrap="square" rtlCol="0">
            <a:spAutoFit/>
          </a:bodyPr>
          <a:lstStyle/>
          <a:p>
            <a:pPr algn="ctr"/>
            <a:r>
              <a:rPr kumimoji="1" lang="en-US" altLang="ja-JP" b="0" dirty="0"/>
              <a:t>In-vehicle  body </a:t>
            </a:r>
            <a:endParaRPr kumimoji="1" lang="ja-JP" altLang="en-US" b="0" dirty="0"/>
          </a:p>
        </p:txBody>
      </p:sp>
      <p:sp>
        <p:nvSpPr>
          <p:cNvPr id="43" name="テキスト ボックス 42">
            <a:extLst>
              <a:ext uri="{FF2B5EF4-FFF2-40B4-BE49-F238E27FC236}">
                <a16:creationId xmlns:a16="http://schemas.microsoft.com/office/drawing/2014/main" id="{5E74F999-4F0E-4DF0-9150-09FF30E46E74}"/>
              </a:ext>
            </a:extLst>
          </p:cNvPr>
          <p:cNvSpPr txBox="1"/>
          <p:nvPr/>
        </p:nvSpPr>
        <p:spPr>
          <a:xfrm>
            <a:off x="4202040"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44" name="テキスト ボックス 43">
            <a:extLst>
              <a:ext uri="{FF2B5EF4-FFF2-40B4-BE49-F238E27FC236}">
                <a16:creationId xmlns:a16="http://schemas.microsoft.com/office/drawing/2014/main" id="{327AA901-C11A-4BB5-B1D8-275409E47117}"/>
              </a:ext>
            </a:extLst>
          </p:cNvPr>
          <p:cNvSpPr txBox="1"/>
          <p:nvPr/>
        </p:nvSpPr>
        <p:spPr>
          <a:xfrm>
            <a:off x="4202040" y="3290742"/>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47" name="テキスト ボックス 46">
            <a:extLst>
              <a:ext uri="{FF2B5EF4-FFF2-40B4-BE49-F238E27FC236}">
                <a16:creationId xmlns:a16="http://schemas.microsoft.com/office/drawing/2014/main" id="{3093AF1D-3E6F-4E89-BC74-BBA56F71DF2B}"/>
              </a:ext>
            </a:extLst>
          </p:cNvPr>
          <p:cNvSpPr txBox="1"/>
          <p:nvPr/>
        </p:nvSpPr>
        <p:spPr>
          <a:xfrm>
            <a:off x="6095450" y="3306246"/>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48" name="テキスト ボックス 47">
            <a:extLst>
              <a:ext uri="{FF2B5EF4-FFF2-40B4-BE49-F238E27FC236}">
                <a16:creationId xmlns:a16="http://schemas.microsoft.com/office/drawing/2014/main" id="{91385E83-61C7-43C3-B1C0-539417D88138}"/>
              </a:ext>
            </a:extLst>
          </p:cNvPr>
          <p:cNvSpPr txBox="1"/>
          <p:nvPr/>
        </p:nvSpPr>
        <p:spPr>
          <a:xfrm>
            <a:off x="7728445" y="3304389"/>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1" name="テキスト ボックス 50">
            <a:extLst>
              <a:ext uri="{FF2B5EF4-FFF2-40B4-BE49-F238E27FC236}">
                <a16:creationId xmlns:a16="http://schemas.microsoft.com/office/drawing/2014/main" id="{37DB93A4-38B3-4042-9969-8299A3ACCFDF}"/>
              </a:ext>
            </a:extLst>
          </p:cNvPr>
          <p:cNvSpPr txBox="1"/>
          <p:nvPr/>
        </p:nvSpPr>
        <p:spPr>
          <a:xfrm>
            <a:off x="4192804" y="4186897"/>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dirty="0"/>
              <a:t>channel / Environment</a:t>
            </a:r>
            <a:endParaRPr lang="ja-JP" altLang="en-US" dirty="0"/>
          </a:p>
        </p:txBody>
      </p:sp>
      <p:sp>
        <p:nvSpPr>
          <p:cNvPr id="52" name="テキスト ボックス 51">
            <a:extLst>
              <a:ext uri="{FF2B5EF4-FFF2-40B4-BE49-F238E27FC236}">
                <a16:creationId xmlns:a16="http://schemas.microsoft.com/office/drawing/2014/main" id="{611F55AB-E882-49F7-8A0C-D866E112F53C}"/>
              </a:ext>
            </a:extLst>
          </p:cNvPr>
          <p:cNvSpPr txBox="1"/>
          <p:nvPr/>
        </p:nvSpPr>
        <p:spPr>
          <a:xfrm>
            <a:off x="4166072" y="5426232"/>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3" name="テキスト ボックス 52">
            <a:extLst>
              <a:ext uri="{FF2B5EF4-FFF2-40B4-BE49-F238E27FC236}">
                <a16:creationId xmlns:a16="http://schemas.microsoft.com/office/drawing/2014/main" id="{A69A16C4-1574-4B87-A922-D4DFDBC45F8A}"/>
              </a:ext>
            </a:extLst>
          </p:cNvPr>
          <p:cNvSpPr txBox="1"/>
          <p:nvPr/>
        </p:nvSpPr>
        <p:spPr>
          <a:xfrm>
            <a:off x="6017126" y="4195700"/>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4" name="テキスト ボックス 53">
            <a:extLst>
              <a:ext uri="{FF2B5EF4-FFF2-40B4-BE49-F238E27FC236}">
                <a16:creationId xmlns:a16="http://schemas.microsoft.com/office/drawing/2014/main" id="{44105918-1D40-40D2-866F-2F5C1ECB3AA0}"/>
              </a:ext>
            </a:extLst>
          </p:cNvPr>
          <p:cNvSpPr txBox="1"/>
          <p:nvPr/>
        </p:nvSpPr>
        <p:spPr>
          <a:xfrm>
            <a:off x="7724229" y="4202803"/>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5" name="テキスト ボックス 54">
            <a:extLst>
              <a:ext uri="{FF2B5EF4-FFF2-40B4-BE49-F238E27FC236}">
                <a16:creationId xmlns:a16="http://schemas.microsoft.com/office/drawing/2014/main" id="{EEF6A29A-9388-4385-9B1A-C594AD0E0397}"/>
              </a:ext>
            </a:extLst>
          </p:cNvPr>
          <p:cNvSpPr txBox="1"/>
          <p:nvPr/>
        </p:nvSpPr>
        <p:spPr>
          <a:xfrm>
            <a:off x="6059482" y="5441736"/>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6" name="テキスト ボックス 55">
            <a:extLst>
              <a:ext uri="{FF2B5EF4-FFF2-40B4-BE49-F238E27FC236}">
                <a16:creationId xmlns:a16="http://schemas.microsoft.com/office/drawing/2014/main" id="{7EDC0554-3377-4D03-AD3F-31D6D60D53EC}"/>
              </a:ext>
            </a:extLst>
          </p:cNvPr>
          <p:cNvSpPr txBox="1"/>
          <p:nvPr/>
        </p:nvSpPr>
        <p:spPr>
          <a:xfrm>
            <a:off x="7692477" y="5439879"/>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8" name="テキスト ボックス 57">
            <a:extLst>
              <a:ext uri="{FF2B5EF4-FFF2-40B4-BE49-F238E27FC236}">
                <a16:creationId xmlns:a16="http://schemas.microsoft.com/office/drawing/2014/main" id="{A724AFC5-56E7-47BC-AEC7-C5F3C99ED932}"/>
              </a:ext>
            </a:extLst>
          </p:cNvPr>
          <p:cNvSpPr txBox="1"/>
          <p:nvPr/>
        </p:nvSpPr>
        <p:spPr>
          <a:xfrm>
            <a:off x="4213651" y="1931494"/>
            <a:ext cx="1336304" cy="646331"/>
          </a:xfrm>
          <a:prstGeom prst="rect">
            <a:avLst/>
          </a:prstGeom>
          <a:noFill/>
        </p:spPr>
        <p:txBody>
          <a:bodyPr wrap="square">
            <a:spAutoFit/>
          </a:bodyPr>
          <a:lstStyle/>
          <a:p>
            <a:r>
              <a:rPr kumimoji="1" lang="en-US" altLang="ja-JP" dirty="0"/>
              <a:t>CM-V1 / EM-V1</a:t>
            </a:r>
            <a:endParaRPr kumimoji="1" lang="en-US" altLang="ja-JP" sz="1400" b="0" dirty="0"/>
          </a:p>
        </p:txBody>
      </p:sp>
      <p:pic>
        <p:nvPicPr>
          <p:cNvPr id="73" name="Picture 2">
            <a:extLst>
              <a:ext uri="{FF2B5EF4-FFF2-40B4-BE49-F238E27FC236}">
                <a16:creationId xmlns:a16="http://schemas.microsoft.com/office/drawing/2014/main" id="{1E913B95-E932-4020-8429-E34118940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a:extLst>
              <a:ext uri="{FF2B5EF4-FFF2-40B4-BE49-F238E27FC236}">
                <a16:creationId xmlns:a16="http://schemas.microsoft.com/office/drawing/2014/main" id="{970C0CA9-5253-46B0-833C-DD6B96C3460D}"/>
              </a:ext>
            </a:extLst>
          </p:cNvPr>
          <p:cNvSpPr txBox="1"/>
          <p:nvPr/>
        </p:nvSpPr>
        <p:spPr>
          <a:xfrm>
            <a:off x="2066437" y="4454187"/>
            <a:ext cx="1833663" cy="230832"/>
          </a:xfrm>
          <a:prstGeom prst="rect">
            <a:avLst/>
          </a:prstGeom>
          <a:noFill/>
        </p:spPr>
        <p:txBody>
          <a:bodyPr wrap="square">
            <a:spAutoFit/>
          </a:bodyPr>
          <a:lstStyle>
            <a:defPPr>
              <a:defRPr lang="ja-JP"/>
            </a:defPPr>
            <a:lvl1pPr>
              <a:defRPr sz="900" b="0"/>
            </a:lvl1pPr>
          </a:lstStyle>
          <a:p>
            <a:r>
              <a:rPr lang="ja-JP" altLang="en-US" dirty="0"/>
              <a:t>https://frame-illust.com/?p=8372</a:t>
            </a:r>
          </a:p>
        </p:txBody>
      </p:sp>
      <p:sp>
        <p:nvSpPr>
          <p:cNvPr id="76" name="正方形/長方形 75">
            <a:extLst>
              <a:ext uri="{FF2B5EF4-FFF2-40B4-BE49-F238E27FC236}">
                <a16:creationId xmlns:a16="http://schemas.microsoft.com/office/drawing/2014/main" id="{F7CBB52E-7FCC-42FD-8296-653F3C1B296F}"/>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77" name="テキスト ボックス 76">
            <a:extLst>
              <a:ext uri="{FF2B5EF4-FFF2-40B4-BE49-F238E27FC236}">
                <a16:creationId xmlns:a16="http://schemas.microsoft.com/office/drawing/2014/main" id="{E1F84E33-C7CA-40AB-8AD1-1E415C2C537E}"/>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78" name="四角形: 角を丸くする 77">
            <a:extLst>
              <a:ext uri="{FF2B5EF4-FFF2-40B4-BE49-F238E27FC236}">
                <a16:creationId xmlns:a16="http://schemas.microsoft.com/office/drawing/2014/main" id="{D17D0598-145D-4869-B0DF-91AC7FE317C1}"/>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5" name="正方形/長方形 84">
            <a:extLst>
              <a:ext uri="{FF2B5EF4-FFF2-40B4-BE49-F238E27FC236}">
                <a16:creationId xmlns:a16="http://schemas.microsoft.com/office/drawing/2014/main" id="{273D3E09-96FD-4C54-A295-CE069F9C8E29}"/>
              </a:ext>
            </a:extLst>
          </p:cNvPr>
          <p:cNvSpPr/>
          <p:nvPr/>
        </p:nvSpPr>
        <p:spPr>
          <a:xfrm>
            <a:off x="5709013" y="1961522"/>
            <a:ext cx="1692174"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6" name="テキスト ボックス 85">
            <a:extLst>
              <a:ext uri="{FF2B5EF4-FFF2-40B4-BE49-F238E27FC236}">
                <a16:creationId xmlns:a16="http://schemas.microsoft.com/office/drawing/2014/main" id="{1647F3B7-1D64-4C5E-B14F-BCA747CBF8AE}"/>
              </a:ext>
            </a:extLst>
          </p:cNvPr>
          <p:cNvSpPr txBox="1"/>
          <p:nvPr/>
        </p:nvSpPr>
        <p:spPr>
          <a:xfrm>
            <a:off x="6102244"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87" name="テキスト ボックス 86">
            <a:extLst>
              <a:ext uri="{FF2B5EF4-FFF2-40B4-BE49-F238E27FC236}">
                <a16:creationId xmlns:a16="http://schemas.microsoft.com/office/drawing/2014/main" id="{5BFD2434-5F45-428D-BDCB-592113089F63}"/>
              </a:ext>
            </a:extLst>
          </p:cNvPr>
          <p:cNvSpPr txBox="1"/>
          <p:nvPr/>
        </p:nvSpPr>
        <p:spPr>
          <a:xfrm>
            <a:off x="6113855" y="1931494"/>
            <a:ext cx="1336304" cy="646331"/>
          </a:xfrm>
          <a:prstGeom prst="rect">
            <a:avLst/>
          </a:prstGeom>
          <a:noFill/>
        </p:spPr>
        <p:txBody>
          <a:bodyPr wrap="square">
            <a:spAutoFit/>
          </a:bodyPr>
          <a:lstStyle/>
          <a:p>
            <a:r>
              <a:rPr kumimoji="1" lang="en-US" altLang="ja-JP" dirty="0"/>
              <a:t>CM-V2 / EM-V2</a:t>
            </a:r>
            <a:endParaRPr kumimoji="1" lang="en-US" altLang="ja-JP" sz="1400" b="0" dirty="0"/>
          </a:p>
        </p:txBody>
      </p:sp>
      <p:sp>
        <p:nvSpPr>
          <p:cNvPr id="88" name="正方形/長方形 87">
            <a:extLst>
              <a:ext uri="{FF2B5EF4-FFF2-40B4-BE49-F238E27FC236}">
                <a16:creationId xmlns:a16="http://schemas.microsoft.com/office/drawing/2014/main" id="{92AD92FA-5848-4976-A2A6-CC83262D0E98}"/>
              </a:ext>
            </a:extLst>
          </p:cNvPr>
          <p:cNvSpPr/>
          <p:nvPr/>
        </p:nvSpPr>
        <p:spPr>
          <a:xfrm>
            <a:off x="7499646" y="1961522"/>
            <a:ext cx="1583982"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9" name="テキスト ボックス 88">
            <a:extLst>
              <a:ext uri="{FF2B5EF4-FFF2-40B4-BE49-F238E27FC236}">
                <a16:creationId xmlns:a16="http://schemas.microsoft.com/office/drawing/2014/main" id="{3D504146-A690-47A7-A159-3CE4307CF507}"/>
              </a:ext>
            </a:extLst>
          </p:cNvPr>
          <p:cNvSpPr txBox="1"/>
          <p:nvPr/>
        </p:nvSpPr>
        <p:spPr>
          <a:xfrm>
            <a:off x="7616793"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90" name="テキスト ボックス 89">
            <a:extLst>
              <a:ext uri="{FF2B5EF4-FFF2-40B4-BE49-F238E27FC236}">
                <a16:creationId xmlns:a16="http://schemas.microsoft.com/office/drawing/2014/main" id="{A13E8B83-5B3F-46CE-A567-25210CDB2D56}"/>
              </a:ext>
            </a:extLst>
          </p:cNvPr>
          <p:cNvSpPr txBox="1"/>
          <p:nvPr/>
        </p:nvSpPr>
        <p:spPr>
          <a:xfrm>
            <a:off x="7628404" y="1931494"/>
            <a:ext cx="1336304" cy="646331"/>
          </a:xfrm>
          <a:prstGeom prst="rect">
            <a:avLst/>
          </a:prstGeom>
          <a:noFill/>
        </p:spPr>
        <p:txBody>
          <a:bodyPr wrap="square">
            <a:spAutoFit/>
          </a:bodyPr>
          <a:lstStyle/>
          <a:p>
            <a:r>
              <a:rPr kumimoji="1" lang="en-US" altLang="ja-JP" dirty="0"/>
              <a:t>CM-V3 / EM-V3</a:t>
            </a:r>
            <a:endParaRPr kumimoji="1" lang="en-US" altLang="ja-JP" sz="1400" b="0" dirty="0"/>
          </a:p>
        </p:txBody>
      </p:sp>
      <p:sp>
        <p:nvSpPr>
          <p:cNvPr id="91" name="テキスト ボックス 90">
            <a:extLst>
              <a:ext uri="{FF2B5EF4-FFF2-40B4-BE49-F238E27FC236}">
                <a16:creationId xmlns:a16="http://schemas.microsoft.com/office/drawing/2014/main" id="{3886456E-E0A8-4DE6-A476-4E3D02D1F13D}"/>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Tree>
    <p:extLst>
      <p:ext uri="{BB962C8B-B14F-4D97-AF65-F5344CB8AC3E}">
        <p14:creationId xmlns:p14="http://schemas.microsoft.com/office/powerpoint/2010/main" val="76512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E1CD7648-9156-476E-980E-769B3C60EA8E}"/>
              </a:ext>
            </a:extLst>
          </p:cNvPr>
          <p:cNvSpPr/>
          <p:nvPr/>
        </p:nvSpPr>
        <p:spPr>
          <a:xfrm>
            <a:off x="5483162" y="1966937"/>
            <a:ext cx="1553086" cy="90535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878389" y="6475412"/>
            <a:ext cx="4198936" cy="279553"/>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6BF34085-8832-4EBD-A439-85758AA3F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116436" y="3868809"/>
            <a:ext cx="1884037" cy="730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1" name="テキスト ボックス 10">
            <a:extLst>
              <a:ext uri="{FF2B5EF4-FFF2-40B4-BE49-F238E27FC236}">
                <a16:creationId xmlns:a16="http://schemas.microsoft.com/office/drawing/2014/main" id="{57B03521-CC5E-4B3F-8B01-DBD0F65ECD44}"/>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C6997E6E-F386-4774-9827-B724558675D1}"/>
              </a:ext>
            </a:extLst>
          </p:cNvPr>
          <p:cNvSpPr txBox="1"/>
          <p:nvPr/>
        </p:nvSpPr>
        <p:spPr>
          <a:xfrm>
            <a:off x="2172703" y="2226394"/>
            <a:ext cx="3313697" cy="369332"/>
          </a:xfrm>
          <a:prstGeom prst="rect">
            <a:avLst/>
          </a:prstGeom>
          <a:noFill/>
        </p:spPr>
        <p:txBody>
          <a:bodyPr wrap="square">
            <a:spAutoFit/>
          </a:bodyPr>
          <a:lstStyle/>
          <a:p>
            <a:r>
              <a:rPr kumimoji="1" lang="en-US" altLang="ja-JP" dirty="0"/>
              <a:t>With engine</a:t>
            </a:r>
            <a:endParaRPr kumimoji="1" lang="en-US" altLang="ja-JP" sz="1400" b="0" dirty="0"/>
          </a:p>
        </p:txBody>
      </p:sp>
      <p:sp>
        <p:nvSpPr>
          <p:cNvPr id="15" name="テキスト ボックス 14">
            <a:extLst>
              <a:ext uri="{FF2B5EF4-FFF2-40B4-BE49-F238E27FC236}">
                <a16:creationId xmlns:a16="http://schemas.microsoft.com/office/drawing/2014/main" id="{4517899A-98B9-487B-86D6-BF73FD828D7C}"/>
              </a:ext>
            </a:extLst>
          </p:cNvPr>
          <p:cNvSpPr txBox="1"/>
          <p:nvPr/>
        </p:nvSpPr>
        <p:spPr>
          <a:xfrm>
            <a:off x="2286000" y="2956104"/>
            <a:ext cx="1418940" cy="646331"/>
          </a:xfrm>
          <a:prstGeom prst="rect">
            <a:avLst/>
          </a:prstGeom>
          <a:noFill/>
        </p:spPr>
        <p:txBody>
          <a:bodyPr wrap="square">
            <a:spAutoFit/>
          </a:bodyPr>
          <a:lstStyle/>
          <a:p>
            <a:r>
              <a:rPr kumimoji="1" lang="en-US" altLang="ja-JP" dirty="0"/>
              <a:t>Electric vehicle</a:t>
            </a:r>
            <a:endParaRPr kumimoji="1" lang="en-US" altLang="ja-JP" sz="1400" b="0"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891842"/>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D1F0E24-08B2-49CE-8C44-58FBCA2E1160}"/>
              </a:ext>
            </a:extLst>
          </p:cNvPr>
          <p:cNvCxnSpPr>
            <a:cxnSpLocks/>
          </p:cNvCxnSpPr>
          <p:nvPr/>
        </p:nvCxnSpPr>
        <p:spPr>
          <a:xfrm>
            <a:off x="54455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7054656"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391CA813-1212-44FC-B16C-D4C8BB1E3D02}"/>
              </a:ext>
            </a:extLst>
          </p:cNvPr>
          <p:cNvSpPr txBox="1"/>
          <p:nvPr/>
        </p:nvSpPr>
        <p:spPr>
          <a:xfrm>
            <a:off x="6971226" y="1306613"/>
            <a:ext cx="2007244" cy="923330"/>
          </a:xfrm>
          <a:prstGeom prst="rect">
            <a:avLst/>
          </a:prstGeom>
          <a:noFill/>
        </p:spPr>
        <p:txBody>
          <a:bodyPr wrap="square" rtlCol="0">
            <a:spAutoFit/>
          </a:bodyPr>
          <a:lstStyle/>
          <a:p>
            <a:pPr algn="ctr"/>
            <a:r>
              <a:rPr kumimoji="1" lang="en-US" altLang="ja-JP" b="0" dirty="0"/>
              <a:t>Through engine room and cabin</a:t>
            </a:r>
            <a:endParaRPr kumimoji="1" lang="ja-JP" altLang="en-US" b="0" dirty="0"/>
          </a:p>
          <a:p>
            <a:pPr algn="ctr"/>
            <a:endParaRPr kumimoji="1" lang="ja-JP" altLang="en-US" b="0" dirty="0"/>
          </a:p>
        </p:txBody>
      </p:sp>
      <p:sp>
        <p:nvSpPr>
          <p:cNvPr id="28" name="テキスト ボックス 27">
            <a:extLst>
              <a:ext uri="{FF2B5EF4-FFF2-40B4-BE49-F238E27FC236}">
                <a16:creationId xmlns:a16="http://schemas.microsoft.com/office/drawing/2014/main" id="{E5FCC6B8-D40C-4ACA-966A-3E6A44C43072}"/>
              </a:ext>
            </a:extLst>
          </p:cNvPr>
          <p:cNvSpPr txBox="1"/>
          <p:nvPr/>
        </p:nvSpPr>
        <p:spPr>
          <a:xfrm>
            <a:off x="3818465" y="1402296"/>
            <a:ext cx="1511443" cy="369332"/>
          </a:xfrm>
          <a:prstGeom prst="rect">
            <a:avLst/>
          </a:prstGeom>
          <a:noFill/>
        </p:spPr>
        <p:txBody>
          <a:bodyPr wrap="square" rtlCol="0">
            <a:spAutoFit/>
          </a:bodyPr>
          <a:lstStyle/>
          <a:p>
            <a:pPr algn="ctr"/>
            <a:r>
              <a:rPr kumimoji="1" lang="en-US" altLang="ja-JP" b="0" dirty="0"/>
              <a:t>Engine room</a:t>
            </a:r>
            <a:endParaRPr kumimoji="1" lang="ja-JP" altLang="en-US" b="0" dirty="0"/>
          </a:p>
        </p:txBody>
      </p:sp>
      <p:sp>
        <p:nvSpPr>
          <p:cNvPr id="29" name="テキスト ボックス 28">
            <a:extLst>
              <a:ext uri="{FF2B5EF4-FFF2-40B4-BE49-F238E27FC236}">
                <a16:creationId xmlns:a16="http://schemas.microsoft.com/office/drawing/2014/main" id="{42A6A668-C47A-4104-9DE0-F4DBA30FD82B}"/>
              </a:ext>
            </a:extLst>
          </p:cNvPr>
          <p:cNvSpPr txBox="1"/>
          <p:nvPr/>
        </p:nvSpPr>
        <p:spPr>
          <a:xfrm>
            <a:off x="5567683" y="1414750"/>
            <a:ext cx="1223974" cy="369332"/>
          </a:xfrm>
          <a:prstGeom prst="rect">
            <a:avLst/>
          </a:prstGeom>
          <a:noFill/>
        </p:spPr>
        <p:txBody>
          <a:bodyPr wrap="square" rtlCol="0">
            <a:spAutoFit/>
          </a:bodyPr>
          <a:lstStyle/>
          <a:p>
            <a:pPr algn="ctr"/>
            <a:r>
              <a:rPr kumimoji="1" lang="en-US" altLang="ja-JP" dirty="0">
                <a:solidFill>
                  <a:srgbClr val="FF0000"/>
                </a:solidFill>
              </a:rPr>
              <a:t>Cabin</a:t>
            </a:r>
            <a:endParaRPr kumimoji="1" lang="ja-JP" altLang="en-US" dirty="0">
              <a:solidFill>
                <a:srgbClr val="FF0000"/>
              </a:solidFill>
            </a:endParaRPr>
          </a:p>
        </p:txBody>
      </p:sp>
      <p:sp>
        <p:nvSpPr>
          <p:cNvPr id="30" name="テキスト ボックス 29">
            <a:extLst>
              <a:ext uri="{FF2B5EF4-FFF2-40B4-BE49-F238E27FC236}">
                <a16:creationId xmlns:a16="http://schemas.microsoft.com/office/drawing/2014/main" id="{E8624A5F-A4BA-4C23-B2F4-C5B4653BD190}"/>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31" name="テキスト ボックス 30">
            <a:extLst>
              <a:ext uri="{FF2B5EF4-FFF2-40B4-BE49-F238E27FC236}">
                <a16:creationId xmlns:a16="http://schemas.microsoft.com/office/drawing/2014/main" id="{9E9C8395-40B1-4FAD-927B-AD92D48A28B1}"/>
              </a:ext>
            </a:extLst>
          </p:cNvPr>
          <p:cNvSpPr txBox="1"/>
          <p:nvPr/>
        </p:nvSpPr>
        <p:spPr>
          <a:xfrm>
            <a:off x="4011987"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5486377" y="1929840"/>
            <a:ext cx="1336304" cy="646331"/>
          </a:xfrm>
          <a:prstGeom prst="rect">
            <a:avLst/>
          </a:prstGeom>
          <a:noFill/>
        </p:spPr>
        <p:txBody>
          <a:bodyPr wrap="square">
            <a:spAutoFit/>
          </a:bodyPr>
          <a:lstStyle/>
          <a:p>
            <a:r>
              <a:rPr kumimoji="1" lang="en-US" altLang="ja-JP" dirty="0"/>
              <a:t>CM-V1 / EM-V1</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572071"/>
            <a:ext cx="7772400" cy="738633"/>
          </a:xfrm>
          <a:prstGeom prst="rect">
            <a:avLst/>
          </a:prstGeom>
          <a:noFill/>
        </p:spPr>
        <p:txBody>
          <a:bodyPr wrap="square" rtlCol="0">
            <a:spAutoFit/>
          </a:bodyPr>
          <a:lstStyle/>
          <a:p>
            <a:pPr algn="ctr"/>
            <a:r>
              <a:rPr kumimoji="1" lang="en-US" altLang="ja-JP" b="0" dirty="0"/>
              <a:t>In-Vehicle </a:t>
            </a:r>
            <a:r>
              <a:rPr kumimoji="1" lang="en-US" altLang="ja-JP" dirty="0"/>
              <a:t>B</a:t>
            </a:r>
            <a:r>
              <a:rPr kumimoji="1" lang="en-US" altLang="ja-JP" b="0" dirty="0"/>
              <a:t>ody Model Categories</a:t>
            </a:r>
            <a:endParaRPr kumimoji="1" lang="ja-JP" altLang="en-US" b="0" dirty="0"/>
          </a:p>
        </p:txBody>
      </p:sp>
      <p:sp>
        <p:nvSpPr>
          <p:cNvPr id="71" name="テキスト ボックス 70">
            <a:extLst>
              <a:ext uri="{FF2B5EF4-FFF2-40B4-BE49-F238E27FC236}">
                <a16:creationId xmlns:a16="http://schemas.microsoft.com/office/drawing/2014/main" id="{4B39AC1B-F224-4A42-A050-EDF493C5698E}"/>
              </a:ext>
            </a:extLst>
          </p:cNvPr>
          <p:cNvSpPr txBox="1"/>
          <p:nvPr/>
        </p:nvSpPr>
        <p:spPr>
          <a:xfrm>
            <a:off x="5475126" y="2427277"/>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72" name="テキスト ボックス 71">
            <a:extLst>
              <a:ext uri="{FF2B5EF4-FFF2-40B4-BE49-F238E27FC236}">
                <a16:creationId xmlns:a16="http://schemas.microsoft.com/office/drawing/2014/main" id="{736D1840-D775-468D-A754-4F65F3CAE12E}"/>
              </a:ext>
            </a:extLst>
          </p:cNvPr>
          <p:cNvSpPr txBox="1"/>
          <p:nvPr/>
        </p:nvSpPr>
        <p:spPr>
          <a:xfrm>
            <a:off x="5501942" y="3235157"/>
            <a:ext cx="1487050" cy="523220"/>
          </a:xfrm>
          <a:prstGeom prst="rect">
            <a:avLst/>
          </a:prstGeom>
          <a:noFill/>
        </p:spPr>
        <p:txBody>
          <a:bodyPr wrap="square" rtlCol="0">
            <a:spAutoFit/>
          </a:bodyPr>
          <a:lstStyle/>
          <a:p>
            <a:pPr algn="ctr"/>
            <a:r>
              <a:rPr lang="en-US" altLang="ja-JP" sz="1400" b="0" dirty="0">
                <a:solidFill>
                  <a:srgbClr val="0000FF"/>
                </a:solidFill>
              </a:rPr>
              <a:t>channel / Environment</a:t>
            </a:r>
            <a:endParaRPr lang="ja-JP" altLang="en-US" sz="1400" b="0" dirty="0">
              <a:solidFill>
                <a:srgbClr val="0000FF"/>
              </a:solidFill>
            </a:endParaRPr>
          </a:p>
        </p:txBody>
      </p:sp>
      <p:sp>
        <p:nvSpPr>
          <p:cNvPr id="73" name="テキスト ボックス 72">
            <a:extLst>
              <a:ext uri="{FF2B5EF4-FFF2-40B4-BE49-F238E27FC236}">
                <a16:creationId xmlns:a16="http://schemas.microsoft.com/office/drawing/2014/main" id="{C39DB43F-0197-486F-A500-507F9EC16077}"/>
              </a:ext>
            </a:extLst>
          </p:cNvPr>
          <p:cNvSpPr txBox="1"/>
          <p:nvPr/>
        </p:nvSpPr>
        <p:spPr>
          <a:xfrm>
            <a:off x="5479650" y="4283838"/>
            <a:ext cx="1487050" cy="523220"/>
          </a:xfrm>
          <a:prstGeom prst="rect">
            <a:avLst/>
          </a:prstGeom>
          <a:noFill/>
        </p:spPr>
        <p:txBody>
          <a:bodyPr wrap="square" rtlCol="0">
            <a:spAutoFit/>
          </a:bodyPr>
          <a:lstStyle/>
          <a:p>
            <a:pPr algn="ctr"/>
            <a:r>
              <a:rPr lang="en-US" altLang="ja-JP" sz="1400" b="0" dirty="0">
                <a:solidFill>
                  <a:srgbClr val="0000FF"/>
                </a:solidFill>
              </a:rPr>
              <a:t>channel</a:t>
            </a:r>
            <a:r>
              <a:rPr kumimoji="1" lang="en-US" altLang="ja-JP" sz="1400" b="0" dirty="0"/>
              <a:t> / </a:t>
            </a:r>
            <a:r>
              <a:rPr lang="en-US" altLang="ja-JP" sz="1400" b="0" dirty="0">
                <a:solidFill>
                  <a:srgbClr val="0000FF"/>
                </a:solidFill>
              </a:rPr>
              <a:t>Environment</a:t>
            </a:r>
            <a:endParaRPr lang="ja-JP" altLang="en-US" sz="1400" b="0" dirty="0">
              <a:solidFill>
                <a:srgbClr val="0000FF"/>
              </a:solidFill>
            </a:endParaRPr>
          </a:p>
        </p:txBody>
      </p:sp>
      <p:sp>
        <p:nvSpPr>
          <p:cNvPr id="74" name="テキスト ボックス 73">
            <a:extLst>
              <a:ext uri="{FF2B5EF4-FFF2-40B4-BE49-F238E27FC236}">
                <a16:creationId xmlns:a16="http://schemas.microsoft.com/office/drawing/2014/main" id="{B6BFD2B8-488A-419B-916A-4859805C8DF9}"/>
              </a:ext>
            </a:extLst>
          </p:cNvPr>
          <p:cNvSpPr txBox="1"/>
          <p:nvPr/>
        </p:nvSpPr>
        <p:spPr>
          <a:xfrm>
            <a:off x="5510477" y="5547714"/>
            <a:ext cx="1487050" cy="523220"/>
          </a:xfrm>
          <a:prstGeom prst="rect">
            <a:avLst/>
          </a:prstGeom>
          <a:noFill/>
        </p:spPr>
        <p:txBody>
          <a:bodyPr wrap="square" rtlCol="0">
            <a:spAutoFit/>
          </a:bodyPr>
          <a:lstStyle/>
          <a:p>
            <a:pPr algn="ctr"/>
            <a:r>
              <a:rPr lang="en-US" altLang="ja-JP" sz="1400" b="0" dirty="0">
                <a:solidFill>
                  <a:srgbClr val="0000FF"/>
                </a:solidFill>
              </a:rPr>
              <a:t>channel</a:t>
            </a:r>
            <a:r>
              <a:rPr kumimoji="1" lang="en-US" altLang="ja-JP" sz="1400" b="0" dirty="0"/>
              <a:t> / </a:t>
            </a:r>
            <a:r>
              <a:rPr lang="en-US" altLang="ja-JP" sz="1400" b="0" dirty="0">
                <a:solidFill>
                  <a:srgbClr val="0000FF"/>
                </a:solidFill>
              </a:rPr>
              <a:t>Environment</a:t>
            </a:r>
            <a:endParaRPr lang="ja-JP" altLang="en-US" sz="1400" b="0" dirty="0">
              <a:solidFill>
                <a:srgbClr val="0000FF"/>
              </a:solidFill>
            </a:endParaRPr>
          </a:p>
        </p:txBody>
      </p:sp>
      <p:sp>
        <p:nvSpPr>
          <p:cNvPr id="75" name="テキスト ボックス 74">
            <a:extLst>
              <a:ext uri="{FF2B5EF4-FFF2-40B4-BE49-F238E27FC236}">
                <a16:creationId xmlns:a16="http://schemas.microsoft.com/office/drawing/2014/main" id="{33550DCC-BC2A-4685-9611-57BFD67E8E8D}"/>
              </a:ext>
            </a:extLst>
          </p:cNvPr>
          <p:cNvSpPr txBox="1"/>
          <p:nvPr/>
        </p:nvSpPr>
        <p:spPr>
          <a:xfrm>
            <a:off x="3994990"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6" name="テキスト ボックス 75">
            <a:extLst>
              <a:ext uri="{FF2B5EF4-FFF2-40B4-BE49-F238E27FC236}">
                <a16:creationId xmlns:a16="http://schemas.microsoft.com/office/drawing/2014/main" id="{05A34174-D893-403D-9E55-499277A5BAF5}"/>
              </a:ext>
            </a:extLst>
          </p:cNvPr>
          <p:cNvSpPr txBox="1"/>
          <p:nvPr/>
        </p:nvSpPr>
        <p:spPr>
          <a:xfrm>
            <a:off x="3994990"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FCAAC1C0-F03A-4A61-B2C8-FB29ED06D2BC}"/>
              </a:ext>
            </a:extLst>
          </p:cNvPr>
          <p:cNvSpPr txBox="1"/>
          <p:nvPr/>
        </p:nvSpPr>
        <p:spPr>
          <a:xfrm>
            <a:off x="3994990"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807C02F3-EF75-44B8-BB20-FC134ED964AD}"/>
              </a:ext>
            </a:extLst>
          </p:cNvPr>
          <p:cNvSpPr txBox="1"/>
          <p:nvPr/>
        </p:nvSpPr>
        <p:spPr>
          <a:xfrm>
            <a:off x="7323213"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6DE2D79-F42B-4BF9-AA04-E503EB41BF98}"/>
              </a:ext>
            </a:extLst>
          </p:cNvPr>
          <p:cNvSpPr txBox="1"/>
          <p:nvPr/>
        </p:nvSpPr>
        <p:spPr>
          <a:xfrm>
            <a:off x="7306216"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A4A0A45-4B17-4C2C-A6D5-A2E1956C522D}"/>
              </a:ext>
            </a:extLst>
          </p:cNvPr>
          <p:cNvSpPr txBox="1"/>
          <p:nvPr/>
        </p:nvSpPr>
        <p:spPr>
          <a:xfrm>
            <a:off x="7306216"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2BFA769B-1313-4AF7-BF15-55A8556B7F98}"/>
              </a:ext>
            </a:extLst>
          </p:cNvPr>
          <p:cNvSpPr txBox="1"/>
          <p:nvPr/>
        </p:nvSpPr>
        <p:spPr>
          <a:xfrm>
            <a:off x="7306216"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pic>
        <p:nvPicPr>
          <p:cNvPr id="82" name="Picture 2">
            <a:extLst>
              <a:ext uri="{FF2B5EF4-FFF2-40B4-BE49-F238E27FC236}">
                <a16:creationId xmlns:a16="http://schemas.microsoft.com/office/drawing/2014/main" id="{7B289993-9F81-45CB-A6F5-225CA21BF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01237" y="3943907"/>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83" name="四角形: 角を丸くする 82">
            <a:extLst>
              <a:ext uri="{FF2B5EF4-FFF2-40B4-BE49-F238E27FC236}">
                <a16:creationId xmlns:a16="http://schemas.microsoft.com/office/drawing/2014/main" id="{EAC3576A-F5F8-496C-BF18-C79255156951}"/>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9EA78F37-A50C-4319-996F-8F4536E6DE7F}"/>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Tree>
    <p:extLst>
      <p:ext uri="{BB962C8B-B14F-4D97-AF65-F5344CB8AC3E}">
        <p14:creationId xmlns:p14="http://schemas.microsoft.com/office/powerpoint/2010/main" val="153391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a:extLst>
              <a:ext uri="{FF2B5EF4-FFF2-40B4-BE49-F238E27FC236}">
                <a16:creationId xmlns:a16="http://schemas.microsoft.com/office/drawing/2014/main" id="{8190AFF9-37BD-471B-B0E6-66A866BEFFF8}"/>
              </a:ext>
            </a:extLst>
          </p:cNvPr>
          <p:cNvSpPr/>
          <p:nvPr/>
        </p:nvSpPr>
        <p:spPr>
          <a:xfrm>
            <a:off x="5497525" y="2005218"/>
            <a:ext cx="1576895" cy="93302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572001" y="6475412"/>
            <a:ext cx="4422126" cy="308677"/>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C6997E6E-F386-4774-9827-B724558675D1}"/>
              </a:ext>
            </a:extLst>
          </p:cNvPr>
          <p:cNvSpPr txBox="1"/>
          <p:nvPr/>
        </p:nvSpPr>
        <p:spPr>
          <a:xfrm>
            <a:off x="2172703" y="2226394"/>
            <a:ext cx="3313697" cy="369332"/>
          </a:xfrm>
          <a:prstGeom prst="rect">
            <a:avLst/>
          </a:prstGeom>
          <a:noFill/>
        </p:spPr>
        <p:txBody>
          <a:bodyPr wrap="square">
            <a:spAutoFit/>
          </a:bodyPr>
          <a:lstStyle/>
          <a:p>
            <a:r>
              <a:rPr kumimoji="1" lang="en-US" altLang="ja-JP" dirty="0"/>
              <a:t>With engine</a:t>
            </a:r>
            <a:endParaRPr kumimoji="1" lang="en-US" altLang="ja-JP" sz="1400" b="0" dirty="0"/>
          </a:p>
        </p:txBody>
      </p:sp>
      <p:sp>
        <p:nvSpPr>
          <p:cNvPr id="15" name="テキスト ボックス 14">
            <a:extLst>
              <a:ext uri="{FF2B5EF4-FFF2-40B4-BE49-F238E27FC236}">
                <a16:creationId xmlns:a16="http://schemas.microsoft.com/office/drawing/2014/main" id="{4517899A-98B9-487B-86D6-BF73FD828D7C}"/>
              </a:ext>
            </a:extLst>
          </p:cNvPr>
          <p:cNvSpPr txBox="1"/>
          <p:nvPr/>
        </p:nvSpPr>
        <p:spPr>
          <a:xfrm>
            <a:off x="2286000" y="2956104"/>
            <a:ext cx="1418940" cy="646331"/>
          </a:xfrm>
          <a:prstGeom prst="rect">
            <a:avLst/>
          </a:prstGeom>
          <a:noFill/>
        </p:spPr>
        <p:txBody>
          <a:bodyPr wrap="square">
            <a:spAutoFit/>
          </a:bodyPr>
          <a:lstStyle/>
          <a:p>
            <a:r>
              <a:rPr kumimoji="1" lang="en-US" altLang="ja-JP" dirty="0"/>
              <a:t>Electric vehicle</a:t>
            </a:r>
            <a:endParaRPr kumimoji="1" lang="en-US" altLang="ja-JP" sz="1400" b="0"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D1F0E24-08B2-49CE-8C44-58FBCA2E1160}"/>
              </a:ext>
            </a:extLst>
          </p:cNvPr>
          <p:cNvCxnSpPr>
            <a:cxnSpLocks/>
          </p:cNvCxnSpPr>
          <p:nvPr/>
        </p:nvCxnSpPr>
        <p:spPr>
          <a:xfrm>
            <a:off x="54455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7209031"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9E9C8395-40B1-4FAD-927B-AD92D48A28B1}"/>
              </a:ext>
            </a:extLst>
          </p:cNvPr>
          <p:cNvSpPr txBox="1"/>
          <p:nvPr/>
        </p:nvSpPr>
        <p:spPr>
          <a:xfrm>
            <a:off x="4011987"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5578420" y="1964872"/>
            <a:ext cx="1336304" cy="646331"/>
          </a:xfrm>
          <a:prstGeom prst="rect">
            <a:avLst/>
          </a:prstGeom>
          <a:noFill/>
        </p:spPr>
        <p:txBody>
          <a:bodyPr wrap="square">
            <a:spAutoFit/>
          </a:bodyPr>
          <a:lstStyle/>
          <a:p>
            <a:r>
              <a:rPr lang="en-US" altLang="ja-JP" dirty="0"/>
              <a:t>CM-V2</a:t>
            </a:r>
            <a:r>
              <a:rPr kumimoji="1" lang="en-US" altLang="ja-JP" dirty="0"/>
              <a:t> / EM-V2</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488577"/>
            <a:ext cx="7772400" cy="738633"/>
          </a:xfrm>
          <a:prstGeom prst="rect">
            <a:avLst/>
          </a:prstGeom>
          <a:noFill/>
        </p:spPr>
        <p:txBody>
          <a:bodyPr wrap="square" rtlCol="0">
            <a:spAutoFit/>
          </a:bodyPr>
          <a:lstStyle/>
          <a:p>
            <a:pPr algn="ctr"/>
            <a:r>
              <a:rPr kumimoji="1" lang="en-US" altLang="ja-JP" dirty="0"/>
              <a:t>On</a:t>
            </a:r>
            <a:r>
              <a:rPr kumimoji="1" lang="en-US" altLang="ja-JP" b="0" dirty="0"/>
              <a:t>-Vehicle Body Model </a:t>
            </a:r>
            <a:r>
              <a:rPr kumimoji="1" lang="en-US" altLang="ja-JP" dirty="0"/>
              <a:t>C</a:t>
            </a:r>
            <a:r>
              <a:rPr kumimoji="1" lang="en-US" altLang="ja-JP" b="0" dirty="0"/>
              <a:t>ategories</a:t>
            </a:r>
            <a:endParaRPr kumimoji="1" lang="ja-JP" altLang="en-US" b="0" dirty="0"/>
          </a:p>
        </p:txBody>
      </p:sp>
      <p:sp>
        <p:nvSpPr>
          <p:cNvPr id="71" name="テキスト ボックス 70">
            <a:extLst>
              <a:ext uri="{FF2B5EF4-FFF2-40B4-BE49-F238E27FC236}">
                <a16:creationId xmlns:a16="http://schemas.microsoft.com/office/drawing/2014/main" id="{4B39AC1B-F224-4A42-A050-EDF493C5698E}"/>
              </a:ext>
            </a:extLst>
          </p:cNvPr>
          <p:cNvSpPr txBox="1"/>
          <p:nvPr/>
        </p:nvSpPr>
        <p:spPr>
          <a:xfrm>
            <a:off x="5514813" y="2439783"/>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72" name="テキスト ボックス 71">
            <a:extLst>
              <a:ext uri="{FF2B5EF4-FFF2-40B4-BE49-F238E27FC236}">
                <a16:creationId xmlns:a16="http://schemas.microsoft.com/office/drawing/2014/main" id="{736D1840-D775-468D-A754-4F65F3CAE12E}"/>
              </a:ext>
            </a:extLst>
          </p:cNvPr>
          <p:cNvSpPr txBox="1"/>
          <p:nvPr/>
        </p:nvSpPr>
        <p:spPr>
          <a:xfrm>
            <a:off x="5501942" y="3235157"/>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3" name="テキスト ボックス 72">
            <a:extLst>
              <a:ext uri="{FF2B5EF4-FFF2-40B4-BE49-F238E27FC236}">
                <a16:creationId xmlns:a16="http://schemas.microsoft.com/office/drawing/2014/main" id="{C39DB43F-0197-486F-A500-507F9EC16077}"/>
              </a:ext>
            </a:extLst>
          </p:cNvPr>
          <p:cNvSpPr txBox="1"/>
          <p:nvPr/>
        </p:nvSpPr>
        <p:spPr>
          <a:xfrm>
            <a:off x="5479650" y="4283838"/>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4" name="テキスト ボックス 73">
            <a:extLst>
              <a:ext uri="{FF2B5EF4-FFF2-40B4-BE49-F238E27FC236}">
                <a16:creationId xmlns:a16="http://schemas.microsoft.com/office/drawing/2014/main" id="{B6BFD2B8-488A-419B-916A-4859805C8DF9}"/>
              </a:ext>
            </a:extLst>
          </p:cNvPr>
          <p:cNvSpPr txBox="1"/>
          <p:nvPr/>
        </p:nvSpPr>
        <p:spPr>
          <a:xfrm>
            <a:off x="5510477" y="5547714"/>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5" name="テキスト ボックス 74">
            <a:extLst>
              <a:ext uri="{FF2B5EF4-FFF2-40B4-BE49-F238E27FC236}">
                <a16:creationId xmlns:a16="http://schemas.microsoft.com/office/drawing/2014/main" id="{33550DCC-BC2A-4685-9611-57BFD67E8E8D}"/>
              </a:ext>
            </a:extLst>
          </p:cNvPr>
          <p:cNvSpPr txBox="1"/>
          <p:nvPr/>
        </p:nvSpPr>
        <p:spPr>
          <a:xfrm>
            <a:off x="3994990"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6" name="テキスト ボックス 75">
            <a:extLst>
              <a:ext uri="{FF2B5EF4-FFF2-40B4-BE49-F238E27FC236}">
                <a16:creationId xmlns:a16="http://schemas.microsoft.com/office/drawing/2014/main" id="{05A34174-D893-403D-9E55-499277A5BAF5}"/>
              </a:ext>
            </a:extLst>
          </p:cNvPr>
          <p:cNvSpPr txBox="1"/>
          <p:nvPr/>
        </p:nvSpPr>
        <p:spPr>
          <a:xfrm>
            <a:off x="3994990"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FCAAC1C0-F03A-4A61-B2C8-FB29ED06D2BC}"/>
              </a:ext>
            </a:extLst>
          </p:cNvPr>
          <p:cNvSpPr txBox="1"/>
          <p:nvPr/>
        </p:nvSpPr>
        <p:spPr>
          <a:xfrm>
            <a:off x="3994990"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807C02F3-EF75-44B8-BB20-FC134ED964AD}"/>
              </a:ext>
            </a:extLst>
          </p:cNvPr>
          <p:cNvSpPr txBox="1"/>
          <p:nvPr/>
        </p:nvSpPr>
        <p:spPr>
          <a:xfrm>
            <a:off x="7323213"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6DE2D79-F42B-4BF9-AA04-E503EB41BF98}"/>
              </a:ext>
            </a:extLst>
          </p:cNvPr>
          <p:cNvSpPr txBox="1"/>
          <p:nvPr/>
        </p:nvSpPr>
        <p:spPr>
          <a:xfrm>
            <a:off x="7306216"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A4A0A45-4B17-4C2C-A6D5-A2E1956C522D}"/>
              </a:ext>
            </a:extLst>
          </p:cNvPr>
          <p:cNvSpPr txBox="1"/>
          <p:nvPr/>
        </p:nvSpPr>
        <p:spPr>
          <a:xfrm>
            <a:off x="7306216"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2BFA769B-1313-4AF7-BF15-55A8556B7F98}"/>
              </a:ext>
            </a:extLst>
          </p:cNvPr>
          <p:cNvSpPr txBox="1"/>
          <p:nvPr/>
        </p:nvSpPr>
        <p:spPr>
          <a:xfrm>
            <a:off x="7306216"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52" name="テキスト ボックス 51">
            <a:extLst>
              <a:ext uri="{FF2B5EF4-FFF2-40B4-BE49-F238E27FC236}">
                <a16:creationId xmlns:a16="http://schemas.microsoft.com/office/drawing/2014/main" id="{15970215-8E5D-4998-9AF5-9F1FB1E3618C}"/>
              </a:ext>
            </a:extLst>
          </p:cNvPr>
          <p:cNvSpPr txBox="1"/>
          <p:nvPr/>
        </p:nvSpPr>
        <p:spPr>
          <a:xfrm>
            <a:off x="4205802" y="1386788"/>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6" name="テキスト ボックス 55">
            <a:extLst>
              <a:ext uri="{FF2B5EF4-FFF2-40B4-BE49-F238E27FC236}">
                <a16:creationId xmlns:a16="http://schemas.microsoft.com/office/drawing/2014/main" id="{20BD056D-9543-4611-803A-6C61E64040A1}"/>
              </a:ext>
            </a:extLst>
          </p:cNvPr>
          <p:cNvSpPr txBox="1"/>
          <p:nvPr/>
        </p:nvSpPr>
        <p:spPr>
          <a:xfrm>
            <a:off x="5540340" y="1073507"/>
            <a:ext cx="1569870" cy="923330"/>
          </a:xfrm>
          <a:prstGeom prst="rect">
            <a:avLst/>
          </a:prstGeom>
          <a:noFill/>
        </p:spPr>
        <p:txBody>
          <a:bodyPr wrap="square" rtlCol="0">
            <a:spAutoFit/>
          </a:bodyPr>
          <a:lstStyle/>
          <a:p>
            <a:r>
              <a:rPr kumimoji="1" lang="en-US" altLang="ja-JP" dirty="0">
                <a:solidFill>
                  <a:srgbClr val="FF0000"/>
                </a:solidFill>
              </a:rPr>
              <a:t>Side Right/Left/</a:t>
            </a:r>
          </a:p>
          <a:p>
            <a:r>
              <a:rPr kumimoji="1" lang="en-US" altLang="ja-JP" dirty="0">
                <a:solidFill>
                  <a:srgbClr val="FF0000"/>
                </a:solidFill>
              </a:rPr>
              <a:t>Front/Back</a:t>
            </a:r>
            <a:endParaRPr kumimoji="1" lang="ja-JP" altLang="en-US" dirty="0">
              <a:solidFill>
                <a:srgbClr val="FF0000"/>
              </a:solidFill>
            </a:endParaRPr>
          </a:p>
        </p:txBody>
      </p:sp>
      <p:sp>
        <p:nvSpPr>
          <p:cNvPr id="60" name="テキスト ボックス 59">
            <a:extLst>
              <a:ext uri="{FF2B5EF4-FFF2-40B4-BE49-F238E27FC236}">
                <a16:creationId xmlns:a16="http://schemas.microsoft.com/office/drawing/2014/main" id="{C86109BC-E1B4-432F-89BE-7AB0049E7B47}"/>
              </a:ext>
            </a:extLst>
          </p:cNvPr>
          <p:cNvSpPr txBox="1"/>
          <p:nvPr/>
        </p:nvSpPr>
        <p:spPr>
          <a:xfrm>
            <a:off x="7370096" y="1369001"/>
            <a:ext cx="1336302" cy="369332"/>
          </a:xfrm>
          <a:prstGeom prst="rect">
            <a:avLst/>
          </a:prstGeom>
          <a:noFill/>
        </p:spPr>
        <p:txBody>
          <a:bodyPr wrap="square" rtlCol="0">
            <a:spAutoFit/>
          </a:bodyPr>
          <a:lstStyle/>
          <a:p>
            <a:r>
              <a:rPr kumimoji="1" lang="en-US" altLang="ja-JP" b="0" dirty="0"/>
              <a:t>Bottom</a:t>
            </a:r>
            <a:endParaRPr kumimoji="1" lang="ja-JP" altLang="en-US" b="0" dirty="0"/>
          </a:p>
        </p:txBody>
      </p:sp>
      <p:sp>
        <p:nvSpPr>
          <p:cNvPr id="68" name="正方形/長方形 67">
            <a:extLst>
              <a:ext uri="{FF2B5EF4-FFF2-40B4-BE49-F238E27FC236}">
                <a16:creationId xmlns:a16="http://schemas.microsoft.com/office/drawing/2014/main" id="{B3788DD4-8A0F-4DC2-A69E-5264DCDE6F69}"/>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69" name="テキスト ボックス 68">
            <a:extLst>
              <a:ext uri="{FF2B5EF4-FFF2-40B4-BE49-F238E27FC236}">
                <a16:creationId xmlns:a16="http://schemas.microsoft.com/office/drawing/2014/main" id="{2C964315-3167-4490-B768-34F7FFC1FC49}"/>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70" name="四角形: 角を丸くする 69">
            <a:extLst>
              <a:ext uri="{FF2B5EF4-FFF2-40B4-BE49-F238E27FC236}">
                <a16:creationId xmlns:a16="http://schemas.microsoft.com/office/drawing/2014/main" id="{928E34D3-8909-4DAB-BCEC-6EDE3EFE4850}"/>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44"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5E158D38-AFAA-40D7-B016-0B522633AC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65C44CDE-FD8E-4AD0-A697-14969B0366D3}"/>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46" name="Picture 2">
            <a:extLst>
              <a:ext uri="{FF2B5EF4-FFF2-40B4-BE49-F238E27FC236}">
                <a16:creationId xmlns:a16="http://schemas.microsoft.com/office/drawing/2014/main" id="{587B42A8-315C-4705-A848-95AA52B75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86D26DC8-0140-471A-9A87-3485C48E5E8F}"/>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Tree>
    <p:extLst>
      <p:ext uri="{BB962C8B-B14F-4D97-AF65-F5344CB8AC3E}">
        <p14:creationId xmlns:p14="http://schemas.microsoft.com/office/powerpoint/2010/main" val="16246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89E2F47D-386B-49A9-9FE6-809EC14AD0E9}"/>
              </a:ext>
            </a:extLst>
          </p:cNvPr>
          <p:cNvSpPr/>
          <p:nvPr/>
        </p:nvSpPr>
        <p:spPr>
          <a:xfrm>
            <a:off x="3809099" y="1957138"/>
            <a:ext cx="2368877" cy="97812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878389" y="6475412"/>
            <a:ext cx="4304788" cy="31968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C6997E6E-F386-4774-9827-B724558675D1}"/>
              </a:ext>
            </a:extLst>
          </p:cNvPr>
          <p:cNvSpPr txBox="1"/>
          <p:nvPr/>
        </p:nvSpPr>
        <p:spPr>
          <a:xfrm>
            <a:off x="2172704" y="2226394"/>
            <a:ext cx="1621522" cy="369332"/>
          </a:xfrm>
          <a:prstGeom prst="rect">
            <a:avLst/>
          </a:prstGeom>
          <a:noFill/>
        </p:spPr>
        <p:txBody>
          <a:bodyPr wrap="square">
            <a:spAutoFit/>
          </a:bodyPr>
          <a:lstStyle/>
          <a:p>
            <a:r>
              <a:rPr kumimoji="1" lang="en-US" altLang="ja-JP" dirty="0"/>
              <a:t>With engine</a:t>
            </a:r>
            <a:endParaRPr kumimoji="1" lang="en-US" altLang="ja-JP" sz="1400" b="0" dirty="0"/>
          </a:p>
        </p:txBody>
      </p:sp>
      <p:sp>
        <p:nvSpPr>
          <p:cNvPr id="15" name="テキスト ボックス 14">
            <a:extLst>
              <a:ext uri="{FF2B5EF4-FFF2-40B4-BE49-F238E27FC236}">
                <a16:creationId xmlns:a16="http://schemas.microsoft.com/office/drawing/2014/main" id="{4517899A-98B9-487B-86D6-BF73FD828D7C}"/>
              </a:ext>
            </a:extLst>
          </p:cNvPr>
          <p:cNvSpPr txBox="1"/>
          <p:nvPr/>
        </p:nvSpPr>
        <p:spPr>
          <a:xfrm>
            <a:off x="2286000" y="2956104"/>
            <a:ext cx="1418940" cy="646331"/>
          </a:xfrm>
          <a:prstGeom prst="rect">
            <a:avLst/>
          </a:prstGeom>
          <a:noFill/>
        </p:spPr>
        <p:txBody>
          <a:bodyPr wrap="square">
            <a:spAutoFit/>
          </a:bodyPr>
          <a:lstStyle/>
          <a:p>
            <a:r>
              <a:rPr kumimoji="1" lang="en-US" altLang="ja-JP" dirty="0"/>
              <a:t>Electric vehicle</a:t>
            </a:r>
            <a:endParaRPr kumimoji="1" lang="en-US" altLang="ja-JP" sz="1400" b="0"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935263"/>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61779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80A61E2F-3F9C-4D47-8616-CA19764BEE74}"/>
              </a:ext>
            </a:extLst>
          </p:cNvPr>
          <p:cNvSpPr txBox="1"/>
          <p:nvPr/>
        </p:nvSpPr>
        <p:spPr>
          <a:xfrm>
            <a:off x="4270817" y="2456860"/>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4307960" y="1921702"/>
            <a:ext cx="1336304" cy="646331"/>
          </a:xfrm>
          <a:prstGeom prst="rect">
            <a:avLst/>
          </a:prstGeom>
          <a:noFill/>
        </p:spPr>
        <p:txBody>
          <a:bodyPr wrap="square">
            <a:spAutoFit/>
          </a:bodyPr>
          <a:lstStyle/>
          <a:p>
            <a:r>
              <a:rPr kumimoji="1" lang="en-US" altLang="ja-JP" dirty="0"/>
              <a:t>CM-V3 / EM-V3</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519848"/>
            <a:ext cx="7772400" cy="677078"/>
          </a:xfrm>
          <a:prstGeom prst="rect">
            <a:avLst/>
          </a:prstGeom>
          <a:noFill/>
        </p:spPr>
        <p:txBody>
          <a:bodyPr wrap="square" rtlCol="0">
            <a:spAutoFit/>
          </a:bodyPr>
          <a:lstStyle/>
          <a:p>
            <a:pPr algn="ctr"/>
            <a:r>
              <a:rPr kumimoji="1" lang="en-US" altLang="ja-JP" sz="3200" dirty="0"/>
              <a:t>Around </a:t>
            </a:r>
            <a:r>
              <a:rPr kumimoji="1" lang="en-US" altLang="ja-JP" sz="3200" b="0" dirty="0"/>
              <a:t>Vehicle </a:t>
            </a:r>
            <a:r>
              <a:rPr kumimoji="1" lang="en-US" altLang="ja-JP" sz="3200" dirty="0"/>
              <a:t>B</a:t>
            </a:r>
            <a:r>
              <a:rPr kumimoji="1" lang="en-US" altLang="ja-JP" sz="3200" b="0" dirty="0"/>
              <a:t>ody </a:t>
            </a:r>
            <a:r>
              <a:rPr kumimoji="1" lang="en-US" altLang="ja-JP" sz="3200" dirty="0"/>
              <a:t>M</a:t>
            </a:r>
            <a:r>
              <a:rPr kumimoji="1" lang="en-US" altLang="ja-JP" sz="3200" b="0" dirty="0"/>
              <a:t>odel </a:t>
            </a:r>
            <a:r>
              <a:rPr kumimoji="1" lang="en-US" altLang="ja-JP" sz="3200" dirty="0"/>
              <a:t>C</a:t>
            </a:r>
            <a:r>
              <a:rPr kumimoji="1" lang="en-US" altLang="ja-JP" sz="3200" b="0" dirty="0"/>
              <a:t>ategories</a:t>
            </a:r>
            <a:endParaRPr kumimoji="1" lang="ja-JP" altLang="en-US" sz="3200" b="0" dirty="0"/>
          </a:p>
        </p:txBody>
      </p:sp>
      <p:sp>
        <p:nvSpPr>
          <p:cNvPr id="67" name="テキスト ボックス 66">
            <a:extLst>
              <a:ext uri="{FF2B5EF4-FFF2-40B4-BE49-F238E27FC236}">
                <a16:creationId xmlns:a16="http://schemas.microsoft.com/office/drawing/2014/main" id="{6A7C9F14-DB22-4077-B649-9FE0768A7EB1}"/>
              </a:ext>
            </a:extLst>
          </p:cNvPr>
          <p:cNvSpPr txBox="1"/>
          <p:nvPr/>
        </p:nvSpPr>
        <p:spPr>
          <a:xfrm>
            <a:off x="4323525" y="3227019"/>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8" name="テキスト ボックス 67">
            <a:extLst>
              <a:ext uri="{FF2B5EF4-FFF2-40B4-BE49-F238E27FC236}">
                <a16:creationId xmlns:a16="http://schemas.microsoft.com/office/drawing/2014/main" id="{BFA0FE1F-815A-41E4-9FF0-082F67607962}"/>
              </a:ext>
            </a:extLst>
          </p:cNvPr>
          <p:cNvSpPr txBox="1"/>
          <p:nvPr/>
        </p:nvSpPr>
        <p:spPr>
          <a:xfrm>
            <a:off x="4301233" y="4275700"/>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9" name="テキスト ボックス 68">
            <a:extLst>
              <a:ext uri="{FF2B5EF4-FFF2-40B4-BE49-F238E27FC236}">
                <a16:creationId xmlns:a16="http://schemas.microsoft.com/office/drawing/2014/main" id="{A4605261-AF11-45D1-8F05-03668BE31B15}"/>
              </a:ext>
            </a:extLst>
          </p:cNvPr>
          <p:cNvSpPr txBox="1"/>
          <p:nvPr/>
        </p:nvSpPr>
        <p:spPr>
          <a:xfrm>
            <a:off x="4332060" y="5539576"/>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0" name="テキスト ボックス 69">
            <a:extLst>
              <a:ext uri="{FF2B5EF4-FFF2-40B4-BE49-F238E27FC236}">
                <a16:creationId xmlns:a16="http://schemas.microsoft.com/office/drawing/2014/main" id="{63A9FB0A-EB4A-48EB-BFB1-1F0EFB889C8E}"/>
              </a:ext>
            </a:extLst>
          </p:cNvPr>
          <p:cNvSpPr txBox="1"/>
          <p:nvPr/>
        </p:nvSpPr>
        <p:spPr>
          <a:xfrm>
            <a:off x="4257545" y="1407734"/>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71" name="テキスト ボックス 70">
            <a:extLst>
              <a:ext uri="{FF2B5EF4-FFF2-40B4-BE49-F238E27FC236}">
                <a16:creationId xmlns:a16="http://schemas.microsoft.com/office/drawing/2014/main" id="{6F52C11C-CA01-44F7-8EA8-E0E0EE368782}"/>
              </a:ext>
            </a:extLst>
          </p:cNvPr>
          <p:cNvSpPr txBox="1"/>
          <p:nvPr/>
        </p:nvSpPr>
        <p:spPr>
          <a:xfrm>
            <a:off x="6590898" y="1392917"/>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76" name="テキスト ボックス 75">
            <a:extLst>
              <a:ext uri="{FF2B5EF4-FFF2-40B4-BE49-F238E27FC236}">
                <a16:creationId xmlns:a16="http://schemas.microsoft.com/office/drawing/2014/main" id="{AE19311E-D9F2-4D0D-BF3B-298CB2CFFEA3}"/>
              </a:ext>
            </a:extLst>
          </p:cNvPr>
          <p:cNvSpPr txBox="1"/>
          <p:nvPr/>
        </p:nvSpPr>
        <p:spPr>
          <a:xfrm>
            <a:off x="6970443" y="22429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D27D642D-1A71-4FF4-AFB7-33EAC872E6CE}"/>
              </a:ext>
            </a:extLst>
          </p:cNvPr>
          <p:cNvSpPr txBox="1"/>
          <p:nvPr/>
        </p:nvSpPr>
        <p:spPr>
          <a:xfrm>
            <a:off x="6953446" y="3132331"/>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E55DC8AA-6EF5-41E2-BE0C-2877E2101BCC}"/>
              </a:ext>
            </a:extLst>
          </p:cNvPr>
          <p:cNvSpPr txBox="1"/>
          <p:nvPr/>
        </p:nvSpPr>
        <p:spPr>
          <a:xfrm>
            <a:off x="6953446" y="429372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B6A772B-1B93-4379-9199-31E3E8F2E7AC}"/>
              </a:ext>
            </a:extLst>
          </p:cNvPr>
          <p:cNvSpPr txBox="1"/>
          <p:nvPr/>
        </p:nvSpPr>
        <p:spPr>
          <a:xfrm>
            <a:off x="6953446" y="5541949"/>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2" name="正方形/長方形 81">
            <a:extLst>
              <a:ext uri="{FF2B5EF4-FFF2-40B4-BE49-F238E27FC236}">
                <a16:creationId xmlns:a16="http://schemas.microsoft.com/office/drawing/2014/main" id="{B13728E5-0D1C-494E-8373-148AE95CC4B2}"/>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83" name="テキスト ボックス 82">
            <a:extLst>
              <a:ext uri="{FF2B5EF4-FFF2-40B4-BE49-F238E27FC236}">
                <a16:creationId xmlns:a16="http://schemas.microsoft.com/office/drawing/2014/main" id="{6B29F8AC-840A-4682-931C-2A6A3B7773C7}"/>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84" name="四角形: 角を丸くする 83">
            <a:extLst>
              <a:ext uri="{FF2B5EF4-FFF2-40B4-BE49-F238E27FC236}">
                <a16:creationId xmlns:a16="http://schemas.microsoft.com/office/drawing/2014/main" id="{441C7830-2A95-4669-9432-F09FA6A863E3}"/>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39"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EDDAC6AA-CAAA-410E-948F-054506D1A8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DD04EF93-733E-4163-89B3-5A8BB1F23705}"/>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41" name="Picture 2">
            <a:extLst>
              <a:ext uri="{FF2B5EF4-FFF2-40B4-BE49-F238E27FC236}">
                <a16:creationId xmlns:a16="http://schemas.microsoft.com/office/drawing/2014/main" id="{3EB39E6A-819B-4881-BA6B-D60DDC176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a:extLst>
              <a:ext uri="{FF2B5EF4-FFF2-40B4-BE49-F238E27FC236}">
                <a16:creationId xmlns:a16="http://schemas.microsoft.com/office/drawing/2014/main" id="{8EDC8415-A278-4DD8-8B4C-B3BEEBC28190}"/>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Tree>
    <p:extLst>
      <p:ext uri="{BB962C8B-B14F-4D97-AF65-F5344CB8AC3E}">
        <p14:creationId xmlns:p14="http://schemas.microsoft.com/office/powerpoint/2010/main" val="126638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725845" y="6475411"/>
            <a:ext cx="4199797" cy="315493"/>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165530" y="531263"/>
            <a:ext cx="8854615" cy="677078"/>
          </a:xfrm>
          <a:prstGeom prst="rect">
            <a:avLst/>
          </a:prstGeom>
          <a:noFill/>
        </p:spPr>
        <p:txBody>
          <a:bodyPr wrap="square" rtlCol="0">
            <a:spAutoFit/>
          </a:bodyPr>
          <a:lstStyle/>
          <a:p>
            <a:pPr algn="ctr"/>
            <a:r>
              <a:rPr kumimoji="1" lang="en-US" altLang="ja-JP" sz="3200" b="0" dirty="0"/>
              <a:t>Inter Vehicle (Vehicle to Vehicle) Model Categories</a:t>
            </a:r>
            <a:endParaRPr kumimoji="1" lang="ja-JP" altLang="en-US" sz="3200" b="0" dirty="0"/>
          </a:p>
        </p:txBody>
      </p:sp>
      <p:pic>
        <p:nvPicPr>
          <p:cNvPr id="44" name="Picture 4" descr="車・セダンのイラスト02 | 無料のフリー素材 イラストエイト">
            <a:extLst>
              <a:ext uri="{FF2B5EF4-FFF2-40B4-BE49-F238E27FC236}">
                <a16:creationId xmlns:a16="http://schemas.microsoft.com/office/drawing/2014/main" id="{A0D3973B-E485-4FD8-9030-51856677A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ABCE9523-FA14-415C-A32F-9551E67BD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BEF85987-5053-463E-8A62-9CD76C5A5242}"/>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48" name="テキスト ボックス 47">
            <a:extLst>
              <a:ext uri="{FF2B5EF4-FFF2-40B4-BE49-F238E27FC236}">
                <a16:creationId xmlns:a16="http://schemas.microsoft.com/office/drawing/2014/main" id="{65960B44-FAF3-457D-B5F4-B3EF8305DD97}"/>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50" name="テキスト ボックス 49">
            <a:extLst>
              <a:ext uri="{FF2B5EF4-FFF2-40B4-BE49-F238E27FC236}">
                <a16:creationId xmlns:a16="http://schemas.microsoft.com/office/drawing/2014/main" id="{B9BA5E81-1163-4978-AE0A-7F07ED06CAB5}"/>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51" name="左中かっこ 50">
            <a:extLst>
              <a:ext uri="{FF2B5EF4-FFF2-40B4-BE49-F238E27FC236}">
                <a16:creationId xmlns:a16="http://schemas.microsoft.com/office/drawing/2014/main" id="{CD0C3943-B723-4E14-B01B-07D39423F6EF}"/>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2" name="テキスト ボックス 51">
            <a:extLst>
              <a:ext uri="{FF2B5EF4-FFF2-40B4-BE49-F238E27FC236}">
                <a16:creationId xmlns:a16="http://schemas.microsoft.com/office/drawing/2014/main" id="{7110358D-4D45-4CE6-B54D-D325AA1D41D1}"/>
              </a:ext>
            </a:extLst>
          </p:cNvPr>
          <p:cNvSpPr txBox="1"/>
          <p:nvPr/>
        </p:nvSpPr>
        <p:spPr>
          <a:xfrm>
            <a:off x="2172703" y="2226394"/>
            <a:ext cx="3313697" cy="369332"/>
          </a:xfrm>
          <a:prstGeom prst="rect">
            <a:avLst/>
          </a:prstGeom>
          <a:noFill/>
        </p:spPr>
        <p:txBody>
          <a:bodyPr wrap="square">
            <a:spAutoFit/>
          </a:bodyPr>
          <a:lstStyle/>
          <a:p>
            <a:r>
              <a:rPr kumimoji="1" lang="en-US" altLang="ja-JP" dirty="0"/>
              <a:t>With engine</a:t>
            </a:r>
            <a:endParaRPr kumimoji="1" lang="en-US" altLang="ja-JP" sz="1400" b="0" dirty="0"/>
          </a:p>
        </p:txBody>
      </p:sp>
      <p:sp>
        <p:nvSpPr>
          <p:cNvPr id="53" name="テキスト ボックス 52">
            <a:extLst>
              <a:ext uri="{FF2B5EF4-FFF2-40B4-BE49-F238E27FC236}">
                <a16:creationId xmlns:a16="http://schemas.microsoft.com/office/drawing/2014/main" id="{6B711D92-B5CE-49A2-A9F5-559EB5B9F4D5}"/>
              </a:ext>
            </a:extLst>
          </p:cNvPr>
          <p:cNvSpPr txBox="1"/>
          <p:nvPr/>
        </p:nvSpPr>
        <p:spPr>
          <a:xfrm>
            <a:off x="2286000" y="2956104"/>
            <a:ext cx="1418940" cy="646331"/>
          </a:xfrm>
          <a:prstGeom prst="rect">
            <a:avLst/>
          </a:prstGeom>
          <a:noFill/>
        </p:spPr>
        <p:txBody>
          <a:bodyPr wrap="square">
            <a:spAutoFit/>
          </a:bodyPr>
          <a:lstStyle/>
          <a:p>
            <a:r>
              <a:rPr kumimoji="1" lang="en-US" altLang="ja-JP" dirty="0"/>
              <a:t>Electric vehicle</a:t>
            </a:r>
            <a:endParaRPr kumimoji="1" lang="en-US" altLang="ja-JP" sz="1400" b="0" dirty="0"/>
          </a:p>
        </p:txBody>
      </p:sp>
      <p:cxnSp>
        <p:nvCxnSpPr>
          <p:cNvPr id="54" name="直線コネクタ 53">
            <a:extLst>
              <a:ext uri="{FF2B5EF4-FFF2-40B4-BE49-F238E27FC236}">
                <a16:creationId xmlns:a16="http://schemas.microsoft.com/office/drawing/2014/main" id="{CABBD384-7F85-46C8-8E6A-64D64B2798C8}"/>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78393023-119D-4952-98D0-0FCFB8BE9CD4}"/>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1FCB6BAD-16BF-4052-8448-CA5456CCDA32}"/>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28792652-8F56-4200-AAA4-4623BC13FB48}"/>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1501CF9A-68BE-4FEC-97CB-A8369E09E85C}"/>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3337596C-9D91-4E75-B604-FD78D3CB086F}"/>
              </a:ext>
            </a:extLst>
          </p:cNvPr>
          <p:cNvCxnSpPr>
            <a:cxnSpLocks/>
          </p:cNvCxnSpPr>
          <p:nvPr/>
        </p:nvCxnSpPr>
        <p:spPr>
          <a:xfrm>
            <a:off x="7570173"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1" name="テキスト ボックス 60">
            <a:extLst>
              <a:ext uri="{FF2B5EF4-FFF2-40B4-BE49-F238E27FC236}">
                <a16:creationId xmlns:a16="http://schemas.microsoft.com/office/drawing/2014/main" id="{0526A234-5A81-463A-AAC4-019C93FDFAAA}"/>
              </a:ext>
            </a:extLst>
          </p:cNvPr>
          <p:cNvSpPr txBox="1"/>
          <p:nvPr/>
        </p:nvSpPr>
        <p:spPr>
          <a:xfrm>
            <a:off x="6250589"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65" name="テキスト ボックス 64">
            <a:extLst>
              <a:ext uri="{FF2B5EF4-FFF2-40B4-BE49-F238E27FC236}">
                <a16:creationId xmlns:a16="http://schemas.microsoft.com/office/drawing/2014/main" id="{50671542-DAAF-43AE-82AA-A08F64E11201}"/>
              </a:ext>
            </a:extLst>
          </p:cNvPr>
          <p:cNvSpPr txBox="1"/>
          <p:nvPr/>
        </p:nvSpPr>
        <p:spPr>
          <a:xfrm>
            <a:off x="6087624" y="3235157"/>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6" name="テキスト ボックス 65">
            <a:extLst>
              <a:ext uri="{FF2B5EF4-FFF2-40B4-BE49-F238E27FC236}">
                <a16:creationId xmlns:a16="http://schemas.microsoft.com/office/drawing/2014/main" id="{652390FA-5644-4F55-A6E8-25E997119342}"/>
              </a:ext>
            </a:extLst>
          </p:cNvPr>
          <p:cNvSpPr txBox="1"/>
          <p:nvPr/>
        </p:nvSpPr>
        <p:spPr>
          <a:xfrm>
            <a:off x="6065332" y="4283838"/>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2" name="テキスト ボックス 71">
            <a:extLst>
              <a:ext uri="{FF2B5EF4-FFF2-40B4-BE49-F238E27FC236}">
                <a16:creationId xmlns:a16="http://schemas.microsoft.com/office/drawing/2014/main" id="{D3BC8D4F-831D-4CAC-9461-C2C02BE7532A}"/>
              </a:ext>
            </a:extLst>
          </p:cNvPr>
          <p:cNvSpPr txBox="1"/>
          <p:nvPr/>
        </p:nvSpPr>
        <p:spPr>
          <a:xfrm>
            <a:off x="6096159" y="5547714"/>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3" name="テキスト ボックス 72">
            <a:extLst>
              <a:ext uri="{FF2B5EF4-FFF2-40B4-BE49-F238E27FC236}">
                <a16:creationId xmlns:a16="http://schemas.microsoft.com/office/drawing/2014/main" id="{2B3E5B6C-91EA-4105-ABC6-4B37BBBBA694}"/>
              </a:ext>
            </a:extLst>
          </p:cNvPr>
          <p:cNvSpPr txBox="1"/>
          <p:nvPr/>
        </p:nvSpPr>
        <p:spPr>
          <a:xfrm>
            <a:off x="3727109"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4" name="テキスト ボックス 73">
            <a:extLst>
              <a:ext uri="{FF2B5EF4-FFF2-40B4-BE49-F238E27FC236}">
                <a16:creationId xmlns:a16="http://schemas.microsoft.com/office/drawing/2014/main" id="{C102F71C-A421-4A69-8E34-B986B64C2768}"/>
              </a:ext>
            </a:extLst>
          </p:cNvPr>
          <p:cNvSpPr txBox="1"/>
          <p:nvPr/>
        </p:nvSpPr>
        <p:spPr>
          <a:xfrm>
            <a:off x="3727109"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5" name="テキスト ボックス 74">
            <a:extLst>
              <a:ext uri="{FF2B5EF4-FFF2-40B4-BE49-F238E27FC236}">
                <a16:creationId xmlns:a16="http://schemas.microsoft.com/office/drawing/2014/main" id="{91C57456-06BB-407B-A9F5-30D6E9CB9FC2}"/>
              </a:ext>
            </a:extLst>
          </p:cNvPr>
          <p:cNvSpPr txBox="1"/>
          <p:nvPr/>
        </p:nvSpPr>
        <p:spPr>
          <a:xfrm>
            <a:off x="3727109"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F243024-9DAF-463E-8D96-3150FB7CC88F}"/>
              </a:ext>
            </a:extLst>
          </p:cNvPr>
          <p:cNvSpPr txBox="1"/>
          <p:nvPr/>
        </p:nvSpPr>
        <p:spPr>
          <a:xfrm>
            <a:off x="7668994"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E010B064-07D5-450F-B468-288BD429BEFB}"/>
              </a:ext>
            </a:extLst>
          </p:cNvPr>
          <p:cNvSpPr txBox="1"/>
          <p:nvPr/>
        </p:nvSpPr>
        <p:spPr>
          <a:xfrm>
            <a:off x="7651997"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5" name="テキスト ボックス 84">
            <a:extLst>
              <a:ext uri="{FF2B5EF4-FFF2-40B4-BE49-F238E27FC236}">
                <a16:creationId xmlns:a16="http://schemas.microsoft.com/office/drawing/2014/main" id="{A834AC2B-377B-467A-A39B-A6A90F2EE7F8}"/>
              </a:ext>
            </a:extLst>
          </p:cNvPr>
          <p:cNvSpPr txBox="1"/>
          <p:nvPr/>
        </p:nvSpPr>
        <p:spPr>
          <a:xfrm>
            <a:off x="7651997"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6" name="テキスト ボックス 85">
            <a:extLst>
              <a:ext uri="{FF2B5EF4-FFF2-40B4-BE49-F238E27FC236}">
                <a16:creationId xmlns:a16="http://schemas.microsoft.com/office/drawing/2014/main" id="{4D1C8424-EB5D-400B-B96B-A0D25957BBC4}"/>
              </a:ext>
            </a:extLst>
          </p:cNvPr>
          <p:cNvSpPr txBox="1"/>
          <p:nvPr/>
        </p:nvSpPr>
        <p:spPr>
          <a:xfrm>
            <a:off x="7651997"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90" name="正方形/長方形 89">
            <a:extLst>
              <a:ext uri="{FF2B5EF4-FFF2-40B4-BE49-F238E27FC236}">
                <a16:creationId xmlns:a16="http://schemas.microsoft.com/office/drawing/2014/main" id="{0C035B43-8B08-42FE-BB90-565CF7EA0D0D}"/>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91" name="テキスト ボックス 90">
            <a:extLst>
              <a:ext uri="{FF2B5EF4-FFF2-40B4-BE49-F238E27FC236}">
                <a16:creationId xmlns:a16="http://schemas.microsoft.com/office/drawing/2014/main" id="{C02AAC27-DC9E-475B-A04E-A72B273712A5}"/>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92" name="四角形: 角を丸くする 91">
            <a:extLst>
              <a:ext uri="{FF2B5EF4-FFF2-40B4-BE49-F238E27FC236}">
                <a16:creationId xmlns:a16="http://schemas.microsoft.com/office/drawing/2014/main" id="{F2F40EF3-C108-459B-8FD9-A29B3CDB0167}"/>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93"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BF534E44-6EC6-4B92-ABC3-9916501C8B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a:extLst>
              <a:ext uri="{FF2B5EF4-FFF2-40B4-BE49-F238E27FC236}">
                <a16:creationId xmlns:a16="http://schemas.microsoft.com/office/drawing/2014/main" id="{FFC8B969-C836-4490-A042-59DCE029792E}"/>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95" name="Picture 2">
            <a:extLst>
              <a:ext uri="{FF2B5EF4-FFF2-40B4-BE49-F238E27FC236}">
                <a16:creationId xmlns:a16="http://schemas.microsoft.com/office/drawing/2014/main" id="{2A1E1ED1-D5FB-4776-993A-E389F41F2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a:extLst>
              <a:ext uri="{FF2B5EF4-FFF2-40B4-BE49-F238E27FC236}">
                <a16:creationId xmlns:a16="http://schemas.microsoft.com/office/drawing/2014/main" id="{E9657748-50FF-4ECE-93FA-B790A349720D}"/>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pic>
        <p:nvPicPr>
          <p:cNvPr id="97" name="Picture 4" descr="車・セダンのイラスト02 | 無料のフリー素材 イラストエイト">
            <a:extLst>
              <a:ext uri="{FF2B5EF4-FFF2-40B4-BE49-F238E27FC236}">
                <a16:creationId xmlns:a16="http://schemas.microsoft.com/office/drawing/2014/main" id="{CA35EE91-7CFA-483E-8437-BB503DDD4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95450" y="1061771"/>
            <a:ext cx="973197" cy="595368"/>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直線コネクタ 97">
            <a:extLst>
              <a:ext uri="{FF2B5EF4-FFF2-40B4-BE49-F238E27FC236}">
                <a16:creationId xmlns:a16="http://schemas.microsoft.com/office/drawing/2014/main" id="{73783F01-12C4-4797-9FA0-89F83F7217E9}"/>
              </a:ext>
            </a:extLst>
          </p:cNvPr>
          <p:cNvCxnSpPr>
            <a:cxnSpLocks/>
          </p:cNvCxnSpPr>
          <p:nvPr/>
        </p:nvCxnSpPr>
        <p:spPr>
          <a:xfrm>
            <a:off x="4878388" y="1584975"/>
            <a:ext cx="0" cy="47678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4EA6F90D-AF0E-45EA-BD3C-EE7CA2E668D9}"/>
              </a:ext>
            </a:extLst>
          </p:cNvPr>
          <p:cNvCxnSpPr>
            <a:cxnSpLocks/>
          </p:cNvCxnSpPr>
          <p:nvPr/>
        </p:nvCxnSpPr>
        <p:spPr>
          <a:xfrm>
            <a:off x="6046426"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3DA5F6F7-1F7D-4A65-B401-0E6B4A7E41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6241539" y="1236460"/>
            <a:ext cx="916910" cy="35561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extLst>
              <a:ext uri="{FF2B5EF4-FFF2-40B4-BE49-F238E27FC236}">
                <a16:creationId xmlns:a16="http://schemas.microsoft.com/office/drawing/2014/main" id="{C2552DEB-31A7-414B-B1DC-C68AFC727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80866" y="1619624"/>
            <a:ext cx="797715" cy="31302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a:extLst>
              <a:ext uri="{FF2B5EF4-FFF2-40B4-BE49-F238E27FC236}">
                <a16:creationId xmlns:a16="http://schemas.microsoft.com/office/drawing/2014/main" id="{C9885D3E-0207-4E64-A55B-A9BD97D70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5357" y="1074238"/>
            <a:ext cx="1149120" cy="930240"/>
          </a:xfrm>
          <a:prstGeom prst="rect">
            <a:avLst/>
          </a:prstGeom>
          <a:noFill/>
          <a:extLst>
            <a:ext uri="{909E8E84-426E-40DD-AFC4-6F175D3DCCD1}">
              <a14:hiddenFill xmlns:a14="http://schemas.microsoft.com/office/drawing/2010/main">
                <a:solidFill>
                  <a:srgbClr val="FFFFFF"/>
                </a:solidFill>
              </a14:hiddenFill>
            </a:ext>
          </a:extLst>
        </p:spPr>
      </p:pic>
      <p:sp>
        <p:nvSpPr>
          <p:cNvPr id="103" name="テキスト ボックス 102">
            <a:extLst>
              <a:ext uri="{FF2B5EF4-FFF2-40B4-BE49-F238E27FC236}">
                <a16:creationId xmlns:a16="http://schemas.microsoft.com/office/drawing/2014/main" id="{9A3CEDD9-3C0C-43ED-A04B-33C8186D38EE}"/>
              </a:ext>
            </a:extLst>
          </p:cNvPr>
          <p:cNvSpPr txBox="1"/>
          <p:nvPr/>
        </p:nvSpPr>
        <p:spPr>
          <a:xfrm>
            <a:off x="3952551" y="1482606"/>
            <a:ext cx="773294" cy="523220"/>
          </a:xfrm>
          <a:prstGeom prst="rect">
            <a:avLst/>
          </a:prstGeom>
          <a:noFill/>
        </p:spPr>
        <p:txBody>
          <a:bodyPr wrap="square">
            <a:spAutoFit/>
          </a:bodyPr>
          <a:lstStyle/>
          <a:p>
            <a:r>
              <a:rPr kumimoji="1" lang="en-US" altLang="ja-JP" sz="1400" dirty="0"/>
              <a:t>With engine</a:t>
            </a:r>
            <a:endParaRPr kumimoji="1" lang="en-US" altLang="ja-JP" sz="1100" b="0" dirty="0"/>
          </a:p>
        </p:txBody>
      </p:sp>
      <p:sp>
        <p:nvSpPr>
          <p:cNvPr id="104" name="テキスト ボックス 103">
            <a:extLst>
              <a:ext uri="{FF2B5EF4-FFF2-40B4-BE49-F238E27FC236}">
                <a16:creationId xmlns:a16="http://schemas.microsoft.com/office/drawing/2014/main" id="{02E639CC-CCEC-47D6-98B2-61ED71D52D26}"/>
              </a:ext>
            </a:extLst>
          </p:cNvPr>
          <p:cNvSpPr txBox="1"/>
          <p:nvPr/>
        </p:nvSpPr>
        <p:spPr>
          <a:xfrm>
            <a:off x="5175576" y="1527189"/>
            <a:ext cx="773294" cy="400110"/>
          </a:xfrm>
          <a:prstGeom prst="rect">
            <a:avLst/>
          </a:prstGeom>
          <a:noFill/>
        </p:spPr>
        <p:txBody>
          <a:bodyPr wrap="square">
            <a:spAutoFit/>
          </a:bodyPr>
          <a:lstStyle/>
          <a:p>
            <a:r>
              <a:rPr kumimoji="1" lang="en-US" altLang="ja-JP" sz="2000" dirty="0"/>
              <a:t>EV</a:t>
            </a:r>
            <a:endParaRPr kumimoji="1" lang="en-US" altLang="ja-JP" sz="1600" b="0" dirty="0"/>
          </a:p>
        </p:txBody>
      </p:sp>
      <p:sp>
        <p:nvSpPr>
          <p:cNvPr id="105" name="テキスト ボックス 104">
            <a:extLst>
              <a:ext uri="{FF2B5EF4-FFF2-40B4-BE49-F238E27FC236}">
                <a16:creationId xmlns:a16="http://schemas.microsoft.com/office/drawing/2014/main" id="{D209555A-F922-46A2-BC4D-DB67966ADBEA}"/>
              </a:ext>
            </a:extLst>
          </p:cNvPr>
          <p:cNvSpPr txBox="1"/>
          <p:nvPr/>
        </p:nvSpPr>
        <p:spPr>
          <a:xfrm>
            <a:off x="4916584"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6" name="テキスト ボックス 105">
            <a:extLst>
              <a:ext uri="{FF2B5EF4-FFF2-40B4-BE49-F238E27FC236}">
                <a16:creationId xmlns:a16="http://schemas.microsoft.com/office/drawing/2014/main" id="{3C8D23E6-21B0-4146-AEFD-B522A67503A6}"/>
              </a:ext>
            </a:extLst>
          </p:cNvPr>
          <p:cNvSpPr txBox="1"/>
          <p:nvPr/>
        </p:nvSpPr>
        <p:spPr>
          <a:xfrm>
            <a:off x="4899587"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7" name="テキスト ボックス 106">
            <a:extLst>
              <a:ext uri="{FF2B5EF4-FFF2-40B4-BE49-F238E27FC236}">
                <a16:creationId xmlns:a16="http://schemas.microsoft.com/office/drawing/2014/main" id="{CA821EE7-0A46-41E4-A91E-285F7B4F6B3A}"/>
              </a:ext>
            </a:extLst>
          </p:cNvPr>
          <p:cNvSpPr txBox="1"/>
          <p:nvPr/>
        </p:nvSpPr>
        <p:spPr>
          <a:xfrm>
            <a:off x="4899587"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8" name="テキスト ボックス 107">
            <a:extLst>
              <a:ext uri="{FF2B5EF4-FFF2-40B4-BE49-F238E27FC236}">
                <a16:creationId xmlns:a16="http://schemas.microsoft.com/office/drawing/2014/main" id="{DAD9996E-5192-4105-9DAB-97B17C890847}"/>
              </a:ext>
            </a:extLst>
          </p:cNvPr>
          <p:cNvSpPr txBox="1"/>
          <p:nvPr/>
        </p:nvSpPr>
        <p:spPr>
          <a:xfrm>
            <a:off x="4899587"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9" name="正方形/長方形 108">
            <a:extLst>
              <a:ext uri="{FF2B5EF4-FFF2-40B4-BE49-F238E27FC236}">
                <a16:creationId xmlns:a16="http://schemas.microsoft.com/office/drawing/2014/main" id="{334810CB-5C4D-4B2B-B997-77ADA4C22863}"/>
              </a:ext>
            </a:extLst>
          </p:cNvPr>
          <p:cNvSpPr/>
          <p:nvPr/>
        </p:nvSpPr>
        <p:spPr>
          <a:xfrm>
            <a:off x="3806469" y="1980951"/>
            <a:ext cx="1082866" cy="93839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dirty="0"/>
          </a:p>
        </p:txBody>
      </p:sp>
      <p:sp>
        <p:nvSpPr>
          <p:cNvPr id="110" name="テキスト ボックス 109">
            <a:extLst>
              <a:ext uri="{FF2B5EF4-FFF2-40B4-BE49-F238E27FC236}">
                <a16:creationId xmlns:a16="http://schemas.microsoft.com/office/drawing/2014/main" id="{9A939A52-8FDC-404B-916D-AF2466C762EF}"/>
              </a:ext>
            </a:extLst>
          </p:cNvPr>
          <p:cNvSpPr txBox="1"/>
          <p:nvPr/>
        </p:nvSpPr>
        <p:spPr>
          <a:xfrm>
            <a:off x="3913831" y="1957677"/>
            <a:ext cx="1117246" cy="584775"/>
          </a:xfrm>
          <a:prstGeom prst="rect">
            <a:avLst/>
          </a:prstGeom>
          <a:noFill/>
        </p:spPr>
        <p:txBody>
          <a:bodyPr wrap="square">
            <a:spAutoFit/>
          </a:bodyPr>
          <a:lstStyle/>
          <a:p>
            <a:r>
              <a:rPr lang="en-US" altLang="ja-JP" sz="1600" dirty="0"/>
              <a:t>CM-V4</a:t>
            </a:r>
            <a:r>
              <a:rPr kumimoji="1" lang="en-US" altLang="ja-JP" sz="1600" dirty="0"/>
              <a:t> / EM-V4</a:t>
            </a:r>
            <a:endParaRPr kumimoji="1" lang="en-US" altLang="ja-JP" sz="1200" b="0" dirty="0"/>
          </a:p>
        </p:txBody>
      </p:sp>
      <p:sp>
        <p:nvSpPr>
          <p:cNvPr id="111" name="テキスト ボックス 110">
            <a:extLst>
              <a:ext uri="{FF2B5EF4-FFF2-40B4-BE49-F238E27FC236}">
                <a16:creationId xmlns:a16="http://schemas.microsoft.com/office/drawing/2014/main" id="{AB89573A-0BD5-4F54-B5C1-E36B6F9434D9}"/>
              </a:ext>
            </a:extLst>
          </p:cNvPr>
          <p:cNvSpPr txBox="1"/>
          <p:nvPr/>
        </p:nvSpPr>
        <p:spPr>
          <a:xfrm>
            <a:off x="3706631" y="2415623"/>
            <a:ext cx="1243281" cy="461665"/>
          </a:xfrm>
          <a:prstGeom prst="rect">
            <a:avLst/>
          </a:prstGeom>
          <a:noFill/>
        </p:spPr>
        <p:txBody>
          <a:bodyPr wrap="square" rtlCol="0">
            <a:spAutoFit/>
          </a:bodyPr>
          <a:lstStyle/>
          <a:p>
            <a:pPr algn="ctr"/>
            <a:r>
              <a:rPr kumimoji="1" lang="en-US" altLang="ja-JP" sz="1200" dirty="0">
                <a:solidFill>
                  <a:srgbClr val="FF0000"/>
                </a:solidFill>
              </a:rPr>
              <a:t>channel</a:t>
            </a:r>
            <a:r>
              <a:rPr kumimoji="1" lang="en-US" altLang="ja-JP" sz="1200" b="0" dirty="0"/>
              <a:t> / </a:t>
            </a:r>
            <a:r>
              <a:rPr lang="en-US" altLang="ja-JP" sz="1200" dirty="0">
                <a:solidFill>
                  <a:srgbClr val="FF0000"/>
                </a:solidFill>
              </a:rPr>
              <a:t>Environment</a:t>
            </a:r>
            <a:endParaRPr kumimoji="1" lang="ja-JP" altLang="en-US" sz="1200" dirty="0">
              <a:solidFill>
                <a:srgbClr val="FF0000"/>
              </a:solidFill>
            </a:endParaRPr>
          </a:p>
        </p:txBody>
      </p:sp>
    </p:spTree>
    <p:extLst>
      <p:ext uri="{BB962C8B-B14F-4D97-AF65-F5344CB8AC3E}">
        <p14:creationId xmlns:p14="http://schemas.microsoft.com/office/powerpoint/2010/main" val="134215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A5FCC317-C85B-4EE2-B214-D9C50A84AB7D}"/>
              </a:ext>
            </a:extLst>
          </p:cNvPr>
          <p:cNvSpPr>
            <a:spLocks noGrp="1"/>
          </p:cNvSpPr>
          <p:nvPr>
            <p:ph type="ftr" idx="11"/>
          </p:nvPr>
        </p:nvSpPr>
        <p:spPr>
          <a:xfrm>
            <a:off x="4572000" y="6475413"/>
            <a:ext cx="4571999"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3313216" y="685799"/>
            <a:ext cx="5144984" cy="511233"/>
          </a:xfrm>
        </p:spPr>
        <p:txBody>
          <a:bodyPr/>
          <a:lstStyle/>
          <a:p>
            <a:r>
              <a:rPr lang="en-US" altLang="ja-JP" dirty="0"/>
              <a:t>Summary</a:t>
            </a:r>
            <a:endParaRPr lang="ja-JP" altLang="en-US" dirty="0"/>
          </a:p>
        </p:txBody>
      </p:sp>
      <p:sp>
        <p:nvSpPr>
          <p:cNvPr id="7" name="テキスト プレースホルダー 6">
            <a:extLst>
              <a:ext uri="{FF2B5EF4-FFF2-40B4-BE49-F238E27FC236}">
                <a16:creationId xmlns:a16="http://schemas.microsoft.com/office/drawing/2014/main" id="{94AF2B70-A1D9-43A1-9952-CB5338603A2A}"/>
              </a:ext>
            </a:extLst>
          </p:cNvPr>
          <p:cNvSpPr>
            <a:spLocks noGrp="1"/>
          </p:cNvSpPr>
          <p:nvPr>
            <p:ph type="body" idx="4294967295"/>
          </p:nvPr>
        </p:nvSpPr>
        <p:spPr>
          <a:xfrm>
            <a:off x="645850" y="1510684"/>
            <a:ext cx="7772400" cy="4114800"/>
          </a:xfrm>
        </p:spPr>
        <p:txBody>
          <a:bodyPr/>
          <a:lstStyle/>
          <a:p>
            <a:r>
              <a:rPr lang="en-US" altLang="ja-JP" sz="2000" dirty="0"/>
              <a:t>Environment model which has wider meaning than channel model has been proposed.</a:t>
            </a:r>
          </a:p>
          <a:p>
            <a:r>
              <a:rPr lang="en-US" altLang="ja-JP" sz="2000" dirty="0"/>
              <a:t>Environment model including not only channel characteristics but also including interference, colored noise, EMC and human impact issues.</a:t>
            </a:r>
          </a:p>
          <a:p>
            <a:r>
              <a:rPr lang="en-US" altLang="ja-JP" sz="2000" dirty="0"/>
              <a:t>Environment models has been categorized against several typical vehicle categories.</a:t>
            </a:r>
          </a:p>
          <a:p>
            <a:r>
              <a:rPr lang="en-US" altLang="ja-JP" sz="2000" dirty="0"/>
              <a:t>Most dominant environment models in individual categories were assigned as "Mandatory".</a:t>
            </a:r>
            <a:endParaRPr lang="ja-JP" altLang="en-US" sz="2000" dirty="0"/>
          </a:p>
        </p:txBody>
      </p:sp>
    </p:spTree>
    <p:extLst>
      <p:ext uri="{BB962C8B-B14F-4D97-AF65-F5344CB8AC3E}">
        <p14:creationId xmlns:p14="http://schemas.microsoft.com/office/powerpoint/2010/main" val="375537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E491A1-F23A-45D9-87F0-BF2D44DE9D5E}"/>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1D14E081-B763-46A3-88F9-E959C17E3188}"/>
              </a:ext>
            </a:extLst>
          </p:cNvPr>
          <p:cNvSpPr>
            <a:spLocks noGrp="1"/>
          </p:cNvSpPr>
          <p:nvPr>
            <p:ph type="ftr" idx="11"/>
          </p:nvPr>
        </p:nvSpPr>
        <p:spPr>
          <a:xfrm>
            <a:off x="4738853" y="6468269"/>
            <a:ext cx="4372490" cy="382587"/>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F45FC92E-D3F6-48AA-9045-0D6F72BA39B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00FD6FF5-C27D-4849-BC40-2672E84BC440}"/>
              </a:ext>
            </a:extLst>
          </p:cNvPr>
          <p:cNvSpPr>
            <a:spLocks noGrp="1"/>
          </p:cNvSpPr>
          <p:nvPr>
            <p:ph type="title"/>
          </p:nvPr>
        </p:nvSpPr>
        <p:spPr>
          <a:xfrm>
            <a:off x="3503220" y="1600199"/>
            <a:ext cx="5261367" cy="644237"/>
          </a:xfrm>
        </p:spPr>
        <p:txBody>
          <a:bodyPr/>
          <a:lstStyle/>
          <a:p>
            <a:r>
              <a:rPr kumimoji="1" lang="en-US" altLang="ja-JP" dirty="0"/>
              <a:t>Reference</a:t>
            </a:r>
            <a:endParaRPr kumimoji="1" lang="ja-JP" altLang="en-US" dirty="0"/>
          </a:p>
        </p:txBody>
      </p:sp>
    </p:spTree>
    <p:extLst>
      <p:ext uri="{BB962C8B-B14F-4D97-AF65-F5344CB8AC3E}">
        <p14:creationId xmlns:p14="http://schemas.microsoft.com/office/powerpoint/2010/main" val="1525429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09105-63F8-4789-B795-655DA5160FC2}"/>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8ECAF0D7-C0A1-4BC9-8CCA-AA097C0B53EE}"/>
              </a:ext>
            </a:extLst>
          </p:cNvPr>
          <p:cNvSpPr>
            <a:spLocks noGrp="1"/>
          </p:cNvSpPr>
          <p:nvPr>
            <p:ph type="ftr" idx="11"/>
          </p:nvPr>
        </p:nvSpPr>
        <p:spPr>
          <a:xfrm>
            <a:off x="4762005" y="6475412"/>
            <a:ext cx="4191495" cy="382588"/>
          </a:xfrm>
        </p:spPr>
        <p:txBody>
          <a:bodyPr/>
          <a:lstStyle/>
          <a:p>
            <a:r>
              <a:rPr lang="en-US"/>
              <a:t>T.Kobayashi, M.Kim, M. Hernandez, R.Kohno (YNU/YRP-IAI)</a:t>
            </a:r>
            <a:endParaRPr lang="en-US" dirty="0"/>
          </a:p>
        </p:txBody>
      </p:sp>
      <p:sp>
        <p:nvSpPr>
          <p:cNvPr id="4" name="Slide Number Placeholder 3">
            <a:extLst>
              <a:ext uri="{FF2B5EF4-FFF2-40B4-BE49-F238E27FC236}">
                <a16:creationId xmlns:a16="http://schemas.microsoft.com/office/drawing/2014/main" id="{7E047A3B-2122-4126-8798-5DF29345E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Title 4">
            <a:extLst>
              <a:ext uri="{FF2B5EF4-FFF2-40B4-BE49-F238E27FC236}">
                <a16:creationId xmlns:a16="http://schemas.microsoft.com/office/drawing/2014/main" id="{217802A2-2AA8-4F44-A4C8-9D87B98F0E10}"/>
              </a:ext>
            </a:extLst>
          </p:cNvPr>
          <p:cNvSpPr>
            <a:spLocks noGrp="1"/>
          </p:cNvSpPr>
          <p:nvPr>
            <p:ph type="title"/>
          </p:nvPr>
        </p:nvSpPr>
        <p:spPr>
          <a:xfrm>
            <a:off x="992188" y="1056101"/>
            <a:ext cx="7772400" cy="511233"/>
          </a:xfrm>
        </p:spPr>
        <p:txBody>
          <a:bodyPr/>
          <a:lstStyle/>
          <a:p>
            <a:r>
              <a:rPr lang="en-US" b="1" i="1" dirty="0"/>
              <a:t>Automotive Systems and EMC</a:t>
            </a:r>
            <a:endParaRPr lang="en-US" dirty="0"/>
          </a:p>
        </p:txBody>
      </p:sp>
      <p:sp>
        <p:nvSpPr>
          <p:cNvPr id="6" name="TextBox 5">
            <a:extLst>
              <a:ext uri="{FF2B5EF4-FFF2-40B4-BE49-F238E27FC236}">
                <a16:creationId xmlns:a16="http://schemas.microsoft.com/office/drawing/2014/main" id="{883F4C17-92E8-4805-994E-0E7621A304DC}"/>
              </a:ext>
            </a:extLst>
          </p:cNvPr>
          <p:cNvSpPr txBox="1"/>
          <p:nvPr/>
        </p:nvSpPr>
        <p:spPr>
          <a:xfrm>
            <a:off x="419878" y="1614196"/>
            <a:ext cx="7622600" cy="1200329"/>
          </a:xfrm>
          <a:prstGeom prst="rect">
            <a:avLst/>
          </a:prstGeom>
          <a:noFill/>
        </p:spPr>
        <p:txBody>
          <a:bodyPr wrap="none" rtlCol="0">
            <a:spAutoFit/>
          </a:bodyPr>
          <a:lstStyle/>
          <a:p>
            <a:endParaRPr lang="en-US" b="0" dirty="0"/>
          </a:p>
          <a:p>
            <a:r>
              <a:rPr lang="en-US" b="0" dirty="0"/>
              <a:t>The inclusion of new technologies in automotive systems has resulted in </a:t>
            </a:r>
          </a:p>
          <a:p>
            <a:r>
              <a:rPr lang="en-US" b="0" dirty="0"/>
              <a:t>new challenges across the radio spectrum </a:t>
            </a:r>
          </a:p>
          <a:p>
            <a:endParaRPr lang="en-US" dirty="0"/>
          </a:p>
        </p:txBody>
      </p:sp>
      <p:pic>
        <p:nvPicPr>
          <p:cNvPr id="7" name="Picture 6">
            <a:extLst>
              <a:ext uri="{FF2B5EF4-FFF2-40B4-BE49-F238E27FC236}">
                <a16:creationId xmlns:a16="http://schemas.microsoft.com/office/drawing/2014/main" id="{EE0CC2D1-4725-4656-9B4B-52C90F8A1B10}"/>
              </a:ext>
            </a:extLst>
          </p:cNvPr>
          <p:cNvPicPr>
            <a:picLocks noChangeAspect="1"/>
          </p:cNvPicPr>
          <p:nvPr/>
        </p:nvPicPr>
        <p:blipFill>
          <a:blip r:embed="rId2"/>
          <a:stretch>
            <a:fillRect/>
          </a:stretch>
        </p:blipFill>
        <p:spPr>
          <a:xfrm>
            <a:off x="794312" y="2814525"/>
            <a:ext cx="7095001" cy="1713667"/>
          </a:xfrm>
          <a:prstGeom prst="rect">
            <a:avLst/>
          </a:prstGeom>
        </p:spPr>
      </p:pic>
    </p:spTree>
    <p:extLst>
      <p:ext uri="{BB962C8B-B14F-4D97-AF65-F5344CB8AC3E}">
        <p14:creationId xmlns:p14="http://schemas.microsoft.com/office/powerpoint/2010/main" val="5273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lang="en-US" altLang="ja-JP" dirty="0"/>
              <a:t>SG15.6a Channel and Environmental Models  of Human and Vehicle Body Area Networks (HBAN and VBAN)Including EMC/EMI Issues</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800" dirty="0"/>
              <a:t>Takumi Kobayashi</a:t>
            </a:r>
          </a:p>
          <a:p>
            <a:r>
              <a:rPr kumimoji="1" lang="en-US" altLang="ja-JP" sz="2800" dirty="0"/>
              <a:t>(YNU/YRP-IAI)</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May 2021</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464299"/>
            <a:ext cx="4132262" cy="184150"/>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313D3-BEB3-4C39-B127-43D2185609AC}"/>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0B97460C-284D-4774-8D0F-8827900AFEFD}"/>
              </a:ext>
            </a:extLst>
          </p:cNvPr>
          <p:cNvSpPr>
            <a:spLocks noGrp="1"/>
          </p:cNvSpPr>
          <p:nvPr>
            <p:ph type="ftr" idx="11"/>
          </p:nvPr>
        </p:nvSpPr>
        <p:spPr>
          <a:xfrm>
            <a:off x="4878389" y="6475413"/>
            <a:ext cx="4146858"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2CBFFFE1-D1E9-49B2-9725-26BC610039F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6" name="TextBox 5">
            <a:extLst>
              <a:ext uri="{FF2B5EF4-FFF2-40B4-BE49-F238E27FC236}">
                <a16:creationId xmlns:a16="http://schemas.microsoft.com/office/drawing/2014/main" id="{732CF631-97E1-45B3-904A-CB8393776D2A}"/>
              </a:ext>
            </a:extLst>
          </p:cNvPr>
          <p:cNvSpPr txBox="1"/>
          <p:nvPr/>
        </p:nvSpPr>
        <p:spPr>
          <a:xfrm>
            <a:off x="522514" y="1313241"/>
            <a:ext cx="8341567" cy="3416320"/>
          </a:xfrm>
          <a:prstGeom prst="rect">
            <a:avLst/>
          </a:prstGeom>
          <a:noFill/>
        </p:spPr>
        <p:txBody>
          <a:bodyPr wrap="square" rtlCol="0">
            <a:spAutoFit/>
          </a:bodyPr>
          <a:lstStyle/>
          <a:p>
            <a:endParaRPr lang="en-US" b="0" dirty="0"/>
          </a:p>
          <a:p>
            <a:r>
              <a:rPr lang="en-US" b="0" dirty="0"/>
              <a:t>Today’s electronic and electric systems in vehicles contain many more active </a:t>
            </a:r>
          </a:p>
          <a:p>
            <a:r>
              <a:rPr lang="en-US" b="0" dirty="0"/>
              <a:t>components than in the past.</a:t>
            </a:r>
          </a:p>
          <a:p>
            <a:endParaRPr lang="en-US" b="0" dirty="0"/>
          </a:p>
          <a:p>
            <a:endParaRPr lang="en-US" b="0" dirty="0"/>
          </a:p>
          <a:p>
            <a:r>
              <a:rPr lang="en-US" b="0" dirty="0"/>
              <a:t>Those components and assemblies may emit electromagnetic (EM) noise, or be exposed  to external sources of energy/EM noise, resulting in </a:t>
            </a:r>
            <a:r>
              <a:rPr lang="en-US" b="0" i="1" dirty="0"/>
              <a:t>unanticipated </a:t>
            </a:r>
            <a:r>
              <a:rPr lang="en-US" b="0" dirty="0"/>
              <a:t>changes in  systems operation (vehicle’s control, on-board radio equipment)</a:t>
            </a:r>
          </a:p>
          <a:p>
            <a:endParaRPr lang="en-US" b="0" dirty="0"/>
          </a:p>
          <a:p>
            <a:r>
              <a:rPr lang="en-US" b="0" dirty="0"/>
              <a:t>Wireless/radio equipment: cellular communications, Wi-Fi, Bluetooth, NFC, </a:t>
            </a:r>
          </a:p>
          <a:p>
            <a:r>
              <a:rPr lang="en-US" b="0" dirty="0"/>
              <a:t>automotive radar, sensors, infotainment, GPS, etc.</a:t>
            </a:r>
          </a:p>
          <a:p>
            <a:r>
              <a:rPr lang="en-US" b="0" dirty="0"/>
              <a:t>Assemblies include high speed digital circuits that may be radiating EM noise. </a:t>
            </a:r>
          </a:p>
        </p:txBody>
      </p:sp>
      <p:sp>
        <p:nvSpPr>
          <p:cNvPr id="8" name="TextBox 7">
            <a:extLst>
              <a:ext uri="{FF2B5EF4-FFF2-40B4-BE49-F238E27FC236}">
                <a16:creationId xmlns:a16="http://schemas.microsoft.com/office/drawing/2014/main" id="{E001607F-3660-4C44-92ED-8A0243139D11}"/>
              </a:ext>
            </a:extLst>
          </p:cNvPr>
          <p:cNvSpPr txBox="1"/>
          <p:nvPr/>
        </p:nvSpPr>
        <p:spPr>
          <a:xfrm>
            <a:off x="555770" y="5264411"/>
            <a:ext cx="4656146" cy="369332"/>
          </a:xfrm>
          <a:prstGeom prst="rect">
            <a:avLst/>
          </a:prstGeom>
          <a:noFill/>
        </p:spPr>
        <p:txBody>
          <a:bodyPr wrap="none" rtlCol="0">
            <a:spAutoFit/>
          </a:bodyPr>
          <a:lstStyle/>
          <a:p>
            <a:r>
              <a:rPr lang="en-US" b="0" dirty="0"/>
              <a:t>Vehicle’s control: please insert your slide 8. </a:t>
            </a:r>
          </a:p>
        </p:txBody>
      </p:sp>
    </p:spTree>
    <p:extLst>
      <p:ext uri="{BB962C8B-B14F-4D97-AF65-F5344CB8AC3E}">
        <p14:creationId xmlns:p14="http://schemas.microsoft.com/office/powerpoint/2010/main" val="853580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a:xfrm>
            <a:off x="4599731" y="6468269"/>
            <a:ext cx="4487861" cy="382588"/>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2002827" y="1332916"/>
            <a:ext cx="2634054" cy="369332"/>
          </a:xfrm>
          <a:prstGeom prst="rect">
            <a:avLst/>
          </a:prstGeom>
          <a:noFill/>
        </p:spPr>
        <p:txBody>
          <a:bodyPr wrap="none" rtlCol="0">
            <a:spAutoFit/>
          </a:bodyPr>
          <a:lstStyle/>
          <a:p>
            <a:r>
              <a:rPr lang="en-US" dirty="0"/>
              <a:t>Source -&gt; Path -&gt; Sink</a:t>
            </a:r>
          </a:p>
        </p:txBody>
      </p:sp>
      <p:sp>
        <p:nvSpPr>
          <p:cNvPr id="9" name="TextBox 8">
            <a:extLst>
              <a:ext uri="{FF2B5EF4-FFF2-40B4-BE49-F238E27FC236}">
                <a16:creationId xmlns:a16="http://schemas.microsoft.com/office/drawing/2014/main" id="{3EC31317-D8B7-4F3E-A3E2-7B9A7083EFFD}"/>
              </a:ext>
            </a:extLst>
          </p:cNvPr>
          <p:cNvSpPr txBox="1"/>
          <p:nvPr/>
        </p:nvSpPr>
        <p:spPr>
          <a:xfrm>
            <a:off x="961053" y="1919292"/>
            <a:ext cx="7951857" cy="646331"/>
          </a:xfrm>
          <a:prstGeom prst="rect">
            <a:avLst/>
          </a:prstGeom>
          <a:noFill/>
        </p:spPr>
        <p:txBody>
          <a:bodyPr wrap="none" rtlCol="0">
            <a:spAutoFit/>
          </a:bodyPr>
          <a:lstStyle/>
          <a:p>
            <a:r>
              <a:rPr lang="en-US" b="0" dirty="0"/>
              <a:t>Sources of EM near and far field:  may be off board and on 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961053" y="2246054"/>
            <a:ext cx="3018775" cy="369332"/>
          </a:xfrm>
          <a:prstGeom prst="rect">
            <a:avLst/>
          </a:prstGeom>
          <a:noFill/>
        </p:spPr>
        <p:txBody>
          <a:bodyPr wrap="none" rtlCol="0">
            <a:spAutoFit/>
          </a:bodyPr>
          <a:lstStyle/>
          <a:p>
            <a:r>
              <a:rPr lang="en-US" b="0" dirty="0"/>
              <a:t>Path: 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1034757" y="2635536"/>
            <a:ext cx="4891083" cy="369332"/>
          </a:xfrm>
          <a:prstGeom prst="rect">
            <a:avLst/>
          </a:prstGeom>
          <a:noFill/>
        </p:spPr>
        <p:txBody>
          <a:bodyPr wrap="none" rtlCol="0">
            <a:spAutoFit/>
          </a:bodyPr>
          <a:lstStyle/>
          <a:p>
            <a:r>
              <a:rPr lang="en-US" b="0" dirty="0"/>
              <a:t>Sink: 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endParaRPr lang="en-US" b="0" dirty="0"/>
          </a:p>
        </p:txBody>
      </p:sp>
      <p:pic>
        <p:nvPicPr>
          <p:cNvPr id="14" name="Picture 13">
            <a:extLst>
              <a:ext uri="{FF2B5EF4-FFF2-40B4-BE49-F238E27FC236}">
                <a16:creationId xmlns:a16="http://schemas.microsoft.com/office/drawing/2014/main" id="{F597B7DE-4A9B-485B-871A-8B8BDD5C5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337" y="3581815"/>
            <a:ext cx="2777904" cy="1877405"/>
          </a:xfrm>
          <a:prstGeom prst="rect">
            <a:avLst/>
          </a:prstGeom>
        </p:spPr>
      </p:pic>
      <p:sp>
        <p:nvSpPr>
          <p:cNvPr id="6" name="TextBox 5">
            <a:extLst>
              <a:ext uri="{FF2B5EF4-FFF2-40B4-BE49-F238E27FC236}">
                <a16:creationId xmlns:a16="http://schemas.microsoft.com/office/drawing/2014/main" id="{843DAF59-EF81-4290-B430-89D6D5365665}"/>
              </a:ext>
            </a:extLst>
          </p:cNvPr>
          <p:cNvSpPr txBox="1"/>
          <p:nvPr/>
        </p:nvSpPr>
        <p:spPr>
          <a:xfrm>
            <a:off x="2155371" y="5868955"/>
            <a:ext cx="5686172" cy="369332"/>
          </a:xfrm>
          <a:prstGeom prst="rect">
            <a:avLst/>
          </a:prstGeom>
          <a:noFill/>
        </p:spPr>
        <p:txBody>
          <a:bodyPr wrap="none" rtlCol="0">
            <a:spAutoFit/>
          </a:bodyPr>
          <a:lstStyle/>
          <a:p>
            <a:r>
              <a:rPr lang="en-US" b="0" dirty="0"/>
              <a:t>Figure is for reference, please include your own figure</a:t>
            </a:r>
          </a:p>
        </p:txBody>
      </p:sp>
    </p:spTree>
    <p:extLst>
      <p:ext uri="{BB962C8B-B14F-4D97-AF65-F5344CB8AC3E}">
        <p14:creationId xmlns:p14="http://schemas.microsoft.com/office/powerpoint/2010/main" val="45129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a:xfrm>
            <a:off x="4678879" y="6475413"/>
            <a:ext cx="4312722" cy="281647"/>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pic>
        <p:nvPicPr>
          <p:cNvPr id="6" name="Picture 5">
            <a:extLst>
              <a:ext uri="{FF2B5EF4-FFF2-40B4-BE49-F238E27FC236}">
                <a16:creationId xmlns:a16="http://schemas.microsoft.com/office/drawing/2014/main" id="{2E58E29F-0FB8-43CB-AC34-B0304586E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1679141"/>
            <a:ext cx="5486400" cy="2775013"/>
          </a:xfrm>
          <a:prstGeom prst="rect">
            <a:avLst/>
          </a:prstGeom>
        </p:spPr>
      </p:pic>
      <p:sp>
        <p:nvSpPr>
          <p:cNvPr id="7" name="TextBox 6">
            <a:extLst>
              <a:ext uri="{FF2B5EF4-FFF2-40B4-BE49-F238E27FC236}">
                <a16:creationId xmlns:a16="http://schemas.microsoft.com/office/drawing/2014/main" id="{F924A6F8-A43B-41C2-B913-7D0A29EBC124}"/>
              </a:ext>
            </a:extLst>
          </p:cNvPr>
          <p:cNvSpPr txBox="1"/>
          <p:nvPr/>
        </p:nvSpPr>
        <p:spPr>
          <a:xfrm>
            <a:off x="1498727" y="4751597"/>
            <a:ext cx="7827784" cy="646331"/>
          </a:xfrm>
          <a:prstGeom prst="rect">
            <a:avLst/>
          </a:prstGeom>
          <a:noFill/>
        </p:spPr>
        <p:txBody>
          <a:bodyPr wrap="none" rtlCol="0">
            <a:spAutoFit/>
          </a:bodyPr>
          <a:lstStyle/>
          <a:p>
            <a:r>
              <a:rPr lang="en-US" b="0" dirty="0"/>
              <a:t>Figure is for reference, please include your own figure based on this figure.</a:t>
            </a:r>
          </a:p>
          <a:p>
            <a:r>
              <a:rPr lang="en-US" b="0" dirty="0"/>
              <a:t>We cannot present figures without owner’s consent. </a:t>
            </a:r>
          </a:p>
        </p:txBody>
      </p:sp>
    </p:spTree>
    <p:extLst>
      <p:ext uri="{BB962C8B-B14F-4D97-AF65-F5344CB8AC3E}">
        <p14:creationId xmlns:p14="http://schemas.microsoft.com/office/powerpoint/2010/main" val="271765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F01B3-2A0E-480A-9AA4-C35F85EB4919}"/>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25EC94BC-F5F1-4C42-AEA0-B879A0FECE3D}"/>
              </a:ext>
            </a:extLst>
          </p:cNvPr>
          <p:cNvSpPr>
            <a:spLocks noGrp="1"/>
          </p:cNvSpPr>
          <p:nvPr>
            <p:ph type="ftr" idx="11"/>
          </p:nvPr>
        </p:nvSpPr>
        <p:spPr>
          <a:xfrm>
            <a:off x="4817671" y="6475413"/>
            <a:ext cx="4255077" cy="511232"/>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5387F5D4-05C7-4B64-BF59-DA0AB863024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6" name="TextBox 5">
            <a:extLst>
              <a:ext uri="{FF2B5EF4-FFF2-40B4-BE49-F238E27FC236}">
                <a16:creationId xmlns:a16="http://schemas.microsoft.com/office/drawing/2014/main" id="{D2750C80-CC01-41E9-B688-F5828F1A5680}"/>
              </a:ext>
            </a:extLst>
          </p:cNvPr>
          <p:cNvSpPr txBox="1"/>
          <p:nvPr/>
        </p:nvSpPr>
        <p:spPr>
          <a:xfrm>
            <a:off x="626661" y="1432422"/>
            <a:ext cx="7584127" cy="3693319"/>
          </a:xfrm>
          <a:prstGeom prst="rect">
            <a:avLst/>
          </a:prstGeom>
          <a:noFill/>
        </p:spPr>
        <p:txBody>
          <a:bodyPr wrap="none" rtlCol="0">
            <a:spAutoFit/>
          </a:bodyPr>
          <a:lstStyle/>
          <a:p>
            <a:endParaRPr lang="en-US" b="0" dirty="0"/>
          </a:p>
          <a:p>
            <a:r>
              <a:rPr lang="en-US" b="0" dirty="0"/>
              <a:t>Vehicle Original Equipment Manufacturer (OEM) practice is to address </a:t>
            </a:r>
          </a:p>
          <a:p>
            <a:r>
              <a:rPr lang="en-US" b="0" dirty="0"/>
              <a:t>EMC/EMI at the component </a:t>
            </a:r>
            <a:r>
              <a:rPr lang="en-US" b="0" i="1" dirty="0"/>
              <a:t>and </a:t>
            </a:r>
            <a:r>
              <a:rPr lang="en-US" b="0" dirty="0"/>
              <a:t>system design phase. Moreover, the </a:t>
            </a:r>
          </a:p>
          <a:p>
            <a:r>
              <a:rPr lang="en-US" b="0" dirty="0"/>
              <a:t>resolution of EMC/EMI issues must take in high volume and complex </a:t>
            </a:r>
          </a:p>
          <a:p>
            <a:r>
              <a:rPr lang="en-US" b="0" dirty="0"/>
              <a:t>manufacturing process with the </a:t>
            </a:r>
            <a:r>
              <a:rPr lang="en-US" b="0" i="1" dirty="0"/>
              <a:t>Goal t</a:t>
            </a:r>
            <a:r>
              <a:rPr lang="en-US" b="0" dirty="0"/>
              <a:t>o balance EMC/EMI requirements </a:t>
            </a:r>
          </a:p>
          <a:p>
            <a:r>
              <a:rPr lang="en-US" b="0" dirty="0"/>
              <a:t>with market-based vehicle usage, as in our case HBAN and VBAN. </a:t>
            </a:r>
          </a:p>
          <a:p>
            <a:endParaRPr lang="en-US" dirty="0"/>
          </a:p>
          <a:p>
            <a:r>
              <a:rPr lang="en-US" b="0" dirty="0"/>
              <a:t>15.6a does not intend to address all these items and issues. </a:t>
            </a:r>
          </a:p>
          <a:p>
            <a:r>
              <a:rPr lang="en-US" b="0" dirty="0"/>
              <a:t>We would like to use the knowledge base on these issues:  </a:t>
            </a:r>
          </a:p>
          <a:p>
            <a:r>
              <a:rPr lang="en-US" b="0" dirty="0"/>
              <a:t>EMI is been categorized into four areas: conducted &amp; radiated</a:t>
            </a:r>
          </a:p>
          <a:p>
            <a:r>
              <a:rPr lang="en-US" b="0" dirty="0"/>
              <a:t>emissions, and conducted &amp; radiated susceptibility; with</a:t>
            </a:r>
          </a:p>
          <a:p>
            <a:r>
              <a:rPr lang="en-US" b="0" dirty="0"/>
              <a:t>their specific </a:t>
            </a:r>
            <a:r>
              <a:rPr lang="en-US" b="0" i="1" dirty="0"/>
              <a:t>compliance standards </a:t>
            </a:r>
            <a:r>
              <a:rPr lang="en-US" b="0" dirty="0"/>
              <a:t>and </a:t>
            </a:r>
            <a:r>
              <a:rPr lang="en-US" b="0" i="1" dirty="0"/>
              <a:t>limits</a:t>
            </a:r>
          </a:p>
          <a:p>
            <a:endParaRPr lang="en-US" b="0" dirty="0"/>
          </a:p>
        </p:txBody>
      </p:sp>
      <p:sp>
        <p:nvSpPr>
          <p:cNvPr id="7" name="TextBox 6">
            <a:extLst>
              <a:ext uri="{FF2B5EF4-FFF2-40B4-BE49-F238E27FC236}">
                <a16:creationId xmlns:a16="http://schemas.microsoft.com/office/drawing/2014/main" id="{75C3CC86-FD19-4806-A380-22E887C91A04}"/>
              </a:ext>
            </a:extLst>
          </p:cNvPr>
          <p:cNvSpPr txBox="1"/>
          <p:nvPr/>
        </p:nvSpPr>
        <p:spPr>
          <a:xfrm>
            <a:off x="2425959" y="4366727"/>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2A0B645-E527-40E3-B568-2D93B3257D4C}"/>
              </a:ext>
            </a:extLst>
          </p:cNvPr>
          <p:cNvSpPr txBox="1"/>
          <p:nvPr/>
        </p:nvSpPr>
        <p:spPr>
          <a:xfrm>
            <a:off x="626661" y="3307586"/>
            <a:ext cx="184731" cy="923330"/>
          </a:xfrm>
          <a:prstGeom prst="rect">
            <a:avLst/>
          </a:prstGeom>
          <a:noFill/>
        </p:spPr>
        <p:txBody>
          <a:bodyPr wrap="none" rtlCol="0">
            <a:spAutoFit/>
          </a:bodyPr>
          <a:lstStyle/>
          <a:p>
            <a:endParaRPr lang="en-US" b="0" dirty="0"/>
          </a:p>
          <a:p>
            <a:endParaRPr lang="en-US" b="0" dirty="0"/>
          </a:p>
          <a:p>
            <a:endParaRPr lang="en-US" dirty="0"/>
          </a:p>
        </p:txBody>
      </p:sp>
    </p:spTree>
    <p:extLst>
      <p:ext uri="{BB962C8B-B14F-4D97-AF65-F5344CB8AC3E}">
        <p14:creationId xmlns:p14="http://schemas.microsoft.com/office/powerpoint/2010/main" val="295579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14055-96D7-487A-86B7-02CD54AECBCC}"/>
              </a:ext>
            </a:extLst>
          </p:cNvPr>
          <p:cNvSpPr>
            <a:spLocks noGrp="1"/>
          </p:cNvSpPr>
          <p:nvPr>
            <p:ph type="dt" idx="10"/>
          </p:nvPr>
        </p:nvSpPr>
        <p:spPr/>
        <p:txBody>
          <a:bodyPr/>
          <a:lstStyle/>
          <a:p>
            <a:r>
              <a:rPr lang="en-US" altLang="ja-JP"/>
              <a:t>May 2021</a:t>
            </a:r>
            <a:endParaRPr lang="en-US" dirty="0"/>
          </a:p>
        </p:txBody>
      </p:sp>
      <p:sp>
        <p:nvSpPr>
          <p:cNvPr id="3" name="Footer Placeholder 2">
            <a:extLst>
              <a:ext uri="{FF2B5EF4-FFF2-40B4-BE49-F238E27FC236}">
                <a16:creationId xmlns:a16="http://schemas.microsoft.com/office/drawing/2014/main" id="{A5BD5CF6-7652-4C00-93B7-029DB48745BB}"/>
              </a:ext>
            </a:extLst>
          </p:cNvPr>
          <p:cNvSpPr>
            <a:spLocks noGrp="1"/>
          </p:cNvSpPr>
          <p:nvPr>
            <p:ph type="ftr" idx="11"/>
          </p:nvPr>
        </p:nvSpPr>
        <p:spPr>
          <a:xfrm>
            <a:off x="4878389" y="6475412"/>
            <a:ext cx="4265612" cy="382588"/>
          </a:xfrm>
        </p:spPr>
        <p:txBody>
          <a:bodyPr/>
          <a:lstStyle/>
          <a:p>
            <a:r>
              <a:rPr lang="en-US"/>
              <a:t>T.Kobayashi, M.Kim, M. Hernandez, R.Kohno (YNU/YRP-IAI)</a:t>
            </a:r>
            <a:endParaRPr lang="en-US" dirty="0"/>
          </a:p>
        </p:txBody>
      </p:sp>
      <p:sp>
        <p:nvSpPr>
          <p:cNvPr id="4" name="Slide Number Placeholder 3">
            <a:extLst>
              <a:ext uri="{FF2B5EF4-FFF2-40B4-BE49-F238E27FC236}">
                <a16:creationId xmlns:a16="http://schemas.microsoft.com/office/drawing/2014/main" id="{5277B62F-3D6D-42A5-BFE2-750A3E6886F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6" name="TextBox 5">
            <a:extLst>
              <a:ext uri="{FF2B5EF4-FFF2-40B4-BE49-F238E27FC236}">
                <a16:creationId xmlns:a16="http://schemas.microsoft.com/office/drawing/2014/main" id="{26BEBC50-3697-4BDB-A403-6BBF830CF94F}"/>
              </a:ext>
            </a:extLst>
          </p:cNvPr>
          <p:cNvSpPr txBox="1"/>
          <p:nvPr/>
        </p:nvSpPr>
        <p:spPr>
          <a:xfrm>
            <a:off x="707221" y="1167157"/>
            <a:ext cx="7970888" cy="2862322"/>
          </a:xfrm>
          <a:prstGeom prst="rect">
            <a:avLst/>
          </a:prstGeom>
          <a:noFill/>
        </p:spPr>
        <p:txBody>
          <a:bodyPr wrap="square" rtlCol="0">
            <a:spAutoFit/>
          </a:bodyPr>
          <a:lstStyle/>
          <a:p>
            <a:r>
              <a:rPr lang="en-US" b="0" dirty="0"/>
              <a:t>OEMs design EMC-proof circuits and components for immunity, with  the ultimate goal to achieve certification of the vehicle to relevant standards, including EMC/EMI.</a:t>
            </a:r>
          </a:p>
          <a:p>
            <a:endParaRPr lang="en-US" b="0" dirty="0"/>
          </a:p>
          <a:p>
            <a:r>
              <a:rPr lang="en-US" b="0" dirty="0"/>
              <a:t>So far we have been relaying on international standards for EMC/EMI environments  for on-board and off-board sources in internal combustion vehicles, electric  vehicle and hybrid-electric vehicles.  </a:t>
            </a:r>
          </a:p>
          <a:p>
            <a:endParaRPr lang="en-US" b="0" dirty="0"/>
          </a:p>
          <a:p>
            <a:r>
              <a:rPr lang="en-US" b="0" dirty="0"/>
              <a:t>CISPR 25 v4 , SAE J551/1, ECE R10 r5, Nissan NDS02 </a:t>
            </a:r>
          </a:p>
          <a:p>
            <a:endParaRPr lang="en-US" dirty="0"/>
          </a:p>
        </p:txBody>
      </p:sp>
      <p:sp>
        <p:nvSpPr>
          <p:cNvPr id="7" name="TextBox 6">
            <a:extLst>
              <a:ext uri="{FF2B5EF4-FFF2-40B4-BE49-F238E27FC236}">
                <a16:creationId xmlns:a16="http://schemas.microsoft.com/office/drawing/2014/main" id="{1C4BDA4D-A86A-467F-B7E5-69941F9DF9CE}"/>
              </a:ext>
            </a:extLst>
          </p:cNvPr>
          <p:cNvSpPr txBox="1"/>
          <p:nvPr/>
        </p:nvSpPr>
        <p:spPr>
          <a:xfrm>
            <a:off x="685800" y="4490514"/>
            <a:ext cx="7661072" cy="1200329"/>
          </a:xfrm>
          <a:prstGeom prst="rect">
            <a:avLst/>
          </a:prstGeom>
          <a:noFill/>
        </p:spPr>
        <p:txBody>
          <a:bodyPr wrap="none" rtlCol="0">
            <a:spAutoFit/>
          </a:bodyPr>
          <a:lstStyle/>
          <a:p>
            <a:r>
              <a:rPr lang="en-US" b="0" dirty="0"/>
              <a:t>We may add support from Japanese automotive industry and/or others </a:t>
            </a:r>
          </a:p>
          <a:p>
            <a:r>
              <a:rPr lang="en-US" b="0" dirty="0"/>
              <a:t>for testing EMC/EMI over UWB systems in-vehicles based on CISPR 25, </a:t>
            </a:r>
          </a:p>
          <a:p>
            <a:r>
              <a:rPr lang="en-US" b="0" dirty="0"/>
              <a:t>SAE J551/1 or relevant Standards.</a:t>
            </a:r>
          </a:p>
          <a:p>
            <a:endParaRPr lang="en-US" dirty="0"/>
          </a:p>
        </p:txBody>
      </p:sp>
    </p:spTree>
    <p:extLst>
      <p:ext uri="{BB962C8B-B14F-4D97-AF65-F5344CB8AC3E}">
        <p14:creationId xmlns:p14="http://schemas.microsoft.com/office/powerpoint/2010/main" val="250421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May 2021</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May 2021</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7" y="3667068"/>
            <a:ext cx="1482572" cy="369332"/>
          </a:xfrm>
          <a:prstGeom prst="rect">
            <a:avLst/>
          </a:prstGeom>
          <a:noFill/>
        </p:spPr>
        <p:txBody>
          <a:bodyPr wrap="square" rtlCol="0">
            <a:spAutoFit/>
          </a:bodyPr>
          <a:lstStyle/>
          <a:p>
            <a:r>
              <a:rPr kumimoji="1" lang="en-US" altLang="ja-JP" b="0" dirty="0"/>
              <a:t>Engine room</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82716" y="3960754"/>
            <a:ext cx="1793289" cy="369332"/>
          </a:xfrm>
          <a:prstGeom prst="rect">
            <a:avLst/>
          </a:prstGeom>
          <a:noFill/>
        </p:spPr>
        <p:txBody>
          <a:bodyPr wrap="square" rtlCol="0">
            <a:spAutoFit/>
          </a:bodyPr>
          <a:lstStyle/>
          <a:p>
            <a:r>
              <a:rPr kumimoji="1" lang="en-US" altLang="ja-JP" dirty="0">
                <a:solidFill>
                  <a:srgbClr val="FF0000"/>
                </a:solidFill>
              </a:rPr>
              <a:t>Cabin</a:t>
            </a:r>
            <a:endParaRPr kumimoji="1" lang="ja-JP" altLang="en-US" dirty="0">
              <a:solidFill>
                <a:srgbClr val="FF0000"/>
              </a:solidFill>
            </a:endParaRPr>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369332"/>
          </a:xfrm>
          <a:prstGeom prst="rect">
            <a:avLst/>
          </a:prstGeom>
          <a:noFill/>
        </p:spPr>
        <p:txBody>
          <a:bodyPr wrap="square" rtlCol="0">
            <a:spAutoFit/>
          </a:bodyPr>
          <a:lstStyle/>
          <a:p>
            <a:r>
              <a:rPr kumimoji="1" lang="en-US" altLang="ja-JP" b="0" dirty="0"/>
              <a:t>Through engine room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dirty="0">
                <a:solidFill>
                  <a:srgbClr val="FF0000"/>
                </a:solidFill>
              </a:rPr>
              <a:t>Side Right/Left/Front/back</a:t>
            </a:r>
            <a:endParaRPr kumimoji="1" lang="ja-JP" altLang="en-US" dirty="0">
              <a:solidFill>
                <a:srgbClr val="FF0000"/>
              </a:solidFill>
            </a:endParaRPr>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E389F74C-93CF-4400-AF20-80B3C76852ED}"/>
              </a:ext>
            </a:extLst>
          </p:cNvPr>
          <p:cNvSpPr txBox="1"/>
          <p:nvPr/>
        </p:nvSpPr>
        <p:spPr>
          <a:xfrm>
            <a:off x="3284735" y="2368700"/>
            <a:ext cx="1482572" cy="261610"/>
          </a:xfrm>
          <a:prstGeom prst="rect">
            <a:avLst/>
          </a:prstGeom>
          <a:noFill/>
        </p:spPr>
        <p:txBody>
          <a:bodyPr wrap="square" rtlCol="0">
            <a:spAutoFit/>
          </a:bodyPr>
          <a:lstStyle/>
          <a:p>
            <a:r>
              <a:rPr lang="en-US" altLang="ja-JP" sz="1100" b="0" dirty="0"/>
              <a:t>※not covered yet</a:t>
            </a:r>
            <a:endParaRPr kumimoji="1" lang="ja-JP" altLang="en-US" sz="1100" b="0" dirty="0"/>
          </a:p>
        </p:txBody>
      </p:sp>
      <p:sp>
        <p:nvSpPr>
          <p:cNvPr id="68" name="テキスト ボックス 67">
            <a:extLst>
              <a:ext uri="{FF2B5EF4-FFF2-40B4-BE49-F238E27FC236}">
                <a16:creationId xmlns:a16="http://schemas.microsoft.com/office/drawing/2014/main" id="{0453018A-525D-493B-9D0B-CA6C2E24CCBE}"/>
              </a:ext>
            </a:extLst>
          </p:cNvPr>
          <p:cNvSpPr txBox="1"/>
          <p:nvPr/>
        </p:nvSpPr>
        <p:spPr>
          <a:xfrm>
            <a:off x="5624003" y="4018810"/>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69" name="テキスト ボックス 68">
            <a:extLst>
              <a:ext uri="{FF2B5EF4-FFF2-40B4-BE49-F238E27FC236}">
                <a16:creationId xmlns:a16="http://schemas.microsoft.com/office/drawing/2014/main" id="{B9889E88-D4AA-4482-8B1A-FA2DEB91DD1A}"/>
              </a:ext>
            </a:extLst>
          </p:cNvPr>
          <p:cNvSpPr txBox="1"/>
          <p:nvPr/>
        </p:nvSpPr>
        <p:spPr>
          <a:xfrm>
            <a:off x="7778675" y="541900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meaning;</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26456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00" name="テキスト ボックス 99">
            <a:extLst>
              <a:ext uri="{FF2B5EF4-FFF2-40B4-BE49-F238E27FC236}">
                <a16:creationId xmlns:a16="http://schemas.microsoft.com/office/drawing/2014/main" id="{9B71B164-2549-46D8-8C48-C3B6649C7706}"/>
              </a:ext>
            </a:extLst>
          </p:cNvPr>
          <p:cNvSpPr txBox="1"/>
          <p:nvPr/>
        </p:nvSpPr>
        <p:spPr>
          <a:xfrm>
            <a:off x="6738513" y="587971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Tree>
    <p:extLst>
      <p:ext uri="{BB962C8B-B14F-4D97-AF65-F5344CB8AC3E}">
        <p14:creationId xmlns:p14="http://schemas.microsoft.com/office/powerpoint/2010/main" val="99635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May 2021</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May 2021</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7</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rtlCol="0">
            <a:spAutoFit/>
          </a:bodyPr>
          <a:lstStyle/>
          <a:p>
            <a:pPr marL="342900" indent="-342900">
              <a:buAutoNum type="arabicPeriod"/>
            </a:pPr>
            <a:r>
              <a:rPr kumimoji="1" lang="en-US" altLang="ja-JP" b="0" dirty="0"/>
              <a:t>Engine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3848470" cy="369332"/>
          </a:xfrm>
          <a:prstGeom prst="rect">
            <a:avLst/>
          </a:prstGeom>
          <a:noFill/>
        </p:spPr>
        <p:txBody>
          <a:bodyPr wrap="square">
            <a:spAutoFit/>
          </a:bodyPr>
          <a:lstStyle/>
          <a:p>
            <a:r>
              <a:rPr kumimoji="1" lang="en-US" altLang="ja-JP" dirty="0">
                <a:solidFill>
                  <a:srgbClr val="FF0000"/>
                </a:solidFill>
              </a:rPr>
              <a:t>Engine room environment model</a:t>
            </a:r>
            <a:endParaRPr lang="ja-JP" altLang="en-US" dirty="0">
              <a:solidFill>
                <a:srgbClr val="FF0000"/>
              </a:solidFil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2515823" y="5939976"/>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3433437" cy="923330"/>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May 2021</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8</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a:t>
            </a:r>
            <a:r>
              <a:rPr lang="en-US" altLang="ja-JP" b="0" dirty="0">
                <a:solidFill>
                  <a:srgbClr val="FF0000"/>
                </a:solidFill>
              </a:rPr>
              <a:t>I</a:t>
            </a:r>
            <a:r>
              <a:rPr lang="en-US" altLang="ja-JP" b="0" strike="sngStrike" dirty="0"/>
              <a:t>C</a:t>
            </a:r>
            <a:r>
              <a:rPr lang="en-US" altLang="ja-JP" b="0" dirty="0"/>
              <a:t>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6F1C21F8-1734-4578-A16A-A7A92C696D99}"/>
              </a:ext>
            </a:extLst>
          </p:cNvPr>
          <p:cNvSpPr txBox="1"/>
          <p:nvPr/>
        </p:nvSpPr>
        <p:spPr>
          <a:xfrm>
            <a:off x="35874" y="3228940"/>
            <a:ext cx="3812959" cy="369332"/>
          </a:xfrm>
          <a:prstGeom prst="rect">
            <a:avLst/>
          </a:prstGeom>
          <a:noFill/>
        </p:spPr>
        <p:txBody>
          <a:bodyPr wrap="square">
            <a:spAutoFit/>
          </a:bodyPr>
          <a:lstStyle/>
          <a:p>
            <a:r>
              <a:rPr kumimoji="1" lang="en-US" altLang="ja-JP" b="0" strike="sngStrike" dirty="0"/>
              <a:t>Dense situation</a:t>
            </a:r>
          </a:p>
        </p:txBody>
      </p:sp>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5" name="直線コネクタ 14">
            <a:extLst>
              <a:ext uri="{FF2B5EF4-FFF2-40B4-BE49-F238E27FC236}">
                <a16:creationId xmlns:a16="http://schemas.microsoft.com/office/drawing/2014/main" id="{B6831489-CDD8-4D79-BB1F-76896B8BA15F}"/>
              </a:ext>
            </a:extLst>
          </p:cNvPr>
          <p:cNvCxnSpPr/>
          <p:nvPr/>
        </p:nvCxnSpPr>
        <p:spPr>
          <a:xfrm>
            <a:off x="1777740" y="3422194"/>
            <a:ext cx="818231" cy="252872"/>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4006148" y="2664290"/>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273951" y="2479963"/>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
        <p:nvSpPr>
          <p:cNvPr id="3" name="TextBox 2">
            <a:extLst>
              <a:ext uri="{FF2B5EF4-FFF2-40B4-BE49-F238E27FC236}">
                <a16:creationId xmlns:a16="http://schemas.microsoft.com/office/drawing/2014/main" id="{6A166EE8-7E75-462F-8C3D-0085548C8DE0}"/>
              </a:ext>
            </a:extLst>
          </p:cNvPr>
          <p:cNvSpPr txBox="1"/>
          <p:nvPr/>
        </p:nvSpPr>
        <p:spPr>
          <a:xfrm>
            <a:off x="12886" y="5965768"/>
            <a:ext cx="4172937" cy="369332"/>
          </a:xfrm>
          <a:prstGeom prst="rect">
            <a:avLst/>
          </a:prstGeom>
          <a:noFill/>
        </p:spPr>
        <p:txBody>
          <a:bodyPr wrap="none" rtlCol="0">
            <a:spAutoFit/>
          </a:bodyPr>
          <a:lstStyle/>
          <a:p>
            <a:r>
              <a:rPr lang="en-US" b="0" dirty="0">
                <a:solidFill>
                  <a:srgbClr val="FF0000"/>
                </a:solidFill>
              </a:rPr>
              <a:t>Please add electric and hybrid vehicles</a:t>
            </a:r>
          </a:p>
        </p:txBody>
      </p:sp>
    </p:spTree>
    <p:extLst>
      <p:ext uri="{BB962C8B-B14F-4D97-AF65-F5344CB8AC3E}">
        <p14:creationId xmlns:p14="http://schemas.microsoft.com/office/powerpoint/2010/main" val="186899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付プレースホルダー 8">
            <a:extLst>
              <a:ext uri="{FF2B5EF4-FFF2-40B4-BE49-F238E27FC236}">
                <a16:creationId xmlns:a16="http://schemas.microsoft.com/office/drawing/2014/main" id="{7DAC9AAA-06DF-417E-B736-87B7FC127E40}"/>
              </a:ext>
            </a:extLst>
          </p:cNvPr>
          <p:cNvSpPr>
            <a:spLocks noGrp="1"/>
          </p:cNvSpPr>
          <p:nvPr>
            <p:ph type="dt" idx="10"/>
          </p:nvPr>
        </p:nvSpPr>
        <p:spPr/>
        <p:txBody>
          <a:bodyPr/>
          <a:lstStyle/>
          <a:p>
            <a:r>
              <a:rPr kumimoji="1" lang="en-US" altLang="ja-JP"/>
              <a:t>May 2021</a:t>
            </a:r>
            <a:endParaRPr kumimoji="1" lang="ja-JP" altLang="en-US"/>
          </a:p>
        </p:txBody>
      </p:sp>
      <p:sp>
        <p:nvSpPr>
          <p:cNvPr id="10" name="フッター プレースホルダー 9">
            <a:extLst>
              <a:ext uri="{FF2B5EF4-FFF2-40B4-BE49-F238E27FC236}">
                <a16:creationId xmlns:a16="http://schemas.microsoft.com/office/drawing/2014/main" id="{751F920D-6C77-4FB4-81D8-CC8C29065B44}"/>
              </a:ext>
            </a:extLst>
          </p:cNvPr>
          <p:cNvSpPr>
            <a:spLocks noGrp="1"/>
          </p:cNvSpPr>
          <p:nvPr>
            <p:ph type="ftr" idx="11"/>
          </p:nvPr>
        </p:nvSpPr>
        <p:spPr>
          <a:xfrm>
            <a:off x="4341813" y="6475412"/>
            <a:ext cx="4802187" cy="26977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1" name="スライド番号プレースホルダー 10">
            <a:extLst>
              <a:ext uri="{FF2B5EF4-FFF2-40B4-BE49-F238E27FC236}">
                <a16:creationId xmlns:a16="http://schemas.microsoft.com/office/drawing/2014/main" id="{CC140077-E18A-4E8A-A7DF-73B6D50E720C}"/>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82DF758C-32E7-4865-9C28-FF6C601A669C}"/>
              </a:ext>
            </a:extLst>
          </p:cNvPr>
          <p:cNvSpPr>
            <a:spLocks noGrp="1"/>
          </p:cNvSpPr>
          <p:nvPr>
            <p:ph type="title"/>
          </p:nvPr>
        </p:nvSpPr>
        <p:spPr>
          <a:xfrm>
            <a:off x="2042556" y="685799"/>
            <a:ext cx="6415644" cy="511233"/>
          </a:xfrm>
        </p:spPr>
        <p:txBody>
          <a:bodyPr/>
          <a:lstStyle/>
          <a:p>
            <a:r>
              <a:rPr kumimoji="1" lang="en-US" altLang="ja-JP" dirty="0"/>
              <a:t>Cabin Room Environment</a:t>
            </a:r>
            <a:endParaRPr kumimoji="1" lang="ja-JP" altLang="en-US" dirty="0"/>
          </a:p>
        </p:txBody>
      </p:sp>
      <p:sp>
        <p:nvSpPr>
          <p:cNvPr id="3" name="テキスト ボックス 2">
            <a:extLst>
              <a:ext uri="{FF2B5EF4-FFF2-40B4-BE49-F238E27FC236}">
                <a16:creationId xmlns:a16="http://schemas.microsoft.com/office/drawing/2014/main" id="{2C016E41-0C49-4886-AF0E-12AA4C8E1B31}"/>
              </a:ext>
            </a:extLst>
          </p:cNvPr>
          <p:cNvSpPr txBox="1"/>
          <p:nvPr/>
        </p:nvSpPr>
        <p:spPr>
          <a:xfrm>
            <a:off x="361025" y="1706278"/>
            <a:ext cx="3949085" cy="1754326"/>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A lot of metallic components</a:t>
            </a:r>
          </a:p>
          <a:p>
            <a:pPr marL="285750" indent="-285750">
              <a:buFont typeface="Arial" panose="020B0604020202020204" pitchFamily="34" charset="0"/>
              <a:buChar char="•"/>
            </a:pPr>
            <a:r>
              <a:rPr kumimoji="1" lang="en-US" altLang="ja-JP" b="0" dirty="0"/>
              <a:t>Human being moves in the cabin room</a:t>
            </a:r>
          </a:p>
          <a:p>
            <a:pPr marL="285750" indent="-285750">
              <a:buFont typeface="Arial" panose="020B0604020202020204" pitchFamily="34" charset="0"/>
              <a:buChar char="•"/>
            </a:pPr>
            <a:endParaRPr kumimoji="1" lang="en-US" altLang="ja-JP" b="0" dirty="0"/>
          </a:p>
          <a:p>
            <a:pPr marL="285750" indent="-285750">
              <a:buFont typeface="Arial" panose="020B0604020202020204" pitchFamily="34" charset="0"/>
              <a:buChar char="•"/>
            </a:pP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4" name="テキスト ボックス 3">
            <a:extLst>
              <a:ext uri="{FF2B5EF4-FFF2-40B4-BE49-F238E27FC236}">
                <a16:creationId xmlns:a16="http://schemas.microsoft.com/office/drawing/2014/main" id="{3A872E0B-C4A4-4C61-B87B-0E8FB2C355CE}"/>
              </a:ext>
            </a:extLst>
          </p:cNvPr>
          <p:cNvSpPr txBox="1"/>
          <p:nvPr/>
        </p:nvSpPr>
        <p:spPr>
          <a:xfrm>
            <a:off x="4833891" y="1706278"/>
            <a:ext cx="4097045" cy="2308324"/>
          </a:xfrm>
          <a:prstGeom prst="rect">
            <a:avLst/>
          </a:prstGeom>
          <a:noFill/>
        </p:spPr>
        <p:txBody>
          <a:bodyPr wrap="square">
            <a:spAutoFit/>
          </a:bodyPr>
          <a:lstStyle/>
          <a:p>
            <a:r>
              <a:rPr kumimoji="1" lang="en-US" altLang="ja-JP" b="0" dirty="0"/>
              <a:t>Larger path-loss than free propagation</a:t>
            </a:r>
          </a:p>
          <a:p>
            <a:r>
              <a:rPr kumimoji="1" lang="en-US" altLang="ja-JP" b="0" dirty="0"/>
              <a:t>Human body absolve RF energy. Dynamic path loss issue and safety issue for passengers should be considered.</a:t>
            </a:r>
          </a:p>
          <a:p>
            <a:r>
              <a:rPr kumimoji="1" lang="en-US" altLang="ja-JP" b="0" dirty="0"/>
              <a:t>Even smaller effect than engine room environment, electro-magnetic interference should be considered.</a:t>
            </a:r>
          </a:p>
        </p:txBody>
      </p:sp>
      <p:sp>
        <p:nvSpPr>
          <p:cNvPr id="5" name="矢印: 右 4">
            <a:extLst>
              <a:ext uri="{FF2B5EF4-FFF2-40B4-BE49-F238E27FC236}">
                <a16:creationId xmlns:a16="http://schemas.microsoft.com/office/drawing/2014/main" id="{EC293B51-57BA-47EF-9309-0C692FD665EC}"/>
              </a:ext>
            </a:extLst>
          </p:cNvPr>
          <p:cNvSpPr/>
          <p:nvPr/>
        </p:nvSpPr>
        <p:spPr>
          <a:xfrm>
            <a:off x="4150312" y="1777299"/>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 name="矢印: 右 5">
            <a:extLst>
              <a:ext uri="{FF2B5EF4-FFF2-40B4-BE49-F238E27FC236}">
                <a16:creationId xmlns:a16="http://schemas.microsoft.com/office/drawing/2014/main" id="{E2C8C5E8-0990-4D11-AF9B-F1DD01EEFE50}"/>
              </a:ext>
            </a:extLst>
          </p:cNvPr>
          <p:cNvSpPr/>
          <p:nvPr/>
        </p:nvSpPr>
        <p:spPr>
          <a:xfrm>
            <a:off x="4150312" y="2069827"/>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65371F66-1206-4220-9ACB-30CE860D04BD}"/>
              </a:ext>
            </a:extLst>
          </p:cNvPr>
          <p:cNvSpPr/>
          <p:nvPr/>
        </p:nvSpPr>
        <p:spPr>
          <a:xfrm>
            <a:off x="4150312" y="3163854"/>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 name="テキスト ボックス 11">
            <a:extLst>
              <a:ext uri="{FF2B5EF4-FFF2-40B4-BE49-F238E27FC236}">
                <a16:creationId xmlns:a16="http://schemas.microsoft.com/office/drawing/2014/main" id="{22D6A09F-9114-4652-B1A4-AC97FE551AA6}"/>
              </a:ext>
            </a:extLst>
          </p:cNvPr>
          <p:cNvSpPr txBox="1"/>
          <p:nvPr/>
        </p:nvSpPr>
        <p:spPr>
          <a:xfrm>
            <a:off x="461639" y="4327791"/>
            <a:ext cx="8369423" cy="1200329"/>
          </a:xfrm>
          <a:prstGeom prst="rect">
            <a:avLst/>
          </a:prstGeom>
          <a:solidFill>
            <a:srgbClr val="FFFF00"/>
          </a:solidFill>
          <a:ln>
            <a:solidFill>
              <a:schemeClr val="tx1"/>
            </a:solidFill>
          </a:ln>
        </p:spPr>
        <p:txBody>
          <a:bodyPr wrap="square">
            <a:spAutoFit/>
          </a:bodyPr>
          <a:lstStyle/>
          <a:p>
            <a:r>
              <a:rPr lang="en-US" altLang="ja-JP" dirty="0"/>
              <a:t>Note:</a:t>
            </a:r>
          </a:p>
          <a:p>
            <a:pPr marL="285750" indent="-285750">
              <a:buFont typeface="Arial" panose="020B0604020202020204" pitchFamily="34" charset="0"/>
              <a:buChar char="•"/>
            </a:pPr>
            <a:r>
              <a:rPr lang="en-US" altLang="ja-JP" b="0" dirty="0"/>
              <a:t>Noise and interference through the glass windows cannot be ignored.</a:t>
            </a:r>
          </a:p>
          <a:p>
            <a:pPr marL="285750" indent="-285750">
              <a:buFont typeface="Arial" panose="020B0604020202020204" pitchFamily="34" charset="0"/>
              <a:buChar char="•"/>
            </a:pPr>
            <a:r>
              <a:rPr kumimoji="1" lang="en-US" altLang="ja-JP" b="0" dirty="0"/>
              <a:t>Interference from BT/WiF</a:t>
            </a:r>
            <a:r>
              <a:rPr lang="en-US" altLang="ja-JP" b="0" dirty="0"/>
              <a:t>i/ cellular / ETC (Electric toll correction system), car navigation</a:t>
            </a:r>
            <a:r>
              <a:rPr lang="en-US" altLang="ja-JP" b="0" strike="sngStrike" dirty="0"/>
              <a:t>, DSRC (</a:t>
            </a:r>
            <a:r>
              <a:rPr lang="en-US" altLang="ja-JP" b="0" i="0" strike="sngStrike" dirty="0">
                <a:solidFill>
                  <a:srgbClr val="202124"/>
                </a:solidFill>
                <a:effectLst/>
                <a:latin typeface="arial" panose="020B0604020202020204" pitchFamily="34" charset="0"/>
              </a:rPr>
              <a:t>Dedicated Short Range Communications).</a:t>
            </a:r>
            <a:endParaRPr kumimoji="1" lang="en-US" altLang="ja-JP" b="0" strike="sngStrike" dirty="0"/>
          </a:p>
        </p:txBody>
      </p:sp>
      <p:sp>
        <p:nvSpPr>
          <p:cNvPr id="8" name="TextBox 7">
            <a:extLst>
              <a:ext uri="{FF2B5EF4-FFF2-40B4-BE49-F238E27FC236}">
                <a16:creationId xmlns:a16="http://schemas.microsoft.com/office/drawing/2014/main" id="{F11E3E42-4E2B-45DD-8FCE-CB2459192118}"/>
              </a:ext>
            </a:extLst>
          </p:cNvPr>
          <p:cNvSpPr txBox="1"/>
          <p:nvPr/>
        </p:nvSpPr>
        <p:spPr>
          <a:xfrm>
            <a:off x="2948473" y="5691673"/>
            <a:ext cx="4365298" cy="369332"/>
          </a:xfrm>
          <a:prstGeom prst="rect">
            <a:avLst/>
          </a:prstGeom>
          <a:noFill/>
        </p:spPr>
        <p:txBody>
          <a:bodyPr wrap="none" rtlCol="0">
            <a:spAutoFit/>
          </a:bodyPr>
          <a:lstStyle/>
          <a:p>
            <a:r>
              <a:rPr lang="en-US" b="0" dirty="0"/>
              <a:t>DSRC is not allowed to operate anymore</a:t>
            </a:r>
          </a:p>
        </p:txBody>
      </p:sp>
    </p:spTree>
    <p:extLst>
      <p:ext uri="{BB962C8B-B14F-4D97-AF65-F5344CB8AC3E}">
        <p14:creationId xmlns:p14="http://schemas.microsoft.com/office/powerpoint/2010/main" val="434694024"/>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1894</TotalTime>
  <Words>2866</Words>
  <Application>Microsoft Office PowerPoint</Application>
  <PresentationFormat>画面に合わせる (4:3)</PresentationFormat>
  <Paragraphs>471</Paragraphs>
  <Slides>24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游ゴシック</vt:lpstr>
      <vt:lpstr>Arial</vt:lpstr>
      <vt:lpstr>Arial</vt:lpstr>
      <vt:lpstr>Times New Roman</vt:lpstr>
      <vt:lpstr>Default Design</vt:lpstr>
      <vt:lpstr>PowerPoint プレゼンテーション</vt:lpstr>
      <vt:lpstr>SG15.6a Channel and Environmental Models  of Human and Vehicle Body Area Networks (HBAN and VBAN)Including EMC/EMI Issues</vt:lpstr>
      <vt:lpstr>Channel models and scenarios in IEEE802.15.6-2012</vt:lpstr>
      <vt:lpstr>Classification of Channel and Environment Models for Human and Vehicle Body Area Networks (HBAN&amp;VBAN)</vt:lpstr>
      <vt:lpstr>Channel and Environmental Models</vt:lpstr>
      <vt:lpstr>Various Interference in Coexistence</vt:lpstr>
      <vt:lpstr>Environment Model in Vehicle</vt:lpstr>
      <vt:lpstr>Engine Room Environment</vt:lpstr>
      <vt:lpstr>Cabin Room Environment</vt:lpstr>
      <vt:lpstr>On Vehicle Environment</vt:lpstr>
      <vt:lpstr>Environment models that can be applicable against different type of vehicles</vt:lpstr>
      <vt:lpstr>Channel and Environment Model Categories</vt:lpstr>
      <vt:lpstr>In-Vehicle Body Model Categories</vt:lpstr>
      <vt:lpstr>On-Vehicle Body Model Categories</vt:lpstr>
      <vt:lpstr>Around Vehicle Body Model Categories</vt:lpstr>
      <vt:lpstr>Inter Vehicle (Vehicle to Vehicle) Model Categories</vt:lpstr>
      <vt:lpstr>Summary</vt:lpstr>
      <vt:lpstr>Reference</vt:lpstr>
      <vt:lpstr>Automotive Systems and EMC</vt:lpstr>
      <vt:lpstr>PowerPoint プレゼンテーション</vt:lpstr>
      <vt:lpstr>EMC model</vt:lpstr>
      <vt:lpstr>Electromagnetic Environment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kohno-ryuji-ns@ynu.ac.jp</cp:lastModifiedBy>
  <cp:revision>158</cp:revision>
  <dcterms:created xsi:type="dcterms:W3CDTF">2021-04-23T05:27:11Z</dcterms:created>
  <dcterms:modified xsi:type="dcterms:W3CDTF">2021-05-11T04:05:33Z</dcterms:modified>
</cp:coreProperties>
</file>