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1"/>
  </p:notesMasterIdLst>
  <p:handoutMasterIdLst>
    <p:handoutMasterId r:id="rId12"/>
  </p:handoutMasterIdLst>
  <p:sldIdLst>
    <p:sldId id="319" r:id="rId5"/>
    <p:sldId id="2364" r:id="rId6"/>
    <p:sldId id="2365" r:id="rId7"/>
    <p:sldId id="2368" r:id="rId8"/>
    <p:sldId id="2366" r:id="rId9"/>
    <p:sldId id="2367" r:id="rId10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959" autoAdjust="0"/>
    <p:restoredTop sz="94660"/>
  </p:normalViewPr>
  <p:slideViewPr>
    <p:cSldViewPr>
      <p:cViewPr varScale="1">
        <p:scale>
          <a:sx n="111" d="100"/>
          <a:sy n="111" d="100"/>
        </p:scale>
        <p:origin x="426" y="102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19-May-21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4175" y="701675"/>
            <a:ext cx="6165850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/>
              <a:t>doc.: 15-13/0083r0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2474B621-0683-2C49-85C4-D962E663A1EC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9636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2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2674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3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2573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4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18253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5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39506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Jay Holcomb (Itron)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May 2021</a:t>
            </a:r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May 2021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419987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Report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873097" y="6494441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802.15-21/0242r00</a:t>
            </a:r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9BC34302-A97D-43C8-8013-FF4E8B17686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 bwMode="auto">
          <a:xfrm>
            <a:off x="10133543" y="6475413"/>
            <a:ext cx="125835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9pPr>
          </a:lstStyle>
          <a:p>
            <a:r>
              <a:rPr lang="en-US" dirty="0"/>
              <a:t>Jay Holcomb (Itron)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eee802.org/18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mentor.ieee.org/802.18/dcn/21/18-21-0053-01-0000-agenda-electronic-interim-13-20may21-rr-tag-pty.pptx" TargetMode="External"/><Relationship Id="rId4" Type="http://schemas.openxmlformats.org/officeDocument/2006/relationships/hyperlink" Target="https://ieee802.org/802tele_calendar.html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8/dcn/21/18-21-0036-04-0000-frequency-table-template.xlsx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665-00-0wng-proactive-spectrum-planning.pptx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8/dcn/16/18-16-0038-18-0000-teleconference-call-in-info.pptx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ieee802.org/802tele_calendar.html" TargetMode="External"/><Relationship Id="rId4" Type="http://schemas.openxmlformats.org/officeDocument/2006/relationships/hyperlink" Target="https://ieeesa.webex.com/ieeesa/j.php?MTID=mac8a92e41db417f3b4a55e5686090488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>
            <a:off x="929218" y="332601"/>
            <a:ext cx="134011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9pPr>
          </a:lstStyle>
          <a:p>
            <a:r>
              <a:rPr lang="en-US"/>
              <a:t>May 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 bwMode="auto">
          <a:xfrm>
            <a:off x="10133543" y="6475413"/>
            <a:ext cx="125835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9pPr>
          </a:lstStyle>
          <a:p>
            <a:r>
              <a:rPr lang="en-US" dirty="0"/>
              <a:t>Jay Holcomb (Itron)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930396" y="6475413"/>
            <a:ext cx="432811" cy="184666"/>
          </a:xfrm>
        </p:spPr>
        <p:txBody>
          <a:bodyPr/>
          <a:lstStyle/>
          <a:p>
            <a:r>
              <a:rPr lang="en-US" dirty="0"/>
              <a:t>Slide </a:t>
            </a:r>
            <a:fld id="{AA8A01DF-F7FD-444B-8432-819BBAFADCAE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10" name="Rectangle 1">
            <a:extLst>
              <a:ext uri="{FF2B5EF4-FFF2-40B4-BE49-F238E27FC236}">
                <a16:creationId xmlns:a16="http://schemas.microsoft.com/office/drawing/2014/main" id="{2473E782-B72C-4428-B60E-2195EFA1034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09800" y="685800"/>
            <a:ext cx="7772400" cy="1066800"/>
          </a:xfrm>
          <a:ln/>
        </p:spPr>
        <p:txBody>
          <a:bodyPr/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dirty="0"/>
              <a:t>IEEE 802.18 RR-TAG</a:t>
            </a:r>
            <a:br>
              <a:rPr lang="en-US" sz="2400" dirty="0"/>
            </a:br>
            <a:r>
              <a:rPr lang="en-US" sz="2400" dirty="0"/>
              <a:t>Electronic Wireless Interim</a:t>
            </a:r>
            <a:br>
              <a:rPr lang="en-US" sz="2400" dirty="0"/>
            </a:br>
            <a:r>
              <a:rPr lang="en-GB" sz="2400" dirty="0"/>
              <a:t>Liaison  from 802.18 to 802.15</a:t>
            </a:r>
            <a:endParaRPr lang="en-GB" dirty="0"/>
          </a:p>
        </p:txBody>
      </p:sp>
      <p:sp>
        <p:nvSpPr>
          <p:cNvPr id="11" name="Rectangle 2">
            <a:extLst>
              <a:ext uri="{FF2B5EF4-FFF2-40B4-BE49-F238E27FC236}">
                <a16:creationId xmlns:a16="http://schemas.microsoft.com/office/drawing/2014/main" id="{922D0B4D-6157-453D-B582-E968662E51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2788" y="1793082"/>
            <a:ext cx="7999412" cy="7715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 marL="0" indent="0" algn="r">
              <a:spcBef>
                <a:spcPts val="500"/>
              </a:spcBef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kern="0" dirty="0"/>
              <a:t>Dates:</a:t>
            </a:r>
            <a:r>
              <a:rPr lang="en-GB" sz="2000" b="0" kern="0" dirty="0"/>
              <a:t> 20 May 21</a:t>
            </a:r>
          </a:p>
        </p:txBody>
      </p:sp>
      <p:graphicFrame>
        <p:nvGraphicFramePr>
          <p:cNvPr id="12" name="Object 3">
            <a:extLst>
              <a:ext uri="{FF2B5EF4-FFF2-40B4-BE49-F238E27FC236}">
                <a16:creationId xmlns:a16="http://schemas.microsoft.com/office/drawing/2014/main" id="{CBF8EF22-59AA-407B-9065-E5F02544E75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99297329"/>
              </p:ext>
            </p:extLst>
          </p:nvPr>
        </p:nvGraphicFramePr>
        <p:xfrm>
          <a:off x="2066925" y="3597275"/>
          <a:ext cx="7275513" cy="2554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7500366" imgH="2643304" progId="Word.Document.8">
                  <p:embed/>
                </p:oleObj>
              </mc:Choice>
              <mc:Fallback>
                <p:oleObj name="Document" r:id="rId3" imgW="7500366" imgH="2643304" progId="Word.Document.8">
                  <p:embed/>
                  <p:pic>
                    <p:nvPicPr>
                      <p:cNvPr id="12" name="Object 3">
                        <a:extLst>
                          <a:ext uri="{FF2B5EF4-FFF2-40B4-BE49-F238E27FC236}">
                            <a16:creationId xmlns:a16="http://schemas.microsoft.com/office/drawing/2014/main" id="{CBF8EF22-59AA-407B-9065-E5F02544E75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66925" y="3597275"/>
                        <a:ext cx="7275513" cy="25542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Rectangle 4">
            <a:extLst>
              <a:ext uri="{FF2B5EF4-FFF2-40B4-BE49-F238E27FC236}">
                <a16:creationId xmlns:a16="http://schemas.microsoft.com/office/drawing/2014/main" id="{6035F870-CB2C-47E7-AA77-80949CEE64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73492" y="3040062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  <p:extLst>
      <p:ext uri="{BB962C8B-B14F-4D97-AF65-F5344CB8AC3E}">
        <p14:creationId xmlns:p14="http://schemas.microsoft.com/office/powerpoint/2010/main" val="41587647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901699" y="555626"/>
            <a:ext cx="10361084" cy="685799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dirty="0"/>
              <a:t>802.18 Liaison to 802.15 – May 2021</a:t>
            </a:r>
            <a:endParaRPr lang="en-GB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idx="1"/>
          </p:nvPr>
        </p:nvSpPr>
        <p:spPr>
          <a:xfrm>
            <a:off x="533400" y="1143000"/>
            <a:ext cx="11506200" cy="5332414"/>
          </a:xfrm>
          <a:ln/>
        </p:spPr>
        <p:txBody>
          <a:bodyPr/>
          <a:lstStyle/>
          <a:p>
            <a:pPr marL="342900" lvl="1" indent="-34290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en-US" b="1" dirty="0">
                <a:cs typeface="+mn-cs"/>
              </a:rPr>
              <a:t>Schedule this plenary </a:t>
            </a:r>
          </a:p>
          <a:p>
            <a:pPr marL="742950" lvl="2" indent="-342900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dirty="0">
                <a:cs typeface="+mn-cs"/>
              </a:rPr>
              <a:t>Thursday 13</a:t>
            </a:r>
            <a:r>
              <a:rPr lang="en-US" baseline="30000" dirty="0">
                <a:cs typeface="+mn-cs"/>
              </a:rPr>
              <a:t>th</a:t>
            </a:r>
            <a:r>
              <a:rPr lang="en-US" dirty="0">
                <a:cs typeface="+mn-cs"/>
              </a:rPr>
              <a:t>  15:00et, 1hr, opening – using RR-TAG’s normal weekly call-in which is on .18 web site, etc.</a:t>
            </a:r>
          </a:p>
          <a:p>
            <a:pPr marL="742950" lvl="2" indent="-34290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en-US" dirty="0">
                <a:cs typeface="+mn-cs"/>
              </a:rPr>
              <a:t>Thursday 20</a:t>
            </a:r>
            <a:r>
              <a:rPr lang="en-US" baseline="30000" dirty="0">
                <a:cs typeface="+mn-cs"/>
              </a:rPr>
              <a:t>th</a:t>
            </a:r>
            <a:r>
              <a:rPr lang="en-US" dirty="0">
                <a:cs typeface="+mn-cs"/>
              </a:rPr>
              <a:t>  15:00et, 1hr, closing – using RR-TAG’s normal weekly call-in which is on .18 web site, etc.</a:t>
            </a:r>
          </a:p>
          <a:p>
            <a:pPr marL="1200150" lvl="3" indent="-34290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en-US" dirty="0">
                <a:cs typeface="+mn-cs"/>
                <a:hlinkClick r:id="rId3"/>
              </a:rPr>
              <a:t>https://www.ieee802.org/18/</a:t>
            </a:r>
            <a:r>
              <a:rPr lang="en-US" dirty="0">
                <a:cs typeface="+mn-cs"/>
              </a:rPr>
              <a:t> </a:t>
            </a:r>
          </a:p>
          <a:p>
            <a:pPr marL="742950" lvl="2" indent="-34290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endParaRPr lang="en-US" dirty="0">
              <a:cs typeface="+mn-cs"/>
            </a:endParaRPr>
          </a:p>
          <a:p>
            <a:pPr marL="742950" lvl="2" indent="-34290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en-US" dirty="0">
                <a:cs typeface="+mn-cs"/>
              </a:rPr>
              <a:t>These are also listed on the 802-teleconference calendar 		(and backup slides in weekly agenda slides) </a:t>
            </a:r>
          </a:p>
          <a:p>
            <a:pPr marL="1200150" lvl="3" indent="-34290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en-US" sz="1800" dirty="0">
                <a:cs typeface="+mn-cs"/>
                <a:hlinkClick r:id="rId4"/>
              </a:rPr>
              <a:t>https://ieee802.org/802tele_calendar.html</a:t>
            </a:r>
            <a:r>
              <a:rPr lang="en-US" sz="1800" dirty="0">
                <a:cs typeface="+mn-cs"/>
              </a:rPr>
              <a:t> </a:t>
            </a:r>
          </a:p>
          <a:p>
            <a:pPr marL="0" lvl="2" indent="0">
              <a:spcBef>
                <a:spcPts val="300"/>
              </a:spcBef>
              <a:spcAft>
                <a:spcPts val="0"/>
              </a:spcAft>
              <a:defRPr/>
            </a:pPr>
            <a:endParaRPr lang="en-US" b="1" dirty="0">
              <a:solidFill>
                <a:schemeClr val="tx1"/>
              </a:solidFill>
            </a:endParaRPr>
          </a:p>
          <a:p>
            <a:pPr marL="1200150" lvl="3" indent="-342900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endParaRPr lang="en-US" dirty="0">
              <a:cs typeface="+mn-cs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2000" dirty="0">
              <a:effectLst/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effectLst/>
                <a:ea typeface="Calibri" panose="020F0502020204030204" pitchFamily="34" charset="0"/>
              </a:rPr>
              <a:t>802.18 May 2021 </a:t>
            </a:r>
            <a:r>
              <a:rPr lang="en-US" sz="2000" dirty="0">
                <a:ea typeface="Calibri" panose="020F0502020204030204" pitchFamily="34" charset="0"/>
              </a:rPr>
              <a:t>Interim calls </a:t>
            </a:r>
            <a:r>
              <a:rPr lang="en-US" sz="2000" dirty="0">
                <a:effectLst/>
                <a:ea typeface="Calibri" panose="020F0502020204030204" pitchFamily="34" charset="0"/>
              </a:rPr>
              <a:t>will be much like our normal weekly calls including the agenda, </a:t>
            </a:r>
          </a:p>
          <a:p>
            <a:pPr marL="400050" lvl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effectLst/>
                <a:ea typeface="Calibri" panose="020F0502020204030204" pitchFamily="34" charset="0"/>
              </a:rPr>
              <a:t> </a:t>
            </a:r>
            <a:r>
              <a:rPr lang="en-US" sz="1600" dirty="0">
                <a:effectLst/>
                <a:ea typeface="Calibri" panose="020F0502020204030204" pitchFamily="34" charset="0"/>
                <a:hlinkClick r:id="rId5"/>
              </a:rPr>
              <a:t>https://mentor.ieee.org/802.18/dcn/21/18-21-0053-01-0000-agenda-electronic-interim-13-20may21-rr-tag-pty.pptx</a:t>
            </a:r>
            <a:r>
              <a:rPr lang="en-US" sz="1600" dirty="0">
                <a:effectLst/>
                <a:ea typeface="Calibri" panose="020F0502020204030204" pitchFamily="34" charset="0"/>
              </a:rPr>
              <a:t> </a:t>
            </a:r>
          </a:p>
          <a:p>
            <a:pPr marL="342900" lvl="3" indent="0">
              <a:spcBef>
                <a:spcPts val="30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65263C9-F828-4539-896D-227955B9D76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603060B-5570-4835-9296-8A10A821E02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2021</a:t>
            </a:r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23D2BF0C-2A49-458B-8AC1-5ECD341CFB8E}"/>
              </a:ext>
            </a:extLst>
          </p:cNvPr>
          <p:cNvSpPr txBox="1">
            <a:spLocks/>
          </p:cNvSpPr>
          <p:nvPr/>
        </p:nvSpPr>
        <p:spPr bwMode="auto">
          <a:xfrm>
            <a:off x="10133543" y="6475413"/>
            <a:ext cx="125835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  <a:lvl2pPr marL="45720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2pPr>
            <a:lvl3pPr marL="914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3pPr>
            <a:lvl4pPr marL="13716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4pPr>
            <a:lvl5pPr marL="18288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9pPr>
          </a:lstStyle>
          <a:p>
            <a:r>
              <a:rPr lang="en-US"/>
              <a:t>Jay Holcomb (Itron)</a:t>
            </a:r>
            <a:endParaRPr lang="en-US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C38E1BF4-3A08-4629-90E2-7A2D1ED897D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Jay Holcomb (Itron)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8136481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901699" y="555626"/>
            <a:ext cx="10361084" cy="685799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dirty="0"/>
              <a:t>802.18 Liaison – May 2021 – highlights </a:t>
            </a:r>
            <a:endParaRPr lang="en-GB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idx="1"/>
          </p:nvPr>
        </p:nvSpPr>
        <p:spPr>
          <a:xfrm>
            <a:off x="901699" y="1143000"/>
            <a:ext cx="10488086" cy="5332414"/>
          </a:xfrm>
          <a:ln/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dirty="0">
                <a:effectLst/>
                <a:ea typeface="Calibri" panose="020F0502020204030204" pitchFamily="34" charset="0"/>
              </a:rPr>
              <a:t>W</a:t>
            </a:r>
            <a:r>
              <a:rPr lang="en-US" sz="1800" dirty="0">
                <a:ea typeface="Calibri" panose="020F0502020204030204" pitchFamily="34" charset="0"/>
              </a:rPr>
              <a:t>ill have the </a:t>
            </a:r>
            <a:r>
              <a:rPr lang="en-US" sz="1800" dirty="0">
                <a:effectLst/>
                <a:ea typeface="Calibri" panose="020F0502020204030204" pitchFamily="34" charset="0"/>
              </a:rPr>
              <a:t>normal EU updates what is going in ETSI and CEPT,  </a:t>
            </a:r>
          </a:p>
          <a:p>
            <a:pPr marL="400050" lvl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dirty="0">
                <a:ea typeface="Calibri" panose="020F0502020204030204" pitchFamily="34" charset="0"/>
              </a:rPr>
              <a:t>Th</a:t>
            </a:r>
            <a:r>
              <a:rPr lang="en-US" sz="1800" dirty="0">
                <a:effectLst/>
                <a:ea typeface="Calibri" panose="020F0502020204030204" pitchFamily="34" charset="0"/>
              </a:rPr>
              <a:t>e 6 GHz and 5 GHz standards are still active in the different EU processes.  </a:t>
            </a:r>
            <a:r>
              <a:rPr lang="en-US" sz="1800" dirty="0">
                <a:ea typeface="Calibri" panose="020F0502020204030204" pitchFamily="34" charset="0"/>
              </a:rPr>
              <a:t>And 60 GHz also. </a:t>
            </a:r>
          </a:p>
          <a:p>
            <a:pPr marL="400050" lvl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dirty="0">
                <a:effectLst/>
                <a:ea typeface="Calibri" panose="020F0502020204030204" pitchFamily="34" charset="0"/>
              </a:rPr>
              <a:t>User Access Restrictions </a:t>
            </a:r>
            <a:r>
              <a:rPr lang="en-US" sz="1800" dirty="0">
                <a:ea typeface="Calibri" panose="020F0502020204030204" pitchFamily="34" charset="0"/>
              </a:rPr>
              <a:t>and Receiver Performance also being worked. </a:t>
            </a:r>
            <a:endParaRPr lang="en-US" sz="1800" dirty="0">
              <a:effectLst/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2000" dirty="0">
              <a:effectLst/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dirty="0">
                <a:ea typeface="Calibri" panose="020F0502020204030204" pitchFamily="34" charset="0"/>
              </a:rPr>
              <a:t>What is going on i</a:t>
            </a:r>
            <a:r>
              <a:rPr lang="en-US" sz="1800" dirty="0">
                <a:effectLst/>
                <a:ea typeface="Calibri" panose="020F0502020204030204" pitchFamily="34" charset="0"/>
              </a:rPr>
              <a:t>n other regions </a:t>
            </a:r>
            <a:r>
              <a:rPr lang="en-US" sz="1800" dirty="0">
                <a:ea typeface="Calibri" panose="020F0502020204030204" pitchFamily="34" charset="0"/>
              </a:rPr>
              <a:t>does c</a:t>
            </a:r>
            <a:r>
              <a:rPr lang="en-US" sz="1800" dirty="0">
                <a:effectLst/>
                <a:ea typeface="Calibri" panose="020F0502020204030204" pitchFamily="34" charset="0"/>
              </a:rPr>
              <a:t>hange most any day. </a:t>
            </a:r>
          </a:p>
          <a:p>
            <a:pPr marL="400050" lvl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dirty="0">
                <a:ea typeface="Calibri" panose="020F0502020204030204" pitchFamily="34" charset="0"/>
              </a:rPr>
              <a:t>We are watching Saudi Arabia for a consultation on 6 GHz.  They are a leader in the region for the band.</a:t>
            </a:r>
          </a:p>
          <a:p>
            <a:pPr marL="400050" lvl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dirty="0">
                <a:ea typeface="Calibri" panose="020F0502020204030204" pitchFamily="34" charset="0"/>
              </a:rPr>
              <a:t>Several other countries (mostly Latin America) are adopting 6 GHz for license exempt use. </a:t>
            </a:r>
            <a:endParaRPr lang="en-US" sz="1800" dirty="0">
              <a:effectLst/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2000" dirty="0">
              <a:effectLst/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ea typeface="Calibri" panose="020F0502020204030204" pitchFamily="34" charset="0"/>
              </a:rPr>
              <a:t>ITU-R WP 5A met and addressed the 3 IEEE 802 contributions,  including THz ( &amp; 6 GHz)</a:t>
            </a:r>
          </a:p>
          <a:p>
            <a:pPr marL="400050" lvl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dirty="0">
                <a:ea typeface="Calibri" panose="020F0502020204030204" pitchFamily="34" charset="0"/>
              </a:rPr>
              <a:t>Note:  WP 5A did discuss and adopted text from the THz contribution from 802.15 THz SC.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2000" dirty="0"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dirty="0">
                <a:ea typeface="Calibri" panose="020F0502020204030204" pitchFamily="34" charset="0"/>
              </a:rPr>
              <a:t>W</a:t>
            </a:r>
            <a:r>
              <a:rPr lang="en-US" sz="1800" dirty="0">
                <a:effectLst/>
                <a:ea typeface="Calibri" panose="020F0502020204030204" pitchFamily="34" charset="0"/>
              </a:rPr>
              <a:t>ill status on the 6 GHz Multi-Stakeholder Groups in the USA.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2000" dirty="0">
              <a:effectLst/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ea typeface="Calibri" panose="020F0502020204030204" pitchFamily="34" charset="0"/>
              </a:rPr>
              <a:t>Status where the initial IEEE 802 Stds </a:t>
            </a:r>
            <a:r>
              <a:rPr lang="en-US" sz="2000" dirty="0">
                <a:effectLst/>
                <a:ea typeface="Calibri" panose="020F0502020204030204" pitchFamily="34" charset="0"/>
              </a:rPr>
              <a:t>Table of Freq. </a:t>
            </a:r>
            <a:r>
              <a:rPr lang="en-US" sz="2000" dirty="0">
                <a:ea typeface="Calibri" panose="020F0502020204030204" pitchFamily="34" charset="0"/>
              </a:rPr>
              <a:t>Ranges</a:t>
            </a:r>
            <a:r>
              <a:rPr lang="en-US" sz="2000" dirty="0">
                <a:effectLst/>
                <a:ea typeface="Calibri" panose="020F0502020204030204" pitchFamily="34" charset="0"/>
              </a:rPr>
              <a:t> is, an 802.19/.18 joint effort  </a:t>
            </a:r>
          </a:p>
          <a:p>
            <a:pPr marL="400050" lvl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>
                <a:effectLst/>
                <a:ea typeface="Calibri" panose="020F0502020204030204" pitchFamily="34" charset="0"/>
              </a:rPr>
              <a:t>The s</a:t>
            </a:r>
            <a:r>
              <a:rPr lang="en-US" dirty="0">
                <a:ea typeface="Calibri" panose="020F0502020204030204" pitchFamily="34" charset="0"/>
              </a:rPr>
              <a:t>preadsheet with the table is starting to come together.  The ad hoc meets 4</a:t>
            </a:r>
            <a:r>
              <a:rPr lang="en-US" baseline="30000" dirty="0">
                <a:ea typeface="Calibri" panose="020F0502020204030204" pitchFamily="34" charset="0"/>
              </a:rPr>
              <a:t>th</a:t>
            </a:r>
            <a:r>
              <a:rPr lang="en-US" dirty="0">
                <a:ea typeface="Calibri" panose="020F0502020204030204" pitchFamily="34" charset="0"/>
              </a:rPr>
              <a:t> Tuesday of the month, 15:00et</a:t>
            </a:r>
          </a:p>
          <a:p>
            <a:pPr marL="400050" lvl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>
                <a:effectLst/>
                <a:ea typeface="Calibri" panose="020F0502020204030204" pitchFamily="34" charset="0"/>
                <a:hlinkClick r:id="rId3"/>
              </a:rPr>
              <a:t>https://mentor.ieee.org/802.18/dcn/21/18-21-0036-04-0000-frequency-table-template.xlsx</a:t>
            </a:r>
            <a:r>
              <a:rPr lang="en-US" dirty="0">
                <a:effectLst/>
                <a:ea typeface="Calibri" panose="020F0502020204030204" pitchFamily="34" charset="0"/>
              </a:rPr>
              <a:t> </a:t>
            </a:r>
          </a:p>
          <a:p>
            <a:pPr marL="0" lvl="2" indent="0">
              <a:spcBef>
                <a:spcPts val="300"/>
              </a:spcBef>
              <a:spcAft>
                <a:spcPts val="0"/>
              </a:spcAft>
              <a:defRPr/>
            </a:pPr>
            <a:endParaRPr lang="en-US" b="1" dirty="0">
              <a:solidFill>
                <a:schemeClr val="tx1"/>
              </a:solidFill>
            </a:endParaRPr>
          </a:p>
          <a:p>
            <a:pPr marL="0" lvl="2" indent="0">
              <a:spcBef>
                <a:spcPts val="300"/>
              </a:spcBef>
              <a:spcAft>
                <a:spcPts val="0"/>
              </a:spcAft>
              <a:defRPr/>
            </a:pPr>
            <a:endParaRPr lang="en-US" b="1" dirty="0">
              <a:solidFill>
                <a:schemeClr val="tx1"/>
              </a:solidFill>
            </a:endParaRPr>
          </a:p>
          <a:p>
            <a:pPr marL="342900" lvl="3" indent="0">
              <a:spcBef>
                <a:spcPts val="30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65263C9-F828-4539-896D-227955B9D76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603060B-5570-4835-9296-8A10A821E02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2021</a:t>
            </a:r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23D2BF0C-2A49-458B-8AC1-5ECD341CFB8E}"/>
              </a:ext>
            </a:extLst>
          </p:cNvPr>
          <p:cNvSpPr txBox="1">
            <a:spLocks/>
          </p:cNvSpPr>
          <p:nvPr/>
        </p:nvSpPr>
        <p:spPr bwMode="auto">
          <a:xfrm>
            <a:off x="10133543" y="6475413"/>
            <a:ext cx="125835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  <a:lvl2pPr marL="45720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2pPr>
            <a:lvl3pPr marL="914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3pPr>
            <a:lvl4pPr marL="13716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4pPr>
            <a:lvl5pPr marL="18288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9pPr>
          </a:lstStyle>
          <a:p>
            <a:r>
              <a:rPr lang="en-US"/>
              <a:t>Jay Holcomb (Itron)</a:t>
            </a:r>
            <a:endParaRPr lang="en-US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C38E1BF4-3A08-4629-90E2-7A2D1ED897D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Jay Holcomb (Itron)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8410131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901699" y="555626"/>
            <a:ext cx="10361084" cy="685799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dirty="0"/>
              <a:t>802.18 Liaison – May 2021 – highlights </a:t>
            </a:r>
            <a:endParaRPr lang="en-GB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idx="1"/>
          </p:nvPr>
        </p:nvSpPr>
        <p:spPr>
          <a:xfrm>
            <a:off x="901699" y="1143000"/>
            <a:ext cx="10488086" cy="5332414"/>
          </a:xfrm>
          <a:ln/>
        </p:spPr>
        <p:txBody>
          <a:bodyPr/>
          <a:lstStyle/>
          <a:p>
            <a:pPr marL="400050" lvl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1800" dirty="0">
              <a:effectLst/>
              <a:ea typeface="Calibri" panose="020F0502020204030204" pitchFamily="34" charset="0"/>
            </a:endParaRPr>
          </a:p>
          <a:p>
            <a:pPr mar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ea typeface="Calibri" panose="020F0502020204030204" pitchFamily="34" charset="0"/>
              </a:rPr>
              <a:t>FCC NPRM on Wireless microphones includes unlicensed bands with our standards. </a:t>
            </a:r>
            <a:endParaRPr lang="en-US" sz="2000" dirty="0">
              <a:effectLst/>
              <a:ea typeface="Calibri" panose="020F0502020204030204" pitchFamily="34" charset="0"/>
            </a:endParaRPr>
          </a:p>
          <a:p>
            <a:pPr mar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ea typeface="Calibri" panose="020F0502020204030204" pitchFamily="34" charset="0"/>
              </a:rPr>
              <a:t>FCC FNPRM (comments due 02jun) are out for the 5.9 GHz ITS band. </a:t>
            </a:r>
          </a:p>
          <a:p>
            <a:pPr marL="400050" lvl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>
                <a:ea typeface="Calibri" panose="020F0502020204030204" pitchFamily="34" charset="0"/>
              </a:rPr>
              <a:t>Both have gone to monitor mode</a:t>
            </a:r>
          </a:p>
          <a:p>
            <a:pPr mar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2000" dirty="0">
              <a:ea typeface="Calibri" panose="020F0502020204030204" pitchFamily="34" charset="0"/>
            </a:endParaRPr>
          </a:p>
          <a:p>
            <a:pPr mar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ea typeface="Calibri" panose="020F0502020204030204" pitchFamily="34" charset="0"/>
              </a:rPr>
              <a:t>-----------------------</a:t>
            </a:r>
          </a:p>
          <a:p>
            <a:pPr mar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2000" dirty="0">
              <a:ea typeface="Calibri" panose="020F0502020204030204" pitchFamily="34" charset="0"/>
            </a:endParaRPr>
          </a:p>
          <a:p>
            <a:pPr mar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ea typeface="Calibri" panose="020F0502020204030204" pitchFamily="34" charset="0"/>
              </a:rPr>
              <a:t>This week will spend a little more time on the proposal brought up in .15 and .11 WNGs: </a:t>
            </a:r>
          </a:p>
          <a:p>
            <a:pPr marL="400050" lvl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>
                <a:ea typeface="Calibri" panose="020F0502020204030204" pitchFamily="34" charset="0"/>
              </a:rPr>
              <a:t>Proactive Spectrum Sharing.  </a:t>
            </a:r>
          </a:p>
          <a:p>
            <a:pPr marL="400050" lvl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/>
              <a:t>The Presentation:   </a:t>
            </a:r>
            <a:r>
              <a:rPr lang="en-US" dirty="0">
                <a:solidFill>
                  <a:schemeClr val="tx1"/>
                </a:solidFill>
                <a:ea typeface="Times New Roman" panose="02020603050405020304" pitchFamily="18" charset="0"/>
                <a:hlinkClick r:id="rId3"/>
              </a:rPr>
              <a:t>https://mentor.ieee.org/802.11/dcn/21/11-21-0665-00-0wng-proactive-spectrum-planning.pptx</a:t>
            </a:r>
            <a:endParaRPr lang="en-US" dirty="0">
              <a:solidFill>
                <a:schemeClr val="tx1"/>
              </a:solidFill>
              <a:ea typeface="Times New Roman" panose="02020603050405020304" pitchFamily="18" charset="0"/>
            </a:endParaRPr>
          </a:p>
          <a:p>
            <a:pPr marL="400050" lvl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b="1" dirty="0">
              <a:solidFill>
                <a:schemeClr val="tx1"/>
              </a:solidFill>
            </a:endParaRPr>
          </a:p>
          <a:p>
            <a:pPr marL="400050" lvl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b="1" dirty="0">
              <a:solidFill>
                <a:schemeClr val="tx1"/>
              </a:solidFill>
            </a:endParaRPr>
          </a:p>
          <a:p>
            <a:pPr marL="400050" lvl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tx1"/>
                </a:solidFill>
              </a:rPr>
              <a:t>Will also touch on 2 FCC actions from the first of the year and is there anything new? </a:t>
            </a:r>
          </a:p>
          <a:p>
            <a:pPr marL="800100" lvl="2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000" b="0" dirty="0">
                <a:effectLst/>
                <a:ea typeface="Calibri" panose="020F0502020204030204" pitchFamily="34" charset="0"/>
              </a:rPr>
              <a:t>FCC NPRM FCC-21-13	Expanding flexible use of the 12.2-12.7 GHz band</a:t>
            </a:r>
            <a:endParaRPr lang="en-US" sz="2000" b="1" dirty="0">
              <a:solidFill>
                <a:schemeClr val="tx1"/>
              </a:solidFill>
            </a:endParaRPr>
          </a:p>
          <a:p>
            <a:pPr marL="800100" lvl="2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  <a:ea typeface="Times New Roman" panose="02020603050405020304" pitchFamily="18" charset="0"/>
              </a:rPr>
              <a:t>FCC Public Notice: </a:t>
            </a:r>
            <a:r>
              <a:rPr lang="en-US" sz="1600" i="0" u="none" strike="noStrike" baseline="0" dirty="0">
                <a:solidFill>
                  <a:schemeClr val="tx1"/>
                </a:solidFill>
              </a:rPr>
              <a:t>SEEKS ADDITIONAL </a:t>
            </a:r>
            <a:r>
              <a:rPr lang="fr-FR" sz="1600" i="0" u="none" strike="noStrike" baseline="0" dirty="0">
                <a:solidFill>
                  <a:schemeClr val="tx1"/>
                </a:solidFill>
              </a:rPr>
              <a:t>INFORMATION REGARDING CLIENT-TO-CLIENT DEVICE COMMUNICATIONS </a:t>
            </a:r>
            <a:r>
              <a:rPr lang="en-US" sz="1600" i="0" u="none" strike="noStrike" baseline="0" dirty="0">
                <a:solidFill>
                  <a:schemeClr val="tx1"/>
                </a:solidFill>
              </a:rPr>
              <a:t>IN THE 6 GHZ BAND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65263C9-F828-4539-896D-227955B9D76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603060B-5570-4835-9296-8A10A821E02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2021</a:t>
            </a:r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23D2BF0C-2A49-458B-8AC1-5ECD341CFB8E}"/>
              </a:ext>
            </a:extLst>
          </p:cNvPr>
          <p:cNvSpPr txBox="1">
            <a:spLocks/>
          </p:cNvSpPr>
          <p:nvPr/>
        </p:nvSpPr>
        <p:spPr bwMode="auto">
          <a:xfrm>
            <a:off x="10133543" y="6475413"/>
            <a:ext cx="125835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  <a:lvl2pPr marL="45720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2pPr>
            <a:lvl3pPr marL="914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3pPr>
            <a:lvl4pPr marL="13716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4pPr>
            <a:lvl5pPr marL="18288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9pPr>
          </a:lstStyle>
          <a:p>
            <a:r>
              <a:rPr lang="en-US"/>
              <a:t>Jay Holcomb (Itron)</a:t>
            </a:r>
            <a:endParaRPr lang="en-US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C38E1BF4-3A08-4629-90E2-7A2D1ED897D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Jay Holcomb (Itron)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8971922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901699" y="555626"/>
            <a:ext cx="10361084" cy="685799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dirty="0"/>
              <a:t>802.18 Liaison – May 2021 - closing</a:t>
            </a:r>
            <a:endParaRPr lang="en-GB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idx="1"/>
          </p:nvPr>
        </p:nvSpPr>
        <p:spPr>
          <a:xfrm>
            <a:off x="901699" y="1143000"/>
            <a:ext cx="10488086" cy="5332414"/>
          </a:xfrm>
          <a:ln/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1800" dirty="0">
              <a:effectLst/>
              <a:ea typeface="Calibri" panose="020F050202020403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effectLst/>
                <a:ea typeface="Calibri" panose="020F0502020204030204" pitchFamily="34" charset="0"/>
              </a:rPr>
              <a:t>RR-TAG meets weekl</a:t>
            </a:r>
            <a:r>
              <a:rPr lang="en-US" dirty="0">
                <a:ea typeface="Calibri" panose="020F0502020204030204" pitchFamily="34" charset="0"/>
              </a:rPr>
              <a:t>y on Thursdays, </a:t>
            </a:r>
            <a:r>
              <a:rPr lang="en-US" i="1" u="sng" dirty="0"/>
              <a:t>15:00 – &lt;15:55</a:t>
            </a:r>
            <a:r>
              <a:rPr lang="en-US" dirty="0"/>
              <a:t> et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Approved thru 02 Sept 21</a:t>
            </a:r>
            <a:endParaRPr lang="en-US" dirty="0">
              <a:effectLst/>
              <a:ea typeface="Calibri" panose="020F0502020204030204" pitchFamily="34" charset="0"/>
            </a:endParaRP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/>
              <a:t>Call in info will be: </a:t>
            </a:r>
            <a:r>
              <a:rPr lang="en-US" dirty="0">
                <a:hlinkClick r:id="rId3"/>
              </a:rPr>
              <a:t>https://mentor.ieee.org/802.18/dcn/16/18-16-0038-18-0000-teleconference-call-in-info.pptx</a:t>
            </a:r>
            <a:r>
              <a:rPr lang="en-US" dirty="0"/>
              <a:t>   (new call-in starting 27may21) 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/>
              <a:t>Or:   </a:t>
            </a:r>
            <a:r>
              <a:rPr lang="en-US" dirty="0">
                <a:ea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https://ieeesa.webex.com/ieeesa/j.php?MTID=mac8a92e41db417f3b4a55e5686090488</a:t>
            </a: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All late changes/cancellations will be sent out to the 802.18 list server. </a:t>
            </a:r>
          </a:p>
          <a:p>
            <a:pPr lvl="2"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Next “weekly” teleconference, next week</a:t>
            </a:r>
            <a:r>
              <a:rPr lang="en-US" sz="1800" dirty="0"/>
              <a:t>:     </a:t>
            </a:r>
            <a:r>
              <a:rPr lang="en-US" dirty="0"/>
              <a:t>27May21</a:t>
            </a:r>
          </a:p>
          <a:p>
            <a:pPr lvl="2"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Info on overall IEEE 802 schedule: </a:t>
            </a:r>
            <a:r>
              <a:rPr lang="en-US" dirty="0">
                <a:hlinkClick r:id="rId5"/>
              </a:rPr>
              <a:t>http://ieee802.org/802tele_calendar.html</a:t>
            </a:r>
            <a:r>
              <a:rPr lang="en-US" dirty="0">
                <a:effectLst/>
                <a:ea typeface="Calibri" panose="020F0502020204030204" pitchFamily="34" charset="0"/>
              </a:rPr>
              <a:t> </a:t>
            </a:r>
          </a:p>
          <a:p>
            <a:pPr lvl="2"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Thank You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65263C9-F828-4539-896D-227955B9D76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603060B-5570-4835-9296-8A10A821E02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2021</a:t>
            </a:r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23D2BF0C-2A49-458B-8AC1-5ECD341CFB8E}"/>
              </a:ext>
            </a:extLst>
          </p:cNvPr>
          <p:cNvSpPr txBox="1">
            <a:spLocks/>
          </p:cNvSpPr>
          <p:nvPr/>
        </p:nvSpPr>
        <p:spPr bwMode="auto">
          <a:xfrm>
            <a:off x="10133543" y="6475413"/>
            <a:ext cx="125835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  <a:lvl2pPr marL="45720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2pPr>
            <a:lvl3pPr marL="914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3pPr>
            <a:lvl4pPr marL="13716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4pPr>
            <a:lvl5pPr marL="18288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9pPr>
          </a:lstStyle>
          <a:p>
            <a:r>
              <a:rPr lang="en-US"/>
              <a:t>Jay Holcomb (Itron)</a:t>
            </a:r>
            <a:endParaRPr lang="en-US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C38E1BF4-3A08-4629-90E2-7A2D1ED897D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Jay Holcomb (Itron)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7583369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061DFA-CB6A-4C0E-9B6F-ECD5C6C572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Backup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A9704F-437D-4862-8597-FFF631148E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447800"/>
            <a:ext cx="10361084" cy="5027613"/>
          </a:xfrm>
        </p:spPr>
        <p:txBody>
          <a:bodyPr/>
          <a:lstStyle/>
          <a:p>
            <a:r>
              <a:rPr lang="en-US" sz="2000" dirty="0"/>
              <a:t>All WRC-23 agenda items that ‘might’ have IEEE 802 interest.  Contact 802.18 chair if you could help with IEEE 802 viewpoints on any of these. 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Font typeface="+mj-lt"/>
              <a:buAutoNum type="arabicParenBoth"/>
            </a:pPr>
            <a:r>
              <a:rPr lang="en-US" dirty="0">
                <a:effectLst/>
                <a:ea typeface="SimSun" panose="02010600030101010101" pitchFamily="2" charset="-122"/>
              </a:rPr>
              <a:t>1.1  -</a:t>
            </a:r>
            <a:r>
              <a:rPr lang="en-GB" dirty="0">
                <a:effectLst/>
                <a:ea typeface="Times New Roman" panose="02020603050405020304" pitchFamily="18" charset="0"/>
              </a:rPr>
              <a:t>800-4 990 MHz and Resolution 223.  Connection w/ITS going there?</a:t>
            </a:r>
            <a:endParaRPr lang="en-US" dirty="0">
              <a:effectLst/>
              <a:ea typeface="SimSun" panose="02010600030101010101" pitchFamily="2" charset="-122"/>
            </a:endParaRPr>
          </a:p>
          <a:p>
            <a:pPr lvl="1">
              <a:spcBef>
                <a:spcPts val="0"/>
              </a:spcBef>
              <a:spcAft>
                <a:spcPts val="0"/>
              </a:spcAft>
              <a:buFont typeface="+mj-lt"/>
              <a:buAutoNum type="arabicParenBoth"/>
            </a:pPr>
            <a:endParaRPr lang="en-US" dirty="0">
              <a:effectLst/>
              <a:ea typeface="SimSun" panose="02010600030101010101" pitchFamily="2" charset="-122"/>
            </a:endParaRPr>
          </a:p>
          <a:p>
            <a:pPr lvl="1">
              <a:spcBef>
                <a:spcPts val="0"/>
              </a:spcBef>
              <a:spcAft>
                <a:spcPts val="0"/>
              </a:spcAft>
              <a:buFont typeface="+mj-lt"/>
              <a:buAutoNum type="arabicParenBoth"/>
            </a:pPr>
            <a:r>
              <a:rPr lang="en-US" dirty="0">
                <a:effectLst/>
                <a:ea typeface="SimSun" panose="02010600030101010101" pitchFamily="2" charset="-122"/>
              </a:rPr>
              <a:t>1.2</a:t>
            </a:r>
            <a:r>
              <a:rPr lang="en-GB" dirty="0">
                <a:ea typeface="SimSun" panose="02010600030101010101" pitchFamily="2" charset="-122"/>
              </a:rPr>
              <a:t>  -</a:t>
            </a:r>
            <a:r>
              <a:rPr lang="en-GB" dirty="0">
                <a:effectLst/>
                <a:ea typeface="Times New Roman" panose="02020603050405020304" pitchFamily="18" charset="0"/>
              </a:rPr>
              <a:t>300-3 400MHz, 3 600-3 800MHz, 6 425-7 025MHz, 7 025-7 125MHz and 10.0-10.5GHz for International Mobile Telecommunications (IMT) and resolution 245.</a:t>
            </a:r>
            <a:endParaRPr lang="en-US" dirty="0">
              <a:effectLst/>
              <a:ea typeface="SimSun" panose="02010600030101010101" pitchFamily="2" charset="-122"/>
            </a:endParaRPr>
          </a:p>
          <a:p>
            <a:pPr lvl="1">
              <a:spcBef>
                <a:spcPts val="0"/>
              </a:spcBef>
              <a:spcAft>
                <a:spcPts val="0"/>
              </a:spcAft>
              <a:buFont typeface="+mj-lt"/>
              <a:buAutoNum type="arabicParenBoth"/>
            </a:pPr>
            <a:endParaRPr lang="en-US" dirty="0">
              <a:effectLst/>
              <a:ea typeface="SimSun" panose="02010600030101010101" pitchFamily="2" charset="-122"/>
            </a:endParaRPr>
          </a:p>
          <a:p>
            <a:pPr lvl="1">
              <a:spcBef>
                <a:spcPts val="0"/>
              </a:spcBef>
              <a:spcAft>
                <a:spcPts val="0"/>
              </a:spcAft>
              <a:buFont typeface="+mj-lt"/>
              <a:buAutoNum type="arabicParenBoth"/>
            </a:pPr>
            <a:r>
              <a:rPr lang="en-US" dirty="0">
                <a:effectLst/>
                <a:ea typeface="SimSun" panose="02010600030101010101" pitchFamily="2" charset="-122"/>
              </a:rPr>
              <a:t>1.5  -4</a:t>
            </a:r>
            <a:r>
              <a:rPr lang="en-GB" dirty="0">
                <a:effectLst/>
                <a:ea typeface="Times New Roman" panose="02020603050405020304" pitchFamily="18" charset="0"/>
              </a:rPr>
              <a:t>70-960 MHz in Region 1-consider possible regulatory actions, Resolution</a:t>
            </a:r>
            <a:r>
              <a:rPr lang="en-GB" b="1" dirty="0">
                <a:effectLst/>
                <a:ea typeface="Times New Roman" panose="02020603050405020304" pitchFamily="18" charset="0"/>
              </a:rPr>
              <a:t> 235.</a:t>
            </a:r>
            <a:endParaRPr lang="en-US" dirty="0">
              <a:effectLst/>
              <a:ea typeface="SimSun" panose="02010600030101010101" pitchFamily="2" charset="-122"/>
            </a:endParaRPr>
          </a:p>
          <a:p>
            <a:pPr lvl="1">
              <a:spcBef>
                <a:spcPts val="0"/>
              </a:spcBef>
              <a:spcAft>
                <a:spcPts val="0"/>
              </a:spcAft>
              <a:buFont typeface="+mj-lt"/>
              <a:buAutoNum type="arabicParenBoth"/>
            </a:pPr>
            <a:endParaRPr lang="en-GB" dirty="0">
              <a:effectLst/>
              <a:ea typeface="Times New Roman" panose="02020603050405020304" pitchFamily="18" charset="0"/>
            </a:endParaRPr>
          </a:p>
          <a:p>
            <a:pPr lvl="1">
              <a:spcBef>
                <a:spcPts val="0"/>
              </a:spcBef>
              <a:spcAft>
                <a:spcPts val="0"/>
              </a:spcAft>
              <a:buFont typeface="+mj-lt"/>
              <a:buAutoNum type="arabicParenBoth"/>
            </a:pPr>
            <a:r>
              <a:rPr lang="en-GB" dirty="0">
                <a:effectLst/>
                <a:ea typeface="Times New Roman" panose="02020603050405020304" pitchFamily="18" charset="0"/>
              </a:rPr>
              <a:t>10</a:t>
            </a:r>
            <a:r>
              <a:rPr lang="en-GB" b="1" dirty="0">
                <a:ea typeface="Times New Roman" panose="02020603050405020304" pitchFamily="18" charset="0"/>
              </a:rPr>
              <a:t>   -</a:t>
            </a:r>
            <a:r>
              <a:rPr lang="en-GB" dirty="0">
                <a:solidFill>
                  <a:srgbClr val="444444"/>
                </a:solidFill>
                <a:effectLst/>
                <a:ea typeface="Times New Roman" panose="02020603050405020304" pitchFamily="18" charset="0"/>
              </a:rPr>
              <a:t>recommend to the Council items for inclusion in the agenda for the next WRC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BCE8888-7C81-4228-A87C-AC3613270EE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4A27CA-C5F4-4A29-A22F-0AC5D57184B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Jay Holcomb (Itron)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DBC33F5-5CEB-4291-BC06-A9DEB5CCF1A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40954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AD99616218D054EA63C510D5C3ED3A7" ma:contentTypeVersion="13" ma:contentTypeDescription="Create a new document." ma:contentTypeScope="" ma:versionID="9088c02c015a5ae6094a345e86c0e1ae">
  <xsd:schema xmlns:xsd="http://www.w3.org/2001/XMLSchema" xmlns:xs="http://www.w3.org/2001/XMLSchema" xmlns:p="http://schemas.microsoft.com/office/2006/metadata/properties" xmlns:ns3="23347348-f209-4824-a23a-1433d5a4d5f5" xmlns:ns4="5d48a4fd-b80d-4fe1-b239-a49a0c8fe0fd" targetNamespace="http://schemas.microsoft.com/office/2006/metadata/properties" ma:root="true" ma:fieldsID="0203ac7f69cc6692272b6eeae0d61c95" ns3:_="" ns4:_="">
    <xsd:import namespace="23347348-f209-4824-a23a-1433d5a4d5f5"/>
    <xsd:import namespace="5d48a4fd-b80d-4fe1-b239-a49a0c8fe0fd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OCR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347348-f209-4824-a23a-1433d5a4d5f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d48a4fd-b80d-4fe1-b239-a49a0c8fe0fd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68BF55D-B36D-4C6C-8902-4C438DCE577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1AF8EE4-B00A-41DD-9B69-99C984DD695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3347348-f209-4824-a23a-1433d5a4d5f5"/>
    <ds:schemaRef ds:uri="5d48a4fd-b80d-4fe1-b239-a49a0c8fe0f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1804785E-67BB-4305-9B97-6021308D188E}">
  <ds:schemaRefs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documentManagement/types"/>
    <ds:schemaRef ds:uri="5d48a4fd-b80d-4fe1-b239-a49a0c8fe0fd"/>
    <ds:schemaRef ds:uri="23347348-f209-4824-a23a-1433d5a4d5f5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7896</TotalTime>
  <Words>859</Words>
  <Application>Microsoft Office PowerPoint</Application>
  <PresentationFormat>Widescreen</PresentationFormat>
  <Paragraphs>114</Paragraphs>
  <Slides>6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Times New Roman</vt:lpstr>
      <vt:lpstr>Office Theme</vt:lpstr>
      <vt:lpstr>Document</vt:lpstr>
      <vt:lpstr>IEEE 802.18 RR-TAG Electronic Wireless Interim Liaison  from 802.18 to 802.15</vt:lpstr>
      <vt:lpstr>802.18 Liaison to 802.15 – May 2021</vt:lpstr>
      <vt:lpstr>802.18 Liaison – May 2021 – highlights </vt:lpstr>
      <vt:lpstr>802.18 Liaison – May 2021 – highlights </vt:lpstr>
      <vt:lpstr>802.18 Liaison – May 2021 - closing</vt:lpstr>
      <vt:lpstr>Backup 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Stacey, Robert</dc:creator>
  <cp:keywords/>
  <cp:lastModifiedBy>Holcomb, Jay</cp:lastModifiedBy>
  <cp:revision>223</cp:revision>
  <cp:lastPrinted>1601-01-01T00:00:00Z</cp:lastPrinted>
  <dcterms:created xsi:type="dcterms:W3CDTF">2018-05-02T19:26:26Z</dcterms:created>
  <dcterms:modified xsi:type="dcterms:W3CDTF">2021-05-19T14:44:34Z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b31d2a93-48ab-4433-a33b-4408480a8ecd</vt:lpwstr>
  </property>
  <property fmtid="{D5CDD505-2E9C-101B-9397-08002B2CF9AE}" pid="3" name="CTP_TimeStamp">
    <vt:lpwstr>2020-07-06 15:50:08Z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  <property fmtid="{D5CDD505-2E9C-101B-9397-08002B2CF9AE}" pid="8" name="ContentTypeId">
    <vt:lpwstr>0x0101005AD99616218D054EA63C510D5C3ED3A7</vt:lpwstr>
  </property>
</Properties>
</file>