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19" r:id="rId5"/>
    <p:sldId id="2364" r:id="rId6"/>
    <p:sldId id="2365" r:id="rId7"/>
    <p:sldId id="2368" r:id="rId8"/>
    <p:sldId id="2366" r:id="rId9"/>
    <p:sldId id="236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9" autoAdjust="0"/>
    <p:restoredTop sz="94660"/>
  </p:normalViewPr>
  <p:slideViewPr>
    <p:cSldViewPr>
      <p:cViewPr varScale="1">
        <p:scale>
          <a:sx n="111" d="100"/>
          <a:sy n="111" d="100"/>
        </p:scale>
        <p:origin x="42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19-May-21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7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25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95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73097" y="649444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802.15-21/0242r00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34302-A97D-43C8-8013-FF4E8B176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1/18-21-0053-01-0000-agenda-electronic-interim-13-20may21-rr-tag-pty.pptx" TargetMode="External"/><Relationship Id="rId4" Type="http://schemas.openxmlformats.org/officeDocument/2006/relationships/hyperlink" Target="https://ieee802.org/802tele_calendar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036-04-0000-frequency-table-template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65-00-0wng-proactive-spectrum-planning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18-0000-teleconference-call-in-info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ieee802.org/802tele_calendar.html" TargetMode="External"/><Relationship Id="rId4" Type="http://schemas.openxmlformats.org/officeDocument/2006/relationships/hyperlink" Target="https://ieeesa.webex.com/ieeesa/j.php?MTID=mac8a92e41db417f3b4a55e5686090488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May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Wireless Interim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999412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20 May 21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297329"/>
              </p:ext>
            </p:extLst>
          </p:nvPr>
        </p:nvGraphicFramePr>
        <p:xfrm>
          <a:off x="2066925" y="3597275"/>
          <a:ext cx="7275513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500366" imgH="2643304" progId="Word.Document.8">
                  <p:embed/>
                </p:oleObj>
              </mc:Choice>
              <mc:Fallback>
                <p:oleObj name="Document" r:id="rId3" imgW="7500366" imgH="2643304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3597275"/>
                        <a:ext cx="7275513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to 802.15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506200" cy="5332414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13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 – using RR-TAG’s normal weekly call-in which is on .18 web site, etc.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20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 – using RR-TAG’s normal weekly call-in which is on .18 web site, etc.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  <a:hlinkClick r:id="rId3"/>
              </a:rPr>
              <a:t>https://www.ieee802.org/18/</a:t>
            </a:r>
            <a:r>
              <a:rPr lang="en-US" dirty="0">
                <a:cs typeface="+mn-cs"/>
              </a:rPr>
              <a:t>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These are also listed on the 802-teleconference calendar 		(and backup slides in weekly agenda slides) 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cs typeface="+mn-cs"/>
                <a:hlinkClick r:id="rId4"/>
              </a:rPr>
              <a:t>https://ieee802.org/802tele_calendar.html</a:t>
            </a:r>
            <a:r>
              <a:rPr lang="en-US" sz="1800" dirty="0">
                <a:cs typeface="+mn-cs"/>
              </a:rPr>
              <a:t>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1200150" lvl="3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en-US" dirty="0"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802.18 May 2021 </a:t>
            </a:r>
            <a:r>
              <a:rPr lang="en-US" sz="2000" dirty="0">
                <a:ea typeface="Calibri" panose="020F0502020204030204" pitchFamily="34" charset="0"/>
              </a:rPr>
              <a:t>Interim calls </a:t>
            </a:r>
            <a:r>
              <a:rPr lang="en-US" sz="2000" dirty="0">
                <a:effectLst/>
                <a:ea typeface="Calibri" panose="020F0502020204030204" pitchFamily="34" charset="0"/>
              </a:rPr>
              <a:t>will be much like our normal weekly calls including the agenda,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ea typeface="Calibri" panose="020F0502020204030204" pitchFamily="34" charset="0"/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hlinkClick r:id="rId5"/>
              </a:rPr>
              <a:t>https://mentor.ieee.org/802.18/dcn/21/18-21-0053-01-0000-agenda-electronic-interim-13-20may21-rr-tag-pty.pptx</a:t>
            </a:r>
            <a:r>
              <a:rPr lang="en-US" sz="1600" dirty="0">
                <a:effectLst/>
                <a:ea typeface="Calibri" panose="020F0502020204030204" pitchFamily="34" charset="0"/>
              </a:rPr>
              <a:t> 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3648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May 2021 – highlights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W</a:t>
            </a:r>
            <a:r>
              <a:rPr lang="en-US" sz="1800" dirty="0">
                <a:ea typeface="Calibri" panose="020F0502020204030204" pitchFamily="34" charset="0"/>
              </a:rPr>
              <a:t>ill have the </a:t>
            </a:r>
            <a:r>
              <a:rPr lang="en-US" sz="1800" dirty="0">
                <a:effectLst/>
                <a:ea typeface="Calibri" panose="020F0502020204030204" pitchFamily="34" charset="0"/>
              </a:rPr>
              <a:t>normal EU updates what is going in ETSI and CEPT,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Th</a:t>
            </a:r>
            <a:r>
              <a:rPr lang="en-US" sz="1800" dirty="0">
                <a:effectLst/>
                <a:ea typeface="Calibri" panose="020F0502020204030204" pitchFamily="34" charset="0"/>
              </a:rPr>
              <a:t>e 6 GHz and 5 GHz standards are still active in the different EU processes.  </a:t>
            </a:r>
            <a:r>
              <a:rPr lang="en-US" sz="1800" dirty="0">
                <a:ea typeface="Calibri" panose="020F0502020204030204" pitchFamily="34" charset="0"/>
              </a:rPr>
              <a:t>And 60 GHz also.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User Access Restrictions </a:t>
            </a:r>
            <a:r>
              <a:rPr lang="en-US" sz="1800" dirty="0">
                <a:ea typeface="Calibri" panose="020F0502020204030204" pitchFamily="34" charset="0"/>
              </a:rPr>
              <a:t>and Receiver Performance also being worked. 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What is going on i</a:t>
            </a:r>
            <a:r>
              <a:rPr lang="en-US" sz="1800" dirty="0">
                <a:effectLst/>
                <a:ea typeface="Calibri" panose="020F0502020204030204" pitchFamily="34" charset="0"/>
              </a:rPr>
              <a:t>n other regions </a:t>
            </a:r>
            <a:r>
              <a:rPr lang="en-US" sz="1800" dirty="0">
                <a:ea typeface="Calibri" panose="020F0502020204030204" pitchFamily="34" charset="0"/>
              </a:rPr>
              <a:t>does c</a:t>
            </a:r>
            <a:r>
              <a:rPr lang="en-US" sz="1800" dirty="0">
                <a:effectLst/>
                <a:ea typeface="Calibri" panose="020F0502020204030204" pitchFamily="34" charset="0"/>
              </a:rPr>
              <a:t>hange most any day.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We are watching Saudi Arabia for a consultation on 6 GHz.  They are a leader in the region for the band.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Several other countries (mostly Latin America) are adopting 6 GHz for license exempt use. 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ITU-R WP 5A met and addressed the 3 IEEE 802 contributions,  including THz ( &amp; 6 GHz)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Note:  WP 5A did discuss and adopted text from the THz contribution from 802.15 THz SC.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</a:t>
            </a:r>
            <a:r>
              <a:rPr lang="en-US" sz="1800" dirty="0">
                <a:effectLst/>
                <a:ea typeface="Calibri" panose="020F0502020204030204" pitchFamily="34" charset="0"/>
              </a:rPr>
              <a:t>ill status on the 6 GHz Multi-Stakeholder Groups in the USA.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Status where the initial IEEE 802 Stds </a:t>
            </a:r>
            <a:r>
              <a:rPr lang="en-US" sz="2000" dirty="0">
                <a:effectLst/>
                <a:ea typeface="Calibri" panose="020F0502020204030204" pitchFamily="34" charset="0"/>
              </a:rPr>
              <a:t>Table of Freq. </a:t>
            </a:r>
            <a:r>
              <a:rPr lang="en-US" sz="2000" dirty="0">
                <a:ea typeface="Calibri" panose="020F0502020204030204" pitchFamily="34" charset="0"/>
              </a:rPr>
              <a:t>Ranges</a:t>
            </a:r>
            <a:r>
              <a:rPr lang="en-US" sz="2000" dirty="0">
                <a:effectLst/>
                <a:ea typeface="Calibri" panose="020F0502020204030204" pitchFamily="34" charset="0"/>
              </a:rPr>
              <a:t> is, an 802.19/.18 joint effort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The s</a:t>
            </a:r>
            <a:r>
              <a:rPr lang="en-US" dirty="0">
                <a:ea typeface="Calibri" panose="020F0502020204030204" pitchFamily="34" charset="0"/>
              </a:rPr>
              <a:t>preadsheet with the table is starting to come together.  The ad hoc meets 4</a:t>
            </a:r>
            <a:r>
              <a:rPr lang="en-US" baseline="30000" dirty="0">
                <a:ea typeface="Calibri" panose="020F0502020204030204" pitchFamily="34" charset="0"/>
              </a:rPr>
              <a:t>th</a:t>
            </a:r>
            <a:r>
              <a:rPr lang="en-US" dirty="0">
                <a:ea typeface="Calibri" panose="020F0502020204030204" pitchFamily="34" charset="0"/>
              </a:rPr>
              <a:t> Tuesday of the month, 15:00et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hlinkClick r:id="rId3"/>
              </a:rPr>
              <a:t>https://mentor.ieee.org/802.18/dcn/21/18-21-0036-04-0000-frequency-table-template.xlsx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10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May 2021 – highlights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FCC NPRM on Wireless microphones includes unlicensed bands with our standards. </a:t>
            </a: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FCC FNPRM (comments due 02jun) are out for the 5.9 GHz ITS band.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Both have gone to monitor mode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-----------------------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a typeface="Calibri" panose="020F0502020204030204" pitchFamily="34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This week will spend a little more time on the proposal brought up in .15 and .11 WNGs: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</a:rPr>
              <a:t>Proactive Spectrum Sharing.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The Presentation:   </a:t>
            </a:r>
            <a:r>
              <a:rPr lang="en-US" dirty="0">
                <a:solidFill>
                  <a:schemeClr val="tx1"/>
                </a:solidFill>
                <a:ea typeface="Times New Roman" panose="02020603050405020304" pitchFamily="18" charset="0"/>
                <a:hlinkClick r:id="rId3"/>
              </a:rPr>
              <a:t>https://mentor.ieee.org/802.11/dcn/21/11-21-0665-00-0wng-proactive-spectrum-planning.pptx</a:t>
            </a:r>
            <a:endParaRPr lang="en-US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Will also touch on 2 FCC actions from the first of the year and is there anything new?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effectLst/>
                <a:ea typeface="Calibri" panose="020F0502020204030204" pitchFamily="34" charset="0"/>
              </a:rPr>
              <a:t>FCC NPRM FCC-21-13	Expanding flexible use of the 12.2-12.7 GHz band</a:t>
            </a:r>
            <a:endParaRPr lang="en-US" sz="2000" b="1" dirty="0">
              <a:solidFill>
                <a:schemeClr val="tx1"/>
              </a:solidFill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a typeface="Times New Roman" panose="02020603050405020304" pitchFamily="18" charset="0"/>
              </a:rPr>
              <a:t>FCC Public Notice: </a:t>
            </a:r>
            <a:r>
              <a:rPr lang="en-US" sz="1600" i="0" u="none" strike="noStrike" baseline="0" dirty="0">
                <a:solidFill>
                  <a:schemeClr val="tx1"/>
                </a:solidFill>
              </a:rPr>
              <a:t>SEEKS ADDITIONAL </a:t>
            </a:r>
            <a:r>
              <a:rPr lang="fr-FR" sz="1600" i="0" u="none" strike="noStrike" baseline="0" dirty="0">
                <a:solidFill>
                  <a:schemeClr val="tx1"/>
                </a:solidFill>
              </a:rPr>
              <a:t>INFORMATION REGARDING CLIENT-TO-CLIENT DEVICE COMMUNICATIONS </a:t>
            </a:r>
            <a:r>
              <a:rPr lang="en-US" sz="1600" i="0" u="none" strike="noStrike" baseline="0" dirty="0">
                <a:solidFill>
                  <a:schemeClr val="tx1"/>
                </a:solidFill>
              </a:rPr>
              <a:t>IN THE 6 GHZ BAND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7192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May 2021 - closing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RR-TAG meets weekl</a:t>
            </a:r>
            <a:r>
              <a:rPr lang="en-US" dirty="0">
                <a:ea typeface="Calibri" panose="020F0502020204030204" pitchFamily="34" charset="0"/>
              </a:rPr>
              <a:t>y on Thursdays, </a:t>
            </a:r>
            <a:r>
              <a:rPr lang="en-US" i="1" u="sng" dirty="0"/>
              <a:t>15:00 – &lt;15:55</a:t>
            </a:r>
            <a:r>
              <a:rPr lang="en-US" dirty="0"/>
              <a:t>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Approved thru 02 Sept 21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Call in info will be: </a:t>
            </a:r>
            <a:r>
              <a:rPr lang="en-US" dirty="0">
                <a:hlinkClick r:id="rId3"/>
              </a:rPr>
              <a:t>https://mentor.ieee.org/802.18/dcn/16/18-16-0038-18-0000-teleconference-call-in-info.pptx</a:t>
            </a:r>
            <a:r>
              <a:rPr lang="en-US" dirty="0"/>
              <a:t>   (new call-in starting 27may21)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Or:  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https://ieeesa.webex.com/ieeesa/j.php?MTID=mac8a92e41db417f3b4a55e5686090488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late changes/cancellations will be sent out to the 802.18 list server.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 “weekly” teleconference, next week</a:t>
            </a:r>
            <a:r>
              <a:rPr lang="en-US" sz="1800" dirty="0"/>
              <a:t>:     </a:t>
            </a:r>
            <a:r>
              <a:rPr lang="en-US" dirty="0"/>
              <a:t>27May21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Info on overall IEEE 802 schedule: </a:t>
            </a:r>
            <a:r>
              <a:rPr lang="en-US" dirty="0">
                <a:hlinkClick r:id="rId5"/>
              </a:rPr>
              <a:t>http://ieee802.org/802tele_calendar.html</a:t>
            </a:r>
            <a:r>
              <a:rPr lang="en-US" dirty="0">
                <a:effectLst/>
                <a:ea typeface="Calibri" panose="020F0502020204030204" pitchFamily="34" charset="0"/>
              </a:rPr>
              <a:t>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Thank You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833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61DFA-CB6A-4C0E-9B6F-ECD5C6C57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9704F-437D-4862-8597-FFF63114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0"/>
            <a:ext cx="10361084" cy="5027613"/>
          </a:xfrm>
        </p:spPr>
        <p:txBody>
          <a:bodyPr/>
          <a:lstStyle/>
          <a:p>
            <a:r>
              <a:rPr lang="en-US" sz="2000" dirty="0"/>
              <a:t>All WRC-23 agenda items that ‘might’ have IEEE 802 interest.  Contact 802.18 chair if you could help with IEEE 802 viewpoints on any of these.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dirty="0">
                <a:effectLst/>
                <a:ea typeface="SimSun" panose="02010600030101010101" pitchFamily="2" charset="-122"/>
              </a:rPr>
              <a:t>1.1  -</a:t>
            </a:r>
            <a:r>
              <a:rPr lang="en-GB" dirty="0">
                <a:effectLst/>
                <a:ea typeface="Times New Roman" panose="02020603050405020304" pitchFamily="18" charset="0"/>
              </a:rPr>
              <a:t>800-4 990 MHz and Resolution 223.  Connection w/ITS going there?</a:t>
            </a:r>
            <a:endParaRPr lang="en-US" dirty="0">
              <a:effectLst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endParaRPr lang="en-US" dirty="0">
              <a:effectLst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dirty="0">
                <a:effectLst/>
                <a:ea typeface="SimSun" panose="02010600030101010101" pitchFamily="2" charset="-122"/>
              </a:rPr>
              <a:t>1.2</a:t>
            </a:r>
            <a:r>
              <a:rPr lang="en-GB" dirty="0">
                <a:ea typeface="SimSun" panose="02010600030101010101" pitchFamily="2" charset="-122"/>
              </a:rPr>
              <a:t>  -</a:t>
            </a:r>
            <a:r>
              <a:rPr lang="en-GB" dirty="0">
                <a:effectLst/>
                <a:ea typeface="Times New Roman" panose="02020603050405020304" pitchFamily="18" charset="0"/>
              </a:rPr>
              <a:t>300-3 400MHz, 3 600-3 800MHz, 6 425-7 025MHz, 7 025-7 125MHz and 10.0-10.5GHz for International Mobile Telecommunications (IMT) and resolution 245.</a:t>
            </a:r>
            <a:endParaRPr lang="en-US" dirty="0">
              <a:effectLst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endParaRPr lang="en-US" dirty="0">
              <a:effectLst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US" dirty="0">
                <a:effectLst/>
                <a:ea typeface="SimSun" panose="02010600030101010101" pitchFamily="2" charset="-122"/>
              </a:rPr>
              <a:t>1.5  -4</a:t>
            </a:r>
            <a:r>
              <a:rPr lang="en-GB" dirty="0">
                <a:effectLst/>
                <a:ea typeface="Times New Roman" panose="02020603050405020304" pitchFamily="18" charset="0"/>
              </a:rPr>
              <a:t>70-960 MHz in Region 1-consider possible regulatory actions, Resolution</a:t>
            </a:r>
            <a:r>
              <a:rPr lang="en-GB" b="1" dirty="0">
                <a:effectLst/>
                <a:ea typeface="Times New Roman" panose="02020603050405020304" pitchFamily="18" charset="0"/>
              </a:rPr>
              <a:t> 235.</a:t>
            </a:r>
            <a:endParaRPr lang="en-US" dirty="0">
              <a:effectLst/>
              <a:ea typeface="SimSun" panose="02010600030101010101" pitchFamily="2" charset="-12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endParaRPr lang="en-GB" dirty="0">
              <a:effectLst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+mj-lt"/>
              <a:buAutoNum type="arabicParenBoth"/>
            </a:pPr>
            <a:r>
              <a:rPr lang="en-GB" dirty="0">
                <a:effectLst/>
                <a:ea typeface="Times New Roman" panose="02020603050405020304" pitchFamily="18" charset="0"/>
              </a:rPr>
              <a:t>10</a:t>
            </a:r>
            <a:r>
              <a:rPr lang="en-GB" b="1" dirty="0">
                <a:ea typeface="Times New Roman" panose="02020603050405020304" pitchFamily="18" charset="0"/>
              </a:rPr>
              <a:t>   -</a:t>
            </a:r>
            <a:r>
              <a:rPr lang="en-GB" dirty="0">
                <a:solidFill>
                  <a:srgbClr val="444444"/>
                </a:solidFill>
                <a:effectLst/>
                <a:ea typeface="Times New Roman" panose="02020603050405020304" pitchFamily="18" charset="0"/>
              </a:rPr>
              <a:t>recommend to the Council items for inclusion in the agenda for the next WRC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E8888-7C81-4228-A87C-AC3613270E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A27CA-C5F4-4A29-A22F-0AC5D57184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BC33F5-5CEB-4291-BC06-A9DEB5CCF1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95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5d48a4fd-b80d-4fe1-b239-a49a0c8fe0fd"/>
    <ds:schemaRef ds:uri="23347348-f209-4824-a23a-1433d5a4d5f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7896</TotalTime>
  <Words>859</Words>
  <Application>Microsoft Office PowerPoint</Application>
  <PresentationFormat>Widescreen</PresentationFormat>
  <Paragraphs>114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Document</vt:lpstr>
      <vt:lpstr>IEEE 802.18 RR-TAG Electronic Wireless Interim Liaison  from 802.18 to 802.15</vt:lpstr>
      <vt:lpstr>802.18 Liaison to 802.15 – May 2021</vt:lpstr>
      <vt:lpstr>802.18 Liaison – May 2021 – highlights </vt:lpstr>
      <vt:lpstr>802.18 Liaison – May 2021 – highlights </vt:lpstr>
      <vt:lpstr>802.18 Liaison – May 2021 - closing</vt:lpstr>
      <vt:lpstr>Backup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/>
  <cp:lastModifiedBy>Holcomb, Jay</cp:lastModifiedBy>
  <cp:revision>223</cp:revision>
  <cp:lastPrinted>1601-01-01T00:00:00Z</cp:lastPrinted>
  <dcterms:created xsi:type="dcterms:W3CDTF">2018-05-02T19:26:26Z</dcterms:created>
  <dcterms:modified xsi:type="dcterms:W3CDTF">2021-05-19T14:44:34Z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