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58" r:id="rId3"/>
    <p:sldId id="284" r:id="rId4"/>
    <p:sldId id="281" r:id="rId5"/>
    <p:sldId id="271" r:id="rId6"/>
    <p:sldId id="273" r:id="rId7"/>
    <p:sldId id="274" r:id="rId8"/>
    <p:sldId id="282" r:id="rId9"/>
    <p:sldId id="276" r:id="rId10"/>
    <p:sldId id="256" r:id="rId11"/>
    <p:sldId id="288" r:id="rId12"/>
    <p:sldId id="28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58" d="100"/>
          <a:sy n="58" d="100"/>
        </p:scale>
        <p:origin x="636" y="52"/>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802.15-21-0239-00-06a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ieeesa.webex.com/ieeesa/j.php?MTID=m651b1c8e35df15e292b1f12bf26d3c20"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hyperlink" Target="https://ieeesa.webex.com/ieeesa/j.php?MTID=mf23739e3131b31dae7fc973645f0cef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[ISG15.6a Opening Information for May 2021]	</a:t>
            </a:r>
          </a:p>
          <a:p>
            <a:r>
              <a:rPr lang="en-US" altLang="ja-JP" sz="1600" b="1" dirty="0">
                <a:ea typeface="ＭＳ Ｐゴシック" charset="-128"/>
              </a:rPr>
              <a:t>Date Submitted: </a:t>
            </a:r>
            <a:r>
              <a:rPr lang="en-US" altLang="ja-JP" sz="1600" dirty="0">
                <a:ea typeface="ＭＳ Ｐゴシック" charset="-128"/>
              </a:rPr>
              <a:t>[11</a:t>
            </a:r>
            <a:r>
              <a:rPr lang="en-US" altLang="ja-JP" sz="1600" baseline="30000" dirty="0">
                <a:ea typeface="ＭＳ Ｐゴシック" charset="-128"/>
              </a:rPr>
              <a:t>th</a:t>
            </a:r>
            <a:r>
              <a:rPr lang="en-US" altLang="ja-JP" sz="1600" dirty="0">
                <a:ea typeface="ＭＳ Ｐゴシック" charset="-128"/>
              </a:rPr>
              <a:t> May 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May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15-21-0190-00-0dep-ig-dependability-March-2021-meeting-minutes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doc.#15-21-0023-00-0dep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Review of Comments for SG15.6a in March EC Meeting                                                        doc.#15-21-0138-00-0dep</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 for Comments for SG15.6a in March EC                                                                doc.#15-21-0154-01-0dep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Introducing 802.1 TSN Concepts to SG 15.6a BAN with Enhanced Dependability</a:t>
            </a:r>
            <a:r>
              <a:rPr lang="ja-JP" altLang="en-US"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SG15.6a Channel and Environment Models Including EMC/EMI Issues for Wireless Human and Vehicle Body Area Networks(HBAN and VBAN)                                                                                                   doc.#15-21-0044-00-06a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PAR                                                                                                       doc.#15-21-0259-00-06a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Draft CSD                                                                                                       doc.#15-21-0260-00-06a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300" dirty="0"/>
          </a:p>
          <a:p>
            <a:pPr>
              <a:lnSpc>
                <a:spcPts val="1100"/>
              </a:lnSpc>
            </a:pPr>
            <a:r>
              <a:rPr lang="en-US" altLang="ja-JP" sz="1300" dirty="0"/>
              <a:t>Discussion</a:t>
            </a:r>
          </a:p>
          <a:p>
            <a:pPr marL="0" indent="0">
              <a:lnSpc>
                <a:spcPts val="1100"/>
              </a:lnSpc>
              <a:buNone/>
            </a:pPr>
            <a:r>
              <a:rPr lang="en-US" altLang="ja-JP" sz="1300" dirty="0"/>
              <a:t>           1.   Comments of Representatives of  802.1 and  Automotive Industries</a:t>
            </a:r>
          </a:p>
          <a:p>
            <a:pPr marL="0" indent="0">
              <a:lnSpc>
                <a:spcPts val="1100"/>
              </a:lnSpc>
              <a:buNone/>
            </a:pPr>
            <a:r>
              <a:rPr lang="en-US" altLang="ja-JP" sz="1300" dirty="0"/>
              <a:t>           2.   Harmonization between SG 15.6a and SG 15.4ab: Technical Requirements              </a:t>
            </a:r>
            <a:r>
              <a:rPr lang="en-US" altLang="ja-JP" sz="1200" dirty="0"/>
              <a:t>doc.#15-21-0153-00-odep</a:t>
            </a:r>
            <a:endParaRPr lang="en-US" altLang="ja-JP" sz="1300" dirty="0"/>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Preparation for motion to TG  </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Transmission Power Control of UWB-BAN to Co-exit with 4G/5G Using the Integrated Terminal</a:t>
            </a:r>
          </a:p>
          <a:p>
            <a:pPr marL="0" indent="0">
              <a:lnSpc>
                <a:spcPts val="1100"/>
              </a:lnSpc>
              <a:buNone/>
            </a:pPr>
            <a:r>
              <a:rPr lang="en-US" altLang="ja-JP" sz="1300" dirty="0"/>
              <a:t>           3.  Dependable MAC Protocol for Mobility of Multiple BANs  Overlaid</a:t>
            </a:r>
          </a:p>
          <a:p>
            <a:pPr marL="0" indent="0">
              <a:lnSpc>
                <a:spcPts val="1100"/>
              </a:lnSpc>
              <a:buNone/>
            </a:pPr>
            <a:r>
              <a:rPr lang="en-US" altLang="ja-JP" sz="1300" dirty="0"/>
              <a:t>           4.  MAC Protocol for Coexisting UWB-BAN and Other UWB-PAN</a:t>
            </a:r>
          </a:p>
          <a:p>
            <a:pPr marL="0" indent="0">
              <a:lnSpc>
                <a:spcPts val="1100"/>
              </a:lnSpc>
              <a:buNone/>
            </a:pPr>
            <a:r>
              <a:rPr lang="en-US" altLang="ja-JP" sz="1300" dirty="0"/>
              <a:t>           5.  Physical Interference Suppression and Mitigation for coexistence among UWB-BAN and  other UWB-PANs </a:t>
            </a:r>
          </a:p>
          <a:p>
            <a:pPr marL="0" indent="0">
              <a:lnSpc>
                <a:spcPts val="1100"/>
              </a:lnSpc>
              <a:buNone/>
            </a:pPr>
            <a:r>
              <a:rPr lang="en-US" altLang="ja-JP" sz="1300" dirty="0"/>
              <a:t>                            </a:t>
            </a:r>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9"/>
            <a:ext cx="7772400" cy="386270"/>
          </a:xfrm>
        </p:spPr>
        <p:txBody>
          <a:bodyPr/>
          <a:lstStyle/>
          <a:p>
            <a:r>
              <a:rPr lang="en-US" altLang="ja-JP" sz="3200" b="1" dirty="0"/>
              <a:t>IG DEP </a:t>
            </a:r>
            <a:r>
              <a:rPr kumimoji="1" lang="en-US" altLang="ja-JP" sz="3200" b="1" dirty="0"/>
              <a:t>schedule </a:t>
            </a:r>
            <a:r>
              <a:rPr lang="en-US" altLang="ja-JP" sz="3200" b="1" dirty="0"/>
              <a:t>in May 2021</a:t>
            </a:r>
            <a:endParaRPr kumimoji="1" lang="ja-JP" altLang="en-US" sz="3200"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301975" y="2294462"/>
            <a:ext cx="8671994" cy="3970318"/>
          </a:xfrm>
          <a:prstGeom prst="rect">
            <a:avLst/>
          </a:prstGeom>
          <a:noFill/>
        </p:spPr>
        <p:txBody>
          <a:bodyPr wrap="square">
            <a:spAutoFit/>
          </a:bodyPr>
          <a:lstStyle/>
          <a:p>
            <a:endParaRPr lang="en-US" altLang="ja-JP" sz="1200" dirty="0"/>
          </a:p>
          <a:p>
            <a:pPr marL="228600" indent="-228600">
              <a:buAutoNum type="arabicPeriod"/>
            </a:pPr>
            <a:r>
              <a:rPr lang="en-US" altLang="ja-JP" sz="1200" b="1" dirty="0"/>
              <a:t>SG 15.6a</a:t>
            </a:r>
            <a:r>
              <a:rPr lang="ja-JP" altLang="en-US" sz="1200" b="1" dirty="0"/>
              <a:t>　  </a:t>
            </a:r>
            <a:r>
              <a:rPr lang="en-US" altLang="ja-JP" sz="1200" b="1" dirty="0"/>
              <a:t>Session1</a:t>
            </a:r>
          </a:p>
          <a:p>
            <a:r>
              <a:rPr lang="en-US" altLang="ja-JP" sz="1200" b="1" dirty="0"/>
              <a:t>        9:00 AM - 11:00 AM Wednesday, May 12 2021 (UTC-04:00) Eastern Time, </a:t>
            </a:r>
          </a:p>
          <a:p>
            <a:r>
              <a:rPr lang="en-US" altLang="ja-JP" sz="1200" b="1" dirty="0"/>
              <a:t>      10:00 PM - 12:00 PM Wednesday, May 12 2021 (UTC+9:00) Japan &amp; Korean Time</a:t>
            </a:r>
          </a:p>
          <a:p>
            <a:r>
              <a:rPr lang="en-US" altLang="ja-JP" sz="1200" b="1" dirty="0"/>
              <a:t>      Meeting link: https://ieeesa.webex.com/ieeesa/j.php?MTID=m3a224ba076825e5eb57454858f28dd22</a:t>
            </a:r>
          </a:p>
          <a:p>
            <a:r>
              <a:rPr lang="en-US" altLang="ja-JP" sz="1200" b="1" dirty="0"/>
              <a:t>      Meeting number: 173 736 3816</a:t>
            </a:r>
          </a:p>
          <a:p>
            <a:r>
              <a:rPr lang="en-US" altLang="ja-JP" sz="1200" b="1" dirty="0"/>
              <a:t>      Password: 802156a</a:t>
            </a:r>
          </a:p>
          <a:p>
            <a:endParaRPr lang="en-US" altLang="ja-JP" sz="1200" b="1" dirty="0"/>
          </a:p>
          <a:p>
            <a:r>
              <a:rPr lang="en-US" altLang="ja-JP" sz="1200" b="1" dirty="0"/>
              <a:t>2. SG 15.6a</a:t>
            </a:r>
            <a:r>
              <a:rPr lang="ja-JP" altLang="en-US" sz="1200" b="1" dirty="0"/>
              <a:t>　　</a:t>
            </a:r>
            <a:r>
              <a:rPr lang="en-US" altLang="ja-JP" sz="1200" b="1" dirty="0"/>
              <a:t>Session2</a:t>
            </a:r>
          </a:p>
          <a:p>
            <a:r>
              <a:rPr lang="en-US" altLang="ja-JP" sz="1200" b="1" dirty="0"/>
              <a:t>        9:00 AM - 11:00 AM Wednesday, May 12 2021 (UTC-04:00) Eastern Time, </a:t>
            </a:r>
          </a:p>
          <a:p>
            <a:r>
              <a:rPr lang="en-US" altLang="ja-JP" sz="1200" b="1" dirty="0"/>
              <a:t>      10:00 PM - 12:00 PM Wednesday, May 12 2021 (UTC+9:00) Japan &amp; Korean Time</a:t>
            </a:r>
          </a:p>
          <a:p>
            <a:r>
              <a:rPr lang="en-US" altLang="ja-JP" sz="1200" b="1" dirty="0"/>
              <a:t>       Meeting link: </a:t>
            </a:r>
            <a:r>
              <a:rPr lang="en-US" altLang="ja-JP" sz="1200" b="1" dirty="0">
                <a:hlinkClick r:id="rId3"/>
              </a:rPr>
              <a:t>https://ieeesa.webex.com/ieeesa/j.php?MTID=m651b1c8e35df15e292b1f12bf26d3c20</a:t>
            </a:r>
            <a:endParaRPr lang="en-US" altLang="ja-JP" sz="1200" b="1" dirty="0"/>
          </a:p>
          <a:p>
            <a:r>
              <a:rPr lang="en-US" altLang="ja-JP" sz="1200" b="1" dirty="0"/>
              <a:t>       Meeting number: 173 787 9956</a:t>
            </a:r>
          </a:p>
          <a:p>
            <a:r>
              <a:rPr lang="en-US" altLang="ja-JP" sz="1200" b="1" dirty="0"/>
              <a:t>       Password: 802156a</a:t>
            </a:r>
          </a:p>
          <a:p>
            <a:endParaRPr lang="en-US" altLang="ja-JP" sz="1200" b="1" dirty="0"/>
          </a:p>
          <a:p>
            <a:r>
              <a:rPr lang="en-US" altLang="ja-JP" sz="1200" b="1" dirty="0"/>
              <a:t>3. SG 15.6a</a:t>
            </a:r>
            <a:r>
              <a:rPr lang="ja-JP" altLang="en-US" sz="1200" b="1" dirty="0"/>
              <a:t>　　</a:t>
            </a:r>
            <a:r>
              <a:rPr lang="en-US" altLang="ja-JP" sz="1200" b="1" dirty="0"/>
              <a:t>Session3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rgbClr val="000000"/>
                </a:solidFill>
                <a:effectLst/>
                <a:uLnTx/>
                <a:uFillTx/>
                <a:latin typeface="Arial"/>
                <a:ea typeface="+mn-ea"/>
                <a:cs typeface="+mn-cs"/>
              </a:rPr>
              <a:t>        9:00 AM - 11:00 AM Wednesday, May 12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rgbClr val="000000"/>
                </a:solidFill>
                <a:effectLst/>
                <a:uLnTx/>
                <a:uFillTx/>
                <a:latin typeface="Arial"/>
                <a:ea typeface="+mn-ea"/>
                <a:cs typeface="+mn-cs"/>
              </a:rPr>
              <a:t>      10:00 PM - 12:00 PM Wednesday, May 12 2021 (UTC+9:00) Japan &amp; Korean Time</a:t>
            </a:r>
            <a:endParaRPr lang="en-US" altLang="ja-JP" sz="12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t>      Meeting link: </a:t>
            </a:r>
            <a:r>
              <a:rPr lang="en-US" altLang="ja-JP" sz="1200" b="1" dirty="0">
                <a:hlinkClick r:id="rId4"/>
              </a:rPr>
              <a:t>https://ieeesa.webex.com/ieeesa/j.php?MTID=mf23739e3131b31dae7fc973645f0cefe</a:t>
            </a:r>
            <a:endParaRPr lang="en-US" altLang="ja-JP" sz="12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1200" b="1" dirty="0"/>
              <a:t>      Meeting number: 173 482 1159</a:t>
            </a:r>
          </a:p>
          <a:p>
            <a:r>
              <a:rPr lang="en-US" altLang="ja-JP" sz="1200" b="1" dirty="0"/>
              <a:t>      Password: 802156a</a:t>
            </a: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3277027213"/>
              </p:ext>
            </p:extLst>
          </p:nvPr>
        </p:nvGraphicFramePr>
        <p:xfrm>
          <a:off x="246230" y="1044688"/>
          <a:ext cx="8727739" cy="1463040"/>
        </p:xfrm>
        <a:graphic>
          <a:graphicData uri="http://schemas.openxmlformats.org/drawingml/2006/table">
            <a:tbl>
              <a:tblPr firstRow="1" bandRow="1">
                <a:tableStyleId>{93296810-A885-4BE3-A3E7-6D5BEEA58F35}</a:tableStyleId>
              </a:tblPr>
              <a:tblGrid>
                <a:gridCol w="1206947">
                  <a:extLst>
                    <a:ext uri="{9D8B030D-6E8A-4147-A177-3AD203B41FA5}">
                      <a16:colId xmlns:a16="http://schemas.microsoft.com/office/drawing/2014/main" val="20000"/>
                    </a:ext>
                  </a:extLst>
                </a:gridCol>
                <a:gridCol w="1457325">
                  <a:extLst>
                    <a:ext uri="{9D8B030D-6E8A-4147-A177-3AD203B41FA5}">
                      <a16:colId xmlns:a16="http://schemas.microsoft.com/office/drawing/2014/main" val="20001"/>
                    </a:ext>
                  </a:extLst>
                </a:gridCol>
                <a:gridCol w="1546101">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510003">
                  <a:extLst>
                    <a:ext uri="{9D8B030D-6E8A-4147-A177-3AD203B41FA5}">
                      <a16:colId xmlns:a16="http://schemas.microsoft.com/office/drawing/2014/main" val="20004"/>
                    </a:ext>
                  </a:extLst>
                </a:gridCol>
                <a:gridCol w="1449449">
                  <a:extLst>
                    <a:ext uri="{9D8B030D-6E8A-4147-A177-3AD203B41FA5}">
                      <a16:colId xmlns:a16="http://schemas.microsoft.com/office/drawing/2014/main" val="4248650248"/>
                    </a:ext>
                  </a:extLst>
                </a:gridCol>
              </a:tblGrid>
              <a:tr h="615101">
                <a:tc>
                  <a:txBody>
                    <a:bodyPr/>
                    <a:lstStyle/>
                    <a:p>
                      <a:endParaRPr kumimoji="1" lang="ja-JP" altLang="en-US" dirty="0"/>
                    </a:p>
                  </a:txBody>
                  <a:tcPr>
                    <a:solidFill>
                      <a:srgbClr val="008000"/>
                    </a:solidFill>
                  </a:tcPr>
                </a:tc>
                <a:tc>
                  <a:txBody>
                    <a:bodyPr/>
                    <a:lstStyle/>
                    <a:p>
                      <a:pPr algn="ctr"/>
                      <a:r>
                        <a:rPr kumimoji="1" lang="en-US" altLang="ja-JP" dirty="0"/>
                        <a:t>May 11</a:t>
                      </a:r>
                      <a:r>
                        <a:rPr kumimoji="1" lang="en-US" altLang="ja-JP" baseline="30000" dirty="0"/>
                        <a:t>th</a:t>
                      </a:r>
                    </a:p>
                    <a:p>
                      <a:pPr algn="ctr"/>
                      <a:r>
                        <a:rPr kumimoji="1" lang="en-US" altLang="ja-JP" dirty="0"/>
                        <a:t>Tuesday</a:t>
                      </a:r>
                      <a:endParaRPr kumimoji="1" lang="ja-JP" altLang="en-US" dirty="0"/>
                    </a:p>
                  </a:txBody>
                  <a:tcPr anchor="ctr">
                    <a:solidFill>
                      <a:srgbClr val="008000"/>
                    </a:solidFill>
                  </a:tcPr>
                </a:tc>
                <a:tc>
                  <a:txBody>
                    <a:bodyPr/>
                    <a:lstStyle/>
                    <a:p>
                      <a:pPr algn="ctr"/>
                      <a:r>
                        <a:rPr kumimoji="1" lang="en-US" altLang="ja-JP" dirty="0"/>
                        <a:t>May 12</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solidFill>
                      <a:srgbClr val="008000"/>
                    </a:solidFill>
                  </a:tcPr>
                </a:tc>
                <a:tc>
                  <a:txBody>
                    <a:bodyPr/>
                    <a:lstStyle/>
                    <a:p>
                      <a:pPr algn="ctr"/>
                      <a:r>
                        <a:rPr kumimoji="1" lang="en-US" altLang="ja-JP" dirty="0"/>
                        <a:t>May 13</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solidFill>
                      <a:srgbClr val="008000"/>
                    </a:solidFill>
                  </a:tcPr>
                </a:tc>
                <a:tc>
                  <a:txBody>
                    <a:bodyPr/>
                    <a:lstStyle/>
                    <a:p>
                      <a:pPr algn="ctr"/>
                      <a:r>
                        <a:rPr kumimoji="1" lang="en-US" altLang="ja-JP" dirty="0"/>
                        <a:t>May 18</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solidFill>
                      <a:srgbClr val="008000"/>
                    </a:solidFill>
                  </a:tcPr>
                </a:tc>
                <a:tc>
                  <a:txBody>
                    <a:bodyPr/>
                    <a:lstStyle/>
                    <a:p>
                      <a:pPr algn="ctr"/>
                      <a:r>
                        <a:rPr kumimoji="1" lang="en-US" altLang="ja-JP" dirty="0"/>
                        <a:t>March 20</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solidFill>
                      <a:srgbClr val="008000"/>
                    </a:solidFill>
                  </a:tcPr>
                </a:tc>
                <a:extLst>
                  <a:ext uri="{0D108BD9-81ED-4DB2-BD59-A6C34878D82A}">
                    <a16:rowId xmlns:a16="http://schemas.microsoft.com/office/drawing/2014/main" val="10000"/>
                  </a:ext>
                </a:extLst>
              </a:tr>
              <a:tr h="790844">
                <a:tc>
                  <a:txBody>
                    <a:bodyPr/>
                    <a:lstStyle/>
                    <a:p>
                      <a:pPr algn="ctr"/>
                      <a:r>
                        <a:rPr kumimoji="1" lang="en-US" altLang="ja-JP" sz="1200" dirty="0"/>
                        <a:t>EST 9:00AM-11:00AM</a:t>
                      </a:r>
                    </a:p>
                    <a:p>
                      <a:pPr algn="ctr"/>
                      <a:r>
                        <a:rPr kumimoji="1" lang="en-US" altLang="ja-JP" sz="1200" dirty="0"/>
                        <a:t>JST  10:00PM-12:00PM</a:t>
                      </a:r>
                      <a:endParaRPr kumimoji="1" lang="ja-JP" altLang="en-US" sz="1200" dirty="0"/>
                    </a:p>
                  </a:txBody>
                  <a:tcPr anchor="ctr">
                    <a:solidFill>
                      <a:schemeClr val="accent1">
                        <a:lumMod val="60000"/>
                        <a:lumOff val="40000"/>
                      </a:schemeClr>
                    </a:solidFill>
                  </a:tcPr>
                </a:tc>
                <a:tc>
                  <a:txBody>
                    <a:bodyPr/>
                    <a:lstStyle/>
                    <a:p>
                      <a:pPr algn="ctr"/>
                      <a:r>
                        <a:rPr kumimoji="1" lang="en-US" altLang="ja-JP" sz="1600" dirty="0">
                          <a:solidFill>
                            <a:schemeClr val="tx1"/>
                          </a:solidFill>
                        </a:rPr>
                        <a:t>IEEE802.15 Opening Plenary</a:t>
                      </a:r>
                    </a:p>
                  </a:txBody>
                  <a:tcPr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Session 1</a:t>
                      </a:r>
                    </a:p>
                  </a:txBody>
                  <a:tcPr anchor="ctr">
                    <a:solidFill>
                      <a:schemeClr val="accent1">
                        <a:lumMod val="60000"/>
                        <a:lumOff val="40000"/>
                      </a:schemeClr>
                    </a:solidFill>
                  </a:tcPr>
                </a:tc>
                <a:tc>
                  <a:txBody>
                    <a:bodyPr/>
                    <a:lstStyle/>
                    <a:p>
                      <a:pPr algn="ctr"/>
                      <a:r>
                        <a:rPr kumimoji="1" lang="en-US" altLang="ja-JP" sz="1600" dirty="0">
                          <a:solidFill>
                            <a:schemeClr val="tx1"/>
                          </a:solidFill>
                        </a:rPr>
                        <a:t>AM1</a:t>
                      </a:r>
                    </a:p>
                    <a:p>
                      <a:pPr algn="ctr"/>
                      <a:r>
                        <a:rPr kumimoji="1" lang="en-US" altLang="ja-JP" sz="1600" dirty="0">
                          <a:solidFill>
                            <a:schemeClr val="tx1"/>
                          </a:solidFill>
                        </a:rPr>
                        <a:t>SG15.6a</a:t>
                      </a:r>
                    </a:p>
                    <a:p>
                      <a:pPr algn="ctr"/>
                      <a:r>
                        <a:rPr kumimoji="1" lang="en-US" altLang="ja-JP" sz="1600" dirty="0">
                          <a:solidFill>
                            <a:schemeClr val="tx1"/>
                          </a:solidFill>
                        </a:rPr>
                        <a:t>Session 2</a:t>
                      </a:r>
                      <a:endParaRPr kumimoji="1" lang="ja-JP" altLang="en-US" sz="1600" dirty="0">
                        <a:solidFill>
                          <a:schemeClr val="tx1"/>
                        </a:solidFill>
                      </a:endParaRPr>
                    </a:p>
                  </a:txBody>
                  <a:tcPr anchor="ct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Session 3</a:t>
                      </a:r>
                    </a:p>
                  </a:txBody>
                  <a:tcPr anchor="ct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solidFill>
                      <a:schemeClr val="accent1">
                        <a:lumMod val="60000"/>
                        <a:lumOff val="4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May 12</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May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2021. Doc.# 15-21-0190-00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15-21-0238-02</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Hernandez(YNU)</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a:t>
            </a:r>
            <a:r>
              <a:rPr lang="en-US" altLang="ja-JP" sz="2000" dirty="0" err="1">
                <a:ea typeface="ＭＳ Ｐゴシック" charset="-128"/>
              </a:rPr>
              <a:t>Minsoo</a:t>
            </a:r>
            <a:r>
              <a:rPr lang="en-US" altLang="ja-JP" sz="2000" dirty="0">
                <a:ea typeface="ＭＳ Ｐゴシック" charset="-128"/>
              </a:rPr>
              <a:t> Kim(YNU)</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29886</TotalTime>
  <Words>1904</Words>
  <Application>Microsoft Office PowerPoint</Application>
  <PresentationFormat>画面に合わせる (4:3)</PresentationFormat>
  <Paragraphs>223</Paragraphs>
  <Slides>12</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Monotype Sorts</vt:lpstr>
      <vt:lpstr>游ゴシック</vt:lpstr>
      <vt:lpstr>Arial</vt:lpstr>
      <vt:lpstr>Times New Roman</vt:lpstr>
      <vt:lpstr>IEEE-P802_15</vt:lpstr>
      <vt:lpstr>PowerPoint プレゼンテーション</vt:lpstr>
      <vt:lpstr>IEEE 802.15 SG15.6a   Opening Information  Virtual Interim Meeting May 12th,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May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37</cp:revision>
  <dcterms:created xsi:type="dcterms:W3CDTF">2020-12-17T10:56:09Z</dcterms:created>
  <dcterms:modified xsi:type="dcterms:W3CDTF">2021-05-11T06:37:35Z</dcterms:modified>
</cp:coreProperties>
</file>