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4"/>
  </p:notesMasterIdLst>
  <p:handoutMasterIdLst>
    <p:handoutMasterId r:id="rId25"/>
  </p:handoutMasterIdLst>
  <p:sldIdLst>
    <p:sldId id="259" r:id="rId2"/>
    <p:sldId id="987" r:id="rId3"/>
    <p:sldId id="938" r:id="rId4"/>
    <p:sldId id="963" r:id="rId5"/>
    <p:sldId id="260" r:id="rId6"/>
    <p:sldId id="261" r:id="rId7"/>
    <p:sldId id="262" r:id="rId8"/>
    <p:sldId id="263" r:id="rId9"/>
    <p:sldId id="283" r:id="rId10"/>
    <p:sldId id="284" r:id="rId11"/>
    <p:sldId id="287" r:id="rId12"/>
    <p:sldId id="944" r:id="rId13"/>
    <p:sldId id="289" r:id="rId14"/>
    <p:sldId id="950" r:id="rId15"/>
    <p:sldId id="990" r:id="rId16"/>
    <p:sldId id="993" r:id="rId17"/>
    <p:sldId id="992" r:id="rId18"/>
    <p:sldId id="1003" r:id="rId19"/>
    <p:sldId id="256" r:id="rId20"/>
    <p:sldId id="965" r:id="rId21"/>
    <p:sldId id="314" r:id="rId22"/>
    <p:sldId id="985" r:id="rId23"/>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27" autoAdjust="0"/>
    <p:restoredTop sz="96869" autoAdjust="0"/>
  </p:normalViewPr>
  <p:slideViewPr>
    <p:cSldViewPr>
      <p:cViewPr varScale="1">
        <p:scale>
          <a:sx n="125" d="100"/>
          <a:sy n="125" d="100"/>
        </p:scale>
        <p:origin x="114" y="306"/>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19</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April_2021</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doc.:IEEE802.15-21-0216r1</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April_2021</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5/dcn/20/15-20-0079-04-016t-task-group-16t-call-for-contributions.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5/dcn/20/15-20-0351-01-016t-template-for-16t-system-description-document-sdd.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sip:1851119402@epri.webex.com" TargetMode="External"/><Relationship Id="rId2" Type="http://schemas.openxmlformats.org/officeDocument/2006/relationships/hyperlink" Target="https://epri.webex.com/epri/j.php?MTID=me64f03778587fcb8ff3852368cbba66f" TargetMode="External"/><Relationship Id="rId1" Type="http://schemas.openxmlformats.org/officeDocument/2006/relationships/slideLayout" Target="../slideLayouts/slideLayout2.xml"/><Relationship Id="rId6" Type="http://schemas.openxmlformats.org/officeDocument/2006/relationships/hyperlink" Target="https://www.webex.com/pdf/tollfree_restrictions.pdf" TargetMode="External"/><Relationship Id="rId5" Type="http://schemas.openxmlformats.org/officeDocument/2006/relationships/hyperlink" Target="https://epri.webex.com/epri/globalcallin.php?MTID=m0d6c808d8345e09ca792a5e6c58500aa" TargetMode="External"/><Relationship Id="rId4" Type="http://schemas.openxmlformats.org/officeDocument/2006/relationships/hyperlink" Target="https://epri.webex.com/epri/j.php?MTID=me6eb29e8a81d35b4b3b99548a6dc8f2a"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April 2021 Plenary Meeting Presentation </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2021-04-20</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April_2021</a:t>
            </a:r>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April_2021</a:t>
            </a:r>
          </a:p>
        </p:txBody>
      </p:sp>
    </p:spTree>
    <p:extLst>
      <p:ext uri="{BB962C8B-B14F-4D97-AF65-F5344CB8AC3E}">
        <p14:creationId xmlns:p14="http://schemas.microsoft.com/office/powerpoint/2010/main" val="193308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April_2021</a:t>
            </a:r>
          </a:p>
        </p:txBody>
      </p:sp>
    </p:spTree>
    <p:extLst>
      <p:ext uri="{BB962C8B-B14F-4D97-AF65-F5344CB8AC3E}">
        <p14:creationId xmlns:p14="http://schemas.microsoft.com/office/powerpoint/2010/main" val="1343705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April_2021</a:t>
            </a:r>
          </a:p>
        </p:txBody>
      </p:sp>
    </p:spTree>
    <p:extLst>
      <p:ext uri="{BB962C8B-B14F-4D97-AF65-F5344CB8AC3E}">
        <p14:creationId xmlns:p14="http://schemas.microsoft.com/office/powerpoint/2010/main" val="969542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CAA7E-1EF0-456E-A72F-7E9184D64D6C}"/>
              </a:ext>
            </a:extLst>
          </p:cNvPr>
          <p:cNvSpPr>
            <a:spLocks noGrp="1"/>
          </p:cNvSpPr>
          <p:nvPr>
            <p:ph type="title"/>
          </p:nvPr>
        </p:nvSpPr>
        <p:spPr/>
        <p:txBody>
          <a:bodyPr>
            <a:normAutofit fontScale="90000"/>
          </a:bodyPr>
          <a:lstStyle/>
          <a:p>
            <a:r>
              <a:rPr lang="en-US" dirty="0"/>
              <a:t>Call for Contributions – Updated: 16 March 2021</a:t>
            </a:r>
          </a:p>
        </p:txBody>
      </p:sp>
      <p:sp>
        <p:nvSpPr>
          <p:cNvPr id="3" name="Content Placeholder 2">
            <a:extLst>
              <a:ext uri="{FF2B5EF4-FFF2-40B4-BE49-F238E27FC236}">
                <a16:creationId xmlns:a16="http://schemas.microsoft.com/office/drawing/2014/main" id="{1D851329-FEB5-441F-9E6A-5F2F2D93A531}"/>
              </a:ext>
            </a:extLst>
          </p:cNvPr>
          <p:cNvSpPr>
            <a:spLocks noGrp="1"/>
          </p:cNvSpPr>
          <p:nvPr>
            <p:ph idx="1"/>
          </p:nvPr>
        </p:nvSpPr>
        <p:spPr>
          <a:xfrm>
            <a:off x="381000" y="1676400"/>
            <a:ext cx="11277600" cy="4876800"/>
          </a:xfrm>
        </p:spPr>
        <p:txBody>
          <a:bodyPr>
            <a:normAutofit fontScale="62500" lnSpcReduction="20000"/>
          </a:bodyPr>
          <a:lstStyle/>
          <a:p>
            <a:r>
              <a:rPr lang="en-US" dirty="0"/>
              <a:t>The IEEE 802.15.16t Task Group is developing an amendment to 802.16-2017. Project 802.16t “Amendment - Fixed and Mobile Wireless Access in Narrowband Channels” </a:t>
            </a:r>
          </a:p>
          <a:p>
            <a:r>
              <a:rPr lang="en-US" dirty="0"/>
              <a:t>This project specifies operation in licensed spectrum with channel bandwidths greater than or equal to 5 kHz and less than 100 kHz. A new PHY will be specified, with changes to the MAC as necessary. The amendment is frequency independent but focuses on spectrum less than 2 GHz. Aggregated operation in adjacent and non-adjacent channels will be supported.</a:t>
            </a:r>
          </a:p>
          <a:p>
            <a:r>
              <a:rPr lang="en-US" dirty="0"/>
              <a:t>This Call for Contributions solicits input documentation toward the development the amendment. The approved PAR is available at this link.  The approved PAR is also available on Mentor as document IEEE 802.15-20-0196r2</a:t>
            </a:r>
          </a:p>
          <a:p>
            <a:r>
              <a:rPr lang="en-US" dirty="0"/>
              <a:t>Contributions are sought on the following topic;</a:t>
            </a:r>
          </a:p>
          <a:p>
            <a:pPr lvl="1"/>
            <a:r>
              <a:rPr lang="en-US" dirty="0"/>
              <a:t>Contributions toward the System Description Document  (using the outline in IEEE 802.15-20-351r1 or subsequent as a guideline)</a:t>
            </a:r>
          </a:p>
          <a:p>
            <a:r>
              <a:rPr lang="en-US" dirty="0"/>
              <a:t>The Task Group is meeting virtually for the time being. Meetings and teleconferences are announced on the TG16t reflector and the 802.15 calendar.</a:t>
            </a:r>
          </a:p>
          <a:p>
            <a:r>
              <a:rPr lang="en-US" dirty="0"/>
              <a:t>This call for contributions will remain open until the September 2021 meetings of the 802.15 Working Group.</a:t>
            </a:r>
          </a:p>
          <a:p>
            <a:r>
              <a:rPr lang="en-US" dirty="0"/>
              <a:t>Documents should be uploaded to Mentor to the TG16t task group.</a:t>
            </a:r>
          </a:p>
          <a:p>
            <a:r>
              <a:rPr lang="en-US" dirty="0"/>
              <a:t>For further information, contact the following:</a:t>
            </a:r>
          </a:p>
          <a:p>
            <a:pPr lvl="1"/>
            <a:r>
              <a:rPr lang="en-US" dirty="0"/>
              <a:t>IEEE 802.15.16t Task Group Chair:  Tim Godfrey &lt;tim.godfrey@ieee.org&gt;</a:t>
            </a:r>
          </a:p>
          <a:p>
            <a:pPr lvl="1"/>
            <a:r>
              <a:rPr lang="en-US" dirty="0"/>
              <a:t>IEEE 802.15 Working Group Chair:  Pat Kinney &lt;pat.kinney@kinneyconsultingllc.com&gt;</a:t>
            </a:r>
          </a:p>
          <a:p>
            <a:endParaRPr lang="en-US" dirty="0"/>
          </a:p>
        </p:txBody>
      </p:sp>
      <p:sp>
        <p:nvSpPr>
          <p:cNvPr id="5" name="Footer Placeholder 4">
            <a:extLst>
              <a:ext uri="{FF2B5EF4-FFF2-40B4-BE49-F238E27FC236}">
                <a16:creationId xmlns:a16="http://schemas.microsoft.com/office/drawing/2014/main" id="{47D0E491-DACA-4407-8E80-C0F5A49267BB}"/>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7" name="TextBox 6">
            <a:extLst>
              <a:ext uri="{FF2B5EF4-FFF2-40B4-BE49-F238E27FC236}">
                <a16:creationId xmlns:a16="http://schemas.microsoft.com/office/drawing/2014/main" id="{82C80BA8-6A62-4194-A2F5-AC3521921B78}"/>
              </a:ext>
            </a:extLst>
          </p:cNvPr>
          <p:cNvSpPr txBox="1"/>
          <p:nvPr/>
        </p:nvSpPr>
        <p:spPr>
          <a:xfrm>
            <a:off x="9046316" y="6858000"/>
            <a:ext cx="2862515" cy="369332"/>
          </a:xfrm>
          <a:prstGeom prst="rect">
            <a:avLst/>
          </a:prstGeom>
          <a:noFill/>
        </p:spPr>
        <p:txBody>
          <a:bodyPr wrap="none" rtlCol="0">
            <a:spAutoFit/>
          </a:bodyPr>
          <a:lstStyle/>
          <a:p>
            <a:r>
              <a:rPr lang="en-US" dirty="0">
                <a:highlight>
                  <a:srgbClr val="00FF00"/>
                </a:highlight>
                <a:hlinkClick r:id="rId2"/>
              </a:rPr>
              <a:t>Updated CFC Document Link</a:t>
            </a:r>
            <a:endParaRPr lang="en-US" dirty="0">
              <a:highlight>
                <a:srgbClr val="00FF00"/>
              </a:highlight>
            </a:endParaRPr>
          </a:p>
        </p:txBody>
      </p:sp>
      <p:sp>
        <p:nvSpPr>
          <p:cNvPr id="16" name="Slide Number Placeholder 15">
            <a:extLst>
              <a:ext uri="{FF2B5EF4-FFF2-40B4-BE49-F238E27FC236}">
                <a16:creationId xmlns:a16="http://schemas.microsoft.com/office/drawing/2014/main" id="{528056F7-3E2C-454E-B450-D88F68815217}"/>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
        <p:nvSpPr>
          <p:cNvPr id="4" name="Date Placeholder 3">
            <a:extLst>
              <a:ext uri="{FF2B5EF4-FFF2-40B4-BE49-F238E27FC236}">
                <a16:creationId xmlns:a16="http://schemas.microsoft.com/office/drawing/2014/main" id="{A48A313C-D102-414C-BF97-370064CF0E99}"/>
              </a:ext>
            </a:extLst>
          </p:cNvPr>
          <p:cNvSpPr>
            <a:spLocks noGrp="1"/>
          </p:cNvSpPr>
          <p:nvPr>
            <p:ph type="dt" sz="half" idx="10"/>
          </p:nvPr>
        </p:nvSpPr>
        <p:spPr/>
        <p:txBody>
          <a:bodyPr/>
          <a:lstStyle/>
          <a:p>
            <a:r>
              <a:rPr lang="en-US" dirty="0"/>
              <a:t>March 2021</a:t>
            </a:r>
          </a:p>
        </p:txBody>
      </p:sp>
    </p:spTree>
    <p:extLst>
      <p:ext uri="{BB962C8B-B14F-4D97-AF65-F5344CB8AC3E}">
        <p14:creationId xmlns:p14="http://schemas.microsoft.com/office/powerpoint/2010/main" val="41424474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April</a:t>
            </a:r>
          </a:p>
        </p:txBody>
      </p:sp>
      <p:sp>
        <p:nvSpPr>
          <p:cNvPr id="4" name="Footer Placeholder 3">
            <a:extLst>
              <a:ext uri="{FF2B5EF4-FFF2-40B4-BE49-F238E27FC236}">
                <a16:creationId xmlns:a16="http://schemas.microsoft.com/office/drawing/2014/main" id="{32BC02E6-14A9-4417-B10C-007682B6AEA0}"/>
              </a:ext>
            </a:extLst>
          </p:cNvPr>
          <p:cNvSpPr>
            <a:spLocks noGrp="1"/>
          </p:cNvSpPr>
          <p:nvPr>
            <p:ph type="ftr" sz="quarter" idx="11"/>
          </p:nvPr>
        </p:nvSpPr>
        <p:spPr/>
        <p:txBody>
          <a:bodyPr/>
          <a:lstStyle/>
          <a:p>
            <a:r>
              <a:rPr lang="en-US"/>
              <a:t>Tim Godfrey, EPRI</a:t>
            </a:r>
          </a:p>
        </p:txBody>
      </p:sp>
      <p:sp>
        <p:nvSpPr>
          <p:cNvPr id="15" name="Slide Number Placeholder 14">
            <a:extLst>
              <a:ext uri="{FF2B5EF4-FFF2-40B4-BE49-F238E27FC236}">
                <a16:creationId xmlns:a16="http://schemas.microsoft.com/office/drawing/2014/main" id="{AD3FD41F-FBC4-4721-A0F6-9AFBAC699FDF}"/>
              </a:ext>
            </a:extLst>
          </p:cNvPr>
          <p:cNvSpPr>
            <a:spLocks noGrp="1"/>
          </p:cNvSpPr>
          <p:nvPr>
            <p:ph type="sldNum" sz="quarter" idx="12"/>
          </p:nvPr>
        </p:nvSpPr>
        <p:spPr/>
        <p:txBody>
          <a:bodyPr/>
          <a:lstStyle/>
          <a:p>
            <a:fld id="{A1C9EF53-BD90-4B75-A223-F9525C143888}" type="slidenum">
              <a:rPr lang="en-US" smtClean="0"/>
              <a:pPr/>
              <a:t>15</a:t>
            </a:fld>
            <a:endParaRPr lang="en-US" dirty="0"/>
          </a:p>
        </p:txBody>
      </p:sp>
      <p:sp>
        <p:nvSpPr>
          <p:cNvPr id="5" name="Date Placeholder 4">
            <a:extLst>
              <a:ext uri="{FF2B5EF4-FFF2-40B4-BE49-F238E27FC236}">
                <a16:creationId xmlns:a16="http://schemas.microsoft.com/office/drawing/2014/main" id="{A97FB7FA-1D33-46AB-86CE-9C33D26E0432}"/>
              </a:ext>
            </a:extLst>
          </p:cNvPr>
          <p:cNvSpPr>
            <a:spLocks noGrp="1"/>
          </p:cNvSpPr>
          <p:nvPr>
            <p:ph type="dt" sz="half" idx="10"/>
          </p:nvPr>
        </p:nvSpPr>
        <p:spPr/>
        <p:txBody>
          <a:bodyPr/>
          <a:lstStyle/>
          <a:p>
            <a:r>
              <a:rPr lang="en-US" dirty="0"/>
              <a:t>April_2021</a:t>
            </a:r>
          </a:p>
        </p:txBody>
      </p:sp>
      <p:graphicFrame>
        <p:nvGraphicFramePr>
          <p:cNvPr id="3" name="Content Placeholder 2">
            <a:extLst>
              <a:ext uri="{FF2B5EF4-FFF2-40B4-BE49-F238E27FC236}">
                <a16:creationId xmlns:a16="http://schemas.microsoft.com/office/drawing/2014/main" id="{6C9B2C69-966E-476F-AC7C-E3A1800B0795}"/>
              </a:ext>
            </a:extLst>
          </p:cNvPr>
          <p:cNvGraphicFramePr>
            <a:graphicFrameLocks noGrp="1"/>
          </p:cNvGraphicFramePr>
          <p:nvPr>
            <p:ph idx="1"/>
            <p:extLst>
              <p:ext uri="{D42A27DB-BD31-4B8C-83A1-F6EECF244321}">
                <p14:modId xmlns:p14="http://schemas.microsoft.com/office/powerpoint/2010/main" val="3724670731"/>
              </p:ext>
            </p:extLst>
          </p:nvPr>
        </p:nvGraphicFramePr>
        <p:xfrm>
          <a:off x="914400" y="1981200"/>
          <a:ext cx="10515600" cy="914400"/>
        </p:xfrm>
        <a:graphic>
          <a:graphicData uri="http://schemas.openxmlformats.org/drawingml/2006/table">
            <a:tbl>
              <a:tblPr/>
              <a:tblGrid>
                <a:gridCol w="2103120">
                  <a:extLst>
                    <a:ext uri="{9D8B030D-6E8A-4147-A177-3AD203B41FA5}">
                      <a16:colId xmlns:a16="http://schemas.microsoft.com/office/drawing/2014/main" val="922855387"/>
                    </a:ext>
                  </a:extLst>
                </a:gridCol>
                <a:gridCol w="2103120">
                  <a:extLst>
                    <a:ext uri="{9D8B030D-6E8A-4147-A177-3AD203B41FA5}">
                      <a16:colId xmlns:a16="http://schemas.microsoft.com/office/drawing/2014/main" val="2537071946"/>
                    </a:ext>
                  </a:extLst>
                </a:gridCol>
                <a:gridCol w="2103120">
                  <a:extLst>
                    <a:ext uri="{9D8B030D-6E8A-4147-A177-3AD203B41FA5}">
                      <a16:colId xmlns:a16="http://schemas.microsoft.com/office/drawing/2014/main" val="634371629"/>
                    </a:ext>
                  </a:extLst>
                </a:gridCol>
                <a:gridCol w="2103120">
                  <a:extLst>
                    <a:ext uri="{9D8B030D-6E8A-4147-A177-3AD203B41FA5}">
                      <a16:colId xmlns:a16="http://schemas.microsoft.com/office/drawing/2014/main" val="3745618040"/>
                    </a:ext>
                  </a:extLst>
                </a:gridCol>
                <a:gridCol w="2103120">
                  <a:extLst>
                    <a:ext uri="{9D8B030D-6E8A-4147-A177-3AD203B41FA5}">
                      <a16:colId xmlns:a16="http://schemas.microsoft.com/office/drawing/2014/main" val="3622416592"/>
                    </a:ext>
                  </a:extLst>
                </a:gridCol>
              </a:tblGrid>
              <a:tr h="0">
                <a:tc>
                  <a:txBody>
                    <a:bodyPr/>
                    <a:lstStyle/>
                    <a:p>
                      <a:r>
                        <a:rPr lang="en-US" dirty="0"/>
                        <a:t>217</a:t>
                      </a:r>
                    </a:p>
                  </a:txBody>
                  <a:tcPr anchor="ctr">
                    <a:lnL>
                      <a:noFill/>
                    </a:lnL>
                    <a:lnR>
                      <a:noFill/>
                    </a:lnR>
                    <a:lnT>
                      <a:noFill/>
                    </a:lnT>
                    <a:lnB>
                      <a:noFill/>
                    </a:lnB>
                  </a:tcPr>
                </a:tc>
                <a:tc>
                  <a:txBody>
                    <a:bodyPr/>
                    <a:lstStyle/>
                    <a:p>
                      <a:r>
                        <a:rPr lang="en-US" dirty="0"/>
                        <a:t>0</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Proposed Elements of the Air Interface Protocol</a:t>
                      </a:r>
                    </a:p>
                  </a:txBody>
                  <a:tcPr anchor="ctr">
                    <a:lnL>
                      <a:noFill/>
                    </a:lnL>
                    <a:lnR>
                      <a:noFill/>
                    </a:lnR>
                    <a:lnT>
                      <a:noFill/>
                    </a:lnT>
                    <a:lnB>
                      <a:noFill/>
                    </a:lnB>
                  </a:tcPr>
                </a:tc>
                <a:tc>
                  <a:txBody>
                    <a:bodyPr/>
                    <a:lstStyle/>
                    <a:p>
                      <a:r>
                        <a:rPr lang="en-US" dirty="0"/>
                        <a:t>Menashe Shahar (</a:t>
                      </a:r>
                      <a:r>
                        <a:rPr lang="en-US" dirty="0" err="1"/>
                        <a:t>Ondas</a:t>
                      </a:r>
                      <a:r>
                        <a:rPr lang="en-US" dirty="0"/>
                        <a:t>)</a:t>
                      </a:r>
                    </a:p>
                  </a:txBody>
                  <a:tcPr anchor="ctr">
                    <a:lnL>
                      <a:noFill/>
                    </a:lnL>
                    <a:lnR>
                      <a:noFill/>
                    </a:lnR>
                    <a:lnT>
                      <a:noFill/>
                    </a:lnT>
                    <a:lnB>
                      <a:noFill/>
                    </a:lnB>
                  </a:tcPr>
                </a:tc>
                <a:extLst>
                  <a:ext uri="{0D108BD9-81ED-4DB2-BD59-A6C34878D82A}">
                    <a16:rowId xmlns:a16="http://schemas.microsoft.com/office/drawing/2014/main" val="2196084554"/>
                  </a:ext>
                </a:extLst>
              </a:tr>
            </a:tbl>
          </a:graphicData>
        </a:graphic>
      </p:graphicFrame>
      <p:graphicFrame>
        <p:nvGraphicFramePr>
          <p:cNvPr id="6" name="Table 5">
            <a:extLst>
              <a:ext uri="{FF2B5EF4-FFF2-40B4-BE49-F238E27FC236}">
                <a16:creationId xmlns:a16="http://schemas.microsoft.com/office/drawing/2014/main" id="{C5EB8217-A6F1-426D-9D7B-DF6528C1B870}"/>
              </a:ext>
            </a:extLst>
          </p:cNvPr>
          <p:cNvGraphicFramePr>
            <a:graphicFrameLocks noGrp="1"/>
          </p:cNvGraphicFramePr>
          <p:nvPr/>
        </p:nvGraphicFramePr>
        <p:xfrm>
          <a:off x="838200" y="3681254"/>
          <a:ext cx="10515600" cy="640080"/>
        </p:xfrm>
        <a:graphic>
          <a:graphicData uri="http://schemas.openxmlformats.org/drawingml/2006/table">
            <a:tbl>
              <a:tblPr/>
              <a:tblGrid>
                <a:gridCol w="2103120">
                  <a:extLst>
                    <a:ext uri="{9D8B030D-6E8A-4147-A177-3AD203B41FA5}">
                      <a16:colId xmlns:a16="http://schemas.microsoft.com/office/drawing/2014/main" val="150826870"/>
                    </a:ext>
                  </a:extLst>
                </a:gridCol>
                <a:gridCol w="2103120">
                  <a:extLst>
                    <a:ext uri="{9D8B030D-6E8A-4147-A177-3AD203B41FA5}">
                      <a16:colId xmlns:a16="http://schemas.microsoft.com/office/drawing/2014/main" val="4036836656"/>
                    </a:ext>
                  </a:extLst>
                </a:gridCol>
                <a:gridCol w="2103120">
                  <a:extLst>
                    <a:ext uri="{9D8B030D-6E8A-4147-A177-3AD203B41FA5}">
                      <a16:colId xmlns:a16="http://schemas.microsoft.com/office/drawing/2014/main" val="1796493437"/>
                    </a:ext>
                  </a:extLst>
                </a:gridCol>
                <a:gridCol w="2103120">
                  <a:extLst>
                    <a:ext uri="{9D8B030D-6E8A-4147-A177-3AD203B41FA5}">
                      <a16:colId xmlns:a16="http://schemas.microsoft.com/office/drawing/2014/main" val="3717988865"/>
                    </a:ext>
                  </a:extLst>
                </a:gridCol>
                <a:gridCol w="2103120">
                  <a:extLst>
                    <a:ext uri="{9D8B030D-6E8A-4147-A177-3AD203B41FA5}">
                      <a16:colId xmlns:a16="http://schemas.microsoft.com/office/drawing/2014/main" val="3630240099"/>
                    </a:ext>
                  </a:extLst>
                </a:gridCol>
              </a:tblGrid>
              <a:tr h="0">
                <a:tc>
                  <a:txBody>
                    <a:bodyPr/>
                    <a:lstStyle/>
                    <a:p>
                      <a:r>
                        <a:rPr lang="en-US"/>
                        <a:t>213</a:t>
                      </a:r>
                    </a:p>
                  </a:txBody>
                  <a:tcPr anchor="ctr">
                    <a:lnL>
                      <a:noFill/>
                    </a:lnL>
                    <a:lnR>
                      <a:noFill/>
                    </a:lnR>
                    <a:lnT>
                      <a:noFill/>
                    </a:lnT>
                    <a:lnB>
                      <a:noFill/>
                    </a:lnB>
                  </a:tcPr>
                </a:tc>
                <a:tc>
                  <a:txBody>
                    <a:bodyPr/>
                    <a:lstStyle/>
                    <a:p>
                      <a:r>
                        <a:rPr lang="en-US"/>
                        <a:t>7</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IEEE 802.16t Use Cases</a:t>
                      </a:r>
                    </a:p>
                  </a:txBody>
                  <a:tcPr anchor="ctr">
                    <a:lnL>
                      <a:noFill/>
                    </a:lnL>
                    <a:lnR>
                      <a:noFill/>
                    </a:lnR>
                    <a:lnT>
                      <a:noFill/>
                    </a:lnT>
                    <a:lnB>
                      <a:noFill/>
                    </a:lnB>
                  </a:tcPr>
                </a:tc>
                <a:tc>
                  <a:txBody>
                    <a:bodyPr/>
                    <a:lstStyle/>
                    <a:p>
                      <a:r>
                        <a:rPr lang="en-US" dirty="0"/>
                        <a:t>Daoud Serang (CML Microcircuits)</a:t>
                      </a:r>
                    </a:p>
                  </a:txBody>
                  <a:tcPr anchor="ctr">
                    <a:lnL>
                      <a:noFill/>
                    </a:lnL>
                    <a:lnR>
                      <a:noFill/>
                    </a:lnR>
                    <a:lnT>
                      <a:noFill/>
                    </a:lnT>
                    <a:lnB>
                      <a:noFill/>
                    </a:lnB>
                  </a:tcPr>
                </a:tc>
                <a:extLst>
                  <a:ext uri="{0D108BD9-81ED-4DB2-BD59-A6C34878D82A}">
                    <a16:rowId xmlns:a16="http://schemas.microsoft.com/office/drawing/2014/main" val="3344558394"/>
                  </a:ext>
                </a:extLst>
              </a:tr>
            </a:tbl>
          </a:graphicData>
        </a:graphic>
      </p:graphicFrame>
      <p:sp>
        <p:nvSpPr>
          <p:cNvPr id="7" name="TextBox 6">
            <a:extLst>
              <a:ext uri="{FF2B5EF4-FFF2-40B4-BE49-F238E27FC236}">
                <a16:creationId xmlns:a16="http://schemas.microsoft.com/office/drawing/2014/main" id="{2CBDA1F1-DFE7-49E5-A879-6CBCCD2A3DA1}"/>
              </a:ext>
            </a:extLst>
          </p:cNvPr>
          <p:cNvSpPr txBox="1"/>
          <p:nvPr/>
        </p:nvSpPr>
        <p:spPr>
          <a:xfrm>
            <a:off x="762000" y="1447800"/>
            <a:ext cx="9531777" cy="369332"/>
          </a:xfrm>
          <a:prstGeom prst="rect">
            <a:avLst/>
          </a:prstGeom>
          <a:noFill/>
        </p:spPr>
        <p:txBody>
          <a:bodyPr wrap="none" rtlCol="0">
            <a:spAutoFit/>
          </a:bodyPr>
          <a:lstStyle/>
          <a:p>
            <a:r>
              <a:rPr lang="en-US" dirty="0"/>
              <a:t> Document 			revision			Task group			Title					Author</a:t>
            </a:r>
          </a:p>
        </p:txBody>
      </p:sp>
    </p:spTree>
    <p:extLst>
      <p:ext uri="{BB962C8B-B14F-4D97-AF65-F5344CB8AC3E}">
        <p14:creationId xmlns:p14="http://schemas.microsoft.com/office/powerpoint/2010/main" val="1231182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C59B8-EC07-45AE-B48B-1FCA8828A451}"/>
              </a:ext>
            </a:extLst>
          </p:cNvPr>
          <p:cNvSpPr>
            <a:spLocks noGrp="1"/>
          </p:cNvSpPr>
          <p:nvPr>
            <p:ph type="title"/>
          </p:nvPr>
        </p:nvSpPr>
        <p:spPr/>
        <p:txBody>
          <a:bodyPr/>
          <a:lstStyle/>
          <a:p>
            <a:r>
              <a:rPr lang="en-US" dirty="0"/>
              <a:t>Development of the SDD</a:t>
            </a:r>
          </a:p>
        </p:txBody>
      </p:sp>
      <p:sp>
        <p:nvSpPr>
          <p:cNvPr id="3" name="Content Placeholder 2">
            <a:extLst>
              <a:ext uri="{FF2B5EF4-FFF2-40B4-BE49-F238E27FC236}">
                <a16:creationId xmlns:a16="http://schemas.microsoft.com/office/drawing/2014/main" id="{9FD88886-DA36-4F68-990F-8BB520CE2383}"/>
              </a:ext>
            </a:extLst>
          </p:cNvPr>
          <p:cNvSpPr>
            <a:spLocks noGrp="1"/>
          </p:cNvSpPr>
          <p:nvPr>
            <p:ph idx="1"/>
          </p:nvPr>
        </p:nvSpPr>
        <p:spPr>
          <a:xfrm>
            <a:off x="838200" y="1752600"/>
            <a:ext cx="10515600" cy="4351338"/>
          </a:xfrm>
        </p:spPr>
        <p:txBody>
          <a:bodyPr>
            <a:normAutofit/>
          </a:bodyPr>
          <a:lstStyle/>
          <a:p>
            <a:r>
              <a:rPr lang="en-US" dirty="0"/>
              <a:t>Template uploaded as </a:t>
            </a:r>
            <a:r>
              <a:rPr lang="en-US" dirty="0">
                <a:hlinkClick r:id="rId2"/>
              </a:rPr>
              <a:t>document 351r1</a:t>
            </a:r>
            <a:endParaRPr lang="en-US" dirty="0"/>
          </a:p>
          <a:p>
            <a:endParaRPr lang="en-US" dirty="0"/>
          </a:p>
          <a:p>
            <a:r>
              <a:rPr lang="en-US" dirty="0"/>
              <a:t>Proposals </a:t>
            </a:r>
            <a:r>
              <a:rPr lang="en-US"/>
              <a:t>and Contributions</a:t>
            </a:r>
            <a:endParaRPr lang="en-US" dirty="0"/>
          </a:p>
          <a:p>
            <a:endParaRPr lang="en-US" dirty="0"/>
          </a:p>
        </p:txBody>
      </p:sp>
      <p:sp>
        <p:nvSpPr>
          <p:cNvPr id="5" name="Footer Placeholder 4">
            <a:extLst>
              <a:ext uri="{FF2B5EF4-FFF2-40B4-BE49-F238E27FC236}">
                <a16:creationId xmlns:a16="http://schemas.microsoft.com/office/drawing/2014/main" id="{8D4A42E3-1B6E-4D4C-BE4E-17428D7A6E7E}"/>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61A1FEBD-2C93-415F-9CA9-9A68EF45C26F}"/>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
        <p:nvSpPr>
          <p:cNvPr id="4" name="Date Placeholder 3">
            <a:extLst>
              <a:ext uri="{FF2B5EF4-FFF2-40B4-BE49-F238E27FC236}">
                <a16:creationId xmlns:a16="http://schemas.microsoft.com/office/drawing/2014/main" id="{9453F7C3-7D1E-45BF-AE10-8272E4AD4357}"/>
              </a:ext>
            </a:extLst>
          </p:cNvPr>
          <p:cNvSpPr>
            <a:spLocks noGrp="1"/>
          </p:cNvSpPr>
          <p:nvPr>
            <p:ph type="dt" sz="half" idx="10"/>
          </p:nvPr>
        </p:nvSpPr>
        <p:spPr/>
        <p:txBody>
          <a:bodyPr/>
          <a:lstStyle/>
          <a:p>
            <a:r>
              <a:rPr lang="en-US" dirty="0"/>
              <a:t>April_2021</a:t>
            </a:r>
          </a:p>
        </p:txBody>
      </p:sp>
    </p:spTree>
    <p:extLst>
      <p:ext uri="{BB962C8B-B14F-4D97-AF65-F5344CB8AC3E}">
        <p14:creationId xmlns:p14="http://schemas.microsoft.com/office/powerpoint/2010/main" val="30764025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C5172-1F26-4208-8023-5502550C7176}"/>
              </a:ext>
            </a:extLst>
          </p:cNvPr>
          <p:cNvSpPr>
            <a:spLocks noGrp="1"/>
          </p:cNvSpPr>
          <p:nvPr>
            <p:ph type="title"/>
          </p:nvPr>
        </p:nvSpPr>
        <p:spPr/>
        <p:txBody>
          <a:bodyPr>
            <a:normAutofit fontScale="90000"/>
          </a:bodyPr>
          <a:lstStyle/>
          <a:p>
            <a:r>
              <a:rPr lang="en-US" dirty="0"/>
              <a:t>Discussion on Security Requirements for 802.16t</a:t>
            </a:r>
            <a:br>
              <a:rPr lang="en-US" dirty="0"/>
            </a:br>
            <a:endParaRPr lang="en-US" dirty="0"/>
          </a:p>
        </p:txBody>
      </p:sp>
      <p:sp>
        <p:nvSpPr>
          <p:cNvPr id="3" name="Content Placeholder 2">
            <a:extLst>
              <a:ext uri="{FF2B5EF4-FFF2-40B4-BE49-F238E27FC236}">
                <a16:creationId xmlns:a16="http://schemas.microsoft.com/office/drawing/2014/main" id="{9B10A2D8-754E-4D34-8FFC-58B24AE1F949}"/>
              </a:ext>
            </a:extLst>
          </p:cNvPr>
          <p:cNvSpPr>
            <a:spLocks noGrp="1"/>
          </p:cNvSpPr>
          <p:nvPr>
            <p:ph idx="1"/>
          </p:nvPr>
        </p:nvSpPr>
        <p:spPr/>
        <p:txBody>
          <a:bodyPr>
            <a:normAutofit fontScale="92500" lnSpcReduction="20000"/>
          </a:bodyPr>
          <a:lstStyle/>
          <a:p>
            <a:r>
              <a:rPr lang="en-US" dirty="0"/>
              <a:t>The group discusses whether the current 16t scope can include security changes under the umbrella of “required by the physical layer changes.” </a:t>
            </a:r>
          </a:p>
          <a:p>
            <a:r>
              <a:rPr lang="en-US" dirty="0"/>
              <a:t>Options:</a:t>
            </a:r>
          </a:p>
          <a:p>
            <a:pPr lvl="1"/>
            <a:r>
              <a:rPr lang="en-US" dirty="0"/>
              <a:t>1) Continue 16t and change PAR to include security changes (driven by use cases) in scope</a:t>
            </a:r>
          </a:p>
          <a:p>
            <a:pPr lvl="1"/>
            <a:r>
              <a:rPr lang="en-US" dirty="0"/>
              <a:t>2 Create a new PAR and TG for Security changes.</a:t>
            </a:r>
          </a:p>
          <a:p>
            <a:pPr lvl="1"/>
            <a:endParaRPr lang="en-US" dirty="0"/>
          </a:p>
          <a:p>
            <a:r>
              <a:rPr lang="en-US" dirty="0"/>
              <a:t>Path forward:</a:t>
            </a:r>
          </a:p>
          <a:p>
            <a:pPr lvl="1"/>
            <a:r>
              <a:rPr lang="en-US" dirty="0"/>
              <a:t>Ask for contributions on security.  Amend Call for Contribution</a:t>
            </a:r>
          </a:p>
          <a:p>
            <a:pPr lvl="1"/>
            <a:r>
              <a:rPr lang="en-US" dirty="0"/>
              <a:t>Understand the requirements for security – what has to be changed</a:t>
            </a:r>
          </a:p>
          <a:p>
            <a:pPr lvl="2"/>
            <a:r>
              <a:rPr lang="en-US" dirty="0"/>
              <a:t>Look at post-quantum security architecture</a:t>
            </a:r>
          </a:p>
          <a:p>
            <a:pPr lvl="1"/>
            <a:r>
              <a:rPr lang="en-US" dirty="0"/>
              <a:t>Can the work be done in this TG, or do we need a new TG in parallel?</a:t>
            </a:r>
          </a:p>
          <a:p>
            <a:pPr lvl="1"/>
            <a:r>
              <a:rPr lang="en-US" dirty="0"/>
              <a:t>Solicit contributions from stakeholders on what their customers and markets require</a:t>
            </a:r>
          </a:p>
          <a:p>
            <a:pPr lvl="1"/>
            <a:endParaRPr lang="en-US" dirty="0"/>
          </a:p>
          <a:p>
            <a:endParaRPr lang="en-US" dirty="0"/>
          </a:p>
        </p:txBody>
      </p:sp>
      <p:sp>
        <p:nvSpPr>
          <p:cNvPr id="4" name="Footer Placeholder 3">
            <a:extLst>
              <a:ext uri="{FF2B5EF4-FFF2-40B4-BE49-F238E27FC236}">
                <a16:creationId xmlns:a16="http://schemas.microsoft.com/office/drawing/2014/main" id="{AB88EE08-1827-4313-8ECD-DFFE283352C7}"/>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30CE9757-18F0-42CC-9FE7-F43158A493C8}"/>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
        <p:nvSpPr>
          <p:cNvPr id="5" name="Date Placeholder 4">
            <a:extLst>
              <a:ext uri="{FF2B5EF4-FFF2-40B4-BE49-F238E27FC236}">
                <a16:creationId xmlns:a16="http://schemas.microsoft.com/office/drawing/2014/main" id="{2F0DDB1F-73E4-443E-B801-1EA3290ECAD1}"/>
              </a:ext>
            </a:extLst>
          </p:cNvPr>
          <p:cNvSpPr>
            <a:spLocks noGrp="1"/>
          </p:cNvSpPr>
          <p:nvPr>
            <p:ph type="dt" sz="half" idx="10"/>
          </p:nvPr>
        </p:nvSpPr>
        <p:spPr/>
        <p:txBody>
          <a:bodyPr/>
          <a:lstStyle/>
          <a:p>
            <a:r>
              <a:rPr lang="en-US" dirty="0"/>
              <a:t>April_2021</a:t>
            </a:r>
          </a:p>
        </p:txBody>
      </p:sp>
    </p:spTree>
    <p:extLst>
      <p:ext uri="{BB962C8B-B14F-4D97-AF65-F5344CB8AC3E}">
        <p14:creationId xmlns:p14="http://schemas.microsoft.com/office/powerpoint/2010/main" val="6002074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1C0E7-E4D1-44F3-A846-A5DA730DBFD5}"/>
              </a:ext>
            </a:extLst>
          </p:cNvPr>
          <p:cNvSpPr>
            <a:spLocks noGrp="1"/>
          </p:cNvSpPr>
          <p:nvPr>
            <p:ph type="title"/>
          </p:nvPr>
        </p:nvSpPr>
        <p:spPr/>
        <p:txBody>
          <a:bodyPr/>
          <a:lstStyle/>
          <a:p>
            <a:r>
              <a:rPr lang="en-US" dirty="0"/>
              <a:t>Process for assigning an editor</a:t>
            </a:r>
          </a:p>
        </p:txBody>
      </p:sp>
      <p:sp>
        <p:nvSpPr>
          <p:cNvPr id="3" name="Content Placeholder 2">
            <a:extLst>
              <a:ext uri="{FF2B5EF4-FFF2-40B4-BE49-F238E27FC236}">
                <a16:creationId xmlns:a16="http://schemas.microsoft.com/office/drawing/2014/main" id="{0CA7ACDE-C4F0-47C5-9633-5455A9896226}"/>
              </a:ext>
            </a:extLst>
          </p:cNvPr>
          <p:cNvSpPr>
            <a:spLocks noGrp="1"/>
          </p:cNvSpPr>
          <p:nvPr>
            <p:ph idx="1"/>
          </p:nvPr>
        </p:nvSpPr>
        <p:spPr/>
        <p:txBody>
          <a:bodyPr/>
          <a:lstStyle/>
          <a:p>
            <a:r>
              <a:rPr lang="en-US" dirty="0"/>
              <a:t>An editor is needed to turn create the amendment draft based on technical contributions accepted into the SDD.</a:t>
            </a:r>
          </a:p>
          <a:p>
            <a:r>
              <a:rPr lang="en-US" dirty="0"/>
              <a:t>The editor should have familiarity with 802.16-2017 to understand how the amendment fits into the base standard. </a:t>
            </a:r>
          </a:p>
          <a:p>
            <a:r>
              <a:rPr lang="en-US" dirty="0"/>
              <a:t>Volunteers for editor are sought</a:t>
            </a:r>
          </a:p>
          <a:p>
            <a:r>
              <a:rPr lang="en-US" dirty="0"/>
              <a:t>IEEE 802 has developed a process for providing licenses for </a:t>
            </a:r>
            <a:r>
              <a:rPr lang="en-US" dirty="0" err="1"/>
              <a:t>Framemaker</a:t>
            </a:r>
            <a:r>
              <a:rPr lang="en-US" dirty="0"/>
              <a:t> to editors</a:t>
            </a:r>
          </a:p>
          <a:p>
            <a:endParaRPr lang="en-US" dirty="0"/>
          </a:p>
        </p:txBody>
      </p:sp>
      <p:sp>
        <p:nvSpPr>
          <p:cNvPr id="4" name="Date Placeholder 3">
            <a:extLst>
              <a:ext uri="{FF2B5EF4-FFF2-40B4-BE49-F238E27FC236}">
                <a16:creationId xmlns:a16="http://schemas.microsoft.com/office/drawing/2014/main" id="{D96B0C17-0822-4C98-A7BC-3D86D786B476}"/>
              </a:ext>
            </a:extLst>
          </p:cNvPr>
          <p:cNvSpPr>
            <a:spLocks noGrp="1"/>
          </p:cNvSpPr>
          <p:nvPr>
            <p:ph type="dt" sz="half" idx="10"/>
          </p:nvPr>
        </p:nvSpPr>
        <p:spPr/>
        <p:txBody>
          <a:bodyPr/>
          <a:lstStyle/>
          <a:p>
            <a:r>
              <a:rPr lang="en-US" dirty="0"/>
              <a:t>April_2021</a:t>
            </a:r>
          </a:p>
        </p:txBody>
      </p:sp>
      <p:sp>
        <p:nvSpPr>
          <p:cNvPr id="5" name="Footer Placeholder 4">
            <a:extLst>
              <a:ext uri="{FF2B5EF4-FFF2-40B4-BE49-F238E27FC236}">
                <a16:creationId xmlns:a16="http://schemas.microsoft.com/office/drawing/2014/main" id="{31761626-B348-4F64-995A-D6B2607798A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2A116C3-816F-4E28-99CA-5DD8D4C1F606}"/>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Tree>
    <p:extLst>
      <p:ext uri="{BB962C8B-B14F-4D97-AF65-F5344CB8AC3E}">
        <p14:creationId xmlns:p14="http://schemas.microsoft.com/office/powerpoint/2010/main" val="14387187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Revised 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3838785398"/>
              </p:ext>
            </p:extLst>
          </p:nvPr>
        </p:nvGraphicFramePr>
        <p:xfrm>
          <a:off x="1295400" y="1371600"/>
          <a:ext cx="9220200" cy="4724397"/>
        </p:xfrm>
        <a:graphic>
          <a:graphicData uri="http://schemas.openxmlformats.org/drawingml/2006/table">
            <a:tbl>
              <a:tblPr firstRow="1" bandRow="1">
                <a:tableStyleId>{5C22544A-7EE6-4342-B048-85BDC9FD1C3A}</a:tableStyleId>
              </a:tblPr>
              <a:tblGrid>
                <a:gridCol w="5334000">
                  <a:extLst>
                    <a:ext uri="{9D8B030D-6E8A-4147-A177-3AD203B41FA5}">
                      <a16:colId xmlns:a16="http://schemas.microsoft.com/office/drawing/2014/main" val="3384751907"/>
                    </a:ext>
                  </a:extLst>
                </a:gridCol>
                <a:gridCol w="1905000">
                  <a:extLst>
                    <a:ext uri="{9D8B030D-6E8A-4147-A177-3AD203B41FA5}">
                      <a16:colId xmlns:a16="http://schemas.microsoft.com/office/drawing/2014/main" val="2633383389"/>
                    </a:ext>
                  </a:extLst>
                </a:gridCol>
                <a:gridCol w="19812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tc>
                  <a:txBody>
                    <a:bodyPr/>
                    <a:lstStyle/>
                    <a:p>
                      <a:r>
                        <a:rPr lang="en-US" sz="2400" dirty="0"/>
                        <a:t>Updated 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January 2020</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SRD Approval</a:t>
                      </a:r>
                    </a:p>
                  </a:txBody>
                  <a:tcPr/>
                </a:tc>
                <a:tc>
                  <a:txBody>
                    <a:bodyPr/>
                    <a:lstStyle/>
                    <a:p>
                      <a:r>
                        <a:rPr lang="en-US" sz="2400" dirty="0">
                          <a:solidFill>
                            <a:schemeClr val="bg1">
                              <a:lumMod val="65000"/>
                            </a:schemeClr>
                          </a:solidFill>
                        </a:rPr>
                        <a:t>Nov 2020</a:t>
                      </a:r>
                    </a:p>
                  </a:txBody>
                  <a:tcPr/>
                </a:tc>
                <a:tc>
                  <a:txBody>
                    <a:bodyPr/>
                    <a:lstStyle/>
                    <a:p>
                      <a:r>
                        <a:rPr lang="en-US" sz="2400" dirty="0"/>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solidFill>
                            <a:schemeClr val="bg1">
                              <a:lumMod val="65000"/>
                            </a:schemeClr>
                          </a:solidFill>
                        </a:rPr>
                        <a:t>May 2021</a:t>
                      </a:r>
                    </a:p>
                  </a:txBody>
                  <a:tcPr/>
                </a:tc>
                <a:tc>
                  <a:txBody>
                    <a:bodyPr/>
                    <a:lstStyle/>
                    <a:p>
                      <a:r>
                        <a:rPr lang="en-US" sz="2400" dirty="0"/>
                        <a:t>Sept 2021</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solidFill>
                            <a:schemeClr val="bg1">
                              <a:lumMod val="65000"/>
                            </a:schemeClr>
                          </a:solidFill>
                        </a:rPr>
                        <a:t>Sept 2021</a:t>
                      </a:r>
                    </a:p>
                  </a:txBody>
                  <a:tcPr/>
                </a:tc>
                <a:tc>
                  <a:txBody>
                    <a:bodyPr/>
                    <a:lstStyle/>
                    <a:p>
                      <a:r>
                        <a:rPr lang="en-US" sz="2400" dirty="0"/>
                        <a:t>Jan 2022</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solidFill>
                            <a:schemeClr val="bg1">
                              <a:lumMod val="65000"/>
                            </a:schemeClr>
                          </a:solidFill>
                        </a:rPr>
                        <a:t>Nov 2021</a:t>
                      </a:r>
                    </a:p>
                  </a:txBody>
                  <a:tcPr/>
                </a:tc>
                <a:tc>
                  <a:txBody>
                    <a:bodyPr/>
                    <a:lstStyle/>
                    <a:p>
                      <a:r>
                        <a:rPr lang="en-US" sz="2400" dirty="0"/>
                        <a:t>March 2022</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solidFill>
                            <a:schemeClr val="bg1">
                              <a:lumMod val="65000"/>
                            </a:schemeClr>
                          </a:solidFill>
                        </a:rPr>
                        <a:t>Mar 2022</a:t>
                      </a:r>
                    </a:p>
                  </a:txBody>
                  <a:tcPr/>
                </a:tc>
                <a:tc>
                  <a:txBody>
                    <a:bodyPr/>
                    <a:lstStyle/>
                    <a:p>
                      <a:r>
                        <a:rPr lang="en-US" sz="2400" dirty="0"/>
                        <a:t>July 2022</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solidFill>
                            <a:schemeClr val="bg1">
                              <a:lumMod val="65000"/>
                            </a:schemeClr>
                          </a:solidFill>
                        </a:rPr>
                        <a:t>Sept 2022</a:t>
                      </a:r>
                    </a:p>
                  </a:txBody>
                  <a:tcPr/>
                </a:tc>
                <a:tc>
                  <a:txBody>
                    <a:bodyPr/>
                    <a:lstStyle/>
                    <a:p>
                      <a:r>
                        <a:rPr lang="en-US" sz="2400" dirty="0"/>
                        <a:t>Jan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solidFill>
                            <a:schemeClr val="bg1">
                              <a:lumMod val="65000"/>
                            </a:schemeClr>
                          </a:solidFill>
                        </a:rPr>
                        <a:t>March 2023</a:t>
                      </a:r>
                    </a:p>
                  </a:txBody>
                  <a:tcPr/>
                </a:tc>
                <a:tc>
                  <a:txBody>
                    <a:bodyPr/>
                    <a:lstStyle/>
                    <a:p>
                      <a:r>
                        <a:rPr lang="en-US" sz="2400" dirty="0"/>
                        <a:t>July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744200" y="4260897"/>
            <a:ext cx="1295400" cy="1066800"/>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Request PAR Extension</a:t>
            </a:r>
          </a:p>
        </p:txBody>
      </p:sp>
      <p:sp>
        <p:nvSpPr>
          <p:cNvPr id="9" name="Arrow: Left 8">
            <a:extLst>
              <a:ext uri="{FF2B5EF4-FFF2-40B4-BE49-F238E27FC236}">
                <a16:creationId xmlns:a16="http://schemas.microsoft.com/office/drawing/2014/main" id="{7E0A3760-9E25-4C04-8CFA-A4BBA3EB66FC}"/>
              </a:ext>
            </a:extLst>
          </p:cNvPr>
          <p:cNvSpPr/>
          <p:nvPr/>
        </p:nvSpPr>
        <p:spPr>
          <a:xfrm>
            <a:off x="10744200" y="2227872"/>
            <a:ext cx="978408" cy="972528"/>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Assign Editor</a:t>
            </a:r>
          </a:p>
        </p:txBody>
      </p:sp>
      <p:sp>
        <p:nvSpPr>
          <p:cNvPr id="17" name="Slide Number Placeholder 16">
            <a:extLst>
              <a:ext uri="{FF2B5EF4-FFF2-40B4-BE49-F238E27FC236}">
                <a16:creationId xmlns:a16="http://schemas.microsoft.com/office/drawing/2014/main" id="{825D44DE-7A67-4EF9-B326-0936820AC056}"/>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April_2021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D260009-4DF9-414B-AC81-0AE4BFEE11F5}"/>
              </a:ext>
            </a:extLst>
          </p:cNvPr>
          <p:cNvSpPr>
            <a:spLocks noGrp="1"/>
          </p:cNvSpPr>
          <p:nvPr>
            <p:ph type="title"/>
          </p:nvPr>
        </p:nvSpPr>
        <p:spPr/>
        <p:txBody>
          <a:bodyPr/>
          <a:lstStyle/>
          <a:p>
            <a:r>
              <a:rPr lang="en-US" dirty="0"/>
              <a:t>WebEx 2021-04-20</a:t>
            </a:r>
          </a:p>
        </p:txBody>
      </p:sp>
      <p:sp>
        <p:nvSpPr>
          <p:cNvPr id="7" name="Content Placeholder 6">
            <a:extLst>
              <a:ext uri="{FF2B5EF4-FFF2-40B4-BE49-F238E27FC236}">
                <a16:creationId xmlns:a16="http://schemas.microsoft.com/office/drawing/2014/main" id="{885E520D-0818-4738-BD53-C75C8FA71938}"/>
              </a:ext>
            </a:extLst>
          </p:cNvPr>
          <p:cNvSpPr>
            <a:spLocks noGrp="1"/>
          </p:cNvSpPr>
          <p:nvPr>
            <p:ph idx="1"/>
          </p:nvPr>
        </p:nvSpPr>
        <p:spPr/>
        <p:txBody>
          <a:bodyPr>
            <a:normAutofit fontScale="92500" lnSpcReduction="10000"/>
          </a:bodyPr>
          <a:lstStyle/>
          <a:p>
            <a:r>
              <a:rPr lang="en-US" u="sng" dirty="0">
                <a:hlinkClick r:id="rId2"/>
              </a:rPr>
              <a:t>Join WebEx meeting</a:t>
            </a:r>
            <a:r>
              <a:rPr lang="en-US" dirty="0"/>
              <a:t>   </a:t>
            </a:r>
            <a:br>
              <a:rPr lang="en-US" dirty="0"/>
            </a:br>
            <a:r>
              <a:rPr lang="en-US" dirty="0" err="1"/>
              <a:t>Meeting</a:t>
            </a:r>
            <a:r>
              <a:rPr lang="en-US" dirty="0"/>
              <a:t> number: 185 111 9402  Meeting password: 7ntCU2gax3T    </a:t>
            </a:r>
            <a:br>
              <a:rPr lang="en-US" dirty="0"/>
            </a:br>
            <a:br>
              <a:rPr lang="en-US" dirty="0"/>
            </a:br>
            <a:r>
              <a:rPr lang="en-US" dirty="0"/>
              <a:t>Join from a video conferencing system or application</a:t>
            </a:r>
            <a:br>
              <a:rPr lang="en-US" dirty="0"/>
            </a:br>
            <a:r>
              <a:rPr lang="en-US" dirty="0"/>
              <a:t>Dial </a:t>
            </a:r>
            <a:r>
              <a:rPr lang="en-US" u="sng" dirty="0">
                <a:hlinkClick r:id="rId3"/>
              </a:rPr>
              <a:t>1851119402@epri.webex.com</a:t>
            </a:r>
            <a:r>
              <a:rPr lang="en-US" dirty="0"/>
              <a:t>  </a:t>
            </a:r>
            <a:br>
              <a:rPr lang="en-US" dirty="0"/>
            </a:br>
            <a:r>
              <a:rPr lang="en-US" dirty="0"/>
              <a:t>You can also dial 173.243.2.68 and enter your meeting number.   </a:t>
            </a:r>
            <a:br>
              <a:rPr lang="en-US" dirty="0"/>
            </a:br>
            <a:r>
              <a:rPr lang="en-US" dirty="0"/>
              <a:t>  </a:t>
            </a:r>
            <a:br>
              <a:rPr lang="en-US" dirty="0"/>
            </a:br>
            <a:r>
              <a:rPr lang="en-US" dirty="0"/>
              <a:t>  </a:t>
            </a:r>
            <a:br>
              <a:rPr lang="en-US" dirty="0"/>
            </a:br>
            <a:r>
              <a:rPr lang="en-US" dirty="0"/>
              <a:t>If you are a host, </a:t>
            </a:r>
            <a:r>
              <a:rPr lang="en-US" dirty="0">
                <a:hlinkClick r:id="rId4"/>
              </a:rPr>
              <a:t>click here</a:t>
            </a:r>
            <a:r>
              <a:rPr lang="en-US" dirty="0"/>
              <a:t> to view host information. </a:t>
            </a:r>
            <a:r>
              <a:rPr lang="en-US" b="1" dirty="0"/>
              <a:t>Join by phone</a:t>
            </a:r>
            <a:r>
              <a:rPr lang="en-US" dirty="0"/>
              <a:t>  </a:t>
            </a:r>
            <a:br>
              <a:rPr lang="en-US" dirty="0"/>
            </a:br>
            <a:r>
              <a:rPr lang="en-US" dirty="0"/>
              <a:t>+1-855-797-9485 US Toll free  </a:t>
            </a:r>
            <a:br>
              <a:rPr lang="en-US" dirty="0"/>
            </a:br>
            <a:r>
              <a:rPr lang="en-US" dirty="0"/>
              <a:t>+1-415-655-0002 US Toll  </a:t>
            </a:r>
            <a:br>
              <a:rPr lang="en-US" dirty="0"/>
            </a:br>
            <a:r>
              <a:rPr lang="en-US" dirty="0"/>
              <a:t>Access code: 185 111 9402  </a:t>
            </a:r>
            <a:br>
              <a:rPr lang="en-US" dirty="0"/>
            </a:br>
            <a:r>
              <a:rPr lang="en-US" u="sng" dirty="0">
                <a:hlinkClick r:id="rId5"/>
              </a:rPr>
              <a:t>Global call-in numbers</a:t>
            </a:r>
            <a:r>
              <a:rPr lang="en-US" dirty="0"/>
              <a:t>  |  </a:t>
            </a:r>
            <a:r>
              <a:rPr lang="en-US" u="sng" dirty="0">
                <a:hlinkClick r:id="rId6"/>
              </a:rPr>
              <a:t>Toll-free calling restrictions</a:t>
            </a:r>
            <a:r>
              <a:rPr lang="en-US" dirty="0"/>
              <a:t>  </a:t>
            </a:r>
          </a:p>
        </p:txBody>
      </p:sp>
      <p:sp>
        <p:nvSpPr>
          <p:cNvPr id="3" name="Footer Placeholder 2">
            <a:extLst>
              <a:ext uri="{FF2B5EF4-FFF2-40B4-BE49-F238E27FC236}">
                <a16:creationId xmlns:a16="http://schemas.microsoft.com/office/drawing/2014/main" id="{D78F1B81-112D-4E9C-981C-0CA50A284B0E}"/>
              </a:ext>
            </a:extLst>
          </p:cNvPr>
          <p:cNvSpPr>
            <a:spLocks noGrp="1"/>
          </p:cNvSpPr>
          <p:nvPr>
            <p:ph type="ftr" sz="quarter" idx="11"/>
          </p:nvPr>
        </p:nvSpPr>
        <p:spPr/>
        <p:txBody>
          <a:bodyPr/>
          <a:lstStyle/>
          <a:p>
            <a:r>
              <a:rPr lang="en-US"/>
              <a:t>Tim Godfrey, EPRI</a:t>
            </a:r>
          </a:p>
        </p:txBody>
      </p:sp>
      <p:sp>
        <p:nvSpPr>
          <p:cNvPr id="31" name="Slide Number Placeholder 30">
            <a:extLst>
              <a:ext uri="{FF2B5EF4-FFF2-40B4-BE49-F238E27FC236}">
                <a16:creationId xmlns:a16="http://schemas.microsoft.com/office/drawing/2014/main" id="{F1E423E8-7340-4645-A973-EC10A3DA6569}"/>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2" name="Date Placeholder 1">
            <a:extLst>
              <a:ext uri="{FF2B5EF4-FFF2-40B4-BE49-F238E27FC236}">
                <a16:creationId xmlns:a16="http://schemas.microsoft.com/office/drawing/2014/main" id="{6A5B81E9-3D11-4A5E-8E8F-24C83848A794}"/>
              </a:ext>
            </a:extLst>
          </p:cNvPr>
          <p:cNvSpPr>
            <a:spLocks noGrp="1"/>
          </p:cNvSpPr>
          <p:nvPr>
            <p:ph type="dt" sz="half" idx="10"/>
          </p:nvPr>
        </p:nvSpPr>
        <p:spPr/>
        <p:txBody>
          <a:bodyPr/>
          <a:lstStyle/>
          <a:p>
            <a:r>
              <a:rPr lang="en-US" dirty="0"/>
              <a:t>April_2021</a:t>
            </a:r>
          </a:p>
        </p:txBody>
      </p:sp>
    </p:spTree>
    <p:extLst>
      <p:ext uri="{BB962C8B-B14F-4D97-AF65-F5344CB8AC3E}">
        <p14:creationId xmlns:p14="http://schemas.microsoft.com/office/powerpoint/2010/main" val="39991298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normAutofit/>
          </a:bodyPr>
          <a:lstStyle/>
          <a:p>
            <a:r>
              <a:rPr lang="en-US" dirty="0"/>
              <a:t>April Teleconference</a:t>
            </a:r>
          </a:p>
          <a:p>
            <a:pPr lvl="1"/>
            <a:r>
              <a:rPr lang="en-US" dirty="0"/>
              <a:t>April 20, 2021			1pm PT,  4pm ET</a:t>
            </a:r>
          </a:p>
          <a:p>
            <a:pPr lvl="1"/>
            <a:endParaRPr lang="en-US" dirty="0"/>
          </a:p>
          <a:p>
            <a:r>
              <a:rPr lang="en-US" dirty="0"/>
              <a:t>May Electronic Interim</a:t>
            </a:r>
          </a:p>
          <a:p>
            <a:pPr lvl="1"/>
            <a:r>
              <a:rPr lang="en-US" dirty="0"/>
              <a:t>Tuesday May 11		10am PT, 1pm ET</a:t>
            </a:r>
          </a:p>
          <a:p>
            <a:pPr lvl="1"/>
            <a:r>
              <a:rPr lang="en-US" dirty="0"/>
              <a:t>Tuesday May 18		10am PT, 1pm ET</a:t>
            </a:r>
          </a:p>
          <a:p>
            <a:pPr lvl="1"/>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7" name="Arrow: Right 6">
            <a:extLst>
              <a:ext uri="{FF2B5EF4-FFF2-40B4-BE49-F238E27FC236}">
                <a16:creationId xmlns:a16="http://schemas.microsoft.com/office/drawing/2014/main" id="{7D88BA48-D714-442A-A845-A5A0B4DAE46B}"/>
              </a:ext>
            </a:extLst>
          </p:cNvPr>
          <p:cNvSpPr/>
          <p:nvPr/>
        </p:nvSpPr>
        <p:spPr>
          <a:xfrm>
            <a:off x="106680" y="3581400"/>
            <a:ext cx="7239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April_2021</a:t>
            </a:r>
          </a:p>
        </p:txBody>
      </p:sp>
    </p:spTree>
    <p:extLst>
      <p:ext uri="{BB962C8B-B14F-4D97-AF65-F5344CB8AC3E}">
        <p14:creationId xmlns:p14="http://schemas.microsoft.com/office/powerpoint/2010/main" val="39192351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10245" name="Rectangle 2"/>
          <p:cNvSpPr>
            <a:spLocks noGrp="1" noChangeArrowheads="1"/>
          </p:cNvSpPr>
          <p:nvPr>
            <p:ph type="title"/>
          </p:nvPr>
        </p:nvSpPr>
        <p:spPr>
          <a:xfrm>
            <a:off x="1447800" y="421042"/>
            <a:ext cx="7772400" cy="1066800"/>
          </a:xfrm>
        </p:spPr>
        <p:txBody>
          <a:bodyPr/>
          <a:lstStyle/>
          <a:p>
            <a:pPr>
              <a:defRPr/>
            </a:pPr>
            <a:r>
              <a:rPr lang="en-US" dirty="0"/>
              <a:t>Upcoming Sessions</a:t>
            </a:r>
          </a:p>
        </p:txBody>
      </p:sp>
      <p:sp>
        <p:nvSpPr>
          <p:cNvPr id="10246" name="Rectangle 3"/>
          <p:cNvSpPr>
            <a:spLocks noGrp="1" noChangeArrowheads="1"/>
          </p:cNvSpPr>
          <p:nvPr>
            <p:ph type="body" sz="half" idx="1"/>
          </p:nvPr>
        </p:nvSpPr>
        <p:spPr>
          <a:xfrm>
            <a:off x="1447800" y="1752600"/>
            <a:ext cx="9296400" cy="4419600"/>
          </a:xfrm>
        </p:spPr>
        <p:txBody>
          <a:bodyPr>
            <a:normAutofit fontScale="92500" lnSpcReduction="10000"/>
          </a:bodyPr>
          <a:lstStyle/>
          <a:p>
            <a:r>
              <a:rPr lang="en-US" sz="2000" strike="sngStrike" dirty="0">
                <a:solidFill>
                  <a:srgbClr val="FF0000"/>
                </a:solidFill>
              </a:rPr>
              <a:t>July 12-17, 2020, Sheraton Centre Montreal, Montreal Canada, </a:t>
            </a:r>
            <a:r>
              <a:rPr lang="en-US" sz="2000" i="1" strike="sngStrike" dirty="0">
                <a:solidFill>
                  <a:srgbClr val="FF0000"/>
                </a:solidFill>
              </a:rPr>
              <a:t>802 Plenary Session.</a:t>
            </a:r>
            <a:endParaRPr lang="en-US" sz="2000" strike="sngStrike" dirty="0">
              <a:solidFill>
                <a:srgbClr val="FF0000"/>
              </a:solidFill>
            </a:endParaRPr>
          </a:p>
          <a:p>
            <a:r>
              <a:rPr lang="en-US" sz="2000" strike="sngStrike" dirty="0">
                <a:solidFill>
                  <a:srgbClr val="FF0000"/>
                </a:solidFill>
              </a:rPr>
              <a:t>September 13-18, 2020, Grand Hyatt Atlanta in Buckhead, Atlanta, Georgia, </a:t>
            </a:r>
            <a:r>
              <a:rPr lang="en-US" sz="2000" i="1" strike="sngStrike" dirty="0">
                <a:solidFill>
                  <a:srgbClr val="FF0000"/>
                </a:solidFill>
              </a:rPr>
              <a:t>802 Wireless Interim Session.</a:t>
            </a:r>
            <a:endParaRPr lang="en-US" sz="2000" strike="sngStrike" dirty="0">
              <a:solidFill>
                <a:srgbClr val="FF0000"/>
              </a:solidFill>
            </a:endParaRPr>
          </a:p>
          <a:p>
            <a:r>
              <a:rPr lang="en-US" sz="2000" strike="sngStrike" dirty="0">
                <a:solidFill>
                  <a:srgbClr val="FF0000"/>
                </a:solidFill>
              </a:rPr>
              <a:t>November 18-13, 2020, Marriott Marquis Queen's Park,  Bangkok, Thailand, </a:t>
            </a:r>
            <a:r>
              <a:rPr lang="en-US" sz="2000" i="1" strike="sngStrike" dirty="0">
                <a:solidFill>
                  <a:srgbClr val="FF0000"/>
                </a:solidFill>
              </a:rPr>
              <a:t>802 Plenary Session.</a:t>
            </a:r>
            <a:endParaRPr lang="en-US" sz="2000" strike="sngStrike" dirty="0">
              <a:solidFill>
                <a:srgbClr val="FF0000"/>
              </a:solidFill>
            </a:endParaRPr>
          </a:p>
          <a:p>
            <a:r>
              <a:rPr lang="en-US" sz="2000" strike="sngStrike" dirty="0">
                <a:solidFill>
                  <a:srgbClr val="FF0000"/>
                </a:solidFill>
              </a:rPr>
              <a:t>January 12-14, 2021, Hotel Irvine, Irvine, California </a:t>
            </a:r>
            <a:r>
              <a:rPr lang="en-US" sz="2000" i="1" strike="sngStrike" dirty="0">
                <a:solidFill>
                  <a:srgbClr val="FF0000"/>
                </a:solidFill>
              </a:rPr>
              <a:t>802 Wireless Interim Session.</a:t>
            </a:r>
            <a:endParaRPr lang="en-US" sz="2000" strike="sngStrike" dirty="0">
              <a:solidFill>
                <a:srgbClr val="FF0000"/>
              </a:solidFill>
            </a:endParaRPr>
          </a:p>
          <a:p>
            <a:pPr>
              <a:defRPr/>
            </a:pPr>
            <a:r>
              <a:rPr lang="en-US" sz="2000" strike="sngStrike" dirty="0">
                <a:solidFill>
                  <a:srgbClr val="FF0000"/>
                </a:solidFill>
              </a:rPr>
              <a:t>March 16-18, 2021 Hyatt Regency Denver Convention Center, 802 Plenary Session</a:t>
            </a:r>
          </a:p>
          <a:p>
            <a:pPr>
              <a:defRPr/>
            </a:pPr>
            <a:r>
              <a:rPr lang="en-US" sz="2000" strike="sngStrike" dirty="0">
                <a:solidFill>
                  <a:srgbClr val="FF0000"/>
                </a:solidFill>
              </a:rPr>
              <a:t>May 10-15, 2021  Panama</a:t>
            </a:r>
          </a:p>
          <a:p>
            <a:pPr>
              <a:defRPr/>
            </a:pPr>
            <a:r>
              <a:rPr lang="en-US" sz="2100" strike="sngStrike" dirty="0">
                <a:solidFill>
                  <a:srgbClr val="FF0000"/>
                </a:solidFill>
              </a:rPr>
              <a:t>July 11-16, 2021  Madrid</a:t>
            </a:r>
          </a:p>
          <a:p>
            <a:pPr>
              <a:defRPr/>
            </a:pPr>
            <a:r>
              <a:rPr lang="en-US" sz="2000" dirty="0"/>
              <a:t>Sept 14-16, 2021 Waikoloa, Hawaii</a:t>
            </a:r>
          </a:p>
          <a:p>
            <a:pPr>
              <a:defRPr/>
            </a:pPr>
            <a:r>
              <a:rPr lang="en-US" sz="2000" dirty="0"/>
              <a:t>Nov 16-18, 2021, Vancouver BC</a:t>
            </a:r>
          </a:p>
          <a:p>
            <a:pPr>
              <a:defRPr/>
            </a:pPr>
            <a:endParaRPr lang="en-US" sz="2000" dirty="0"/>
          </a:p>
          <a:p>
            <a:pPr>
              <a:defRPr/>
            </a:pPr>
            <a:r>
              <a:rPr lang="en-US" sz="2000" dirty="0"/>
              <a:t>802.16t meets on Tuesday-Thursday during face to face meeting sessions.</a:t>
            </a:r>
          </a:p>
          <a:p>
            <a:pPr>
              <a:defRPr/>
            </a:pPr>
            <a:endParaRPr lang="en-US" sz="2000" dirty="0"/>
          </a:p>
        </p:txBody>
      </p:sp>
      <p:sp>
        <p:nvSpPr>
          <p:cNvPr id="2" name="TextBox 1">
            <a:extLst>
              <a:ext uri="{FF2B5EF4-FFF2-40B4-BE49-F238E27FC236}">
                <a16:creationId xmlns:a16="http://schemas.microsoft.com/office/drawing/2014/main" id="{2972B8DF-5B87-446D-AC62-85A501FB447D}"/>
              </a:ext>
            </a:extLst>
          </p:cNvPr>
          <p:cNvSpPr txBox="1"/>
          <p:nvPr/>
        </p:nvSpPr>
        <p:spPr>
          <a:xfrm>
            <a:off x="10591800" y="1663788"/>
            <a:ext cx="1096775" cy="369332"/>
          </a:xfrm>
          <a:prstGeom prst="rect">
            <a:avLst/>
          </a:prstGeom>
          <a:solidFill>
            <a:srgbClr val="FFFF00"/>
          </a:solidFill>
        </p:spPr>
        <p:txBody>
          <a:bodyPr wrap="none" rtlCol="0">
            <a:spAutoFit/>
          </a:bodyPr>
          <a:lstStyle/>
          <a:p>
            <a:r>
              <a:rPr lang="en-US" dirty="0"/>
              <a:t>Cancelled</a:t>
            </a:r>
          </a:p>
        </p:txBody>
      </p:sp>
      <p:sp>
        <p:nvSpPr>
          <p:cNvPr id="8" name="TextBox 7">
            <a:extLst>
              <a:ext uri="{FF2B5EF4-FFF2-40B4-BE49-F238E27FC236}">
                <a16:creationId xmlns:a16="http://schemas.microsoft.com/office/drawing/2014/main" id="{1E7DD7EE-8025-4EF7-AB34-1F25DB91296C}"/>
              </a:ext>
            </a:extLst>
          </p:cNvPr>
          <p:cNvSpPr txBox="1"/>
          <p:nvPr/>
        </p:nvSpPr>
        <p:spPr>
          <a:xfrm>
            <a:off x="10585267" y="2096222"/>
            <a:ext cx="1096775" cy="369332"/>
          </a:xfrm>
          <a:prstGeom prst="rect">
            <a:avLst/>
          </a:prstGeom>
          <a:solidFill>
            <a:srgbClr val="FFFF00"/>
          </a:solidFill>
        </p:spPr>
        <p:txBody>
          <a:bodyPr wrap="none" rtlCol="0">
            <a:spAutoFit/>
          </a:bodyPr>
          <a:lstStyle/>
          <a:p>
            <a:r>
              <a:rPr lang="en-US" dirty="0"/>
              <a:t>Cancelled</a:t>
            </a:r>
          </a:p>
        </p:txBody>
      </p:sp>
      <p:sp>
        <p:nvSpPr>
          <p:cNvPr id="9" name="TextBox 8">
            <a:extLst>
              <a:ext uri="{FF2B5EF4-FFF2-40B4-BE49-F238E27FC236}">
                <a16:creationId xmlns:a16="http://schemas.microsoft.com/office/drawing/2014/main" id="{535AAB71-C54D-40FA-8498-50AB329FF6D7}"/>
              </a:ext>
            </a:extLst>
          </p:cNvPr>
          <p:cNvSpPr txBox="1"/>
          <p:nvPr/>
        </p:nvSpPr>
        <p:spPr>
          <a:xfrm>
            <a:off x="10580913" y="2590800"/>
            <a:ext cx="1096775" cy="369332"/>
          </a:xfrm>
          <a:prstGeom prst="rect">
            <a:avLst/>
          </a:prstGeom>
          <a:solidFill>
            <a:srgbClr val="FFFF00"/>
          </a:solidFill>
        </p:spPr>
        <p:txBody>
          <a:bodyPr wrap="none" rtlCol="0">
            <a:spAutoFit/>
          </a:bodyPr>
          <a:lstStyle/>
          <a:p>
            <a:r>
              <a:rPr lang="en-US" dirty="0"/>
              <a:t>Cancelled</a:t>
            </a:r>
          </a:p>
        </p:txBody>
      </p:sp>
      <p:sp>
        <p:nvSpPr>
          <p:cNvPr id="10" name="TextBox 9">
            <a:extLst>
              <a:ext uri="{FF2B5EF4-FFF2-40B4-BE49-F238E27FC236}">
                <a16:creationId xmlns:a16="http://schemas.microsoft.com/office/drawing/2014/main" id="{6130F41C-61A2-4687-9F6E-3006CF62971B}"/>
              </a:ext>
            </a:extLst>
          </p:cNvPr>
          <p:cNvSpPr txBox="1"/>
          <p:nvPr/>
        </p:nvSpPr>
        <p:spPr>
          <a:xfrm>
            <a:off x="10580913" y="3048000"/>
            <a:ext cx="1096775" cy="369332"/>
          </a:xfrm>
          <a:prstGeom prst="rect">
            <a:avLst/>
          </a:prstGeom>
          <a:solidFill>
            <a:srgbClr val="FFFF00"/>
          </a:solidFill>
        </p:spPr>
        <p:txBody>
          <a:bodyPr wrap="none" rtlCol="0">
            <a:spAutoFit/>
          </a:bodyPr>
          <a:lstStyle/>
          <a:p>
            <a:r>
              <a:rPr lang="en-US" dirty="0"/>
              <a:t>Cancelled</a:t>
            </a:r>
          </a:p>
        </p:txBody>
      </p:sp>
      <p:sp>
        <p:nvSpPr>
          <p:cNvPr id="11" name="TextBox 10">
            <a:extLst>
              <a:ext uri="{FF2B5EF4-FFF2-40B4-BE49-F238E27FC236}">
                <a16:creationId xmlns:a16="http://schemas.microsoft.com/office/drawing/2014/main" id="{FEC32E18-C7F7-44BD-A0BC-26EEEC40EF23}"/>
              </a:ext>
            </a:extLst>
          </p:cNvPr>
          <p:cNvSpPr txBox="1"/>
          <p:nvPr/>
        </p:nvSpPr>
        <p:spPr>
          <a:xfrm>
            <a:off x="10580913" y="3516868"/>
            <a:ext cx="1096775" cy="369332"/>
          </a:xfrm>
          <a:prstGeom prst="rect">
            <a:avLst/>
          </a:prstGeom>
          <a:solidFill>
            <a:srgbClr val="FFFF00"/>
          </a:solidFill>
        </p:spPr>
        <p:txBody>
          <a:bodyPr wrap="none" rtlCol="0">
            <a:spAutoFit/>
          </a:bodyPr>
          <a:lstStyle/>
          <a:p>
            <a:r>
              <a:rPr lang="en-US" dirty="0"/>
              <a:t>Cancelled</a:t>
            </a:r>
          </a:p>
        </p:txBody>
      </p:sp>
      <p:sp>
        <p:nvSpPr>
          <p:cNvPr id="12" name="TextBox 11">
            <a:extLst>
              <a:ext uri="{FF2B5EF4-FFF2-40B4-BE49-F238E27FC236}">
                <a16:creationId xmlns:a16="http://schemas.microsoft.com/office/drawing/2014/main" id="{1CAF6F0A-3681-4E61-B0AD-4839507075FD}"/>
              </a:ext>
            </a:extLst>
          </p:cNvPr>
          <p:cNvSpPr txBox="1"/>
          <p:nvPr/>
        </p:nvSpPr>
        <p:spPr>
          <a:xfrm>
            <a:off x="10580913" y="3962400"/>
            <a:ext cx="1096775" cy="369332"/>
          </a:xfrm>
          <a:prstGeom prst="rect">
            <a:avLst/>
          </a:prstGeom>
          <a:solidFill>
            <a:srgbClr val="FFFF00"/>
          </a:solidFill>
        </p:spPr>
        <p:txBody>
          <a:bodyPr wrap="none" rtlCol="0">
            <a:spAutoFit/>
          </a:bodyPr>
          <a:lstStyle/>
          <a:p>
            <a:r>
              <a:rPr lang="en-US" dirty="0"/>
              <a:t>Cancelled</a:t>
            </a:r>
          </a:p>
        </p:txBody>
      </p:sp>
      <p:sp>
        <p:nvSpPr>
          <p:cNvPr id="15" name="Slide Number Placeholder 14">
            <a:extLst>
              <a:ext uri="{FF2B5EF4-FFF2-40B4-BE49-F238E27FC236}">
                <a16:creationId xmlns:a16="http://schemas.microsoft.com/office/drawing/2014/main" id="{0FFDF3FA-A758-4157-BB02-8ECC4CDF538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21</a:t>
            </a:fld>
            <a:endParaRPr lang="en-US"/>
          </a:p>
        </p:txBody>
      </p:sp>
      <p:sp>
        <p:nvSpPr>
          <p:cNvPr id="13" name="TextBox 12">
            <a:extLst>
              <a:ext uri="{FF2B5EF4-FFF2-40B4-BE49-F238E27FC236}">
                <a16:creationId xmlns:a16="http://schemas.microsoft.com/office/drawing/2014/main" id="{FAAD299D-4740-4C07-B7C0-323C3A3AEBF6}"/>
              </a:ext>
            </a:extLst>
          </p:cNvPr>
          <p:cNvSpPr txBox="1"/>
          <p:nvPr/>
        </p:nvSpPr>
        <p:spPr>
          <a:xfrm>
            <a:off x="10591799" y="4366565"/>
            <a:ext cx="1096775" cy="369332"/>
          </a:xfrm>
          <a:prstGeom prst="rect">
            <a:avLst/>
          </a:prstGeom>
          <a:solidFill>
            <a:srgbClr val="FFFF00"/>
          </a:solidFill>
        </p:spPr>
        <p:txBody>
          <a:bodyPr wrap="none" rtlCol="0">
            <a:spAutoFit/>
          </a:bodyPr>
          <a:lstStyle/>
          <a:p>
            <a:r>
              <a:rPr lang="en-US" dirty="0"/>
              <a:t>Cancelled</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lstStyle/>
          <a:p>
            <a:r>
              <a:rPr lang="en-US" dirty="0"/>
              <a:t>Any Other Business</a:t>
            </a:r>
          </a:p>
          <a:p>
            <a:endParaRPr lang="en-US" dirty="0"/>
          </a:p>
          <a:p>
            <a:r>
              <a:rPr lang="en-US" dirty="0"/>
              <a:t>Actions</a:t>
            </a:r>
          </a:p>
          <a:p>
            <a:pPr lvl="1"/>
            <a:r>
              <a:rPr lang="en-US" dirty="0"/>
              <a:t>Contributions on “Channel” usage and terminology</a:t>
            </a:r>
          </a:p>
          <a:p>
            <a:pPr lvl="1"/>
            <a:r>
              <a:rPr lang="en-US" dirty="0"/>
              <a:t>Others related to SDD</a:t>
            </a:r>
          </a:p>
          <a:p>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22</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April_2021</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lstStyle/>
          <a:p>
            <a:r>
              <a:rPr lang="en-US" dirty="0"/>
              <a:t>TG16t Agenda  April Teleconference</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a:bodyPr>
          <a:lstStyle/>
          <a:p>
            <a:r>
              <a:rPr lang="en-US" dirty="0"/>
              <a:t>Introductions, Secretary, Review and Approve Agenda</a:t>
            </a:r>
          </a:p>
          <a:p>
            <a:r>
              <a:rPr lang="en-US" dirty="0"/>
              <a:t>Policy Review</a:t>
            </a:r>
          </a:p>
          <a:p>
            <a:r>
              <a:rPr lang="en-US" dirty="0"/>
              <a:t>Contributions </a:t>
            </a:r>
          </a:p>
          <a:p>
            <a:r>
              <a:rPr lang="en-US" dirty="0"/>
              <a:t>Development of SDD</a:t>
            </a:r>
          </a:p>
          <a:p>
            <a:r>
              <a:rPr lang="en-US" dirty="0"/>
              <a:t>Adjourn</a:t>
            </a:r>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April_2021</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p:txBody>
          <a:bodyPr/>
          <a:lstStyle/>
          <a:p>
            <a:r>
              <a:rPr lang="en-US" dirty="0"/>
              <a:t>Introductions</a:t>
            </a:r>
          </a:p>
          <a:p>
            <a:endParaRPr lang="en-US" dirty="0"/>
          </a:p>
          <a:p>
            <a:r>
              <a:rPr lang="en-US" dirty="0"/>
              <a:t>Secretary for meeting – Nathan Clanney</a:t>
            </a:r>
          </a:p>
          <a:p>
            <a:endParaRPr lang="en-US" dirty="0"/>
          </a:p>
          <a:p>
            <a:r>
              <a:rPr lang="en-US" dirty="0"/>
              <a:t>Agenda review and Approval</a:t>
            </a:r>
          </a:p>
          <a:p>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April_2021</a:t>
            </a:r>
          </a:p>
        </p:txBody>
      </p:sp>
    </p:spTree>
    <p:extLst>
      <p:ext uri="{BB962C8B-B14F-4D97-AF65-F5344CB8AC3E}">
        <p14:creationId xmlns:p14="http://schemas.microsoft.com/office/powerpoint/2010/main" val="86717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April_2021</a:t>
            </a:r>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April_2021</a:t>
            </a:r>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April_2021</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April_2021</a:t>
            </a: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April_2021</a:t>
            </a:r>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10161</TotalTime>
  <Words>2522</Words>
  <Application>Microsoft Office PowerPoint</Application>
  <PresentationFormat>Widescreen</PresentationFormat>
  <Paragraphs>279</Paragraphs>
  <Slides>22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Calibri Light</vt:lpstr>
      <vt:lpstr>Helvetica</vt:lpstr>
      <vt:lpstr>Times New Roman</vt:lpstr>
      <vt:lpstr>Custom Design</vt:lpstr>
      <vt:lpstr>PowerPoint Presentation</vt:lpstr>
      <vt:lpstr>WebEx 2021-04-20</vt:lpstr>
      <vt:lpstr>TG16t Agenda  April Teleconference</vt:lpstr>
      <vt:lpstr>Opening</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Call for Contributions – Updated: 16 March 2021</vt:lpstr>
      <vt:lpstr>Contributions for April</vt:lpstr>
      <vt:lpstr>Development of the SDD</vt:lpstr>
      <vt:lpstr>Discussion on Security Requirements for 802.16t </vt:lpstr>
      <vt:lpstr>Process for assigning an editor</vt:lpstr>
      <vt:lpstr>Revised Project Timeline</vt:lpstr>
      <vt:lpstr>Teleconference Planning</vt:lpstr>
      <vt:lpstr>Upcoming Sessions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298</cp:revision>
  <cp:lastPrinted>1998-02-10T13:28:06Z</cp:lastPrinted>
  <dcterms:created xsi:type="dcterms:W3CDTF">2020-01-06T16:34:14Z</dcterms:created>
  <dcterms:modified xsi:type="dcterms:W3CDTF">2021-04-20T21:25:30Z</dcterms:modified>
</cp:coreProperties>
</file>