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4"/>
  </p:notesMasterIdLst>
  <p:handoutMasterIdLst>
    <p:handoutMasterId r:id="rId25"/>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50" r:id="rId15"/>
    <p:sldId id="990" r:id="rId16"/>
    <p:sldId id="993" r:id="rId17"/>
    <p:sldId id="992" r:id="rId18"/>
    <p:sldId id="1003" r:id="rId19"/>
    <p:sldId id="256" r:id="rId20"/>
    <p:sldId id="965" r:id="rId21"/>
    <p:sldId id="314" r:id="rId22"/>
    <p:sldId id="985" r:id="rId23"/>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25" d="100"/>
          <a:sy n="125" d="100"/>
        </p:scale>
        <p:origin x="114" y="30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April_2021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doc.:IEEE802.15-21-0216r1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0/15-20-0079-04-016t-task-group-16t-call-for-contributions.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0/15-20-0351-01-016t-template-for-16t-system-description-document-sdd.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851119402@epri.webex.com" TargetMode="External"/><Relationship Id="rId2" Type="http://schemas.openxmlformats.org/officeDocument/2006/relationships/hyperlink" Target="https://epri.webex.com/epri/j.php?MTID=me64f03778587fcb8ff3852368cbba66f"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0d6c808d8345e09ca792a5e6c58500aa" TargetMode="External"/><Relationship Id="rId4" Type="http://schemas.openxmlformats.org/officeDocument/2006/relationships/hyperlink" Target="https://epri.webex.com/epri/j.php?MTID=me6eb29e8a81d35b4b3b99548a6dc8f2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April 2021 Plenary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2021-04-20</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normAutofit fontScale="90000"/>
          </a:bodyPr>
          <a:lstStyle/>
          <a:p>
            <a:r>
              <a:rPr lang="en-US" dirty="0"/>
              <a:t>Call for Contributions – Updated: 16 March 2021</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approved PAR is available at this link.  The approved PAR is also available on Mentor as document IEEE 802.15-20-0196r2</a:t>
            </a:r>
          </a:p>
          <a:p>
            <a:r>
              <a:rPr lang="en-US" dirty="0"/>
              <a:t>Contributions are sought on the following topic;</a:t>
            </a:r>
          </a:p>
          <a:p>
            <a:pPr lvl="1"/>
            <a:r>
              <a:rPr lang="en-US" dirty="0"/>
              <a:t>Contributions toward the System Description Document  (using the outline in IEEE 802.15-20-351r1 or subsequent as a guideline)</a:t>
            </a:r>
          </a:p>
          <a:p>
            <a:r>
              <a:rPr lang="en-US" dirty="0"/>
              <a:t>The Task Group is meeting virtually for the time being. Meetings and teleconferences are announced on the TG16t reflector and the 802.15 calendar.</a:t>
            </a:r>
          </a:p>
          <a:p>
            <a:r>
              <a:rPr lang="en-US" dirty="0"/>
              <a:t>This call for contributions will remain open until the September 2021 meetings of the 802.15 Working Group.</a:t>
            </a:r>
          </a:p>
          <a:p>
            <a:r>
              <a:rPr lang="en-US" dirty="0"/>
              <a:t>Documents should be uploaded to Mentor to the TG16t task group.</a:t>
            </a:r>
          </a:p>
          <a:p>
            <a:r>
              <a:rPr lang="en-US" dirty="0"/>
              <a:t>For further information, contact the following:</a:t>
            </a:r>
          </a:p>
          <a:p>
            <a:pPr lvl="1"/>
            <a:r>
              <a:rPr lang="en-US" dirty="0"/>
              <a:t>IEEE 802.15.16t Task Group Chair:  Tim Godfrey &lt;tim.godfrey@ieee.org&gt;</a:t>
            </a:r>
          </a:p>
          <a:p>
            <a:pPr lvl="1"/>
            <a:r>
              <a:rPr lang="en-US" dirty="0"/>
              <a:t>IEEE 802.15 Working Group Chair:  Pat Kinney &lt;pat.kinney@kinneyconsultingllc.com&gt;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TextBox 6">
            <a:extLst>
              <a:ext uri="{FF2B5EF4-FFF2-40B4-BE49-F238E27FC236}">
                <a16:creationId xmlns:a16="http://schemas.microsoft.com/office/drawing/2014/main" id="{82C80BA8-6A62-4194-A2F5-AC3521921B78}"/>
              </a:ext>
            </a:extLst>
          </p:cNvPr>
          <p:cNvSpPr txBox="1"/>
          <p:nvPr/>
        </p:nvSpPr>
        <p:spPr>
          <a:xfrm>
            <a:off x="9046316" y="6858000"/>
            <a:ext cx="2862515" cy="369332"/>
          </a:xfrm>
          <a:prstGeom prst="rect">
            <a:avLst/>
          </a:prstGeom>
          <a:noFill/>
        </p:spPr>
        <p:txBody>
          <a:bodyPr wrap="none" rtlCol="0">
            <a:spAutoFit/>
          </a:bodyPr>
          <a:lstStyle/>
          <a:p>
            <a:r>
              <a:rPr lang="en-US" dirty="0">
                <a:highlight>
                  <a:srgbClr val="00FF00"/>
                </a:highlight>
                <a:hlinkClick r:id="rId2"/>
              </a:rPr>
              <a:t>Updated CFC Document Link</a:t>
            </a:r>
            <a:endParaRPr lang="en-US" dirty="0">
              <a:highlight>
                <a:srgbClr val="00FF00"/>
              </a:highlight>
            </a:endParaRPr>
          </a:p>
        </p:txBody>
      </p:sp>
      <p:sp>
        <p:nvSpPr>
          <p:cNvPr id="16" name="Slide Number Placeholder 15">
            <a:extLst>
              <a:ext uri="{FF2B5EF4-FFF2-40B4-BE49-F238E27FC236}">
                <a16:creationId xmlns:a16="http://schemas.microsoft.com/office/drawing/2014/main" id="{528056F7-3E2C-454E-B450-D88F68815217}"/>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4" name="Date Placeholder 3">
            <a:extLst>
              <a:ext uri="{FF2B5EF4-FFF2-40B4-BE49-F238E27FC236}">
                <a16:creationId xmlns:a16="http://schemas.microsoft.com/office/drawing/2014/main" id="{A48A313C-D102-414C-BF97-370064CF0E99}"/>
              </a:ext>
            </a:extLst>
          </p:cNvPr>
          <p:cNvSpPr>
            <a:spLocks noGrp="1"/>
          </p:cNvSpPr>
          <p:nvPr>
            <p:ph type="dt" sz="half" idx="10"/>
          </p:nvPr>
        </p:nvSpPr>
        <p:spPr/>
        <p:txBody>
          <a:bodyPr/>
          <a:lstStyle/>
          <a:p>
            <a:r>
              <a:rPr lang="en-US" dirty="0"/>
              <a:t>March 2021</a:t>
            </a:r>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April</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April_2021</a:t>
            </a:r>
          </a:p>
        </p:txBody>
      </p:sp>
      <p:graphicFrame>
        <p:nvGraphicFramePr>
          <p:cNvPr id="3" name="Content Placeholder 2">
            <a:extLst>
              <a:ext uri="{FF2B5EF4-FFF2-40B4-BE49-F238E27FC236}">
                <a16:creationId xmlns:a16="http://schemas.microsoft.com/office/drawing/2014/main" id="{6C9B2C69-966E-476F-AC7C-E3A1800B0795}"/>
              </a:ext>
            </a:extLst>
          </p:cNvPr>
          <p:cNvGraphicFramePr>
            <a:graphicFrameLocks noGrp="1"/>
          </p:cNvGraphicFramePr>
          <p:nvPr>
            <p:ph idx="1"/>
            <p:extLst>
              <p:ext uri="{D42A27DB-BD31-4B8C-83A1-F6EECF244321}">
                <p14:modId xmlns:p14="http://schemas.microsoft.com/office/powerpoint/2010/main" val="3724670731"/>
              </p:ext>
            </p:extLst>
          </p:nvPr>
        </p:nvGraphicFramePr>
        <p:xfrm>
          <a:off x="914400" y="1981200"/>
          <a:ext cx="10515600" cy="914400"/>
        </p:xfrm>
        <a:graphic>
          <a:graphicData uri="http://schemas.openxmlformats.org/drawingml/2006/table">
            <a:tbl>
              <a:tblPr/>
              <a:tblGrid>
                <a:gridCol w="2103120">
                  <a:extLst>
                    <a:ext uri="{9D8B030D-6E8A-4147-A177-3AD203B41FA5}">
                      <a16:colId xmlns:a16="http://schemas.microsoft.com/office/drawing/2014/main" val="922855387"/>
                    </a:ext>
                  </a:extLst>
                </a:gridCol>
                <a:gridCol w="2103120">
                  <a:extLst>
                    <a:ext uri="{9D8B030D-6E8A-4147-A177-3AD203B41FA5}">
                      <a16:colId xmlns:a16="http://schemas.microsoft.com/office/drawing/2014/main" val="2537071946"/>
                    </a:ext>
                  </a:extLst>
                </a:gridCol>
                <a:gridCol w="2103120">
                  <a:extLst>
                    <a:ext uri="{9D8B030D-6E8A-4147-A177-3AD203B41FA5}">
                      <a16:colId xmlns:a16="http://schemas.microsoft.com/office/drawing/2014/main" val="634371629"/>
                    </a:ext>
                  </a:extLst>
                </a:gridCol>
                <a:gridCol w="2103120">
                  <a:extLst>
                    <a:ext uri="{9D8B030D-6E8A-4147-A177-3AD203B41FA5}">
                      <a16:colId xmlns:a16="http://schemas.microsoft.com/office/drawing/2014/main" val="3745618040"/>
                    </a:ext>
                  </a:extLst>
                </a:gridCol>
                <a:gridCol w="2103120">
                  <a:extLst>
                    <a:ext uri="{9D8B030D-6E8A-4147-A177-3AD203B41FA5}">
                      <a16:colId xmlns:a16="http://schemas.microsoft.com/office/drawing/2014/main" val="3622416592"/>
                    </a:ext>
                  </a:extLst>
                </a:gridCol>
              </a:tblGrid>
              <a:tr h="0">
                <a:tc>
                  <a:txBody>
                    <a:bodyPr/>
                    <a:lstStyle/>
                    <a:p>
                      <a:r>
                        <a:rPr lang="en-US" dirty="0"/>
                        <a:t>217</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Proposed Elements of the Air Interface Protocol</a:t>
                      </a:r>
                    </a:p>
                  </a:txBody>
                  <a:tcPr anchor="ctr">
                    <a:lnL>
                      <a:noFill/>
                    </a:lnL>
                    <a:lnR>
                      <a:noFill/>
                    </a:lnR>
                    <a:lnT>
                      <a:noFill/>
                    </a:lnT>
                    <a:lnB>
                      <a:noFill/>
                    </a:lnB>
                  </a:tcPr>
                </a:tc>
                <a:tc>
                  <a:txBody>
                    <a:bodyPr/>
                    <a:lstStyle/>
                    <a:p>
                      <a:r>
                        <a:rPr lang="en-US" dirty="0"/>
                        <a:t>Menashe Shahar (</a:t>
                      </a:r>
                      <a:r>
                        <a:rPr lang="en-US" dirty="0" err="1"/>
                        <a:t>Ondas</a:t>
                      </a:r>
                      <a:r>
                        <a:rPr lang="en-US" dirty="0"/>
                        <a:t>)</a:t>
                      </a:r>
                    </a:p>
                  </a:txBody>
                  <a:tcPr anchor="ctr">
                    <a:lnL>
                      <a:noFill/>
                    </a:lnL>
                    <a:lnR>
                      <a:noFill/>
                    </a:lnR>
                    <a:lnT>
                      <a:noFill/>
                    </a:lnT>
                    <a:lnB>
                      <a:noFill/>
                    </a:lnB>
                  </a:tcPr>
                </a:tc>
                <a:extLst>
                  <a:ext uri="{0D108BD9-81ED-4DB2-BD59-A6C34878D82A}">
                    <a16:rowId xmlns:a16="http://schemas.microsoft.com/office/drawing/2014/main" val="2196084554"/>
                  </a:ext>
                </a:extLst>
              </a:tr>
            </a:tbl>
          </a:graphicData>
        </a:graphic>
      </p:graphicFrame>
      <p:graphicFrame>
        <p:nvGraphicFramePr>
          <p:cNvPr id="6" name="Table 5">
            <a:extLst>
              <a:ext uri="{FF2B5EF4-FFF2-40B4-BE49-F238E27FC236}">
                <a16:creationId xmlns:a16="http://schemas.microsoft.com/office/drawing/2014/main" id="{C5EB8217-A6F1-426D-9D7B-DF6528C1B870}"/>
              </a:ext>
            </a:extLst>
          </p:cNvPr>
          <p:cNvGraphicFramePr>
            <a:graphicFrameLocks noGrp="1"/>
          </p:cNvGraphicFramePr>
          <p:nvPr/>
        </p:nvGraphicFramePr>
        <p:xfrm>
          <a:off x="838200" y="3681254"/>
          <a:ext cx="10515600" cy="640080"/>
        </p:xfrm>
        <a:graphic>
          <a:graphicData uri="http://schemas.openxmlformats.org/drawingml/2006/table">
            <a:tbl>
              <a:tblPr/>
              <a:tblGrid>
                <a:gridCol w="2103120">
                  <a:extLst>
                    <a:ext uri="{9D8B030D-6E8A-4147-A177-3AD203B41FA5}">
                      <a16:colId xmlns:a16="http://schemas.microsoft.com/office/drawing/2014/main" val="150826870"/>
                    </a:ext>
                  </a:extLst>
                </a:gridCol>
                <a:gridCol w="2103120">
                  <a:extLst>
                    <a:ext uri="{9D8B030D-6E8A-4147-A177-3AD203B41FA5}">
                      <a16:colId xmlns:a16="http://schemas.microsoft.com/office/drawing/2014/main" val="4036836656"/>
                    </a:ext>
                  </a:extLst>
                </a:gridCol>
                <a:gridCol w="2103120">
                  <a:extLst>
                    <a:ext uri="{9D8B030D-6E8A-4147-A177-3AD203B41FA5}">
                      <a16:colId xmlns:a16="http://schemas.microsoft.com/office/drawing/2014/main" val="1796493437"/>
                    </a:ext>
                  </a:extLst>
                </a:gridCol>
                <a:gridCol w="2103120">
                  <a:extLst>
                    <a:ext uri="{9D8B030D-6E8A-4147-A177-3AD203B41FA5}">
                      <a16:colId xmlns:a16="http://schemas.microsoft.com/office/drawing/2014/main" val="3717988865"/>
                    </a:ext>
                  </a:extLst>
                </a:gridCol>
                <a:gridCol w="2103120">
                  <a:extLst>
                    <a:ext uri="{9D8B030D-6E8A-4147-A177-3AD203B41FA5}">
                      <a16:colId xmlns:a16="http://schemas.microsoft.com/office/drawing/2014/main" val="3630240099"/>
                    </a:ext>
                  </a:extLst>
                </a:gridCol>
              </a:tblGrid>
              <a:tr h="0">
                <a:tc>
                  <a:txBody>
                    <a:bodyPr/>
                    <a:lstStyle/>
                    <a:p>
                      <a:r>
                        <a:rPr lang="en-US"/>
                        <a:t>213</a:t>
                      </a:r>
                    </a:p>
                  </a:txBody>
                  <a:tcPr anchor="ctr">
                    <a:lnL>
                      <a:noFill/>
                    </a:lnL>
                    <a:lnR>
                      <a:noFill/>
                    </a:lnR>
                    <a:lnT>
                      <a:noFill/>
                    </a:lnT>
                    <a:lnB>
                      <a:noFill/>
                    </a:lnB>
                  </a:tcPr>
                </a:tc>
                <a:tc>
                  <a:txBody>
                    <a:bodyPr/>
                    <a:lstStyle/>
                    <a:p>
                      <a:r>
                        <a:rPr lang="en-US"/>
                        <a:t>7</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IEEE 802.16t Use Cases</a:t>
                      </a:r>
                    </a:p>
                  </a:txBody>
                  <a:tcPr anchor="ctr">
                    <a:lnL>
                      <a:noFill/>
                    </a:lnL>
                    <a:lnR>
                      <a:noFill/>
                    </a:lnR>
                    <a:lnT>
                      <a:noFill/>
                    </a:lnT>
                    <a:lnB>
                      <a:noFill/>
                    </a:lnB>
                  </a:tcPr>
                </a:tc>
                <a:tc>
                  <a:txBody>
                    <a:bodyPr/>
                    <a:lstStyle/>
                    <a:p>
                      <a:r>
                        <a:rPr lang="en-US" dirty="0"/>
                        <a:t>Daoud Serang (CML Microcircuits)</a:t>
                      </a:r>
                    </a:p>
                  </a:txBody>
                  <a:tcPr anchor="ctr">
                    <a:lnL>
                      <a:noFill/>
                    </a:lnL>
                    <a:lnR>
                      <a:noFill/>
                    </a:lnR>
                    <a:lnT>
                      <a:noFill/>
                    </a:lnT>
                    <a:lnB>
                      <a:noFill/>
                    </a:lnB>
                  </a:tcPr>
                </a:tc>
                <a:extLst>
                  <a:ext uri="{0D108BD9-81ED-4DB2-BD59-A6C34878D82A}">
                    <a16:rowId xmlns:a16="http://schemas.microsoft.com/office/drawing/2014/main" val="3344558394"/>
                  </a:ext>
                </a:extLst>
              </a:tr>
            </a:tbl>
          </a:graphicData>
        </a:graphic>
      </p:graphicFrame>
      <p:sp>
        <p:nvSpPr>
          <p:cNvPr id="7" name="TextBox 6">
            <a:extLst>
              <a:ext uri="{FF2B5EF4-FFF2-40B4-BE49-F238E27FC236}">
                <a16:creationId xmlns:a16="http://schemas.microsoft.com/office/drawing/2014/main" id="{2CBDA1F1-DFE7-49E5-A879-6CBCCD2A3DA1}"/>
              </a:ext>
            </a:extLst>
          </p:cNvPr>
          <p:cNvSpPr txBox="1"/>
          <p:nvPr/>
        </p:nvSpPr>
        <p:spPr>
          <a:xfrm>
            <a:off x="762000" y="1447800"/>
            <a:ext cx="9531777" cy="369332"/>
          </a:xfrm>
          <a:prstGeom prst="rect">
            <a:avLst/>
          </a:prstGeom>
          <a:noFill/>
        </p:spPr>
        <p:txBody>
          <a:bodyPr wrap="none" rtlCol="0">
            <a:spAutoFit/>
          </a:bodyPr>
          <a:lstStyle/>
          <a:p>
            <a:r>
              <a:rPr lang="en-US" dirty="0"/>
              <a:t> Document 			revision			Task group			Title					Author</a:t>
            </a:r>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a:xfrm>
            <a:off x="838200" y="1752600"/>
            <a:ext cx="10515600" cy="4351338"/>
          </a:xfrm>
        </p:spPr>
        <p:txBody>
          <a:bodyPr>
            <a:normAutofit/>
          </a:bodyPr>
          <a:lstStyle/>
          <a:p>
            <a:r>
              <a:rPr lang="en-US" dirty="0"/>
              <a:t>Template uploaded as </a:t>
            </a:r>
            <a:r>
              <a:rPr lang="en-US" dirty="0">
                <a:hlinkClick r:id="rId2"/>
              </a:rPr>
              <a:t>document 351r1</a:t>
            </a:r>
            <a:endParaRPr lang="en-US" dirty="0"/>
          </a:p>
          <a:p>
            <a:endParaRPr lang="en-US" dirty="0"/>
          </a:p>
          <a:p>
            <a:r>
              <a:rPr lang="en-US" dirty="0"/>
              <a:t>Proposals </a:t>
            </a:r>
            <a:r>
              <a:rPr lang="en-US"/>
              <a:t>and Contributions</a:t>
            </a:r>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61A1FEBD-2C93-415F-9CA9-9A68EF45C26F}"/>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
        <p:nvSpPr>
          <p:cNvPr id="4" name="Date Placeholder 3">
            <a:extLst>
              <a:ext uri="{FF2B5EF4-FFF2-40B4-BE49-F238E27FC236}">
                <a16:creationId xmlns:a16="http://schemas.microsoft.com/office/drawing/2014/main" id="{9453F7C3-7D1E-45BF-AE10-8272E4AD4357}"/>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3076402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600207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Process for assigning an editor</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The editor should have familiarity with 802.16-2017 to understand how the amendment fits into the base standard. </a:t>
            </a:r>
          </a:p>
          <a:p>
            <a:r>
              <a:rPr lang="en-US" dirty="0"/>
              <a:t>Volunteers for editor are sought</a:t>
            </a:r>
          </a:p>
          <a:p>
            <a:r>
              <a:rPr lang="en-US" dirty="0"/>
              <a:t>IEEE 802 has developed a process for providing licenses for </a:t>
            </a:r>
            <a:r>
              <a:rPr lang="en-US" dirty="0" err="1"/>
              <a:t>Framemaker</a:t>
            </a:r>
            <a:r>
              <a:rPr lang="en-US" dirty="0"/>
              <a:t> to editors</a:t>
            </a:r>
          </a:p>
          <a:p>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April_2021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838785398"/>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April_2021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 2021-04-20</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fontScale="92500" lnSpcReduction="10000"/>
          </a:bodyPr>
          <a:lstStyle/>
          <a:p>
            <a:r>
              <a:rPr lang="en-US" u="sng" dirty="0">
                <a:hlinkClick r:id="rId2"/>
              </a:rPr>
              <a:t>Join WebEx meeting</a:t>
            </a:r>
            <a:r>
              <a:rPr lang="en-US" dirty="0"/>
              <a:t>   </a:t>
            </a:r>
            <a:br>
              <a:rPr lang="en-US" dirty="0"/>
            </a:br>
            <a:r>
              <a:rPr lang="en-US" dirty="0" err="1"/>
              <a:t>Meeting</a:t>
            </a:r>
            <a:r>
              <a:rPr lang="en-US" dirty="0"/>
              <a:t> number: 185 111 9402  Meeting password: 7ntCU2gax3T    </a:t>
            </a:r>
            <a:br>
              <a:rPr lang="en-US" dirty="0"/>
            </a:br>
            <a:br>
              <a:rPr lang="en-US" dirty="0"/>
            </a:br>
            <a:r>
              <a:rPr lang="en-US" dirty="0"/>
              <a:t>Join from a video conferencing system or application</a:t>
            </a:r>
            <a:br>
              <a:rPr lang="en-US" dirty="0"/>
            </a:br>
            <a:r>
              <a:rPr lang="en-US" dirty="0"/>
              <a:t>Dial </a:t>
            </a:r>
            <a:r>
              <a:rPr lang="en-US" u="sng" dirty="0">
                <a:hlinkClick r:id="rId3"/>
              </a:rPr>
              <a:t>1851119402@epri.webex.com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185 111 9402  </a:t>
            </a:r>
            <a:br>
              <a:rPr lang="en-US" dirty="0"/>
            </a:br>
            <a:r>
              <a:rPr lang="en-US" u="sng" dirty="0">
                <a:hlinkClick r:id="rId5"/>
              </a:rPr>
              <a:t>Global call-in numbers</a:t>
            </a:r>
            <a:r>
              <a:rPr lang="en-US" dirty="0"/>
              <a:t>  |  </a:t>
            </a:r>
            <a:r>
              <a:rPr lang="en-US" u="sng" dirty="0">
                <a:hlinkClick r:id="rId6"/>
              </a:rPr>
              <a:t>Toll-free calling restrictions</a:t>
            </a:r>
            <a:r>
              <a:rPr lang="en-US" dirty="0"/>
              <a:t>  </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31" name="Slide Number Placeholder 30">
            <a:extLst>
              <a:ext uri="{FF2B5EF4-FFF2-40B4-BE49-F238E27FC236}">
                <a16:creationId xmlns:a16="http://schemas.microsoft.com/office/drawing/2014/main" id="{F1E423E8-7340-4645-A973-EC10A3DA6569}"/>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6A5B81E9-3D11-4A5E-8E8F-24C83848A794}"/>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April Teleconference</a:t>
            </a:r>
          </a:p>
          <a:p>
            <a:pPr lvl="1"/>
            <a:r>
              <a:rPr lang="en-US" dirty="0"/>
              <a:t>April 20, 2021			1pm PT,  4pm ET</a:t>
            </a:r>
          </a:p>
          <a:p>
            <a:pPr lvl="1"/>
            <a:endParaRPr lang="en-US" dirty="0"/>
          </a:p>
          <a:p>
            <a:r>
              <a:rPr lang="en-US" dirty="0"/>
              <a:t>May Electronic Interim</a:t>
            </a:r>
          </a:p>
          <a:p>
            <a:pPr lvl="1"/>
            <a:r>
              <a:rPr lang="en-US" dirty="0"/>
              <a:t>Tuesday May 11		10am PT, 1pm ET</a:t>
            </a:r>
          </a:p>
          <a:p>
            <a:pPr lvl="1"/>
            <a:r>
              <a:rPr lang="en-US" dirty="0"/>
              <a:t>Tuesday May 18		10am PT, 1pm ET</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Arrow: Right 6">
            <a:extLst>
              <a:ext uri="{FF2B5EF4-FFF2-40B4-BE49-F238E27FC236}">
                <a16:creationId xmlns:a16="http://schemas.microsoft.com/office/drawing/2014/main" id="{7D88BA48-D714-442A-A845-A5A0B4DAE46B}"/>
              </a:ext>
            </a:extLst>
          </p:cNvPr>
          <p:cNvSpPr/>
          <p:nvPr/>
        </p:nvSpPr>
        <p:spPr>
          <a:xfrm>
            <a:off x="106680" y="35814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3919235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752600"/>
            <a:ext cx="9296400" cy="4419600"/>
          </a:xfrm>
        </p:spPr>
        <p:txBody>
          <a:bodyPr>
            <a:normAutofit fontScale="92500" lnSpcReduction="10000"/>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000" dirty="0"/>
              <a:t>Sept 14-16, 2021 Waikoloa, Hawaii</a:t>
            </a:r>
          </a:p>
          <a:p>
            <a:pPr>
              <a:defRPr/>
            </a:pPr>
            <a:r>
              <a:rPr lang="en-US" sz="2000" dirty="0"/>
              <a:t>Nov 16-18, 2021, Vancouver BC</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85267" y="209622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0913" y="259080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80913" y="3048000"/>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80913" y="351686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1CAF6F0A-3681-4E61-B0AD-4839507075FD}"/>
              </a:ext>
            </a:extLst>
          </p:cNvPr>
          <p:cNvSpPr txBox="1"/>
          <p:nvPr/>
        </p:nvSpPr>
        <p:spPr>
          <a:xfrm>
            <a:off x="10580913" y="3962400"/>
            <a:ext cx="1096775" cy="369332"/>
          </a:xfrm>
          <a:prstGeom prst="rect">
            <a:avLst/>
          </a:prstGeom>
          <a:solidFill>
            <a:srgbClr val="FFFF00"/>
          </a:solidFill>
        </p:spPr>
        <p:txBody>
          <a:bodyPr wrap="none" rtlCol="0">
            <a:spAutoFit/>
          </a:bodyPr>
          <a:lstStyle/>
          <a:p>
            <a:r>
              <a:rPr lang="en-US" dirty="0"/>
              <a:t>Cancelled</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21</a:t>
            </a:fld>
            <a:endParaRPr lang="en-US"/>
          </a:p>
        </p:txBody>
      </p:sp>
      <p:sp>
        <p:nvSpPr>
          <p:cNvPr id="13" name="TextBox 12">
            <a:extLst>
              <a:ext uri="{FF2B5EF4-FFF2-40B4-BE49-F238E27FC236}">
                <a16:creationId xmlns:a16="http://schemas.microsoft.com/office/drawing/2014/main" id="{FAAD299D-4740-4C07-B7C0-323C3A3AEBF6}"/>
              </a:ext>
            </a:extLst>
          </p:cNvPr>
          <p:cNvSpPr txBox="1"/>
          <p:nvPr/>
        </p:nvSpPr>
        <p:spPr>
          <a:xfrm>
            <a:off x="10591799" y="4366565"/>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endParaRPr lang="en-US" dirty="0"/>
          </a:p>
          <a:p>
            <a:r>
              <a:rPr lang="en-US" dirty="0"/>
              <a:t>Actions</a:t>
            </a:r>
          </a:p>
          <a:p>
            <a:pPr lvl="1"/>
            <a:r>
              <a:rPr lang="en-US" dirty="0"/>
              <a:t>Contributions on “Channel” usage and terminology</a:t>
            </a:r>
          </a:p>
          <a:p>
            <a:pPr lvl="1"/>
            <a:r>
              <a:rPr lang="en-US" dirty="0"/>
              <a:t>Others related to SDD</a:t>
            </a:r>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April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Contributions </a:t>
            </a:r>
          </a:p>
          <a:p>
            <a:r>
              <a:rPr lang="en-US" dirty="0"/>
              <a:t>Development of SDD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 – Nathan Clanney</a:t>
            </a:r>
          </a:p>
          <a:p>
            <a:endParaRPr lang="en-US" dirty="0"/>
          </a:p>
          <a:p>
            <a:r>
              <a:rPr lang="en-US" dirty="0"/>
              <a:t>Agenda review and Approval</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10161</TotalTime>
  <Words>2522</Words>
  <Application>Microsoft Office PowerPoint</Application>
  <PresentationFormat>Widescreen</PresentationFormat>
  <Paragraphs>279</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Helvetica</vt:lpstr>
      <vt:lpstr>Times New Roman</vt:lpstr>
      <vt:lpstr>Custom Design</vt:lpstr>
      <vt:lpstr>PowerPoint Presentation</vt:lpstr>
      <vt:lpstr>WebEx 2021-04-20</vt:lpstr>
      <vt:lpstr>TG16t Agenda  April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16 March 2021</vt:lpstr>
      <vt:lpstr>Contributions for April</vt:lpstr>
      <vt:lpstr>Development of the SDD</vt:lpstr>
      <vt:lpstr>Discussion on Security Requirements for 802.16t </vt:lpstr>
      <vt:lpstr>Process for assigning an editor</vt:lpstr>
      <vt:lpstr>Revised 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298</cp:revision>
  <cp:lastPrinted>1998-02-10T13:28:06Z</cp:lastPrinted>
  <dcterms:created xsi:type="dcterms:W3CDTF">2020-01-06T16:34:14Z</dcterms:created>
  <dcterms:modified xsi:type="dcterms:W3CDTF">2021-04-20T21:25:30Z</dcterms:modified>
</cp:coreProperties>
</file>