
<file path=[Content_Types].xml><?xml version="1.0" encoding="utf-8"?>
<Types xmlns="http://schemas.openxmlformats.org/package/2006/content-types">
  <Default Extension="jfif"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7"/>
  </p:notesMasterIdLst>
  <p:sldIdLst>
    <p:sldId id="287" r:id="rId2"/>
    <p:sldId id="290" r:id="rId3"/>
    <p:sldId id="304" r:id="rId4"/>
    <p:sldId id="317" r:id="rId5"/>
    <p:sldId id="322" r:id="rId6"/>
    <p:sldId id="327" r:id="rId7"/>
    <p:sldId id="328" r:id="rId8"/>
    <p:sldId id="315" r:id="rId9"/>
    <p:sldId id="314" r:id="rId10"/>
    <p:sldId id="319" r:id="rId11"/>
    <p:sldId id="296" r:id="rId12"/>
    <p:sldId id="321" r:id="rId13"/>
    <p:sldId id="324" r:id="rId14"/>
    <p:sldId id="302" r:id="rId15"/>
    <p:sldId id="318" r:id="rId16"/>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46" autoAdjust="0"/>
  </p:normalViewPr>
  <p:slideViewPr>
    <p:cSldViewPr>
      <p:cViewPr varScale="1">
        <p:scale>
          <a:sx n="73" d="100"/>
          <a:sy n="73" d="100"/>
        </p:scale>
        <p:origin x="600" y="6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a:t>
            </a:r>
            <a:r>
              <a:rPr lang="en-GB" altLang="en-US" b="1" dirty="0">
                <a:solidFill>
                  <a:schemeClr val="tx1"/>
                </a:solidFill>
                <a:latin typeface="Times New Roman" panose="02020603050405020304" pitchFamily="18" charset="0"/>
                <a:cs typeface="Times New Roman" panose="02020603050405020304" pitchFamily="18" charset="0"/>
              </a:rPr>
              <a:t>IEEE </a:t>
            </a:r>
            <a:r>
              <a:rPr lang="en-GB" b="1" i="0" dirty="0">
                <a:solidFill>
                  <a:srgbClr val="000000"/>
                </a:solidFill>
                <a:effectLst/>
                <a:latin typeface="Times New Roman" panose="02020603050405020304" pitchFamily="18" charset="0"/>
                <a:cs typeface="Times New Roman" panose="02020603050405020304" pitchFamily="18" charset="0"/>
              </a:rPr>
              <a:t>15-21-0207-01-0014</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April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Clint Powell (Facebook)</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SG14 Agenda and Meeting Slides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April 20,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Clint Powell (Facebook)</a:t>
            </a:r>
          </a:p>
          <a:p>
            <a:pPr eaLnBrk="1" hangingPunct="1">
              <a:spcBef>
                <a:spcPct val="0"/>
              </a:spcBef>
              <a:buClrTx/>
              <a:buFontTx/>
              <a:buNone/>
              <a:defRPr/>
            </a:pPr>
            <a:r>
              <a:rPr lang="en-US" altLang="en-US" sz="1600" b="1" dirty="0">
                <a:latin typeface="Times New Roman" panose="02020603050405020304" pitchFamily="18" charset="0"/>
              </a:rPr>
              <a:t>Contact:	</a:t>
            </a:r>
            <a:r>
              <a:rPr lang="en-US" altLang="en-US" sz="1600" dirty="0">
                <a:latin typeface="Times New Roman" panose="02020603050405020304" pitchFamily="18" charset="0"/>
              </a:rPr>
              <a:t>SAA</a:t>
            </a: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+1 480 586-8457,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cpowell@ieee.org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14: NS-UWB (802.15.4 “UWB”)</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Agenda and 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Achieve just a little more than the mere illusion of organization</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DCE7F77-C85C-4E6D-AF80-88E2811F92B8}"/>
              </a:ext>
            </a:extLst>
          </p:cNvPr>
          <p:cNvSpPr>
            <a:spLocks noGrp="1" noChangeArrowheads="1"/>
          </p:cNvSpPr>
          <p:nvPr>
            <p:ph type="title"/>
          </p:nvPr>
        </p:nvSpPr>
        <p:spPr/>
        <p:txBody>
          <a:bodyPr/>
          <a:lstStyle/>
          <a:p>
            <a:r>
              <a:rPr lang="en-US" altLang="en-US"/>
              <a:t>Other Business</a:t>
            </a:r>
          </a:p>
        </p:txBody>
      </p:sp>
      <p:sp>
        <p:nvSpPr>
          <p:cNvPr id="16387" name="Slide Number Placeholder 3">
            <a:extLst>
              <a:ext uri="{FF2B5EF4-FFF2-40B4-BE49-F238E27FC236}">
                <a16:creationId xmlns:a16="http://schemas.microsoft.com/office/drawing/2014/main" id="{92B27822-45F7-4FE7-9481-D2B2EDB68E29}"/>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9FBF73A8-93AA-4AC4-843B-13C47A4D16E4}" type="slidenum">
              <a:rPr lang="en-US" altLang="en-US" smtClean="0">
                <a:solidFill>
                  <a:schemeClr val="tx1"/>
                </a:solidFill>
              </a:rPr>
              <a:pPr/>
              <a:t>10</a:t>
            </a:fld>
            <a:endParaRPr lang="en-US" altLang="en-US">
              <a:solidFill>
                <a:schemeClr val="tx1"/>
              </a:solidFill>
            </a:endParaRPr>
          </a:p>
        </p:txBody>
      </p:sp>
      <p:pic>
        <p:nvPicPr>
          <p:cNvPr id="5" name="Picture 4" descr="A person standing in front of a starry night sky&#10;&#10;Description automatically generated with medium confidence">
            <a:extLst>
              <a:ext uri="{FF2B5EF4-FFF2-40B4-BE49-F238E27FC236}">
                <a16:creationId xmlns:a16="http://schemas.microsoft.com/office/drawing/2014/main" id="{A347C2C8-C83B-4070-99C5-50C1E9D481F1}"/>
              </a:ext>
            </a:extLst>
          </p:cNvPr>
          <p:cNvPicPr>
            <a:picLocks noChangeAspect="1"/>
          </p:cNvPicPr>
          <p:nvPr/>
        </p:nvPicPr>
        <p:blipFill rotWithShape="1">
          <a:blip r:embed="rId2"/>
          <a:srcRect b="6346"/>
          <a:stretch/>
        </p:blipFill>
        <p:spPr>
          <a:xfrm>
            <a:off x="917739" y="1603326"/>
            <a:ext cx="7308522" cy="4568874"/>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11</a:t>
            </a:fld>
            <a:endParaRPr lang="en-US" altLang="en-US">
              <a:solidFill>
                <a:schemeClr val="tx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dirty="0"/>
              <a:t>Appendix (Previous Meetings)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12</a:t>
            </a:fld>
            <a:endParaRPr lang="en-US" altLang="en-US">
              <a:solidFill>
                <a:schemeClr val="tx1"/>
              </a:solidFill>
            </a:endParaRPr>
          </a:p>
        </p:txBody>
      </p:sp>
    </p:spTree>
    <p:extLst>
      <p:ext uri="{BB962C8B-B14F-4D97-AF65-F5344CB8AC3E}">
        <p14:creationId xmlns:p14="http://schemas.microsoft.com/office/powerpoint/2010/main" val="30666135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7B96DCFD-B1FF-49D8-A110-511156B616DE}"/>
              </a:ext>
            </a:extLst>
          </p:cNvPr>
          <p:cNvSpPr>
            <a:spLocks noGrp="1" noChangeArrowheads="1"/>
          </p:cNvSpPr>
          <p:nvPr>
            <p:ph type="title"/>
          </p:nvPr>
        </p:nvSpPr>
        <p:spPr>
          <a:xfrm>
            <a:off x="689768" y="1988840"/>
            <a:ext cx="7764463" cy="3031232"/>
          </a:xfrm>
        </p:spPr>
        <p:txBody>
          <a:bodyPr/>
          <a:lstStyle/>
          <a:p>
            <a:r>
              <a:rPr lang="en-US" altLang="en-US" dirty="0"/>
              <a:t>April 7, 2021 </a:t>
            </a:r>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13</a:t>
            </a:fld>
            <a:endParaRPr lang="en-US" altLang="en-US">
              <a:solidFill>
                <a:schemeClr val="tx1"/>
              </a:solidFill>
            </a:endParaRPr>
          </a:p>
        </p:txBody>
      </p:sp>
    </p:spTree>
    <p:extLst>
      <p:ext uri="{BB962C8B-B14F-4D97-AF65-F5344CB8AC3E}">
        <p14:creationId xmlns:p14="http://schemas.microsoft.com/office/powerpoint/2010/main" val="11438006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366419"/>
          </a:xfrm>
        </p:spPr>
        <p:txBody>
          <a:bodyPr/>
          <a:lstStyle/>
          <a:p>
            <a:pPr marL="514350" indent="-514350">
              <a:buFont typeface="Arial" panose="020B0604020202020204" pitchFamily="34" charset="0"/>
              <a:buAutoNum type="arabicPeriod"/>
            </a:pPr>
            <a:r>
              <a:rPr lang="en-US" altLang="en-US" dirty="0"/>
              <a:t>Opening and meeting preamble</a:t>
            </a:r>
          </a:p>
          <a:p>
            <a:pPr marL="514350" indent="-514350">
              <a:buFont typeface="Arial" panose="020B0604020202020204" pitchFamily="34" charset="0"/>
              <a:buAutoNum type="arabicPeriod"/>
            </a:pPr>
            <a:r>
              <a:rPr lang="en-US" altLang="en-US" dirty="0"/>
              <a:t>Review Background for Study Group</a:t>
            </a:r>
          </a:p>
          <a:p>
            <a:pPr marL="914400" lvl="1" indent="-514350">
              <a:buFont typeface="+mj-lt"/>
              <a:buAutoNum type="alphaLcPeriod"/>
            </a:pPr>
            <a:r>
              <a:rPr lang="en-US" altLang="en-US" dirty="0"/>
              <a:t>WG Presentation: 15-21-0132-02-0000-new-standard-ig-background</a:t>
            </a:r>
          </a:p>
          <a:p>
            <a:pPr marL="514350" indent="-514350">
              <a:buFont typeface="+mj-lt"/>
              <a:buAutoNum type="arabicPeriod"/>
            </a:pPr>
            <a:r>
              <a:rPr lang="en-US" altLang="en-US" dirty="0"/>
              <a:t>Next Steps</a:t>
            </a:r>
          </a:p>
          <a:p>
            <a:pPr marL="514350" indent="-514350">
              <a:buFont typeface="Arial" panose="020B0604020202020204" pitchFamily="34" charset="0"/>
              <a:buAutoNum type="arabicPeriod"/>
            </a:pPr>
            <a:r>
              <a:rPr lang="en-US" altLang="en-US" dirty="0"/>
              <a:t>Any other Business</a:t>
            </a:r>
          </a:p>
          <a:p>
            <a:pPr marL="514350" indent="-514350">
              <a:buFont typeface="Arial" panose="020B0604020202020204" pitchFamily="34" charset="0"/>
              <a:buAutoNum type="arabicPeriod"/>
            </a:pPr>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14</a:t>
            </a:fld>
            <a:endParaRPr lang="en-US" altLang="en-US" dirty="0">
              <a:solidFill>
                <a:schemeClr val="tx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Background</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136904" cy="4366419"/>
          </a:xfrm>
        </p:spPr>
        <p:txBody>
          <a:bodyPr/>
          <a:lstStyle/>
          <a:p>
            <a:pPr marL="0" indent="0"/>
            <a:r>
              <a:rPr lang="en-US" altLang="en-US"/>
              <a:t>WG Presentation:</a:t>
            </a:r>
            <a:endParaRPr lang="en-US" altLang="en-US" dirty="0"/>
          </a:p>
          <a:p>
            <a:pPr marL="0" indent="0"/>
            <a:r>
              <a:rPr lang="en-US" altLang="en-US" dirty="0"/>
              <a:t> </a:t>
            </a:r>
          </a:p>
          <a:p>
            <a:pPr marL="0" indent="0"/>
            <a:r>
              <a:rPr lang="en-US" altLang="en-US" dirty="0"/>
              <a:t>15-21-0132-02-0000-</a:t>
            </a:r>
          </a:p>
          <a:p>
            <a:pPr marL="0" indent="0"/>
            <a:r>
              <a:rPr lang="en-US" altLang="en-US" dirty="0"/>
              <a:t>new-standard-</a:t>
            </a:r>
            <a:r>
              <a:rPr lang="en-US" altLang="en-US" dirty="0" err="1"/>
              <a:t>ig</a:t>
            </a:r>
            <a:r>
              <a:rPr lang="en-US" altLang="en-US" dirty="0"/>
              <a:t>-background</a:t>
            </a:r>
          </a:p>
          <a:p>
            <a:pPr marL="0" indent="0"/>
            <a:endParaRPr lang="en-US" altLang="en-US" dirty="0"/>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15</a:t>
            </a:fld>
            <a:endParaRPr lang="en-US" altLang="en-US" dirty="0">
              <a:solidFill>
                <a:schemeClr val="tx1"/>
              </a:solidFill>
            </a:endParaRPr>
          </a:p>
        </p:txBody>
      </p:sp>
    </p:spTree>
    <p:extLst>
      <p:ext uri="{BB962C8B-B14F-4D97-AF65-F5344CB8AC3E}">
        <p14:creationId xmlns:p14="http://schemas.microsoft.com/office/powerpoint/2010/main" val="24701164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p:txBody>
          <a:bodyPr/>
          <a:lstStyle/>
          <a:p>
            <a:r>
              <a:rPr lang="en-US" altLang="en-US" dirty="0">
                <a:solidFill>
                  <a:schemeClr val="accent2"/>
                </a:solidFill>
              </a:rPr>
              <a:t>802.15 Study Group Meeting</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611188" y="1916832"/>
            <a:ext cx="7993062" cy="4323631"/>
          </a:xfrm>
        </p:spPr>
        <p:txBody>
          <a:bodyPr>
            <a:normAutofit/>
          </a:bodyPr>
          <a:lstStyle/>
          <a:p>
            <a:pPr marL="0" indent="0" algn="ctr">
              <a:defRPr/>
            </a:pPr>
            <a:r>
              <a:rPr lang="en-US" b="1" dirty="0"/>
              <a:t>Pre-PAR Activity Rules for Study Group</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r>
              <a:rPr lang="en-US" dirty="0"/>
              <a:t>Voting: everyone present can vote</a:t>
            </a:r>
          </a:p>
          <a:p>
            <a:pPr marL="457200" indent="-457200">
              <a:buFont typeface="Arial" panose="020B0604020202020204" pitchFamily="34" charset="0"/>
              <a:buChar char="•"/>
              <a:defRPr/>
            </a:pPr>
            <a:r>
              <a:rPr lang="en-US" dirty="0"/>
              <a:t>Please identify yourself with your name and affiliation when you first speak</a:t>
            </a:r>
          </a:p>
          <a:p>
            <a:pPr marL="457200" indent="-457200">
              <a:buFont typeface="Arial" panose="020B0604020202020204" pitchFamily="34" charset="0"/>
              <a:buChar char="•"/>
              <a:defRPr/>
            </a:pPr>
            <a:r>
              <a:rPr lang="en-US" dirty="0"/>
              <a:t>Participation: is by individual</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0" indent="0">
              <a:defRPr/>
            </a:pPr>
            <a:endParaRPr lang="en-US" dirty="0"/>
          </a:p>
          <a:p>
            <a:pPr marL="457200" indent="-457200">
              <a:buFont typeface="Arial" panose="020B0604020202020204" pitchFamily="34" charset="0"/>
              <a:buChar char="•"/>
              <a:defRPr/>
            </a:pPr>
            <a:endParaRPr lang="en-US" dirty="0"/>
          </a:p>
          <a:p>
            <a:pPr>
              <a:defRPr/>
            </a:pPr>
            <a:endParaRPr lang="en-US" dirty="0"/>
          </a:p>
        </p:txBody>
      </p:sp>
      <p:sp>
        <p:nvSpPr>
          <p:cNvPr id="6148" name="Slide Number Placeholder 3">
            <a:extLst>
              <a:ext uri="{FF2B5EF4-FFF2-40B4-BE49-F238E27FC236}">
                <a16:creationId xmlns:a16="http://schemas.microsoft.com/office/drawing/2014/main" id="{5D0EC11A-229B-4CE4-93DF-3C02185F9A6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8887CC0-1342-41C8-8706-B4801E242C15}" type="slidenum">
              <a:rPr lang="en-US" altLang="en-US" smtClean="0">
                <a:solidFill>
                  <a:schemeClr val="tx1"/>
                </a:solidFill>
              </a:rPr>
              <a:pPr/>
              <a:t>2</a:t>
            </a:fld>
            <a:endParaRPr lang="en-US" altLang="en-US"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3</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341438"/>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a:t>
            </a:r>
          </a:p>
          <a:p>
            <a:pPr marL="800100" lvl="2" indent="0"/>
            <a:r>
              <a:rPr lang="en-US" sz="3200" dirty="0">
                <a:cs typeface="DejaVu Sans" pitchFamily="34" charset="0"/>
              </a:rPr>
              <a:t>e.g.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r>
              <a:rPr lang="en-US" dirty="0">
                <a:cs typeface="DejaVu Sans" pitchFamily="34" charset="0"/>
              </a:rPr>
              <a:t>Most important:</a:t>
            </a: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Tree>
    <p:extLst>
      <p:ext uri="{BB962C8B-B14F-4D97-AF65-F5344CB8AC3E}">
        <p14:creationId xmlns:p14="http://schemas.microsoft.com/office/powerpoint/2010/main" val="973662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7B96DCFD-B1FF-49D8-A110-511156B616DE}"/>
              </a:ext>
            </a:extLst>
          </p:cNvPr>
          <p:cNvSpPr>
            <a:spLocks noGrp="1" noChangeArrowheads="1"/>
          </p:cNvSpPr>
          <p:nvPr>
            <p:ph type="title"/>
          </p:nvPr>
        </p:nvSpPr>
        <p:spPr>
          <a:xfrm>
            <a:off x="689768" y="1988840"/>
            <a:ext cx="7764463" cy="3031232"/>
          </a:xfrm>
        </p:spPr>
        <p:txBody>
          <a:bodyPr/>
          <a:lstStyle/>
          <a:p>
            <a:r>
              <a:rPr lang="en-US" altLang="en-US" dirty="0"/>
              <a:t>April 14, 2021 </a:t>
            </a:r>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5</a:t>
            </a:fld>
            <a:endParaRPr lang="en-US" altLang="en-US">
              <a:solidFill>
                <a:schemeClr val="tx1"/>
              </a:solidFill>
            </a:endParaRPr>
          </a:p>
        </p:txBody>
      </p:sp>
    </p:spTree>
    <p:extLst>
      <p:ext uri="{BB962C8B-B14F-4D97-AF65-F5344CB8AC3E}">
        <p14:creationId xmlns:p14="http://schemas.microsoft.com/office/powerpoint/2010/main" val="19827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366419"/>
          </a:xfrm>
        </p:spPr>
        <p:txBody>
          <a:bodyPr/>
          <a:lstStyle/>
          <a:p>
            <a:pPr marL="514350" indent="-514350">
              <a:buFont typeface="Arial" panose="020B0604020202020204" pitchFamily="34" charset="0"/>
              <a:buAutoNum type="arabicPeriod"/>
            </a:pPr>
            <a:r>
              <a:rPr lang="en-US" altLang="en-US" dirty="0"/>
              <a:t>Opening and meeting preamble</a:t>
            </a:r>
          </a:p>
          <a:p>
            <a:pPr marL="514350" indent="-514350">
              <a:buFont typeface="Arial" panose="020B0604020202020204" pitchFamily="34" charset="0"/>
              <a:buAutoNum type="arabicPeriod"/>
            </a:pPr>
            <a:r>
              <a:rPr lang="en-US" altLang="en-US" dirty="0"/>
              <a:t>Determine which sections in 802.15.4 Standard are required to form a standalone UWB standard</a:t>
            </a:r>
          </a:p>
          <a:p>
            <a:pPr marL="514350" indent="-514350">
              <a:buFont typeface="+mj-lt"/>
              <a:buAutoNum type="arabicPeriod"/>
            </a:pPr>
            <a:r>
              <a:rPr lang="en-US" altLang="en-US" dirty="0"/>
              <a:t>Next Steps</a:t>
            </a:r>
          </a:p>
          <a:p>
            <a:pPr marL="514350" indent="-514350">
              <a:buFont typeface="+mj-lt"/>
              <a:buAutoNum type="arabicPeriod"/>
            </a:pPr>
            <a:r>
              <a:rPr lang="en-US" altLang="en-US" dirty="0"/>
              <a:t>May mtg. - # time slots</a:t>
            </a:r>
          </a:p>
          <a:p>
            <a:pPr marL="514350" indent="-514350">
              <a:buFont typeface="Arial" panose="020B0604020202020204" pitchFamily="34" charset="0"/>
              <a:buAutoNum type="arabicPeriod"/>
            </a:pPr>
            <a:r>
              <a:rPr lang="en-US" altLang="en-US" dirty="0"/>
              <a:t>Any other Business</a:t>
            </a:r>
          </a:p>
          <a:p>
            <a:pPr marL="514350" indent="-514350">
              <a:buFont typeface="Arial" panose="020B0604020202020204" pitchFamily="34" charset="0"/>
              <a:buAutoNum type="arabicPeriod"/>
            </a:pPr>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6</a:t>
            </a:fld>
            <a:endParaRPr lang="en-US" altLang="en-US"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lnSpcReduction="10000"/>
          </a:bodyPr>
          <a:lstStyle/>
          <a:p>
            <a:pPr marL="457200" indent="-457200">
              <a:buFont typeface="Arial" panose="020B0604020202020204" pitchFamily="34" charset="0"/>
              <a:buChar char="•"/>
            </a:pPr>
            <a:r>
              <a:rPr lang="en-US" dirty="0"/>
              <a:t>Continue work as Study Group</a:t>
            </a:r>
          </a:p>
          <a:p>
            <a:pPr marL="857250" lvl="1" indent="-457200">
              <a:buFont typeface="Arial" panose="020B0604020202020204" pitchFamily="34" charset="0"/>
              <a:buChar char="•"/>
            </a:pPr>
            <a:r>
              <a:rPr lang="en-US" dirty="0"/>
              <a:t>Assess participation/appetite/timing of activity</a:t>
            </a:r>
          </a:p>
          <a:p>
            <a:pPr marL="857250" lvl="1" indent="-457200">
              <a:buFont typeface="Arial" panose="020B0604020202020204" pitchFamily="34" charset="0"/>
              <a:buChar char="•"/>
            </a:pPr>
            <a:r>
              <a:rPr lang="en-US" dirty="0"/>
              <a:t>Determine proposed content for standard</a:t>
            </a:r>
          </a:p>
          <a:p>
            <a:pPr marL="857250" lvl="1" indent="-457200">
              <a:buFont typeface="Arial" panose="020B0604020202020204" pitchFamily="34" charset="0"/>
              <a:buChar char="•"/>
            </a:pPr>
            <a:r>
              <a:rPr lang="en-US" dirty="0"/>
              <a:t>Coordinate with SG15 &amp; SG4ab </a:t>
            </a:r>
          </a:p>
          <a:p>
            <a:pPr marL="857250" lvl="1" indent="-457200">
              <a:buFont typeface="Arial" panose="020B0604020202020204" pitchFamily="34" charset="0"/>
              <a:buChar char="•"/>
            </a:pPr>
            <a:r>
              <a:rPr lang="en-US" dirty="0"/>
              <a:t>Write PAR and CSD </a:t>
            </a:r>
          </a:p>
          <a:p>
            <a:pPr marL="457200" indent="-457200">
              <a:buFont typeface="Arial" panose="020B0604020202020204" pitchFamily="34" charset="0"/>
              <a:buChar char="•"/>
            </a:pPr>
            <a:r>
              <a:rPr lang="en-US" dirty="0"/>
              <a:t>Move PAR and CSD through 802 and SA Processes</a:t>
            </a:r>
          </a:p>
          <a:p>
            <a:pPr marL="457200" indent="-457200">
              <a:buFont typeface="Arial" panose="020B0604020202020204" pitchFamily="34" charset="0"/>
              <a:buChar char="•"/>
            </a:pPr>
            <a:r>
              <a:rPr lang="en-US" dirty="0"/>
              <a:t>Work via Interim telecons and virtual interim/plenary meetings</a:t>
            </a:r>
          </a:p>
          <a:p>
            <a:pPr marL="1257300" lvl="2"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0174D51-7BBE-4883-9B03-796760E3CB6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spTree>
    <p:extLst>
      <p:ext uri="{BB962C8B-B14F-4D97-AF65-F5344CB8AC3E}">
        <p14:creationId xmlns:p14="http://schemas.microsoft.com/office/powerpoint/2010/main" val="24569426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lnSpcReduction="10000"/>
          </a:bodyPr>
          <a:lstStyle/>
          <a:p>
            <a:pPr marL="457200" indent="-457200">
              <a:buFont typeface="Arial" panose="020B0604020202020204" pitchFamily="34" charset="0"/>
              <a:buChar char="•"/>
            </a:pPr>
            <a:r>
              <a:rPr lang="en-US" dirty="0"/>
              <a:t>Continue work as Study Group</a:t>
            </a:r>
          </a:p>
          <a:p>
            <a:pPr marL="857250" lvl="1" indent="-457200">
              <a:buFont typeface="Arial" panose="020B0604020202020204" pitchFamily="34" charset="0"/>
              <a:buChar char="•"/>
            </a:pPr>
            <a:r>
              <a:rPr lang="en-US" dirty="0"/>
              <a:t>Assess participation/appetite/timing of activity</a:t>
            </a:r>
          </a:p>
          <a:p>
            <a:pPr marL="857250" lvl="1" indent="-457200">
              <a:buFont typeface="Arial" panose="020B0604020202020204" pitchFamily="34" charset="0"/>
              <a:buChar char="•"/>
            </a:pPr>
            <a:r>
              <a:rPr lang="en-US" dirty="0"/>
              <a:t>Determine proposed content for standard</a:t>
            </a:r>
          </a:p>
          <a:p>
            <a:pPr marL="857250" lvl="1" indent="-457200">
              <a:buFont typeface="Arial" panose="020B0604020202020204" pitchFamily="34" charset="0"/>
              <a:buChar char="•"/>
            </a:pPr>
            <a:r>
              <a:rPr lang="en-US" dirty="0"/>
              <a:t>Coordinate with SG15 &amp; SG4ab </a:t>
            </a:r>
          </a:p>
          <a:p>
            <a:pPr marL="857250" lvl="1" indent="-457200">
              <a:buFont typeface="Arial" panose="020B0604020202020204" pitchFamily="34" charset="0"/>
              <a:buChar char="•"/>
            </a:pPr>
            <a:r>
              <a:rPr lang="en-US" dirty="0"/>
              <a:t>Write PAR and CSD </a:t>
            </a:r>
          </a:p>
          <a:p>
            <a:pPr marL="457200" indent="-457200">
              <a:buFont typeface="Arial" panose="020B0604020202020204" pitchFamily="34" charset="0"/>
              <a:buChar char="•"/>
            </a:pPr>
            <a:r>
              <a:rPr lang="en-US" dirty="0"/>
              <a:t>Move PAR and CSD through 802 and SA Processes</a:t>
            </a:r>
          </a:p>
          <a:p>
            <a:pPr marL="457200" indent="-457200">
              <a:buFont typeface="Arial" panose="020B0604020202020204" pitchFamily="34" charset="0"/>
              <a:buChar char="•"/>
            </a:pPr>
            <a:r>
              <a:rPr lang="en-US" dirty="0"/>
              <a:t>Work via Interim telecons and virtual interim/plenary meetings</a:t>
            </a:r>
          </a:p>
          <a:p>
            <a:pPr marL="1257300" lvl="2"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0174D51-7BBE-4883-9B03-796760E3CB6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a:p>
        </p:txBody>
      </p:sp>
    </p:spTree>
    <p:extLst>
      <p:ext uri="{BB962C8B-B14F-4D97-AF65-F5344CB8AC3E}">
        <p14:creationId xmlns:p14="http://schemas.microsoft.com/office/powerpoint/2010/main" val="7083295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8505945C-3B0E-49F2-BD9C-0FF17D03AAE7}"/>
              </a:ext>
            </a:extLst>
          </p:cNvPr>
          <p:cNvSpPr>
            <a:spLocks noGrp="1" noChangeArrowheads="1"/>
          </p:cNvSpPr>
          <p:nvPr>
            <p:ph type="title"/>
          </p:nvPr>
        </p:nvSpPr>
        <p:spPr/>
        <p:txBody>
          <a:bodyPr>
            <a:normAutofit/>
          </a:bodyPr>
          <a:lstStyle/>
          <a:p>
            <a:r>
              <a:rPr lang="en-US" altLang="en-US" dirty="0"/>
              <a:t>Teleconference Schedule</a:t>
            </a:r>
          </a:p>
        </p:txBody>
      </p:sp>
      <p:sp>
        <p:nvSpPr>
          <p:cNvPr id="3" name="Content Placeholder 2">
            <a:extLst>
              <a:ext uri="{FF2B5EF4-FFF2-40B4-BE49-F238E27FC236}">
                <a16:creationId xmlns:a16="http://schemas.microsoft.com/office/drawing/2014/main" id="{B085FB89-06B0-42E9-82E5-BCFC16ED4869}"/>
              </a:ext>
            </a:extLst>
          </p:cNvPr>
          <p:cNvSpPr>
            <a:spLocks noGrp="1"/>
          </p:cNvSpPr>
          <p:nvPr>
            <p:ph idx="1"/>
          </p:nvPr>
        </p:nvSpPr>
        <p:spPr>
          <a:xfrm>
            <a:off x="611560" y="1567559"/>
            <a:ext cx="4898504" cy="4721695"/>
          </a:xfrm>
        </p:spPr>
        <p:txBody>
          <a:bodyPr>
            <a:normAutofit/>
          </a:bodyPr>
          <a:lstStyle/>
          <a:p>
            <a:pPr marL="400050" lvl="1" indent="0">
              <a:defRPr/>
            </a:pPr>
            <a:r>
              <a:rPr lang="en-US" dirty="0"/>
              <a:t>Weekly  </a:t>
            </a:r>
          </a:p>
          <a:p>
            <a:pPr marL="400050" lvl="1" indent="0">
              <a:defRPr/>
            </a:pPr>
            <a:r>
              <a:rPr lang="en-US" dirty="0"/>
              <a:t>10:00 EDT (07:00 PDT)</a:t>
            </a:r>
          </a:p>
          <a:p>
            <a:pPr>
              <a:defRPr/>
            </a:pPr>
            <a:r>
              <a:rPr lang="en-US" dirty="0"/>
              <a:t>	 </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p:txBody>
      </p:sp>
      <p:sp>
        <p:nvSpPr>
          <p:cNvPr id="15364" name="Slide Number Placeholder 3">
            <a:extLst>
              <a:ext uri="{FF2B5EF4-FFF2-40B4-BE49-F238E27FC236}">
                <a16:creationId xmlns:a16="http://schemas.microsoft.com/office/drawing/2014/main" id="{4B708073-FB44-448B-932A-C62A277500B7}"/>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6787BB26-1930-4ABF-A0BE-518ED9BD72A7}" type="slidenum">
              <a:rPr lang="en-US" altLang="en-US" smtClean="0">
                <a:solidFill>
                  <a:schemeClr val="tx1"/>
                </a:solidFill>
              </a:rPr>
              <a:pPr/>
              <a:t>9</a:t>
            </a:fld>
            <a:endParaRPr lang="en-US" altLang="en-US">
              <a:solidFill>
                <a:schemeClr val="tx1"/>
              </a:solidFill>
            </a:endParaRPr>
          </a:p>
        </p:txBody>
      </p:sp>
      <p:graphicFrame>
        <p:nvGraphicFramePr>
          <p:cNvPr id="5" name="Table 5">
            <a:extLst>
              <a:ext uri="{FF2B5EF4-FFF2-40B4-BE49-F238E27FC236}">
                <a16:creationId xmlns:a16="http://schemas.microsoft.com/office/drawing/2014/main" id="{3C8F09A3-0A70-41B9-ACF3-D4B027AD72E3}"/>
              </a:ext>
            </a:extLst>
          </p:cNvPr>
          <p:cNvGraphicFramePr>
            <a:graphicFrameLocks noGrp="1"/>
          </p:cNvGraphicFramePr>
          <p:nvPr>
            <p:extLst>
              <p:ext uri="{D42A27DB-BD31-4B8C-83A1-F6EECF244321}">
                <p14:modId xmlns:p14="http://schemas.microsoft.com/office/powerpoint/2010/main" val="1407307084"/>
              </p:ext>
            </p:extLst>
          </p:nvPr>
        </p:nvGraphicFramePr>
        <p:xfrm>
          <a:off x="2972673" y="2924944"/>
          <a:ext cx="3133566" cy="2468640"/>
        </p:xfrm>
        <a:graphic>
          <a:graphicData uri="http://schemas.openxmlformats.org/drawingml/2006/table">
            <a:tbl>
              <a:tblPr firstRow="1" bandRow="1">
                <a:tableStyleId>{5C22544A-7EE6-4342-B048-85BDC9FD1C3A}</a:tableStyleId>
              </a:tblPr>
              <a:tblGrid>
                <a:gridCol w="1440160">
                  <a:extLst>
                    <a:ext uri="{9D8B030D-6E8A-4147-A177-3AD203B41FA5}">
                      <a16:colId xmlns:a16="http://schemas.microsoft.com/office/drawing/2014/main" val="20000"/>
                    </a:ext>
                  </a:extLst>
                </a:gridCol>
                <a:gridCol w="864096">
                  <a:extLst>
                    <a:ext uri="{9D8B030D-6E8A-4147-A177-3AD203B41FA5}">
                      <a16:colId xmlns:a16="http://schemas.microsoft.com/office/drawing/2014/main" val="20001"/>
                    </a:ext>
                  </a:extLst>
                </a:gridCol>
                <a:gridCol w="829310">
                  <a:extLst>
                    <a:ext uri="{9D8B030D-6E8A-4147-A177-3AD203B41FA5}">
                      <a16:colId xmlns:a16="http://schemas.microsoft.com/office/drawing/2014/main" val="20002"/>
                    </a:ext>
                  </a:extLst>
                </a:gridCol>
              </a:tblGrid>
              <a:tr h="330043">
                <a:tc>
                  <a:txBody>
                    <a:bodyPr/>
                    <a:lstStyle/>
                    <a:p>
                      <a:r>
                        <a:rPr lang="en-US" sz="1800" dirty="0"/>
                        <a:t>Week</a:t>
                      </a:r>
                    </a:p>
                  </a:txBody>
                  <a:tcPr marL="91420" marR="91420" marT="45700" marB="45700"/>
                </a:tc>
                <a:tc gridSpan="2">
                  <a:txBody>
                    <a:bodyPr/>
                    <a:lstStyle/>
                    <a:p>
                      <a:r>
                        <a:rPr lang="en-US" sz="1800" dirty="0"/>
                        <a:t>Time</a:t>
                      </a:r>
                    </a:p>
                  </a:txBody>
                  <a:tcPr marL="91420" marR="91420" marT="45700" marB="45700"/>
                </a:tc>
                <a:tc hMerge="1">
                  <a:txBody>
                    <a:bodyPr/>
                    <a:lstStyle/>
                    <a:p>
                      <a:endParaRPr lang="en-US" sz="1800" dirty="0"/>
                    </a:p>
                  </a:txBody>
                  <a:tcPr marL="91420" marR="91420" marT="45700" marB="45700"/>
                </a:tc>
                <a:extLst>
                  <a:ext uri="{0D108BD9-81ED-4DB2-BD59-A6C34878D82A}">
                    <a16:rowId xmlns:a16="http://schemas.microsoft.com/office/drawing/2014/main" val="10000"/>
                  </a:ext>
                </a:extLst>
              </a:tr>
              <a:tr h="330043">
                <a:tc>
                  <a:txBody>
                    <a:bodyPr/>
                    <a:lstStyle/>
                    <a:p>
                      <a:r>
                        <a:rPr lang="en-US" sz="1800" dirty="0"/>
                        <a:t>April 7</a:t>
                      </a:r>
                    </a:p>
                  </a:txBody>
                  <a:tcPr marL="91420" marR="91420" marT="45700" marB="45700"/>
                </a:tc>
                <a:tc>
                  <a:txBody>
                    <a:bodyPr/>
                    <a:lstStyle/>
                    <a:p>
                      <a:r>
                        <a:rPr lang="en-US" sz="1800" dirty="0"/>
                        <a:t>10:00</a:t>
                      </a:r>
                    </a:p>
                  </a:txBody>
                  <a:tcPr marL="91420" marR="91420" marT="45700" marB="45700"/>
                </a:tc>
                <a:tc>
                  <a:txBody>
                    <a:bodyPr/>
                    <a:lstStyle/>
                    <a:p>
                      <a:r>
                        <a:rPr lang="en-US" sz="1800" dirty="0"/>
                        <a:t>EDT</a:t>
                      </a:r>
                    </a:p>
                  </a:txBody>
                  <a:tcPr marL="91420" marR="91420" marT="45700" marB="45700"/>
                </a:tc>
                <a:extLst>
                  <a:ext uri="{0D108BD9-81ED-4DB2-BD59-A6C34878D82A}">
                    <a16:rowId xmlns:a16="http://schemas.microsoft.com/office/drawing/2014/main" val="10002"/>
                  </a:ext>
                </a:extLst>
              </a:tr>
              <a:tr h="330043">
                <a:tc>
                  <a:txBody>
                    <a:bodyPr/>
                    <a:lstStyle/>
                    <a:p>
                      <a:r>
                        <a:rPr lang="en-US" sz="1800" dirty="0"/>
                        <a:t>Apr 14</a:t>
                      </a:r>
                    </a:p>
                  </a:txBody>
                  <a:tcPr marL="91420" marR="91420" marT="45700" marB="45700"/>
                </a:tc>
                <a:tc>
                  <a:txBody>
                    <a:bodyPr/>
                    <a:lstStyle/>
                    <a:p>
                      <a:r>
                        <a:rPr lang="en-US" sz="1800" dirty="0"/>
                        <a:t>10:00</a:t>
                      </a:r>
                    </a:p>
                  </a:txBody>
                  <a:tcPr marL="91420" marR="91420" marT="45700" marB="45700"/>
                </a:tc>
                <a:tc>
                  <a:txBody>
                    <a:bodyPr/>
                    <a:lstStyle/>
                    <a:p>
                      <a:r>
                        <a:rPr lang="en-US" sz="1800" dirty="0"/>
                        <a:t>EDT</a:t>
                      </a:r>
                    </a:p>
                  </a:txBody>
                  <a:tcPr marL="91420" marR="91420" marT="45700" marB="45700"/>
                </a:tc>
                <a:extLst>
                  <a:ext uri="{0D108BD9-81ED-4DB2-BD59-A6C34878D82A}">
                    <a16:rowId xmlns:a16="http://schemas.microsoft.com/office/drawing/2014/main" val="3972486093"/>
                  </a:ext>
                </a:extLst>
              </a:tr>
              <a:tr h="33004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Apr 21</a:t>
                      </a:r>
                    </a:p>
                  </a:txBody>
                  <a:tcPr marL="91420" marR="91420" marT="45700" marB="45700"/>
                </a:tc>
                <a:tc>
                  <a:txBody>
                    <a:bodyPr/>
                    <a:lstStyle/>
                    <a:p>
                      <a:r>
                        <a:rPr lang="en-US" sz="1800" dirty="0"/>
                        <a:t>10:00</a:t>
                      </a:r>
                    </a:p>
                  </a:txBody>
                  <a:tcPr marL="91420" marR="91420" marT="45700" marB="45700"/>
                </a:tc>
                <a:tc>
                  <a:txBody>
                    <a:bodyPr/>
                    <a:lstStyle/>
                    <a:p>
                      <a:r>
                        <a:rPr lang="en-US" sz="1800" dirty="0"/>
                        <a:t>EDT</a:t>
                      </a:r>
                    </a:p>
                  </a:txBody>
                  <a:tcPr marL="91420" marR="91420" marT="45700" marB="45700"/>
                </a:tc>
                <a:extLst>
                  <a:ext uri="{0D108BD9-81ED-4DB2-BD59-A6C34878D82A}">
                    <a16:rowId xmlns:a16="http://schemas.microsoft.com/office/drawing/2014/main" val="3310704423"/>
                  </a:ext>
                </a:extLst>
              </a:tr>
              <a:tr h="33004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Apr 28</a:t>
                      </a:r>
                    </a:p>
                  </a:txBody>
                  <a:tcPr marL="91420" marR="91420" marT="45700" marB="45700"/>
                </a:tc>
                <a:tc>
                  <a:txBody>
                    <a:bodyPr/>
                    <a:lstStyle/>
                    <a:p>
                      <a:r>
                        <a:rPr lang="en-US" sz="1800" dirty="0"/>
                        <a:t>10:00</a:t>
                      </a:r>
                    </a:p>
                  </a:txBody>
                  <a:tcPr marL="91420" marR="91420" marT="45700" marB="45700"/>
                </a:tc>
                <a:tc>
                  <a:txBody>
                    <a:bodyPr/>
                    <a:lstStyle/>
                    <a:p>
                      <a:r>
                        <a:rPr lang="en-US" sz="1800" dirty="0"/>
                        <a:t>EDT</a:t>
                      </a:r>
                    </a:p>
                  </a:txBody>
                  <a:tcPr marL="91420" marR="91420" marT="45700" marB="45700"/>
                </a:tc>
                <a:extLst>
                  <a:ext uri="{0D108BD9-81ED-4DB2-BD59-A6C34878D82A}">
                    <a16:rowId xmlns:a16="http://schemas.microsoft.com/office/drawing/2014/main" val="3558595899"/>
                  </a:ext>
                </a:extLst>
              </a:tr>
              <a:tr h="56987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May Interim</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800" dirty="0"/>
                    </a:p>
                  </a:txBody>
                  <a:tcPr marL="91420" marR="91420" marT="45700" marB="45700"/>
                </a:tc>
                <a:tc>
                  <a:txBody>
                    <a:bodyPr/>
                    <a:lstStyle/>
                    <a:p>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319788747"/>
                  </a:ext>
                </a:extLst>
              </a:tr>
            </a:tbl>
          </a:graphicData>
        </a:graphic>
      </p:graphicFrame>
    </p:spTree>
    <p:extLst>
      <p:ext uri="{BB962C8B-B14F-4D97-AF65-F5344CB8AC3E}">
        <p14:creationId xmlns:p14="http://schemas.microsoft.com/office/powerpoint/2010/main" val="46206629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28618</TotalTime>
  <Words>615</Words>
  <Application>Microsoft Office PowerPoint</Application>
  <PresentationFormat>On-screen Show (4:3)</PresentationFormat>
  <Paragraphs>119</Paragraphs>
  <Slides>15</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Times New Roman</vt:lpstr>
      <vt:lpstr>Office Theme</vt:lpstr>
      <vt:lpstr>PowerPoint Presentation</vt:lpstr>
      <vt:lpstr>802.15 Study Group Meeting</vt:lpstr>
      <vt:lpstr>IEEE-SA Patent, Copyright, and Participation Policies</vt:lpstr>
      <vt:lpstr>IEEE 802 Ground Rules</vt:lpstr>
      <vt:lpstr>April 14, 2021 </vt:lpstr>
      <vt:lpstr>Proposed Agenda</vt:lpstr>
      <vt:lpstr>Next Steps</vt:lpstr>
      <vt:lpstr>Next Steps</vt:lpstr>
      <vt:lpstr>Teleconference Schedule</vt:lpstr>
      <vt:lpstr>Other Business</vt:lpstr>
      <vt:lpstr>Adjourned Thanks</vt:lpstr>
      <vt:lpstr>Appendix (Previous Meetings)</vt:lpstr>
      <vt:lpstr>April 7, 2021 </vt:lpstr>
      <vt:lpstr>Proposed Agenda</vt:lpstr>
      <vt:lpstr>Background</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Clint Powell2</cp:lastModifiedBy>
  <cp:revision>183</cp:revision>
  <cp:lastPrinted>2000-03-07T00:55:37Z</cp:lastPrinted>
  <dcterms:created xsi:type="dcterms:W3CDTF">2016-01-17T22:48:36Z</dcterms:created>
  <dcterms:modified xsi:type="dcterms:W3CDTF">2021-04-20T22:03:26Z</dcterms:modified>
  <cp:category/>
</cp:coreProperties>
</file>