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23"/>
  </p:notesMasterIdLst>
  <p:sldIdLst>
    <p:sldId id="287" r:id="rId2"/>
    <p:sldId id="290" r:id="rId3"/>
    <p:sldId id="304" r:id="rId4"/>
    <p:sldId id="317" r:id="rId5"/>
    <p:sldId id="319" r:id="rId6"/>
    <p:sldId id="320" r:id="rId7"/>
    <p:sldId id="323" r:id="rId8"/>
    <p:sldId id="322" r:id="rId9"/>
    <p:sldId id="314" r:id="rId10"/>
    <p:sldId id="298" r:id="rId11"/>
    <p:sldId id="296" r:id="rId12"/>
    <p:sldId id="321" r:id="rId13"/>
    <p:sldId id="300" r:id="rId14"/>
    <p:sldId id="302" r:id="rId15"/>
    <p:sldId id="318" r:id="rId16"/>
    <p:sldId id="324" r:id="rId17"/>
    <p:sldId id="325" r:id="rId18"/>
    <p:sldId id="326" r:id="rId19"/>
    <p:sldId id="327" r:id="rId20"/>
    <p:sldId id="328" r:id="rId21"/>
    <p:sldId id="329" r:id="rId22"/>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99616B-9572-4A2C-80F3-95F2050E435B}" v="11" dt="2021-04-26T11:08:24.8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46" autoAdjust="0"/>
  </p:normalViewPr>
  <p:slideViewPr>
    <p:cSldViewPr>
      <p:cViewPr varScale="1">
        <p:scale>
          <a:sx n="104" d="100"/>
          <a:sy n="104" d="100"/>
        </p:scale>
        <p:origin x="1098"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2C99616B-9572-4A2C-80F3-95F2050E435B}"/>
    <pc:docChg chg="undo custSel addSld modSld modMainMaster">
      <pc:chgData name="Phil Beecher" userId="8e59e9d451c39ba5" providerId="LiveId" clId="{2C99616B-9572-4A2C-80F3-95F2050E435B}" dt="2021-04-26T11:07:14.345" v="87" actId="6549"/>
      <pc:docMkLst>
        <pc:docMk/>
      </pc:docMkLst>
      <pc:sldChg chg="modSp mod">
        <pc:chgData name="Phil Beecher" userId="8e59e9d451c39ba5" providerId="LiveId" clId="{2C99616B-9572-4A2C-80F3-95F2050E435B}" dt="2021-04-26T11:07:14.345" v="87" actId="6549"/>
        <pc:sldMkLst>
          <pc:docMk/>
          <pc:sldMk cId="0" sldId="287"/>
        </pc:sldMkLst>
        <pc:spChg chg="mod">
          <ac:chgData name="Phil Beecher" userId="8e59e9d451c39ba5" providerId="LiveId" clId="{2C99616B-9572-4A2C-80F3-95F2050E435B}" dt="2021-04-26T11:07:14.345" v="87" actId="6549"/>
          <ac:spMkLst>
            <pc:docMk/>
            <pc:sldMk cId="0" sldId="287"/>
            <ac:spMk id="2" creationId="{11B74706-8CE8-446F-ADD5-944A55CFBC25}"/>
          </ac:spMkLst>
        </pc:spChg>
      </pc:sldChg>
      <pc:sldChg chg="addSp delSp modSp mod">
        <pc:chgData name="Phil Beecher" userId="8e59e9d451c39ba5" providerId="LiveId" clId="{2C99616B-9572-4A2C-80F3-95F2050E435B}" dt="2021-04-26T11:01:24.093" v="39" actId="26606"/>
        <pc:sldMkLst>
          <pc:docMk/>
          <pc:sldMk cId="0" sldId="298"/>
        </pc:sldMkLst>
        <pc:spChg chg="mod">
          <ac:chgData name="Phil Beecher" userId="8e59e9d451c39ba5" providerId="LiveId" clId="{2C99616B-9572-4A2C-80F3-95F2050E435B}" dt="2021-04-26T11:00:54.839" v="34" actId="26606"/>
          <ac:spMkLst>
            <pc:docMk/>
            <pc:sldMk cId="0" sldId="298"/>
            <ac:spMk id="16386" creationId="{7DCE7F77-C85C-4E6D-AF80-88E2811F92B8}"/>
          </ac:spMkLst>
        </pc:spChg>
        <pc:spChg chg="mod ord">
          <ac:chgData name="Phil Beecher" userId="8e59e9d451c39ba5" providerId="LiveId" clId="{2C99616B-9572-4A2C-80F3-95F2050E435B}" dt="2021-04-26T11:00:54.839" v="34" actId="26606"/>
          <ac:spMkLst>
            <pc:docMk/>
            <pc:sldMk cId="0" sldId="298"/>
            <ac:spMk id="16387" creationId="{92B27822-45F7-4FE7-9481-D2B2EDB68E29}"/>
          </ac:spMkLst>
        </pc:spChg>
        <pc:picChg chg="del">
          <ac:chgData name="Phil Beecher" userId="8e59e9d451c39ba5" providerId="LiveId" clId="{2C99616B-9572-4A2C-80F3-95F2050E435B}" dt="2021-04-26T10:54:23.108" v="32" actId="478"/>
          <ac:picMkLst>
            <pc:docMk/>
            <pc:sldMk cId="0" sldId="298"/>
            <ac:picMk id="3" creationId="{83C7EC24-32C1-4F51-922D-3948F6156A9A}"/>
          </ac:picMkLst>
        </pc:picChg>
        <pc:picChg chg="add mod">
          <ac:chgData name="Phil Beecher" userId="8e59e9d451c39ba5" providerId="LiveId" clId="{2C99616B-9572-4A2C-80F3-95F2050E435B}" dt="2021-04-26T11:01:24.093" v="39" actId="26606"/>
          <ac:picMkLst>
            <pc:docMk/>
            <pc:sldMk cId="0" sldId="298"/>
            <ac:picMk id="1026" creationId="{29A91BEA-5CAE-40C0-B3E9-E71C5E9452A3}"/>
          </ac:picMkLst>
        </pc:picChg>
      </pc:sldChg>
      <pc:sldChg chg="modSp mod">
        <pc:chgData name="Phil Beecher" userId="8e59e9d451c39ba5" providerId="LiveId" clId="{2C99616B-9572-4A2C-80F3-95F2050E435B}" dt="2021-04-26T11:04:10.910" v="47" actId="20577"/>
        <pc:sldMkLst>
          <pc:docMk/>
          <pc:sldMk cId="2419671668" sldId="319"/>
        </pc:sldMkLst>
        <pc:spChg chg="mod">
          <ac:chgData name="Phil Beecher" userId="8e59e9d451c39ba5" providerId="LiveId" clId="{2C99616B-9572-4A2C-80F3-95F2050E435B}" dt="2021-04-26T11:04:10.910" v="47" actId="20577"/>
          <ac:spMkLst>
            <pc:docMk/>
            <pc:sldMk cId="2419671668" sldId="319"/>
            <ac:spMk id="8194" creationId="{7B96DCFD-B1FF-49D8-A110-511156B616DE}"/>
          </ac:spMkLst>
        </pc:spChg>
      </pc:sldChg>
      <pc:sldChg chg="modSp mod">
        <pc:chgData name="Phil Beecher" userId="8e59e9d451c39ba5" providerId="LiveId" clId="{2C99616B-9572-4A2C-80F3-95F2050E435B}" dt="2021-04-26T11:04:18.762" v="48" actId="20577"/>
        <pc:sldMkLst>
          <pc:docMk/>
          <pc:sldMk cId="356810070" sldId="320"/>
        </pc:sldMkLst>
        <pc:spChg chg="mod">
          <ac:chgData name="Phil Beecher" userId="8e59e9d451c39ba5" providerId="LiveId" clId="{2C99616B-9572-4A2C-80F3-95F2050E435B}" dt="2021-04-26T11:04:18.762" v="48" actId="20577"/>
          <ac:spMkLst>
            <pc:docMk/>
            <pc:sldMk cId="356810070" sldId="320"/>
            <ac:spMk id="9219" creationId="{F8A5F01F-52D6-47BD-9336-35C5CE265C10}"/>
          </ac:spMkLst>
        </pc:spChg>
      </pc:sldChg>
      <pc:sldChg chg="modSp mod">
        <pc:chgData name="Phil Beecher" userId="8e59e9d451c39ba5" providerId="LiveId" clId="{2C99616B-9572-4A2C-80F3-95F2050E435B}" dt="2021-04-26T11:04:40.313" v="60" actId="20577"/>
        <pc:sldMkLst>
          <pc:docMk/>
          <pc:sldMk cId="1859008902" sldId="323"/>
        </pc:sldMkLst>
        <pc:spChg chg="mod">
          <ac:chgData name="Phil Beecher" userId="8e59e9d451c39ba5" providerId="LiveId" clId="{2C99616B-9572-4A2C-80F3-95F2050E435B}" dt="2021-04-26T11:04:40.313" v="60" actId="20577"/>
          <ac:spMkLst>
            <pc:docMk/>
            <pc:sldMk cId="1859008902" sldId="323"/>
            <ac:spMk id="9218" creationId="{E14802C0-20BE-4F9E-ACF7-705FA15333AF}"/>
          </ac:spMkLst>
        </pc:spChg>
        <pc:spChg chg="mod">
          <ac:chgData name="Phil Beecher" userId="8e59e9d451c39ba5" providerId="LiveId" clId="{2C99616B-9572-4A2C-80F3-95F2050E435B}" dt="2021-04-26T10:53:59.874" v="31" actId="255"/>
          <ac:spMkLst>
            <pc:docMk/>
            <pc:sldMk cId="1859008902" sldId="323"/>
            <ac:spMk id="9219" creationId="{F8A5F01F-52D6-47BD-9336-35C5CE265C10}"/>
          </ac:spMkLst>
        </pc:spChg>
      </pc:sldChg>
      <pc:sldChg chg="addSp delSp">
        <pc:chgData name="Phil Beecher" userId="8e59e9d451c39ba5" providerId="LiveId" clId="{2C99616B-9572-4A2C-80F3-95F2050E435B}" dt="2021-04-26T11:03:09.806" v="41"/>
        <pc:sldMkLst>
          <pc:docMk/>
          <pc:sldMk cId="1619184499" sldId="326"/>
        </pc:sldMkLst>
        <pc:picChg chg="add del">
          <ac:chgData name="Phil Beecher" userId="8e59e9d451c39ba5" providerId="LiveId" clId="{2C99616B-9572-4A2C-80F3-95F2050E435B}" dt="2021-04-26T11:03:09.806" v="41"/>
          <ac:picMkLst>
            <pc:docMk/>
            <pc:sldMk cId="1619184499" sldId="326"/>
            <ac:picMk id="2050" creationId="{1EBB0C9F-B536-4629-A651-1BA8FFACD384}"/>
          </ac:picMkLst>
        </pc:picChg>
      </pc:sldChg>
      <pc:sldChg chg="modSp add mod">
        <pc:chgData name="Phil Beecher" userId="8e59e9d451c39ba5" providerId="LiveId" clId="{2C99616B-9572-4A2C-80F3-95F2050E435B}" dt="2021-04-26T11:03:55.167" v="45" actId="113"/>
        <pc:sldMkLst>
          <pc:docMk/>
          <pc:sldMk cId="1696702675" sldId="327"/>
        </pc:sldMkLst>
        <pc:spChg chg="mod">
          <ac:chgData name="Phil Beecher" userId="8e59e9d451c39ba5" providerId="LiveId" clId="{2C99616B-9572-4A2C-80F3-95F2050E435B}" dt="2021-04-26T11:03:55.167" v="45" actId="113"/>
          <ac:spMkLst>
            <pc:docMk/>
            <pc:sldMk cId="1696702675" sldId="327"/>
            <ac:spMk id="8195" creationId="{82E0BD1D-4462-4534-99A7-CE65BE406E1E}"/>
          </ac:spMkLst>
        </pc:spChg>
      </pc:sldChg>
      <pc:sldChg chg="add">
        <pc:chgData name="Phil Beecher" userId="8e59e9d451c39ba5" providerId="LiveId" clId="{2C99616B-9572-4A2C-80F3-95F2050E435B}" dt="2021-04-26T11:03:28.623" v="42"/>
        <pc:sldMkLst>
          <pc:docMk/>
          <pc:sldMk cId="2991339669" sldId="328"/>
        </pc:sldMkLst>
      </pc:sldChg>
      <pc:sldChg chg="add">
        <pc:chgData name="Phil Beecher" userId="8e59e9d451c39ba5" providerId="LiveId" clId="{2C99616B-9572-4A2C-80F3-95F2050E435B}" dt="2021-04-26T11:03:28.623" v="42"/>
        <pc:sldMkLst>
          <pc:docMk/>
          <pc:sldMk cId="4016795588" sldId="329"/>
        </pc:sldMkLst>
      </pc:sldChg>
      <pc:sldMasterChg chg="modSp mod delSldLayout">
        <pc:chgData name="Phil Beecher" userId="8e59e9d451c39ba5" providerId="LiveId" clId="{2C99616B-9572-4A2C-80F3-95F2050E435B}" dt="2021-04-26T11:05:23.989" v="66" actId="2696"/>
        <pc:sldMasterMkLst>
          <pc:docMk/>
          <pc:sldMasterMk cId="0" sldId="2147483648"/>
        </pc:sldMasterMkLst>
        <pc:spChg chg="mod">
          <ac:chgData name="Phil Beecher" userId="8e59e9d451c39ba5" providerId="LiveId" clId="{2C99616B-9572-4A2C-80F3-95F2050E435B}" dt="2021-04-26T11:05:04.235" v="64" actId="20577"/>
          <ac:spMkLst>
            <pc:docMk/>
            <pc:sldMasterMk cId="0" sldId="2147483648"/>
            <ac:spMk id="1026" creationId="{8AF5D4AB-E353-4EAB-9E5C-B82B00CB74A2}"/>
          </ac:spMkLst>
        </pc:spChg>
        <pc:spChg chg="mod">
          <ac:chgData name="Phil Beecher" userId="8e59e9d451c39ba5" providerId="LiveId" clId="{2C99616B-9572-4A2C-80F3-95F2050E435B}" dt="2021-04-26T11:05:01.561" v="62" actId="1076"/>
          <ac:spMkLst>
            <pc:docMk/>
            <pc:sldMasterMk cId="0" sldId="2147483648"/>
            <ac:spMk id="1027" creationId="{132CA22D-276C-45C8-B677-E5BCA761A59E}"/>
          </ac:spMkLst>
        </pc:spChg>
        <pc:sldLayoutChg chg="del">
          <pc:chgData name="Phil Beecher" userId="8e59e9d451c39ba5" providerId="LiveId" clId="{2C99616B-9572-4A2C-80F3-95F2050E435B}" dt="2021-04-26T11:05:23.989" v="66" actId="2696"/>
          <pc:sldLayoutMkLst>
            <pc:docMk/>
            <pc:sldMasterMk cId="0" sldId="2147483648"/>
            <pc:sldLayoutMk cId="3302576202" sldId="2147483825"/>
          </pc:sldLayoutMkLst>
        </pc:sldLayoutChg>
        <pc:sldLayoutChg chg="del">
          <pc:chgData name="Phil Beecher" userId="8e59e9d451c39ba5" providerId="LiveId" clId="{2C99616B-9572-4A2C-80F3-95F2050E435B}" dt="2021-04-26T11:05:22.280" v="65" actId="2696"/>
          <pc:sldLayoutMkLst>
            <pc:docMk/>
            <pc:sldMasterMk cId="0" sldId="2147483648"/>
            <pc:sldLayoutMk cId="2536889023" sldId="2147483826"/>
          </pc:sldLayoutMkLst>
        </pc:sldLayoutChg>
      </pc:sldMaster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2" dt="2021-04-01T11:58:14.814" idx="1">
    <p:pos x="4944" y="2532"/>
    <p:text/>
    <p:extLst>
      <p:ext uri="{C676402C-5697-4E1C-873F-D02D1690AC5C}">
        <p15:threadingInfo xmlns:p15="http://schemas.microsoft.com/office/powerpoint/2012/main" timeZoneBias="-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a:t>
            </a:r>
            <a:r>
              <a:rPr lang="en-GB" altLang="en-US" b="1" dirty="0">
                <a:solidFill>
                  <a:schemeClr val="tx1"/>
                </a:solidFill>
                <a:latin typeface="Times New Roman" panose="02020603050405020304" pitchFamily="18" charset="0"/>
                <a:cs typeface="Times New Roman" panose="02020603050405020304" pitchFamily="18" charset="0"/>
              </a:rPr>
              <a:t>IEEE </a:t>
            </a:r>
            <a:r>
              <a:rPr lang="en-GB" b="1" i="0" dirty="0">
                <a:solidFill>
                  <a:srgbClr val="000000"/>
                </a:solidFill>
                <a:effectLst/>
                <a:latin typeface="Times New Roman" panose="02020603050405020304" pitchFamily="18" charset="0"/>
                <a:cs typeface="Times New Roman" panose="02020603050405020304" pitchFamily="18" charset="0"/>
              </a:rPr>
              <a:t>15-21-0206-03-0015</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April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Phil Beecher (Wi-SUN Alliance)</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SG15 Agenda and Meeting Slides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2021</a:t>
            </a:r>
            <a:r>
              <a:rPr lang="en-US" altLang="en-US" sz="1600" b="1" dirty="0">
                <a:latin typeface="Times New Roman" panose="02020603050405020304" pitchFamily="18" charset="0"/>
              </a:rPr>
              <a:t> - </a:t>
            </a:r>
            <a:r>
              <a:rPr lang="en-US" altLang="en-US" sz="1600" dirty="0">
                <a:latin typeface="Times New Roman" panose="02020603050405020304" pitchFamily="18" charset="0"/>
              </a:rPr>
              <a:t>April 26 (r3), April 19 (r2), April 12 (r1), April 1 (r0)</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Phil Beecher (Wi-SUN Alliance)</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+44 1273 422275,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pbeecher</a:t>
            </a:r>
            <a:r>
              <a:rPr lang="en-US" altLang="en-US" sz="1600" dirty="0">
                <a:latin typeface="Times New Roman" panose="02020603050405020304" pitchFamily="18" charset="0"/>
              </a:rPr>
              <a:t> @ wi-sun.org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15: NS-NB 802.15.4 “Narrow Band”</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Achieve the illusion of organization for the ad-hoc meeting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DCE7F77-C85C-4E6D-AF80-88E2811F92B8}"/>
              </a:ext>
            </a:extLst>
          </p:cNvPr>
          <p:cNvSpPr>
            <a:spLocks noGrp="1" noChangeArrowheads="1"/>
          </p:cNvSpPr>
          <p:nvPr>
            <p:ph type="title"/>
          </p:nvPr>
        </p:nvSpPr>
        <p:spPr>
          <a:xfrm>
            <a:off x="762000" y="685800"/>
            <a:ext cx="7764463" cy="754063"/>
          </a:xfrm>
        </p:spPr>
        <p:txBody>
          <a:bodyPr wrap="square" anchor="ctr">
            <a:normAutofit/>
          </a:bodyPr>
          <a:lstStyle/>
          <a:p>
            <a:r>
              <a:rPr lang="en-US" altLang="en-US" dirty="0"/>
              <a:t>Any Other Business?</a:t>
            </a:r>
          </a:p>
        </p:txBody>
      </p:sp>
      <p:pic>
        <p:nvPicPr>
          <p:cNvPr id="1026" name="Picture 2">
            <a:extLst>
              <a:ext uri="{FF2B5EF4-FFF2-40B4-BE49-F238E27FC236}">
                <a16:creationId xmlns:a16="http://schemas.microsoft.com/office/drawing/2014/main" id="{29A91BEA-5CAE-40C0-B3E9-E71C5E9452A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6391" r="-1" b="-1"/>
          <a:stretch/>
        </p:blipFill>
        <p:spPr bwMode="auto">
          <a:xfrm>
            <a:off x="609600" y="1371600"/>
            <a:ext cx="7764463" cy="4868863"/>
          </a:xfrm>
          <a:prstGeom prst="rect">
            <a:avLst/>
          </a:prstGeom>
          <a:noFill/>
          <a:extLst>
            <a:ext uri="{909E8E84-426E-40DD-AFC4-6F175D3DCCD1}">
              <a14:hiddenFill xmlns:a14="http://schemas.microsoft.com/office/drawing/2010/main">
                <a:solidFill>
                  <a:srgbClr val="FFFFFF"/>
                </a:solidFill>
              </a14:hiddenFill>
            </a:ext>
          </a:extLst>
        </p:spPr>
      </p:pic>
      <p:sp>
        <p:nvSpPr>
          <p:cNvPr id="16387" name="Slide Number Placeholder 3">
            <a:extLst>
              <a:ext uri="{FF2B5EF4-FFF2-40B4-BE49-F238E27FC236}">
                <a16:creationId xmlns:a16="http://schemas.microsoft.com/office/drawing/2014/main" id="{92B27822-45F7-4FE7-9481-D2B2EDB68E29}"/>
              </a:ext>
            </a:extLst>
          </p:cNvPr>
          <p:cNvSpPr>
            <a:spLocks noGrp="1"/>
          </p:cNvSpPr>
          <p:nvPr>
            <p:ph type="sldNum" idx="10"/>
          </p:nvPr>
        </p:nvSpPr>
        <p:spPr>
          <a:xfrm>
            <a:off x="4211638" y="6554788"/>
            <a:ext cx="655637" cy="23971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pPr>
              <a:spcAft>
                <a:spcPts val="600"/>
              </a:spcAft>
            </a:pPr>
            <a:r>
              <a:rPr lang="en-US" altLang="en-US">
                <a:solidFill>
                  <a:schemeClr val="tx1"/>
                </a:solidFill>
              </a:rPr>
              <a:t>Slide </a:t>
            </a:r>
            <a:fld id="{9FBF73A8-93AA-4AC4-843B-13C47A4D16E4}" type="slidenum">
              <a:rPr lang="en-US" altLang="en-US" smtClean="0">
                <a:solidFill>
                  <a:schemeClr val="tx1"/>
                </a:solidFill>
              </a:rPr>
              <a:pPr>
                <a:spcAft>
                  <a:spcPts val="600"/>
                </a:spcAft>
              </a:pPr>
              <a:t>10</a:t>
            </a:fld>
            <a:endParaRPr lang="en-US" altLang="en-US">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11</a:t>
            </a:fld>
            <a:endParaRPr lang="en-US" altLang="en-US">
              <a:solidFill>
                <a:schemeClr val="tx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dirty="0"/>
              <a:t>Appendix (Previous Meetings)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12</a:t>
            </a:fld>
            <a:endParaRPr lang="en-US" altLang="en-US">
              <a:solidFill>
                <a:schemeClr val="tx1"/>
              </a:solidFill>
            </a:endParaRPr>
          </a:p>
        </p:txBody>
      </p:sp>
    </p:spTree>
    <p:extLst>
      <p:ext uri="{BB962C8B-B14F-4D97-AF65-F5344CB8AC3E}">
        <p14:creationId xmlns:p14="http://schemas.microsoft.com/office/powerpoint/2010/main" val="30666135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7B96DCFD-B1FF-49D8-A110-511156B616DE}"/>
              </a:ext>
            </a:extLst>
          </p:cNvPr>
          <p:cNvSpPr>
            <a:spLocks noGrp="1" noChangeArrowheads="1"/>
          </p:cNvSpPr>
          <p:nvPr>
            <p:ph type="title"/>
          </p:nvPr>
        </p:nvSpPr>
        <p:spPr>
          <a:xfrm>
            <a:off x="689768" y="1988840"/>
            <a:ext cx="7764463" cy="3031232"/>
          </a:xfrm>
        </p:spPr>
        <p:txBody>
          <a:bodyPr/>
          <a:lstStyle/>
          <a:p>
            <a:r>
              <a:rPr lang="en-US" altLang="en-US" dirty="0"/>
              <a:t>April 5, 2021 </a:t>
            </a:r>
          </a:p>
        </p:txBody>
      </p:sp>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897446"/>
            <a:ext cx="7764463" cy="864096"/>
          </a:xfrm>
        </p:spPr>
        <p:txBody>
          <a:bodyPr/>
          <a:lstStyle/>
          <a:p>
            <a:pPr algn="ctr"/>
            <a:r>
              <a:rPr lang="en-US" altLang="en-US" b="1" dirty="0"/>
              <a:t>Virtual Meeting</a:t>
            </a:r>
          </a:p>
          <a:p>
            <a:pPr algn="ctr"/>
            <a:endParaRPr lang="en-US" altLang="en-US" b="1" dirty="0"/>
          </a:p>
          <a:p>
            <a:endParaRPr lang="en-US" altLang="en-US" dirty="0"/>
          </a:p>
          <a:p>
            <a:endParaRPr lang="en-US" altLang="en-US"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13</a:t>
            </a:fld>
            <a:endParaRPr lang="en-US" altLang="en-US">
              <a:solidFill>
                <a:schemeClr val="tx1"/>
              </a:solidFill>
            </a:endParaRPr>
          </a:p>
        </p:txBody>
      </p:sp>
    </p:spTree>
    <p:extLst>
      <p:ext uri="{BB962C8B-B14F-4D97-AF65-F5344CB8AC3E}">
        <p14:creationId xmlns:p14="http://schemas.microsoft.com/office/powerpoint/2010/main" val="198273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366419"/>
          </a:xfrm>
        </p:spPr>
        <p:txBody>
          <a:bodyPr/>
          <a:lstStyle/>
          <a:p>
            <a:pPr marL="514350" indent="-514350">
              <a:buFont typeface="Arial" panose="020B0604020202020204" pitchFamily="34" charset="0"/>
              <a:buAutoNum type="arabicPeriod"/>
            </a:pPr>
            <a:r>
              <a:rPr lang="en-US" altLang="en-US" dirty="0"/>
              <a:t>Opening and meeting preamble</a:t>
            </a:r>
          </a:p>
          <a:p>
            <a:pPr marL="514350" indent="-514350">
              <a:buFont typeface="Arial" panose="020B0604020202020204" pitchFamily="34" charset="0"/>
              <a:buAutoNum type="arabicPeriod"/>
            </a:pPr>
            <a:r>
              <a:rPr lang="en-US" altLang="en-US" dirty="0"/>
              <a:t>Review Background for Study Group</a:t>
            </a:r>
          </a:p>
          <a:p>
            <a:pPr marL="914400" lvl="1" indent="-514350">
              <a:buFont typeface="+mj-lt"/>
              <a:buAutoNum type="alphaLcPeriod"/>
            </a:pPr>
            <a:r>
              <a:rPr lang="en-US" altLang="en-US" dirty="0"/>
              <a:t>WG Presentation : 15-21-0125-00-0000-narrow-band-interest-group-request</a:t>
            </a:r>
          </a:p>
          <a:p>
            <a:pPr marL="514350" indent="-514350">
              <a:buFont typeface="+mj-lt"/>
              <a:buAutoNum type="arabicPeriod"/>
            </a:pPr>
            <a:r>
              <a:rPr lang="en-US" altLang="en-US" dirty="0"/>
              <a:t>Next Steps</a:t>
            </a:r>
          </a:p>
          <a:p>
            <a:pPr marL="514350" indent="-514350">
              <a:buFont typeface="Arial" panose="020B0604020202020204" pitchFamily="34" charset="0"/>
              <a:buAutoNum type="arabicPeriod"/>
            </a:pPr>
            <a:r>
              <a:rPr lang="en-US" altLang="en-US" dirty="0"/>
              <a:t>Any other Business</a:t>
            </a:r>
          </a:p>
          <a:p>
            <a:pPr marL="514350" indent="-514350">
              <a:buFont typeface="Arial" panose="020B0604020202020204" pitchFamily="34" charset="0"/>
              <a:buAutoNum type="arabicPeriod"/>
            </a:pPr>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14</a:t>
            </a:fld>
            <a:endParaRPr lang="en-US" altLang="en-US" dirty="0">
              <a:solidFill>
                <a:schemeClr val="tx1"/>
              </a:solidFill>
            </a:endParaRPr>
          </a:p>
        </p:txBody>
      </p:sp>
    </p:spTree>
    <p:extLst>
      <p:ext uri="{BB962C8B-B14F-4D97-AF65-F5344CB8AC3E}">
        <p14:creationId xmlns:p14="http://schemas.microsoft.com/office/powerpoint/2010/main" val="21759120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Background</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136904" cy="4366419"/>
          </a:xfrm>
        </p:spPr>
        <p:txBody>
          <a:bodyPr/>
          <a:lstStyle/>
          <a:p>
            <a:pPr marL="0" indent="0"/>
            <a:r>
              <a:rPr lang="en-US" altLang="en-US" dirty="0"/>
              <a:t>WG Presentation :</a:t>
            </a:r>
          </a:p>
          <a:p>
            <a:pPr marL="0" indent="0"/>
            <a:r>
              <a:rPr lang="en-US" altLang="en-US" dirty="0"/>
              <a:t> </a:t>
            </a:r>
          </a:p>
          <a:p>
            <a:pPr marL="0" indent="0"/>
            <a:r>
              <a:rPr lang="en-US" altLang="en-US" dirty="0"/>
              <a:t>15-21-0125-00-0000-</a:t>
            </a:r>
          </a:p>
          <a:p>
            <a:pPr marL="0" indent="0"/>
            <a:r>
              <a:rPr lang="en-US" altLang="en-US" dirty="0"/>
              <a:t>narrow-band-interest-group-request</a:t>
            </a:r>
          </a:p>
          <a:p>
            <a:pPr marL="0" indent="0"/>
            <a:endParaRPr lang="en-US" altLang="en-US" dirty="0"/>
          </a:p>
          <a:p>
            <a:pPr marL="0" indent="0"/>
            <a:r>
              <a:rPr lang="en-US" altLang="en-US"/>
              <a:t>Don Sturek</a:t>
            </a:r>
            <a:endParaRPr lang="en-US" altLang="en-US"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15</a:t>
            </a:fld>
            <a:endParaRPr lang="en-US" altLang="en-US" dirty="0">
              <a:solidFill>
                <a:schemeClr val="tx1"/>
              </a:solidFill>
            </a:endParaRPr>
          </a:p>
        </p:txBody>
      </p:sp>
    </p:spTree>
    <p:extLst>
      <p:ext uri="{BB962C8B-B14F-4D97-AF65-F5344CB8AC3E}">
        <p14:creationId xmlns:p14="http://schemas.microsoft.com/office/powerpoint/2010/main" val="10022301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7B96DCFD-B1FF-49D8-A110-511156B616DE}"/>
              </a:ext>
            </a:extLst>
          </p:cNvPr>
          <p:cNvSpPr>
            <a:spLocks noGrp="1" noChangeArrowheads="1"/>
          </p:cNvSpPr>
          <p:nvPr>
            <p:ph type="title"/>
          </p:nvPr>
        </p:nvSpPr>
        <p:spPr>
          <a:xfrm>
            <a:off x="689768" y="1988840"/>
            <a:ext cx="7764463" cy="3031232"/>
          </a:xfrm>
        </p:spPr>
        <p:txBody>
          <a:bodyPr/>
          <a:lstStyle/>
          <a:p>
            <a:r>
              <a:rPr lang="en-US" altLang="en-US" dirty="0"/>
              <a:t>April 12, 2021 </a:t>
            </a:r>
          </a:p>
        </p:txBody>
      </p:sp>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897446"/>
            <a:ext cx="7764463" cy="864096"/>
          </a:xfrm>
        </p:spPr>
        <p:txBody>
          <a:bodyPr/>
          <a:lstStyle/>
          <a:p>
            <a:pPr algn="ctr"/>
            <a:r>
              <a:rPr lang="en-US" altLang="en-US" b="1" dirty="0"/>
              <a:t>Virtual Meeting</a:t>
            </a:r>
          </a:p>
          <a:p>
            <a:pPr algn="ctr"/>
            <a:endParaRPr lang="en-US" altLang="en-US" b="1" dirty="0"/>
          </a:p>
          <a:p>
            <a:endParaRPr lang="en-US" altLang="en-US" dirty="0"/>
          </a:p>
          <a:p>
            <a:endParaRPr lang="en-US" altLang="en-US"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16</a:t>
            </a:fld>
            <a:endParaRPr lang="en-US" altLang="en-US">
              <a:solidFill>
                <a:schemeClr val="tx1"/>
              </a:solidFill>
            </a:endParaRPr>
          </a:p>
        </p:txBody>
      </p:sp>
    </p:spTree>
    <p:extLst>
      <p:ext uri="{BB962C8B-B14F-4D97-AF65-F5344CB8AC3E}">
        <p14:creationId xmlns:p14="http://schemas.microsoft.com/office/powerpoint/2010/main" val="11438006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366419"/>
          </a:xfrm>
        </p:spPr>
        <p:txBody>
          <a:bodyPr/>
          <a:lstStyle/>
          <a:p>
            <a:pPr marL="514350" indent="-514350">
              <a:buFont typeface="Arial" panose="020B0604020202020204" pitchFamily="34" charset="0"/>
              <a:buAutoNum type="arabicPeriod"/>
            </a:pPr>
            <a:r>
              <a:rPr lang="en-US" altLang="en-US" dirty="0"/>
              <a:t>Opening and meeting preamble</a:t>
            </a:r>
          </a:p>
          <a:p>
            <a:pPr marL="514350" indent="-514350">
              <a:buFont typeface="Arial" panose="020B0604020202020204" pitchFamily="34" charset="0"/>
              <a:buAutoNum type="arabicPeriod"/>
            </a:pPr>
            <a:r>
              <a:rPr lang="en-US" altLang="en-US" dirty="0"/>
              <a:t>Overview of PICS from Profile IG</a:t>
            </a:r>
          </a:p>
          <a:p>
            <a:pPr marL="514350" indent="-514350">
              <a:buFont typeface="+mj-lt"/>
              <a:buAutoNum type="arabicPeriod"/>
            </a:pPr>
            <a:r>
              <a:rPr lang="en-US" altLang="en-US" dirty="0"/>
              <a:t>Next Steps</a:t>
            </a:r>
          </a:p>
          <a:p>
            <a:pPr marL="514350" indent="-514350">
              <a:buFont typeface="Arial" panose="020B0604020202020204" pitchFamily="34" charset="0"/>
              <a:buAutoNum type="arabicPeriod"/>
            </a:pPr>
            <a:r>
              <a:rPr lang="en-US" altLang="en-US" dirty="0"/>
              <a:t>Any other Business</a:t>
            </a:r>
          </a:p>
          <a:p>
            <a:pPr marL="514350" indent="-514350">
              <a:buFont typeface="Arial" panose="020B0604020202020204" pitchFamily="34" charset="0"/>
              <a:buAutoNum type="arabicPeriod"/>
            </a:pPr>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17</a:t>
            </a:fld>
            <a:endParaRPr lang="en-US" altLang="en-US" dirty="0">
              <a:solidFill>
                <a:schemeClr val="tx1"/>
              </a:solidFill>
            </a:endParaRPr>
          </a:p>
        </p:txBody>
      </p:sp>
    </p:spTree>
    <p:extLst>
      <p:ext uri="{BB962C8B-B14F-4D97-AF65-F5344CB8AC3E}">
        <p14:creationId xmlns:p14="http://schemas.microsoft.com/office/powerpoint/2010/main" val="23261084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Background</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136904" cy="4366419"/>
          </a:xfrm>
        </p:spPr>
        <p:txBody>
          <a:bodyPr/>
          <a:lstStyle/>
          <a:p>
            <a:pPr marL="0" indent="0"/>
            <a:r>
              <a:rPr lang="en-US" altLang="en-US" dirty="0"/>
              <a:t>WG Presentation :</a:t>
            </a:r>
          </a:p>
          <a:p>
            <a:pPr marL="0" indent="0"/>
            <a:r>
              <a:rPr lang="en-US" altLang="en-US" dirty="0"/>
              <a:t> </a:t>
            </a:r>
          </a:p>
          <a:p>
            <a:pPr marL="400050" lvl="1" indent="0"/>
            <a:r>
              <a:rPr lang="en-US" altLang="en-US" sz="3200" dirty="0"/>
              <a:t>15-19-0128 Profile Sample PICS</a:t>
            </a:r>
          </a:p>
          <a:p>
            <a:pPr marL="400050" lvl="1" indent="0"/>
            <a:r>
              <a:rPr lang="en-US" altLang="en-US" sz="3200" dirty="0"/>
              <a:t>Don Sturek</a:t>
            </a:r>
          </a:p>
          <a:p>
            <a:pPr marL="400050" lvl="1" indent="0"/>
            <a:r>
              <a:rPr lang="en-US" altLang="en-US" sz="3200"/>
              <a:t>15-19-0513 Tero</a:t>
            </a:r>
          </a:p>
          <a:p>
            <a:pPr marL="400050" lvl="1" indent="0"/>
            <a:endParaRPr lang="en-US" altLang="en-US" sz="3200"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18</a:t>
            </a:fld>
            <a:endParaRPr lang="en-US" altLang="en-US" dirty="0">
              <a:solidFill>
                <a:schemeClr val="tx1"/>
              </a:solidFill>
            </a:endParaRPr>
          </a:p>
        </p:txBody>
      </p:sp>
    </p:spTree>
    <p:extLst>
      <p:ext uri="{BB962C8B-B14F-4D97-AF65-F5344CB8AC3E}">
        <p14:creationId xmlns:p14="http://schemas.microsoft.com/office/powerpoint/2010/main" val="16191844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7B96DCFD-B1FF-49D8-A110-511156B616DE}"/>
              </a:ext>
            </a:extLst>
          </p:cNvPr>
          <p:cNvSpPr>
            <a:spLocks noGrp="1" noChangeArrowheads="1"/>
          </p:cNvSpPr>
          <p:nvPr>
            <p:ph type="title"/>
          </p:nvPr>
        </p:nvSpPr>
        <p:spPr>
          <a:xfrm>
            <a:off x="689768" y="1988840"/>
            <a:ext cx="7764463" cy="3031232"/>
          </a:xfrm>
        </p:spPr>
        <p:txBody>
          <a:bodyPr/>
          <a:lstStyle/>
          <a:p>
            <a:r>
              <a:rPr lang="en-US" altLang="en-US" dirty="0"/>
              <a:t>April 19, 2021 </a:t>
            </a:r>
          </a:p>
        </p:txBody>
      </p:sp>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897446"/>
            <a:ext cx="7764463" cy="864096"/>
          </a:xfrm>
        </p:spPr>
        <p:txBody>
          <a:bodyPr/>
          <a:lstStyle/>
          <a:p>
            <a:pPr algn="ctr"/>
            <a:r>
              <a:rPr lang="en-US" altLang="en-US" sz="4000" dirty="0"/>
              <a:t>Virtual Meeting</a:t>
            </a:r>
          </a:p>
          <a:p>
            <a:pPr algn="ctr"/>
            <a:endParaRPr lang="en-US" altLang="en-US" b="1" dirty="0"/>
          </a:p>
          <a:p>
            <a:endParaRPr lang="en-US" altLang="en-US" dirty="0"/>
          </a:p>
          <a:p>
            <a:endParaRPr lang="en-US" altLang="en-US"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19</a:t>
            </a:fld>
            <a:endParaRPr lang="en-US" altLang="en-US">
              <a:solidFill>
                <a:schemeClr val="tx1"/>
              </a:solidFill>
            </a:endParaRPr>
          </a:p>
        </p:txBody>
      </p:sp>
    </p:spTree>
    <p:extLst>
      <p:ext uri="{BB962C8B-B14F-4D97-AF65-F5344CB8AC3E}">
        <p14:creationId xmlns:p14="http://schemas.microsoft.com/office/powerpoint/2010/main" val="1696702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p:txBody>
          <a:bodyPr/>
          <a:lstStyle/>
          <a:p>
            <a:r>
              <a:rPr lang="en-US" altLang="en-US" dirty="0">
                <a:solidFill>
                  <a:schemeClr val="accent2"/>
                </a:solidFill>
              </a:rPr>
              <a:t>802.15 Study Group Meeting</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611188" y="1916832"/>
            <a:ext cx="7993062" cy="4323631"/>
          </a:xfrm>
        </p:spPr>
        <p:txBody>
          <a:bodyPr>
            <a:normAutofit/>
          </a:bodyPr>
          <a:lstStyle/>
          <a:p>
            <a:pPr marL="0" indent="0" algn="ctr">
              <a:defRPr/>
            </a:pPr>
            <a:r>
              <a:rPr lang="en-US" b="1" dirty="0"/>
              <a:t>Pre-PAR Activity Rules for Study Group</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r>
              <a:rPr lang="en-US" dirty="0"/>
              <a:t>Voting: everyone present can vote</a:t>
            </a:r>
          </a:p>
          <a:p>
            <a:pPr marL="457200" indent="-457200">
              <a:buFont typeface="Arial" panose="020B0604020202020204" pitchFamily="34" charset="0"/>
              <a:buChar char="•"/>
              <a:defRPr/>
            </a:pPr>
            <a:r>
              <a:rPr lang="en-US" dirty="0"/>
              <a:t>Please identify yourself with your name and affiliation when you first speak</a:t>
            </a:r>
          </a:p>
          <a:p>
            <a:pPr marL="457200" indent="-457200">
              <a:buFont typeface="Arial" panose="020B0604020202020204" pitchFamily="34" charset="0"/>
              <a:buChar char="•"/>
              <a:defRPr/>
            </a:pPr>
            <a:r>
              <a:rPr lang="en-US" dirty="0"/>
              <a:t>Participation: is by individual</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8887CC0-1342-41C8-8706-B4801E242C15}" type="slidenum">
              <a:rPr lang="en-US" altLang="en-US" smtClean="0">
                <a:solidFill>
                  <a:schemeClr val="tx1"/>
                </a:solidFill>
              </a:rPr>
              <a:pPr/>
              <a:t>2</a:t>
            </a:fld>
            <a:endParaRPr lang="en-US" altLang="en-US" dirty="0">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366419"/>
          </a:xfrm>
        </p:spPr>
        <p:txBody>
          <a:bodyPr/>
          <a:lstStyle/>
          <a:p>
            <a:pPr marL="514350" indent="-514350">
              <a:buFont typeface="Arial" panose="020B0604020202020204" pitchFamily="34" charset="0"/>
              <a:buAutoNum type="arabicPeriod"/>
            </a:pPr>
            <a:r>
              <a:rPr lang="en-US" altLang="en-US" dirty="0"/>
              <a:t>Opening and meeting preamble</a:t>
            </a:r>
          </a:p>
          <a:p>
            <a:pPr marL="514350" indent="-514350">
              <a:buFont typeface="Arial" panose="020B0604020202020204" pitchFamily="34" charset="0"/>
              <a:buAutoNum type="arabicPeriod"/>
            </a:pPr>
            <a:r>
              <a:rPr lang="en-US" altLang="en-US" dirty="0"/>
              <a:t>Review CSD</a:t>
            </a:r>
          </a:p>
          <a:p>
            <a:pPr marL="514350" indent="-514350">
              <a:buFont typeface="+mj-lt"/>
              <a:buAutoNum type="arabicPeriod"/>
            </a:pPr>
            <a:r>
              <a:rPr lang="en-US" altLang="en-US" dirty="0"/>
              <a:t>Next Steps</a:t>
            </a:r>
          </a:p>
          <a:p>
            <a:pPr marL="514350" indent="-514350">
              <a:buFont typeface="Arial" panose="020B0604020202020204" pitchFamily="34" charset="0"/>
              <a:buAutoNum type="arabicPeriod"/>
            </a:pPr>
            <a:r>
              <a:rPr lang="en-US" altLang="en-US" dirty="0"/>
              <a:t>Any other Business</a:t>
            </a:r>
          </a:p>
          <a:p>
            <a:pPr marL="0" indent="0"/>
            <a:endParaRPr lang="en-US" altLang="en-US" dirty="0"/>
          </a:p>
          <a:p>
            <a:pPr marL="0" indent="0"/>
            <a:r>
              <a:rPr lang="en-US" altLang="en-US" sz="2000" dirty="0"/>
              <a:t>Previous minutes: </a:t>
            </a:r>
          </a:p>
          <a:p>
            <a:pPr marL="800100" lvl="2" indent="0"/>
            <a:r>
              <a:rPr lang="en-US" altLang="en-US" sz="2000" dirty="0"/>
              <a:t>https://mentor.ieee.org/802.15/dcn/21/15-21-0210-01-0015-sg15-conference-call-minutes.docx</a:t>
            </a:r>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20</a:t>
            </a:fld>
            <a:endParaRPr lang="en-US" altLang="en-US" dirty="0">
              <a:solidFill>
                <a:schemeClr val="tx1"/>
              </a:solidFill>
            </a:endParaRPr>
          </a:p>
        </p:txBody>
      </p:sp>
    </p:spTree>
    <p:extLst>
      <p:ext uri="{BB962C8B-B14F-4D97-AF65-F5344CB8AC3E}">
        <p14:creationId xmlns:p14="http://schemas.microsoft.com/office/powerpoint/2010/main" val="29913396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CSD Overview</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136904" cy="4366419"/>
          </a:xfrm>
        </p:spPr>
        <p:txBody>
          <a:bodyPr/>
          <a:lstStyle/>
          <a:p>
            <a:pPr marL="0" indent="0"/>
            <a:r>
              <a:rPr lang="en-US" altLang="en-US" dirty="0"/>
              <a:t>Review </a:t>
            </a:r>
          </a:p>
          <a:p>
            <a:pPr marL="400050" lvl="1" indent="0"/>
            <a:r>
              <a:rPr lang="en-US" altLang="en-US" sz="3200" dirty="0"/>
              <a:t>15-21-0047-05-nuwb-draft-csd-ng-uwb</a:t>
            </a:r>
          </a:p>
          <a:p>
            <a:pPr marL="400050" lvl="1" indent="0"/>
            <a:endParaRPr lang="en-US" altLang="en-US" sz="3200"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21</a:t>
            </a:fld>
            <a:endParaRPr lang="en-US" altLang="en-US" dirty="0">
              <a:solidFill>
                <a:schemeClr val="tx1"/>
              </a:solidFill>
            </a:endParaRPr>
          </a:p>
        </p:txBody>
      </p:sp>
    </p:spTree>
    <p:extLst>
      <p:ext uri="{BB962C8B-B14F-4D97-AF65-F5344CB8AC3E}">
        <p14:creationId xmlns:p14="http://schemas.microsoft.com/office/powerpoint/2010/main" val="4016795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3</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733946" y="1628800"/>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 – (e.g.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457200" indent="-457200">
              <a:buFont typeface="Arial" panose="020B0604020202020204" pitchFamily="34" charset="0"/>
              <a:buChar char="•"/>
            </a:pPr>
            <a:endParaRPr lang="en-US" dirty="0">
              <a:cs typeface="DejaVu Sans" pitchFamily="34" charset="0"/>
            </a:endParaRP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7B96DCFD-B1FF-49D8-A110-511156B616DE}"/>
              </a:ext>
            </a:extLst>
          </p:cNvPr>
          <p:cNvSpPr>
            <a:spLocks noGrp="1" noChangeArrowheads="1"/>
          </p:cNvSpPr>
          <p:nvPr>
            <p:ph type="title"/>
          </p:nvPr>
        </p:nvSpPr>
        <p:spPr>
          <a:xfrm>
            <a:off x="689768" y="1988840"/>
            <a:ext cx="7764463" cy="3031232"/>
          </a:xfrm>
        </p:spPr>
        <p:txBody>
          <a:bodyPr/>
          <a:lstStyle/>
          <a:p>
            <a:r>
              <a:rPr lang="en-US" altLang="en-US" dirty="0"/>
              <a:t>April 26, 2021 </a:t>
            </a:r>
          </a:p>
        </p:txBody>
      </p:sp>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897446"/>
            <a:ext cx="7764463" cy="864096"/>
          </a:xfrm>
        </p:spPr>
        <p:txBody>
          <a:bodyPr/>
          <a:lstStyle/>
          <a:p>
            <a:pPr algn="ctr"/>
            <a:r>
              <a:rPr lang="en-US" altLang="en-US" b="1" dirty="0"/>
              <a:t>Virtual Meeting</a:t>
            </a:r>
          </a:p>
          <a:p>
            <a:pPr algn="ctr"/>
            <a:endParaRPr lang="en-US" altLang="en-US" b="1" dirty="0"/>
          </a:p>
          <a:p>
            <a:endParaRPr lang="en-US" altLang="en-US" dirty="0"/>
          </a:p>
          <a:p>
            <a:endParaRPr lang="en-US" altLang="en-US"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5</a:t>
            </a:fld>
            <a:endParaRPr lang="en-US" altLang="en-US">
              <a:solidFill>
                <a:schemeClr val="tx1"/>
              </a:solidFill>
            </a:endParaRPr>
          </a:p>
        </p:txBody>
      </p:sp>
    </p:spTree>
    <p:extLst>
      <p:ext uri="{BB962C8B-B14F-4D97-AF65-F5344CB8AC3E}">
        <p14:creationId xmlns:p14="http://schemas.microsoft.com/office/powerpoint/2010/main" val="2419671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366419"/>
          </a:xfrm>
        </p:spPr>
        <p:txBody>
          <a:bodyPr/>
          <a:lstStyle/>
          <a:p>
            <a:pPr marL="514350" indent="-514350">
              <a:buFont typeface="Arial" panose="020B0604020202020204" pitchFamily="34" charset="0"/>
              <a:buAutoNum type="arabicPeriod"/>
            </a:pPr>
            <a:r>
              <a:rPr lang="en-US" altLang="en-US" dirty="0"/>
              <a:t>Opening and meeting preamble</a:t>
            </a:r>
          </a:p>
          <a:p>
            <a:pPr marL="514350" indent="-514350">
              <a:buFont typeface="Arial" panose="020B0604020202020204" pitchFamily="34" charset="0"/>
              <a:buAutoNum type="arabicPeriod"/>
            </a:pPr>
            <a:r>
              <a:rPr lang="en-US" altLang="en-US" dirty="0"/>
              <a:t>Review CSD</a:t>
            </a:r>
          </a:p>
          <a:p>
            <a:pPr marL="514350" indent="-514350">
              <a:buFont typeface="+mj-lt"/>
              <a:buAutoNum type="arabicPeriod"/>
            </a:pPr>
            <a:r>
              <a:rPr lang="en-US" altLang="en-US" dirty="0"/>
              <a:t>Next Steps</a:t>
            </a:r>
          </a:p>
          <a:p>
            <a:pPr marL="514350" indent="-514350">
              <a:buFont typeface="Arial" panose="020B0604020202020204" pitchFamily="34" charset="0"/>
              <a:buAutoNum type="arabicPeriod"/>
            </a:pPr>
            <a:r>
              <a:rPr lang="en-US" altLang="en-US" dirty="0"/>
              <a:t>Any other Business</a:t>
            </a:r>
          </a:p>
          <a:p>
            <a:pPr marL="0" indent="0"/>
            <a:endParaRPr lang="en-US" altLang="en-US" dirty="0"/>
          </a:p>
          <a:p>
            <a:pPr marL="0" indent="0"/>
            <a:r>
              <a:rPr lang="en-US" altLang="en-US" sz="2000" dirty="0"/>
              <a:t>Previous minutes: </a:t>
            </a:r>
          </a:p>
          <a:p>
            <a:pPr marL="800100" lvl="2" indent="0"/>
            <a:r>
              <a:rPr lang="en-US" altLang="en-US" sz="2000" dirty="0"/>
              <a:t>https://mentor.ieee.org/802.15/dcn/21/15-21-0210-02-0015-sg15-conference-call-minutes.docx</a:t>
            </a:r>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6</a:t>
            </a:fld>
            <a:endParaRPr lang="en-US" altLang="en-US" dirty="0">
              <a:solidFill>
                <a:schemeClr val="tx1"/>
              </a:solidFill>
            </a:endParaRPr>
          </a:p>
        </p:txBody>
      </p:sp>
    </p:spTree>
    <p:extLst>
      <p:ext uri="{BB962C8B-B14F-4D97-AF65-F5344CB8AC3E}">
        <p14:creationId xmlns:p14="http://schemas.microsoft.com/office/powerpoint/2010/main" val="356810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CSD and PICS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136904" cy="4366419"/>
          </a:xfrm>
        </p:spPr>
        <p:txBody>
          <a:bodyPr/>
          <a:lstStyle/>
          <a:p>
            <a:pPr marL="0" indent="0"/>
            <a:r>
              <a:rPr lang="en-US" altLang="en-US" dirty="0"/>
              <a:t>Review </a:t>
            </a:r>
          </a:p>
          <a:p>
            <a:pPr marL="400050" lvl="1" indent="0"/>
            <a:r>
              <a:rPr lang="en-US" altLang="en-US" dirty="0"/>
              <a:t>15-21-0220-00-0015-csd-sg14-sg15</a:t>
            </a:r>
          </a:p>
          <a:p>
            <a:pPr marL="0" indent="0"/>
            <a:endParaRPr lang="en-US" altLang="en-US" dirty="0"/>
          </a:p>
          <a:p>
            <a:pPr marL="400050" lvl="1" indent="0"/>
            <a:r>
              <a:rPr lang="en-US" altLang="en-US" dirty="0"/>
              <a:t>15-21-0215-00-0015-up-to-date-pics-table-for-802-15-4.xlsx</a:t>
            </a:r>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7</a:t>
            </a:fld>
            <a:endParaRPr lang="en-US" altLang="en-US" dirty="0">
              <a:solidFill>
                <a:schemeClr val="tx1"/>
              </a:solidFill>
            </a:endParaRPr>
          </a:p>
        </p:txBody>
      </p:sp>
    </p:spTree>
    <p:extLst>
      <p:ext uri="{BB962C8B-B14F-4D97-AF65-F5344CB8AC3E}">
        <p14:creationId xmlns:p14="http://schemas.microsoft.com/office/powerpoint/2010/main" val="1859008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Continue work as Study Group</a:t>
            </a:r>
          </a:p>
          <a:p>
            <a:pPr marL="857250" lvl="1" indent="-457200">
              <a:buFont typeface="Arial" panose="020B0604020202020204" pitchFamily="34" charset="0"/>
              <a:buChar char="•"/>
            </a:pPr>
            <a:r>
              <a:rPr lang="en-US" dirty="0"/>
              <a:t>Determine proposed content for standard</a:t>
            </a:r>
          </a:p>
          <a:p>
            <a:pPr marL="857250" lvl="1" indent="-457200">
              <a:buFont typeface="Arial" panose="020B0604020202020204" pitchFamily="34" charset="0"/>
              <a:buChar char="•"/>
            </a:pPr>
            <a:r>
              <a:rPr lang="en-US" dirty="0"/>
              <a:t>Coordinate with SG14 </a:t>
            </a:r>
          </a:p>
          <a:p>
            <a:pPr marL="857250" lvl="1" indent="-457200">
              <a:buFont typeface="Arial" panose="020B0604020202020204" pitchFamily="34" charset="0"/>
              <a:buChar char="•"/>
            </a:pPr>
            <a:r>
              <a:rPr lang="en-US" dirty="0"/>
              <a:t>Write PAR and CSD </a:t>
            </a:r>
          </a:p>
          <a:p>
            <a:pPr marL="457200" indent="-457200">
              <a:buFont typeface="Arial" panose="020B0604020202020204" pitchFamily="34" charset="0"/>
              <a:buChar char="•"/>
            </a:pPr>
            <a:r>
              <a:rPr lang="en-US" dirty="0"/>
              <a:t>Move PAR and CSD through 802 and SA Processes</a:t>
            </a:r>
          </a:p>
          <a:p>
            <a:pPr marL="457200" indent="-457200">
              <a:buFont typeface="Arial" panose="020B0604020202020204" pitchFamily="34" charset="0"/>
              <a:buChar char="•"/>
            </a:pPr>
            <a:r>
              <a:rPr lang="en-US" dirty="0"/>
              <a:t>Work via Interim telecons and virtual interim/plenary meetings</a:t>
            </a:r>
          </a:p>
          <a:p>
            <a:pPr marL="1257300" lvl="2"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spTree>
    <p:extLst>
      <p:ext uri="{BB962C8B-B14F-4D97-AF65-F5344CB8AC3E}">
        <p14:creationId xmlns:p14="http://schemas.microsoft.com/office/powerpoint/2010/main" val="9945934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8505945C-3B0E-49F2-BD9C-0FF17D03AAE7}"/>
              </a:ext>
            </a:extLst>
          </p:cNvPr>
          <p:cNvSpPr>
            <a:spLocks noGrp="1" noChangeArrowheads="1"/>
          </p:cNvSpPr>
          <p:nvPr>
            <p:ph type="title"/>
          </p:nvPr>
        </p:nvSpPr>
        <p:spPr/>
        <p:txBody>
          <a:bodyPr>
            <a:normAutofit/>
          </a:bodyPr>
          <a:lstStyle/>
          <a:p>
            <a:r>
              <a:rPr lang="en-US" altLang="en-US" dirty="0"/>
              <a:t>Teleconference Schedule</a:t>
            </a:r>
          </a:p>
        </p:txBody>
      </p:sp>
      <p:sp>
        <p:nvSpPr>
          <p:cNvPr id="3" name="Content Placeholder 2">
            <a:extLst>
              <a:ext uri="{FF2B5EF4-FFF2-40B4-BE49-F238E27FC236}">
                <a16:creationId xmlns:a16="http://schemas.microsoft.com/office/drawing/2014/main" id="{B085FB89-06B0-42E9-82E5-BCFC16ED4869}"/>
              </a:ext>
            </a:extLst>
          </p:cNvPr>
          <p:cNvSpPr>
            <a:spLocks noGrp="1"/>
          </p:cNvSpPr>
          <p:nvPr>
            <p:ph idx="1"/>
          </p:nvPr>
        </p:nvSpPr>
        <p:spPr>
          <a:xfrm>
            <a:off x="611560" y="1567559"/>
            <a:ext cx="4898504" cy="4721695"/>
          </a:xfrm>
        </p:spPr>
        <p:txBody>
          <a:bodyPr>
            <a:normAutofit/>
          </a:bodyPr>
          <a:lstStyle/>
          <a:p>
            <a:pPr marL="400050" lvl="1" indent="0">
              <a:defRPr/>
            </a:pPr>
            <a:r>
              <a:rPr lang="en-US" dirty="0"/>
              <a:t>Weekly  </a:t>
            </a:r>
          </a:p>
          <a:p>
            <a:pPr marL="400050" lvl="1" indent="0">
              <a:defRPr/>
            </a:pPr>
            <a:r>
              <a:rPr lang="en-US" dirty="0"/>
              <a:t>10:00 EDT (07:00 PDT)</a:t>
            </a:r>
          </a:p>
          <a:p>
            <a:pPr>
              <a:defRPr/>
            </a:pPr>
            <a:r>
              <a:rPr lang="en-US" dirty="0"/>
              <a:t>	 </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p:txBody>
      </p:sp>
      <p:sp>
        <p:nvSpPr>
          <p:cNvPr id="15364" name="Slide Number Placeholder 3">
            <a:extLst>
              <a:ext uri="{FF2B5EF4-FFF2-40B4-BE49-F238E27FC236}">
                <a16:creationId xmlns:a16="http://schemas.microsoft.com/office/drawing/2014/main" id="{4B708073-FB44-448B-932A-C62A277500B7}"/>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6787BB26-1930-4ABF-A0BE-518ED9BD72A7}" type="slidenum">
              <a:rPr lang="en-US" altLang="en-US" smtClean="0">
                <a:solidFill>
                  <a:schemeClr val="tx1"/>
                </a:solidFill>
              </a:rPr>
              <a:pPr/>
              <a:t>9</a:t>
            </a:fld>
            <a:endParaRPr lang="en-US" altLang="en-US">
              <a:solidFill>
                <a:schemeClr val="tx1"/>
              </a:solidFill>
            </a:endParaRPr>
          </a:p>
        </p:txBody>
      </p:sp>
      <p:graphicFrame>
        <p:nvGraphicFramePr>
          <p:cNvPr id="5" name="Table 5">
            <a:extLst>
              <a:ext uri="{FF2B5EF4-FFF2-40B4-BE49-F238E27FC236}">
                <a16:creationId xmlns:a16="http://schemas.microsoft.com/office/drawing/2014/main" id="{3C8F09A3-0A70-41B9-ACF3-D4B027AD72E3}"/>
              </a:ext>
            </a:extLst>
          </p:cNvPr>
          <p:cNvGraphicFramePr>
            <a:graphicFrameLocks noGrp="1"/>
          </p:cNvGraphicFramePr>
          <p:nvPr>
            <p:extLst>
              <p:ext uri="{D42A27DB-BD31-4B8C-83A1-F6EECF244321}">
                <p14:modId xmlns:p14="http://schemas.microsoft.com/office/powerpoint/2010/main" val="2345902630"/>
              </p:ext>
            </p:extLst>
          </p:nvPr>
        </p:nvGraphicFramePr>
        <p:xfrm>
          <a:off x="2972673" y="2924944"/>
          <a:ext cx="3133566" cy="2834360"/>
        </p:xfrm>
        <a:graphic>
          <a:graphicData uri="http://schemas.openxmlformats.org/drawingml/2006/table">
            <a:tbl>
              <a:tblPr firstRow="1" bandRow="1">
                <a:tableStyleId>{5C22544A-7EE6-4342-B048-85BDC9FD1C3A}</a:tableStyleId>
              </a:tblPr>
              <a:tblGrid>
                <a:gridCol w="1440160">
                  <a:extLst>
                    <a:ext uri="{9D8B030D-6E8A-4147-A177-3AD203B41FA5}">
                      <a16:colId xmlns:a16="http://schemas.microsoft.com/office/drawing/2014/main" val="20000"/>
                    </a:ext>
                  </a:extLst>
                </a:gridCol>
                <a:gridCol w="864096">
                  <a:extLst>
                    <a:ext uri="{9D8B030D-6E8A-4147-A177-3AD203B41FA5}">
                      <a16:colId xmlns:a16="http://schemas.microsoft.com/office/drawing/2014/main" val="20001"/>
                    </a:ext>
                  </a:extLst>
                </a:gridCol>
                <a:gridCol w="829310">
                  <a:extLst>
                    <a:ext uri="{9D8B030D-6E8A-4147-A177-3AD203B41FA5}">
                      <a16:colId xmlns:a16="http://schemas.microsoft.com/office/drawing/2014/main" val="20002"/>
                    </a:ext>
                  </a:extLst>
                </a:gridCol>
              </a:tblGrid>
              <a:tr h="330043">
                <a:tc>
                  <a:txBody>
                    <a:bodyPr/>
                    <a:lstStyle/>
                    <a:p>
                      <a:r>
                        <a:rPr lang="en-US" sz="1800" dirty="0"/>
                        <a:t>Week</a:t>
                      </a:r>
                    </a:p>
                  </a:txBody>
                  <a:tcPr marL="91420" marR="91420" marT="45700" marB="45700"/>
                </a:tc>
                <a:tc gridSpan="2">
                  <a:txBody>
                    <a:bodyPr/>
                    <a:lstStyle/>
                    <a:p>
                      <a:r>
                        <a:rPr lang="en-US" sz="1800" dirty="0"/>
                        <a:t>Time</a:t>
                      </a:r>
                    </a:p>
                  </a:txBody>
                  <a:tcPr marL="91420" marR="91420" marT="45700" marB="45700"/>
                </a:tc>
                <a:tc hMerge="1">
                  <a:txBody>
                    <a:bodyPr/>
                    <a:lstStyle/>
                    <a:p>
                      <a:endParaRPr lang="en-US" sz="1800" dirty="0"/>
                    </a:p>
                  </a:txBody>
                  <a:tcPr marL="91420" marR="91420" marT="45700" marB="45700"/>
                </a:tc>
                <a:extLst>
                  <a:ext uri="{0D108BD9-81ED-4DB2-BD59-A6C34878D82A}">
                    <a16:rowId xmlns:a16="http://schemas.microsoft.com/office/drawing/2014/main" val="10000"/>
                  </a:ext>
                </a:extLst>
              </a:tr>
              <a:tr h="330043">
                <a:tc>
                  <a:txBody>
                    <a:bodyPr/>
                    <a:lstStyle/>
                    <a:p>
                      <a:r>
                        <a:rPr lang="en-US" sz="1800" dirty="0"/>
                        <a:t>April 5</a:t>
                      </a:r>
                    </a:p>
                  </a:txBody>
                  <a:tcPr marL="91420" marR="91420" marT="45700" marB="45700"/>
                </a:tc>
                <a:tc>
                  <a:txBody>
                    <a:bodyPr/>
                    <a:lstStyle/>
                    <a:p>
                      <a:r>
                        <a:rPr lang="en-US" sz="1800" dirty="0"/>
                        <a:t>10:00</a:t>
                      </a:r>
                    </a:p>
                  </a:txBody>
                  <a:tcPr marL="91420" marR="91420" marT="45700" marB="45700"/>
                </a:tc>
                <a:tc>
                  <a:txBody>
                    <a:bodyPr/>
                    <a:lstStyle/>
                    <a:p>
                      <a:r>
                        <a:rPr lang="en-US" sz="1800" dirty="0"/>
                        <a:t>EDT</a:t>
                      </a:r>
                    </a:p>
                  </a:txBody>
                  <a:tcPr marL="91420" marR="91420" marT="45700" marB="45700"/>
                </a:tc>
                <a:extLst>
                  <a:ext uri="{0D108BD9-81ED-4DB2-BD59-A6C34878D82A}">
                    <a16:rowId xmlns:a16="http://schemas.microsoft.com/office/drawing/2014/main" val="10002"/>
                  </a:ext>
                </a:extLst>
              </a:tr>
              <a:tr h="330043">
                <a:tc>
                  <a:txBody>
                    <a:bodyPr/>
                    <a:lstStyle/>
                    <a:p>
                      <a:r>
                        <a:rPr lang="en-US" sz="1800" dirty="0"/>
                        <a:t>Apr 12</a:t>
                      </a:r>
                    </a:p>
                  </a:txBody>
                  <a:tcPr marL="91420" marR="91420" marT="45700" marB="45700"/>
                </a:tc>
                <a:tc>
                  <a:txBody>
                    <a:bodyPr/>
                    <a:lstStyle/>
                    <a:p>
                      <a:r>
                        <a:rPr lang="en-US" sz="1800" dirty="0"/>
                        <a:t>10:00</a:t>
                      </a:r>
                    </a:p>
                  </a:txBody>
                  <a:tcPr marL="91420" marR="91420" marT="45700" marB="45700"/>
                </a:tc>
                <a:tc>
                  <a:txBody>
                    <a:bodyPr/>
                    <a:lstStyle/>
                    <a:p>
                      <a:r>
                        <a:rPr lang="en-US" sz="1800" dirty="0"/>
                        <a:t>EDT</a:t>
                      </a:r>
                    </a:p>
                  </a:txBody>
                  <a:tcPr marL="91420" marR="91420" marT="45700" marB="45700"/>
                </a:tc>
                <a:extLst>
                  <a:ext uri="{0D108BD9-81ED-4DB2-BD59-A6C34878D82A}">
                    <a16:rowId xmlns:a16="http://schemas.microsoft.com/office/drawing/2014/main" val="3972486093"/>
                  </a:ext>
                </a:extLst>
              </a:tr>
              <a:tr h="33004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Apr 19</a:t>
                      </a:r>
                    </a:p>
                  </a:txBody>
                  <a:tcPr marL="91420" marR="91420" marT="45700" marB="45700"/>
                </a:tc>
                <a:tc>
                  <a:txBody>
                    <a:bodyPr/>
                    <a:lstStyle/>
                    <a:p>
                      <a:r>
                        <a:rPr lang="en-US" sz="1800" dirty="0"/>
                        <a:t>10:00</a:t>
                      </a:r>
                    </a:p>
                  </a:txBody>
                  <a:tcPr marL="91420" marR="91420" marT="45700" marB="45700"/>
                </a:tc>
                <a:tc>
                  <a:txBody>
                    <a:bodyPr/>
                    <a:lstStyle/>
                    <a:p>
                      <a:r>
                        <a:rPr lang="en-US" sz="1800" dirty="0"/>
                        <a:t>EDT</a:t>
                      </a:r>
                    </a:p>
                  </a:txBody>
                  <a:tcPr marL="91420" marR="91420" marT="45700" marB="45700"/>
                </a:tc>
                <a:extLst>
                  <a:ext uri="{0D108BD9-81ED-4DB2-BD59-A6C34878D82A}">
                    <a16:rowId xmlns:a16="http://schemas.microsoft.com/office/drawing/2014/main" val="3310704423"/>
                  </a:ext>
                </a:extLst>
              </a:tr>
              <a:tr h="33004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Apr 26</a:t>
                      </a:r>
                    </a:p>
                  </a:txBody>
                  <a:tcPr marL="91420" marR="91420" marT="45700" marB="45700"/>
                </a:tc>
                <a:tc>
                  <a:txBody>
                    <a:bodyPr/>
                    <a:lstStyle/>
                    <a:p>
                      <a:r>
                        <a:rPr lang="en-US" sz="1800" dirty="0"/>
                        <a:t>10:00</a:t>
                      </a:r>
                    </a:p>
                  </a:txBody>
                  <a:tcPr marL="91420" marR="91420" marT="45700" marB="45700"/>
                </a:tc>
                <a:tc>
                  <a:txBody>
                    <a:bodyPr/>
                    <a:lstStyle/>
                    <a:p>
                      <a:r>
                        <a:rPr lang="en-US" sz="1800" dirty="0"/>
                        <a:t>EDT</a:t>
                      </a:r>
                    </a:p>
                  </a:txBody>
                  <a:tcPr marL="91420" marR="91420" marT="45700" marB="45700"/>
                </a:tc>
                <a:extLst>
                  <a:ext uri="{0D108BD9-81ED-4DB2-BD59-A6C34878D82A}">
                    <a16:rowId xmlns:a16="http://schemas.microsoft.com/office/drawing/2014/main" val="3558595899"/>
                  </a:ext>
                </a:extLst>
              </a:tr>
              <a:tr h="33004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May 3</a:t>
                      </a:r>
                    </a:p>
                  </a:txBody>
                  <a:tcPr marL="91420" marR="91420" marT="45700" marB="45700"/>
                </a:tc>
                <a:tc>
                  <a:txBody>
                    <a:bodyPr/>
                    <a:lstStyle/>
                    <a:p>
                      <a:r>
                        <a:rPr lang="en-US" sz="1800" dirty="0"/>
                        <a:t>10:00</a:t>
                      </a:r>
                    </a:p>
                  </a:txBody>
                  <a:tcPr marL="91420" marR="91420" marT="45700" marB="45700"/>
                </a:tc>
                <a:tc>
                  <a:txBody>
                    <a:bodyPr/>
                    <a:lstStyle/>
                    <a:p>
                      <a:r>
                        <a:rPr lang="en-US" sz="1800" dirty="0"/>
                        <a:t>EDT</a:t>
                      </a:r>
                    </a:p>
                  </a:txBody>
                  <a:tcPr marL="91420" marR="91420" marT="45700" marB="45700"/>
                </a:tc>
                <a:extLst>
                  <a:ext uri="{0D108BD9-81ED-4DB2-BD59-A6C34878D82A}">
                    <a16:rowId xmlns:a16="http://schemas.microsoft.com/office/drawing/2014/main" val="3296086216"/>
                  </a:ext>
                </a:extLst>
              </a:tr>
              <a:tr h="56987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May Interim</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800" dirty="0"/>
                    </a:p>
                  </a:txBody>
                  <a:tcPr marL="91420" marR="91420" marT="45700" marB="45700"/>
                </a:tc>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19788747"/>
                  </a:ext>
                </a:extLst>
              </a:tr>
            </a:tbl>
          </a:graphicData>
        </a:graphic>
      </p:graphicFrame>
    </p:spTree>
    <p:extLst>
      <p:ext uri="{BB962C8B-B14F-4D97-AF65-F5344CB8AC3E}">
        <p14:creationId xmlns:p14="http://schemas.microsoft.com/office/powerpoint/2010/main" val="46206629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28481</TotalTime>
  <Words>677</Words>
  <Application>Microsoft Office PowerPoint</Application>
  <PresentationFormat>On-screen Show (4:3)</PresentationFormat>
  <Paragraphs>160</Paragraphs>
  <Slides>21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Times New Roman</vt:lpstr>
      <vt:lpstr>Office Theme</vt:lpstr>
      <vt:lpstr>PowerPoint Presentation</vt:lpstr>
      <vt:lpstr>802.15 Study Group Meeting</vt:lpstr>
      <vt:lpstr>IEEE-SA Patent, Copyright, and Participation Policies</vt:lpstr>
      <vt:lpstr>IEEE 802 Ground Rules</vt:lpstr>
      <vt:lpstr>April 26, 2021 </vt:lpstr>
      <vt:lpstr>Proposed Agenda</vt:lpstr>
      <vt:lpstr>CSD and PICS</vt:lpstr>
      <vt:lpstr>Next Steps</vt:lpstr>
      <vt:lpstr>Teleconference Schedule</vt:lpstr>
      <vt:lpstr>Any Other Business?</vt:lpstr>
      <vt:lpstr>Adjourned Thanks</vt:lpstr>
      <vt:lpstr>Appendix (Previous Meetings)</vt:lpstr>
      <vt:lpstr>April 5, 2021 </vt:lpstr>
      <vt:lpstr>Proposed Agenda</vt:lpstr>
      <vt:lpstr>Background</vt:lpstr>
      <vt:lpstr>April 12, 2021 </vt:lpstr>
      <vt:lpstr>Proposed Agenda</vt:lpstr>
      <vt:lpstr>Background</vt:lpstr>
      <vt:lpstr>April 19, 2021 </vt:lpstr>
      <vt:lpstr>Proposed Agenda</vt:lpstr>
      <vt:lpstr>CSD Overview</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phil@beecher.co.uk</dc:creator>
  <cp:keywords/>
  <dc:description/>
  <cp:lastModifiedBy>Phil Beecher</cp:lastModifiedBy>
  <cp:revision>154</cp:revision>
  <cp:lastPrinted>2000-03-07T00:55:37Z</cp:lastPrinted>
  <dcterms:created xsi:type="dcterms:W3CDTF">2016-01-17T22:48:36Z</dcterms:created>
  <dcterms:modified xsi:type="dcterms:W3CDTF">2021-04-26T11:08:48Z</dcterms:modified>
  <cp:category>SG15 Conference Call Agenda and Opening Report</cp:category>
</cp:coreProperties>
</file>