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6"/>
  </p:notesMasterIdLst>
  <p:sldIdLst>
    <p:sldId id="287" r:id="rId2"/>
    <p:sldId id="290" r:id="rId3"/>
    <p:sldId id="304" r:id="rId4"/>
    <p:sldId id="317" r:id="rId5"/>
    <p:sldId id="300" r:id="rId6"/>
    <p:sldId id="302" r:id="rId7"/>
    <p:sldId id="312" r:id="rId8"/>
    <p:sldId id="318" r:id="rId9"/>
    <p:sldId id="315" r:id="rId10"/>
    <p:sldId id="316" r:id="rId11"/>
    <p:sldId id="321" r:id="rId12"/>
    <p:sldId id="314" r:id="rId13"/>
    <p:sldId id="298" r:id="rId14"/>
    <p:sldId id="296" r:id="rId15"/>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27" d="100"/>
          <a:sy n="127" d="100"/>
        </p:scale>
        <p:origin x="1200" y="12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15-21-0203-03-nuwb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April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SG4ab Agenda and Meeting Slides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April 27,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Achieve the illusion of organization for the ad-hoc meeting</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6A490-86DF-44CA-BEBA-4E6CE49C1A7C}"/>
              </a:ext>
            </a:extLst>
          </p:cNvPr>
          <p:cNvSpPr>
            <a:spLocks noGrp="1"/>
          </p:cNvSpPr>
          <p:nvPr>
            <p:ph type="title"/>
          </p:nvPr>
        </p:nvSpPr>
        <p:spPr/>
        <p:txBody>
          <a:bodyPr/>
          <a:lstStyle/>
          <a:p>
            <a:r>
              <a:rPr lang="en-US" dirty="0"/>
              <a:t>Call for Contributions</a:t>
            </a:r>
          </a:p>
        </p:txBody>
      </p:sp>
      <p:sp>
        <p:nvSpPr>
          <p:cNvPr id="3" name="Content Placeholder 2">
            <a:extLst>
              <a:ext uri="{FF2B5EF4-FFF2-40B4-BE49-F238E27FC236}">
                <a16:creationId xmlns:a16="http://schemas.microsoft.com/office/drawing/2014/main" id="{5F28AF5C-2502-4C67-98C9-F3DC535799D1}"/>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Continue refining technical requirements</a:t>
            </a:r>
          </a:p>
          <a:p>
            <a:pPr marL="457200" indent="-457200">
              <a:buFont typeface="Arial" panose="020B0604020202020204" pitchFamily="34" charset="0"/>
              <a:buChar char="•"/>
            </a:pPr>
            <a:r>
              <a:rPr lang="en-US" dirty="0"/>
              <a:t>Begin to hear technical content contributions</a:t>
            </a:r>
          </a:p>
          <a:p>
            <a:pPr marL="857250" lvl="1" indent="-457200">
              <a:buFont typeface="Arial" panose="020B0604020202020204" pitchFamily="34" charset="0"/>
              <a:buChar char="•"/>
            </a:pPr>
            <a:r>
              <a:rPr lang="en-US" dirty="0"/>
              <a:t>Proposed changes to the base standard</a:t>
            </a:r>
          </a:p>
          <a:p>
            <a:pPr marL="1257300" lvl="2" indent="-457200">
              <a:buFont typeface="Arial" panose="020B0604020202020204" pitchFamily="34" charset="0"/>
              <a:buChar char="•"/>
            </a:pPr>
            <a:r>
              <a:rPr lang="en-US" dirty="0"/>
              <a:t>802.15.4-2020 + all approved amendments:</a:t>
            </a:r>
          </a:p>
          <a:p>
            <a:pPr marL="1714500" lvl="3" indent="-457200">
              <a:buFont typeface="Arial" panose="020B0604020202020204" pitchFamily="34" charset="0"/>
              <a:buChar char="•"/>
            </a:pPr>
            <a:r>
              <a:rPr lang="en-US" dirty="0"/>
              <a:t>802.15.4z, 802.15.4w</a:t>
            </a:r>
          </a:p>
          <a:p>
            <a:pPr marL="857250" lvl="1" indent="-457200">
              <a:buFont typeface="Arial" panose="020B0604020202020204" pitchFamily="34" charset="0"/>
              <a:buChar char="•"/>
            </a:pPr>
            <a:r>
              <a:rPr lang="en-US" dirty="0"/>
              <a:t>Analysis and supporting background information</a:t>
            </a:r>
          </a:p>
          <a:p>
            <a:pPr marL="457200" indent="-457200">
              <a:buFont typeface="Arial" panose="020B0604020202020204" pitchFamily="34" charset="0"/>
              <a:buChar char="•"/>
            </a:pPr>
            <a:r>
              <a:rPr lang="en-US" dirty="0"/>
              <a:t>Areas of focus:</a:t>
            </a:r>
          </a:p>
          <a:p>
            <a:pPr marL="857250" lvl="1" indent="-457200">
              <a:buFont typeface="Arial" panose="020B0604020202020204" pitchFamily="34" charset="0"/>
              <a:buChar char="•"/>
            </a:pPr>
            <a:r>
              <a:rPr lang="en-US" dirty="0"/>
              <a:t>PHY changes</a:t>
            </a:r>
          </a:p>
          <a:p>
            <a:pPr marL="857250" lvl="1" indent="-457200">
              <a:buFont typeface="Arial" panose="020B0604020202020204" pitchFamily="34" charset="0"/>
              <a:buChar char="•"/>
            </a:pPr>
            <a:r>
              <a:rPr lang="en-US" dirty="0"/>
              <a:t>MAC changes</a:t>
            </a:r>
          </a:p>
          <a:p>
            <a:pPr marL="857250" lvl="1" indent="-457200">
              <a:buFont typeface="Arial" panose="020B0604020202020204" pitchFamily="34" charset="0"/>
              <a:buChar char="•"/>
            </a:pPr>
            <a:r>
              <a:rPr lang="en-US" dirty="0"/>
              <a:t>Coexistence</a:t>
            </a:r>
          </a:p>
          <a:p>
            <a:pPr marL="857250" lvl="1" indent="-457200">
              <a:buFont typeface="Arial" panose="020B0604020202020204" pitchFamily="34" charset="0"/>
              <a:buChar char="•"/>
            </a:pPr>
            <a:r>
              <a:rPr lang="en-US" dirty="0"/>
              <a:t>Performance analysis</a:t>
            </a:r>
          </a:p>
          <a:p>
            <a:pPr marL="857250" lvl="1" indent="-457200">
              <a:buFont typeface="Arial" panose="020B0604020202020204" pitchFamily="34" charset="0"/>
              <a:buChar char="•"/>
            </a:pPr>
            <a:r>
              <a:rPr lang="en-US" dirty="0" err="1"/>
              <a:t>etc</a:t>
            </a:r>
            <a:endParaRPr lang="en-US" dirty="0"/>
          </a:p>
        </p:txBody>
      </p:sp>
      <p:sp>
        <p:nvSpPr>
          <p:cNvPr id="4" name="Slide Number Placeholder 3">
            <a:extLst>
              <a:ext uri="{FF2B5EF4-FFF2-40B4-BE49-F238E27FC236}">
                <a16:creationId xmlns:a16="http://schemas.microsoft.com/office/drawing/2014/main" id="{C87C7943-5F85-4B19-AB4F-4AB36062698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spTree>
    <p:extLst>
      <p:ext uri="{BB962C8B-B14F-4D97-AF65-F5344CB8AC3E}">
        <p14:creationId xmlns:p14="http://schemas.microsoft.com/office/powerpoint/2010/main" val="1444475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3138-0C83-4C88-8B32-3B73FE668E59}"/>
              </a:ext>
            </a:extLst>
          </p:cNvPr>
          <p:cNvSpPr>
            <a:spLocks noGrp="1"/>
          </p:cNvSpPr>
          <p:nvPr>
            <p:ph type="title"/>
          </p:nvPr>
        </p:nvSpPr>
        <p:spPr/>
        <p:txBody>
          <a:bodyPr/>
          <a:lstStyle/>
          <a:p>
            <a:r>
              <a:rPr lang="en-US" dirty="0"/>
              <a:t>Next Steps:</a:t>
            </a:r>
            <a:br>
              <a:rPr lang="en-US" dirty="0"/>
            </a:br>
            <a:r>
              <a:rPr lang="en-US" dirty="0"/>
              <a:t>Planning for May Interim</a:t>
            </a:r>
          </a:p>
        </p:txBody>
      </p:sp>
      <p:sp>
        <p:nvSpPr>
          <p:cNvPr id="3" name="Content Placeholder 2">
            <a:extLst>
              <a:ext uri="{FF2B5EF4-FFF2-40B4-BE49-F238E27FC236}">
                <a16:creationId xmlns:a16="http://schemas.microsoft.com/office/drawing/2014/main" id="{DA876309-C8AB-48C6-9CD3-F999F98AA964}"/>
              </a:ext>
            </a:extLst>
          </p:cNvPr>
          <p:cNvSpPr>
            <a:spLocks noGrp="1"/>
          </p:cNvSpPr>
          <p:nvPr>
            <p:ph idx="1"/>
          </p:nvPr>
        </p:nvSpPr>
        <p:spPr>
          <a:xfrm>
            <a:off x="609600" y="1988840"/>
            <a:ext cx="7764463" cy="4251623"/>
          </a:xfrm>
        </p:spPr>
        <p:txBody>
          <a:bodyPr/>
          <a:lstStyle/>
          <a:p>
            <a:pPr marL="457200" indent="-457200">
              <a:buFont typeface="Arial" panose="020B0604020202020204" pitchFamily="34" charset="0"/>
              <a:buChar char="•"/>
            </a:pPr>
            <a:r>
              <a:rPr lang="en-US" dirty="0"/>
              <a:t>Propose 4 slots</a:t>
            </a:r>
          </a:p>
          <a:p>
            <a:pPr marL="457200" indent="-457200">
              <a:buFont typeface="Arial" panose="020B0604020202020204" pitchFamily="34" charset="0"/>
              <a:buChar char="•"/>
            </a:pPr>
            <a:r>
              <a:rPr lang="en-US" dirty="0"/>
              <a:t>1 Joint slot with NS SGs </a:t>
            </a:r>
          </a:p>
          <a:p>
            <a:pPr marL="457200" indent="-457200">
              <a:buFont typeface="Arial" panose="020B0604020202020204" pitchFamily="34" charset="0"/>
              <a:buChar char="•"/>
            </a:pPr>
            <a:r>
              <a:rPr lang="en-US" dirty="0"/>
              <a:t>Discussion?</a:t>
            </a:r>
          </a:p>
        </p:txBody>
      </p:sp>
      <p:sp>
        <p:nvSpPr>
          <p:cNvPr id="4" name="Slide Number Placeholder 3">
            <a:extLst>
              <a:ext uri="{FF2B5EF4-FFF2-40B4-BE49-F238E27FC236}">
                <a16:creationId xmlns:a16="http://schemas.microsoft.com/office/drawing/2014/main" id="{C40CD443-488F-4844-8C3F-665948A0530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725507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611560" y="1567559"/>
            <a:ext cx="4898504" cy="4721695"/>
          </a:xfrm>
        </p:spPr>
        <p:txBody>
          <a:bodyPr>
            <a:normAutofit/>
          </a:bodyPr>
          <a:lstStyle/>
          <a:p>
            <a:pPr marL="400050" lvl="1" indent="0">
              <a:defRPr/>
            </a:pPr>
            <a:r>
              <a:rPr lang="en-US" dirty="0"/>
              <a:t>Bi-weekly  </a:t>
            </a:r>
          </a:p>
          <a:p>
            <a:pPr marL="400050" lvl="1" indent="0">
              <a:defRPr/>
            </a:pPr>
            <a:r>
              <a:rPr lang="en-US" dirty="0"/>
              <a:t>10:00 ET (07:00 PT)</a:t>
            </a:r>
          </a:p>
          <a:p>
            <a:pPr>
              <a:defRPr/>
            </a:pPr>
            <a:r>
              <a:rPr lang="en-US" dirty="0"/>
              <a:t>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12</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2550524921"/>
              </p:ext>
            </p:extLst>
          </p:nvPr>
        </p:nvGraphicFramePr>
        <p:xfrm>
          <a:off x="5508104" y="2125663"/>
          <a:ext cx="3133566" cy="3605488"/>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541278">
                  <a:extLst>
                    <a:ext uri="{9D8B030D-6E8A-4147-A177-3AD203B41FA5}">
                      <a16:colId xmlns:a16="http://schemas.microsoft.com/office/drawing/2014/main" val="20002"/>
                    </a:ext>
                  </a:extLst>
                </a:gridCol>
              </a:tblGrid>
              <a:tr h="370681">
                <a:tc>
                  <a:txBody>
                    <a:bodyPr/>
                    <a:lstStyle/>
                    <a:p>
                      <a:r>
                        <a:rPr lang="en-US" sz="1800" dirty="0"/>
                        <a:t>Week</a:t>
                      </a:r>
                    </a:p>
                  </a:txBody>
                  <a:tcPr marL="91420" marR="91420" marT="45700" marB="45700"/>
                </a:tc>
                <a:tc gridSpan="2">
                  <a:txBody>
                    <a:bodyPr/>
                    <a:lstStyle/>
                    <a:p>
                      <a:r>
                        <a:rPr lang="en-US" sz="1800" dirty="0"/>
                        <a:t>Time</a:t>
                      </a:r>
                    </a:p>
                  </a:txBody>
                  <a:tcPr marL="91420" marR="91420" marT="45700" marB="45700"/>
                </a:tc>
                <a:tc hMerge="1">
                  <a:txBody>
                    <a:bodyPr/>
                    <a:lstStyle/>
                    <a:p>
                      <a:endParaRPr lang="en-US" sz="1800" dirty="0"/>
                    </a:p>
                  </a:txBody>
                  <a:tcPr marL="91420" marR="91420" marT="45700" marB="45700"/>
                </a:tc>
                <a:extLst>
                  <a:ext uri="{0D108BD9-81ED-4DB2-BD59-A6C34878D82A}">
                    <a16:rowId xmlns:a16="http://schemas.microsoft.com/office/drawing/2014/main" val="10000"/>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1"/>
                  </a:ext>
                </a:extLst>
              </a:tr>
              <a:tr h="370681">
                <a:tc>
                  <a:txBody>
                    <a:bodyPr/>
                    <a:lstStyle/>
                    <a:p>
                      <a:r>
                        <a:rPr lang="en-US" sz="1800" dirty="0"/>
                        <a:t>March 30</a:t>
                      </a:r>
                    </a:p>
                  </a:txBody>
                  <a:tcPr marL="91420" marR="91420" marT="45700" marB="45700"/>
                </a:tc>
                <a:tc>
                  <a:txBody>
                    <a:bodyPr/>
                    <a:lstStyle/>
                    <a:p>
                      <a:r>
                        <a:rPr lang="en-US" sz="1800" dirty="0"/>
                        <a:t>10:00</a:t>
                      </a:r>
                    </a:p>
                  </a:txBody>
                  <a:tcPr marL="91420" marR="91420" marT="45700" marB="45700"/>
                </a:tc>
                <a:tc>
                  <a:txBody>
                    <a:bodyPr/>
                    <a:lstStyle/>
                    <a:p>
                      <a:r>
                        <a:rPr lang="en-US" sz="1800" dirty="0"/>
                        <a:t>ET</a:t>
                      </a:r>
                    </a:p>
                  </a:txBody>
                  <a:tcPr marL="91420" marR="91420" marT="45700" marB="45700"/>
                </a:tc>
                <a:extLst>
                  <a:ext uri="{0D108BD9-81ED-4DB2-BD59-A6C34878D82A}">
                    <a16:rowId xmlns:a16="http://schemas.microsoft.com/office/drawing/2014/main" val="10002"/>
                  </a:ext>
                </a:extLst>
              </a:tr>
              <a:tr h="370681">
                <a:tc>
                  <a:txBody>
                    <a:bodyPr/>
                    <a:lstStyle/>
                    <a:p>
                      <a:endParaRPr lang="en-US" sz="1800" dirty="0"/>
                    </a:p>
                  </a:txBody>
                  <a:tcPr marL="91420" marR="91420" marT="45700" marB="45700"/>
                </a:tc>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3"/>
                  </a:ext>
                </a:extLst>
              </a:tr>
              <a:tr h="370681">
                <a:tc>
                  <a:txBody>
                    <a:bodyPr/>
                    <a:lstStyle/>
                    <a:p>
                      <a:r>
                        <a:rPr lang="en-US" sz="1800" dirty="0"/>
                        <a:t>Apr 13</a:t>
                      </a:r>
                    </a:p>
                  </a:txBody>
                  <a:tcPr marL="91420" marR="91420" marT="45700" marB="45700"/>
                </a:tc>
                <a:tc>
                  <a:txBody>
                    <a:bodyPr/>
                    <a:lstStyle/>
                    <a:p>
                      <a:r>
                        <a:rPr lang="en-US" sz="1800" dirty="0"/>
                        <a:t>10:00</a:t>
                      </a:r>
                    </a:p>
                  </a:txBody>
                  <a:tcPr marL="91420" marR="91420" marT="45700" marB="45700"/>
                </a:tc>
                <a:tc>
                  <a:txBody>
                    <a:bodyPr/>
                    <a:lstStyle/>
                    <a:p>
                      <a:r>
                        <a:rPr lang="en-US" sz="1800" dirty="0"/>
                        <a:t>ET</a:t>
                      </a:r>
                    </a:p>
                  </a:txBody>
                  <a:tcPr marL="91420" marR="91420" marT="45700" marB="45700"/>
                </a:tc>
                <a:extLst>
                  <a:ext uri="{0D108BD9-81ED-4DB2-BD59-A6C34878D82A}">
                    <a16:rowId xmlns:a16="http://schemas.microsoft.com/office/drawing/2014/main" val="3972486093"/>
                  </a:ext>
                </a:extLst>
              </a:tr>
              <a:tr h="370681">
                <a:tc>
                  <a:txBody>
                    <a:bodyPr/>
                    <a:lstStyle/>
                    <a:p>
                      <a:endParaRPr lang="en-US" sz="1800" dirty="0"/>
                    </a:p>
                  </a:txBody>
                  <a:tcPr marL="91420" marR="91420" marT="45700" marB="45700"/>
                </a:tc>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7150580"/>
                  </a:ext>
                </a:extLst>
              </a:tr>
              <a:tr h="370681">
                <a:tc>
                  <a:txBody>
                    <a:bodyPr/>
                    <a:lstStyle/>
                    <a:p>
                      <a:r>
                        <a:rPr lang="en-US" sz="1800" dirty="0"/>
                        <a:t>Apr 27</a:t>
                      </a:r>
                    </a:p>
                  </a:txBody>
                  <a:tcPr marL="91420" marR="91420" marT="45700" marB="45700"/>
                </a:tc>
                <a:tc>
                  <a:txBody>
                    <a:bodyPr/>
                    <a:lstStyle/>
                    <a:p>
                      <a:r>
                        <a:rPr lang="en-US" sz="1800" dirty="0"/>
                        <a:t>10:00</a:t>
                      </a:r>
                    </a:p>
                  </a:txBody>
                  <a:tcPr marL="91420" marR="91420" marT="45700" marB="45700"/>
                </a:tc>
                <a:tc>
                  <a:txBody>
                    <a:bodyPr/>
                    <a:lstStyle/>
                    <a:p>
                      <a:r>
                        <a:rPr lang="en-US" sz="1800" dirty="0"/>
                        <a:t>ET</a:t>
                      </a:r>
                    </a:p>
                  </a:txBody>
                  <a:tcPr marL="91420" marR="91420" marT="45700" marB="45700"/>
                </a:tc>
                <a:extLst>
                  <a:ext uri="{0D108BD9-81ED-4DB2-BD59-A6C34878D82A}">
                    <a16:rowId xmlns:a16="http://schemas.microsoft.com/office/drawing/2014/main" val="4127578813"/>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886067334"/>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[May Interim]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bl>
          </a:graphicData>
        </a:graphic>
      </p:graphicFrame>
      <p:sp>
        <p:nvSpPr>
          <p:cNvPr id="2" name="Arrow: Right 1">
            <a:extLst>
              <a:ext uri="{FF2B5EF4-FFF2-40B4-BE49-F238E27FC236}">
                <a16:creationId xmlns:a16="http://schemas.microsoft.com/office/drawing/2014/main" id="{E964B7C9-85AC-4877-B153-E76884D15BD3}"/>
              </a:ext>
            </a:extLst>
          </p:cNvPr>
          <p:cNvSpPr/>
          <p:nvPr/>
        </p:nvSpPr>
        <p:spPr bwMode="auto">
          <a:xfrm>
            <a:off x="4539456" y="5002409"/>
            <a:ext cx="864096" cy="5760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002060"/>
                </a:solidFill>
                <a:effectLst/>
                <a:latin typeface="Times New Roman" charset="0"/>
                <a:ea typeface="ＭＳ Ｐゴシック" charset="0"/>
                <a:cs typeface="ＭＳ Ｐゴシック" charset="0"/>
              </a:rPr>
              <a:t>NEXT</a:t>
            </a:r>
          </a:p>
        </p:txBody>
      </p:sp>
    </p:spTree>
    <p:extLst>
      <p:ext uri="{BB962C8B-B14F-4D97-AF65-F5344CB8AC3E}">
        <p14:creationId xmlns:p14="http://schemas.microsoft.com/office/powerpoint/2010/main" val="462066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13</a:t>
            </a:fld>
            <a:endParaRPr lang="en-US" altLang="en-US">
              <a:solidFill>
                <a:schemeClr val="tx1"/>
              </a:solidFill>
            </a:endParaRPr>
          </a:p>
        </p:txBody>
      </p:sp>
      <p:pic>
        <p:nvPicPr>
          <p:cNvPr id="4" name="Content Placeholder 3" descr="A picture containing tree, outdoor, plant&#10;&#10;Description automatically generated">
            <a:extLst>
              <a:ext uri="{FF2B5EF4-FFF2-40B4-BE49-F238E27FC236}">
                <a16:creationId xmlns:a16="http://schemas.microsoft.com/office/drawing/2014/main" id="{CD1FD15F-7129-44A7-91F8-CE90A5DBC435}"/>
              </a:ext>
            </a:extLst>
          </p:cNvPr>
          <p:cNvPicPr>
            <a:picLocks noGrp="1" noChangeAspect="1"/>
          </p:cNvPicPr>
          <p:nvPr>
            <p:ph idx="1"/>
          </p:nvPr>
        </p:nvPicPr>
        <p:blipFill>
          <a:blip r:embed="rId2"/>
          <a:stretch>
            <a:fillRect/>
          </a:stretch>
        </p:blipFill>
        <p:spPr>
          <a:xfrm>
            <a:off x="609600" y="1617519"/>
            <a:ext cx="7764463" cy="437702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a:t>Adjourned</a:t>
            </a:r>
            <a:br>
              <a:rPr lang="en-US" altLang="en-US"/>
            </a:br>
            <a:r>
              <a:rPr lang="en-US" altLang="en-US"/>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14</a:t>
            </a:fld>
            <a:endParaRPr lang="en-US"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557338"/>
            <a:ext cx="7993062" cy="4683125"/>
          </a:xfrm>
        </p:spPr>
        <p:txBody>
          <a:bodyPr>
            <a:normAutofit/>
          </a:bodyPr>
          <a:lstStyle/>
          <a:p>
            <a:pPr marL="457200" indent="-457200">
              <a:buFont typeface="Arial" panose="020B0604020202020204" pitchFamily="34" charset="0"/>
              <a:buChar char="•"/>
              <a:defRPr/>
            </a:pPr>
            <a:r>
              <a:rPr lang="en-US" dirty="0"/>
              <a:t>Pre-PAR Activity Rules</a:t>
            </a:r>
          </a:p>
          <a:p>
            <a:pPr marL="457200" indent="-457200">
              <a:buFont typeface="Arial" panose="020B0604020202020204" pitchFamily="34" charset="0"/>
              <a:buChar char="•"/>
              <a:defRPr/>
            </a:pPr>
            <a:r>
              <a:rPr lang="en-US" dirty="0"/>
              <a:t>Study Group voting: everyone present can vote</a:t>
            </a:r>
          </a:p>
          <a:p>
            <a:pPr marL="457200" indent="-457200">
              <a:buFont typeface="Arial" panose="020B0604020202020204" pitchFamily="34" charset="0"/>
              <a:buChar char="•"/>
              <a:defRPr/>
            </a:pPr>
            <a:r>
              <a:rPr lang="en-US" dirty="0"/>
              <a:t>Identify yourself and affiliation on first contact</a:t>
            </a:r>
          </a:p>
          <a:p>
            <a:pPr marL="457200" indent="-457200">
              <a:buFont typeface="Arial" panose="020B0604020202020204" pitchFamily="34" charset="0"/>
              <a:buChar char="•"/>
              <a:defRPr/>
            </a:pPr>
            <a:r>
              <a:rPr lang="en-US" dirty="0"/>
              <a:t>Reminder: Individual Participation</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8887CC0-1342-41C8-8706-B4801E242C15}" type="slidenum">
              <a:rPr lang="en-US" altLang="en-US" smtClean="0">
                <a:solidFill>
                  <a:schemeClr val="tx1"/>
                </a:solidFill>
              </a:rPr>
              <a:pPr/>
              <a:t>2</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3</a:t>
            </a:fld>
            <a:endParaRPr lang="en-US" altLang="en-US">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341438"/>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4</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
        <p:nvSpPr>
          <p:cNvPr id="6" name="Date Placeholder 5"/>
          <p:cNvSpPr>
            <a:spLocks noGrp="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US"/>
              <a:t>January 2021</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April 27,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864096"/>
          </a:xfrm>
        </p:spPr>
        <p:txBody>
          <a:bodyPr/>
          <a:lstStyle/>
          <a:p>
            <a:pPr algn="ctr"/>
            <a:r>
              <a:rPr lang="en-US" altLang="en-US" b="1" dirty="0"/>
              <a:t>Virtual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5</a:t>
            </a:fld>
            <a:endParaRPr lang="en-US"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Status</a:t>
            </a:r>
          </a:p>
          <a:p>
            <a:pPr marL="514350" indent="-514350">
              <a:buFont typeface="Arial" panose="020B0604020202020204" pitchFamily="34" charset="0"/>
              <a:buAutoNum type="arabicPeriod"/>
            </a:pPr>
            <a:r>
              <a:rPr lang="en-US" altLang="en-US" dirty="0"/>
              <a:t>Technical Presentations</a:t>
            </a:r>
          </a:p>
          <a:p>
            <a:pPr marL="914400" lvl="1" indent="-514350">
              <a:buFont typeface="Arial" panose="020B0604020202020204" pitchFamily="34" charset="0"/>
              <a:buAutoNum type="arabicPeriod"/>
            </a:pPr>
            <a:r>
              <a:rPr lang="en-US" altLang="en-US" dirty="0"/>
              <a:t>Document 15-21-221</a:t>
            </a:r>
          </a:p>
          <a:p>
            <a:pPr marL="914400" lvl="1" indent="-514350">
              <a:buFont typeface="Arial" panose="020B0604020202020204" pitchFamily="34" charset="0"/>
              <a:buAutoNum type="arabicPeriod"/>
            </a:pPr>
            <a:r>
              <a:rPr lang="en-US" altLang="en-US" dirty="0"/>
              <a:t>Document 15-21-222</a:t>
            </a:r>
          </a:p>
          <a:p>
            <a:pPr marL="914400" lvl="1" indent="-514350">
              <a:buFont typeface="Arial" panose="020B0604020202020204" pitchFamily="34" charset="0"/>
              <a:buAutoNum type="arabicPeriod"/>
            </a:pPr>
            <a:r>
              <a:rPr lang="en-US" altLang="en-US" dirty="0"/>
              <a:t>Document 15-21-223 </a:t>
            </a:r>
          </a:p>
          <a:p>
            <a:pPr marL="514350" indent="-514350">
              <a:buFont typeface="Arial" panose="020B0604020202020204" pitchFamily="34" charset="0"/>
              <a:buAutoNum type="arabicPeriod"/>
            </a:pPr>
            <a:r>
              <a:rPr lang="en-US" altLang="en-US" dirty="0"/>
              <a:t>Next steps </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6</a:t>
            </a:fld>
            <a:endParaRPr lang="en-US"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lstStyle/>
          <a:p>
            <a:r>
              <a:rPr lang="en-US" dirty="0"/>
              <a:t>Proposed PAR Scope</a:t>
            </a:r>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92500" lnSpcReduction="20000"/>
          </a:bodyPr>
          <a:lstStyle/>
          <a:p>
            <a:pPr algn="l"/>
            <a:r>
              <a:rPr lang="en-US" sz="1800" b="1" i="0" u="none" strike="noStrike" baseline="0" dirty="0">
                <a:latin typeface="Verdana-Bold"/>
              </a:rPr>
              <a:t>5.2.b Scope of the project: </a:t>
            </a:r>
            <a:r>
              <a:rPr lang="en-US" sz="1800" b="0" i="0" u="none" strike="noStrike" baseline="0" dirty="0">
                <a:latin typeface="Verdana" panose="020B0604030504040204" pitchFamily="34" charset="0"/>
              </a:rPr>
              <a:t>This amendment enhances the Ultra Wideband (UWB) physical layers (PHYs,) medium access control (MAC), and associated ranging techniques while retaining backward compatibility with enhanced ranging capable devices (ERDEVs). Areas of enhancement include: additional coding, preamble and modulation schemes to support improved link budget and/or reduced air-time; additional channels and operating frequencies; interference mitigation techniques to support higher density and higher traffic use cases; improvements to accuracy / precision / reliability and interoperability for high-integrity ranging; schemes to reduce complexity and power consumption; definitions for tightly coupled hybrid operation with narrowband signaling to assist UWB; enhanced native discovery and connection setup mechanisms; sensing capabilities to support presence detection and environment mapping; and mechanisms supporting low-power low-latency streaming as well as high data-rate streaming allowing at least 50 Mbit/s of throughput. Support for peer-to-peer, peer-to-multi-peer, and station-to-infrastructure protocols are in scope, as are infrastructure synchronization mechanisms. This amendment includes safeguards so that the high throughput data use cases will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8</a:t>
            </a:fld>
            <a:endParaRPr lang="en-US" altLang="en-US"/>
          </a:p>
        </p:txBody>
      </p:sp>
    </p:spTree>
    <p:extLst>
      <p:ext uri="{BB962C8B-B14F-4D97-AF65-F5344CB8AC3E}">
        <p14:creationId xmlns:p14="http://schemas.microsoft.com/office/powerpoint/2010/main" val="324724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Next Steps from March</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Continue work as Study Group</a:t>
            </a:r>
          </a:p>
          <a:p>
            <a:pPr marL="857250" lvl="1" indent="-457200">
              <a:buFont typeface="Arial" panose="020B0604020202020204" pitchFamily="34" charset="0"/>
              <a:buChar char="•"/>
            </a:pPr>
            <a:r>
              <a:rPr lang="en-US" dirty="0"/>
              <a:t>Continue to dig into use cases and technical requirements</a:t>
            </a:r>
          </a:p>
          <a:p>
            <a:pPr marL="857250" lvl="1" indent="-457200">
              <a:buFont typeface="Arial" panose="020B0604020202020204" pitchFamily="34" charset="0"/>
              <a:buChar char="•"/>
            </a:pPr>
            <a:r>
              <a:rPr lang="en-US" dirty="0"/>
              <a:t>Hear and discuss technical presentations</a:t>
            </a:r>
          </a:p>
          <a:p>
            <a:pPr marL="857250" lvl="1" indent="-457200">
              <a:buFont typeface="Arial" panose="020B0604020202020204" pitchFamily="34" charset="0"/>
              <a:buChar char="•"/>
            </a:pPr>
            <a:r>
              <a:rPr lang="en-US" dirty="0"/>
              <a:t>Consider technical contributions</a:t>
            </a:r>
          </a:p>
          <a:p>
            <a:pPr marL="857250" lvl="1" indent="-457200">
              <a:buFont typeface="Arial" panose="020B0604020202020204" pitchFamily="34" charset="0"/>
              <a:buChar char="•"/>
            </a:pPr>
            <a:r>
              <a:rPr lang="en-US" dirty="0"/>
              <a:t>Develop recommendations for technical framework </a:t>
            </a:r>
          </a:p>
          <a:p>
            <a:pPr marL="457200" indent="-457200">
              <a:buFont typeface="Arial" panose="020B0604020202020204" pitchFamily="34" charset="0"/>
              <a:buChar char="•"/>
            </a:pPr>
            <a:r>
              <a:rPr lang="en-US" dirty="0"/>
              <a:t>Move PAR and CSD through 802 and SA Processes</a:t>
            </a:r>
          </a:p>
          <a:p>
            <a:pPr marL="457200" indent="-457200">
              <a:buFont typeface="Arial" panose="020B0604020202020204" pitchFamily="34" charset="0"/>
              <a:buChar char="•"/>
            </a:pPr>
            <a:r>
              <a:rPr lang="en-US" dirty="0"/>
              <a:t>Work via Interim telecons and virtual interim/plenary meetings</a:t>
            </a:r>
          </a:p>
          <a:p>
            <a:pPr marL="1257300" lvl="2"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70832954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28241</TotalTime>
  <Words>791</Words>
  <Application>Microsoft Office PowerPoint</Application>
  <PresentationFormat>On-screen Show (4:3)</PresentationFormat>
  <Paragraphs>118</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Times New Roman</vt:lpstr>
      <vt:lpstr>Verdana</vt:lpstr>
      <vt:lpstr>Verdana-Bold</vt:lpstr>
      <vt:lpstr>Office Theme</vt:lpstr>
      <vt:lpstr>PowerPoint Presentation</vt:lpstr>
      <vt:lpstr>802.15 Study Group Meeting</vt:lpstr>
      <vt:lpstr>IEEE-SA Patent, Copyright, and Participation Policies</vt:lpstr>
      <vt:lpstr>IEEE 802 Ground Rules</vt:lpstr>
      <vt:lpstr>April 27, 2021 </vt:lpstr>
      <vt:lpstr>Proposed Agenda</vt:lpstr>
      <vt:lpstr>Recap</vt:lpstr>
      <vt:lpstr>Proposed PAR Scope</vt:lpstr>
      <vt:lpstr>Next Steps from March</vt:lpstr>
      <vt:lpstr>Call for Contributions</vt:lpstr>
      <vt:lpstr>Next Steps: Planning for May Interim</vt:lpstr>
      <vt:lpstr>Teleconference Schedule Discussion</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157</cp:revision>
  <cp:lastPrinted>2000-03-07T00:55:37Z</cp:lastPrinted>
  <dcterms:created xsi:type="dcterms:W3CDTF">2016-01-17T22:48:36Z</dcterms:created>
  <dcterms:modified xsi:type="dcterms:W3CDTF">2021-04-27T13:58:11Z</dcterms:modified>
  <cp:category/>
</cp:coreProperties>
</file>