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87" r:id="rId2"/>
    <p:sldId id="290" r:id="rId3"/>
    <p:sldId id="304" r:id="rId4"/>
    <p:sldId id="317" r:id="rId5"/>
    <p:sldId id="300" r:id="rId6"/>
    <p:sldId id="302" r:id="rId7"/>
    <p:sldId id="312" r:id="rId8"/>
    <p:sldId id="318" r:id="rId9"/>
    <p:sldId id="315" r:id="rId10"/>
    <p:sldId id="316" r:id="rId11"/>
    <p:sldId id="319" r:id="rId12"/>
    <p:sldId id="320" r:id="rId13"/>
    <p:sldId id="321" r:id="rId14"/>
    <p:sldId id="314" r:id="rId15"/>
    <p:sldId id="298" r:id="rId16"/>
    <p:sldId id="296" r:id="rId1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4" d="100"/>
          <a:sy n="114" d="100"/>
        </p:scale>
        <p:origin x="156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15-21-0203-01-nuwb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April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5/dcn/21/15-21-0209-00-nuwb-4ab-timelin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5/dcn/21/15-21-0162-03-nuwb-technical-characteristics-discussion.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Agenda and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April 13,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A490-86DF-44CA-BEBA-4E6CE49C1A7C}"/>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5F28AF5C-2502-4C67-98C9-F3DC535799D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Continue refining technical requirements</a:t>
            </a:r>
          </a:p>
          <a:p>
            <a:pPr marL="457200" indent="-457200">
              <a:buFont typeface="Arial" panose="020B0604020202020204" pitchFamily="34" charset="0"/>
              <a:buChar char="•"/>
            </a:pPr>
            <a:r>
              <a:rPr lang="en-US" dirty="0"/>
              <a:t>Begin to hear technical content contributions</a:t>
            </a:r>
          </a:p>
          <a:p>
            <a:pPr marL="857250" lvl="1" indent="-457200">
              <a:buFont typeface="Arial" panose="020B0604020202020204" pitchFamily="34" charset="0"/>
              <a:buChar char="•"/>
            </a:pPr>
            <a:r>
              <a:rPr lang="en-US" dirty="0"/>
              <a:t>Proposed changes to the base standard</a:t>
            </a:r>
          </a:p>
          <a:p>
            <a:pPr marL="1257300" lvl="2" indent="-457200">
              <a:buFont typeface="Arial" panose="020B0604020202020204" pitchFamily="34" charset="0"/>
              <a:buChar char="•"/>
            </a:pPr>
            <a:r>
              <a:rPr lang="en-US" dirty="0"/>
              <a:t>802.15.4-2020 + all approved amendments:</a:t>
            </a:r>
          </a:p>
          <a:p>
            <a:pPr marL="1714500" lvl="3" indent="-457200">
              <a:buFont typeface="Arial" panose="020B0604020202020204" pitchFamily="34" charset="0"/>
              <a:buChar char="•"/>
            </a:pPr>
            <a:r>
              <a:rPr lang="en-US" dirty="0"/>
              <a:t>802.15.4z, 802.15.4w</a:t>
            </a:r>
          </a:p>
          <a:p>
            <a:pPr marL="857250" lvl="1" indent="-457200">
              <a:buFont typeface="Arial" panose="020B0604020202020204" pitchFamily="34" charset="0"/>
              <a:buChar char="•"/>
            </a:pPr>
            <a:r>
              <a:rPr lang="en-US" dirty="0"/>
              <a:t>Analysis and supporting background information</a:t>
            </a:r>
          </a:p>
          <a:p>
            <a:pPr marL="457200" indent="-457200">
              <a:buFont typeface="Arial" panose="020B0604020202020204" pitchFamily="34" charset="0"/>
              <a:buChar char="•"/>
            </a:pPr>
            <a:r>
              <a:rPr lang="en-US" dirty="0"/>
              <a:t>Areas of focus:</a:t>
            </a:r>
          </a:p>
          <a:p>
            <a:pPr marL="857250" lvl="1" indent="-457200">
              <a:buFont typeface="Arial" panose="020B0604020202020204" pitchFamily="34" charset="0"/>
              <a:buChar char="•"/>
            </a:pPr>
            <a:r>
              <a:rPr lang="en-US" dirty="0"/>
              <a:t>PHY changes</a:t>
            </a:r>
          </a:p>
          <a:p>
            <a:pPr marL="857250" lvl="1" indent="-457200">
              <a:buFont typeface="Arial" panose="020B0604020202020204" pitchFamily="34" charset="0"/>
              <a:buChar char="•"/>
            </a:pPr>
            <a:r>
              <a:rPr lang="en-US" dirty="0"/>
              <a:t>MAC changes</a:t>
            </a:r>
          </a:p>
          <a:p>
            <a:pPr marL="857250" lvl="1" indent="-457200">
              <a:buFont typeface="Arial" panose="020B0604020202020204" pitchFamily="34" charset="0"/>
              <a:buChar char="•"/>
            </a:pPr>
            <a:r>
              <a:rPr lang="en-US" dirty="0"/>
              <a:t>Coexistence</a:t>
            </a:r>
          </a:p>
          <a:p>
            <a:pPr marL="857250" lvl="1" indent="-457200">
              <a:buFont typeface="Arial" panose="020B0604020202020204" pitchFamily="34" charset="0"/>
              <a:buChar char="•"/>
            </a:pPr>
            <a:r>
              <a:rPr lang="en-US" dirty="0"/>
              <a:t>Performance analysis</a:t>
            </a:r>
          </a:p>
          <a:p>
            <a:pPr marL="857250" lvl="1" indent="-457200">
              <a:buFont typeface="Arial" panose="020B0604020202020204" pitchFamily="34" charset="0"/>
              <a:buChar char="•"/>
            </a:pPr>
            <a:r>
              <a:rPr lang="en-US" dirty="0" err="1"/>
              <a:t>etc</a:t>
            </a:r>
            <a:endParaRPr lang="en-US" dirty="0"/>
          </a:p>
        </p:txBody>
      </p:sp>
      <p:sp>
        <p:nvSpPr>
          <p:cNvPr id="4" name="Slide Number Placeholder 3">
            <a:extLst>
              <a:ext uri="{FF2B5EF4-FFF2-40B4-BE49-F238E27FC236}">
                <a16:creationId xmlns:a16="http://schemas.microsoft.com/office/drawing/2014/main" id="{C87C7943-5F85-4B19-AB4F-4AB36062698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144447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7EFA-4DE5-400B-B1FB-C7B85DE44D5D}"/>
              </a:ext>
            </a:extLst>
          </p:cNvPr>
          <p:cNvSpPr>
            <a:spLocks noGrp="1"/>
          </p:cNvSpPr>
          <p:nvPr>
            <p:ph type="ctrTitle"/>
          </p:nvPr>
        </p:nvSpPr>
        <p:spPr/>
        <p:txBody>
          <a:bodyPr/>
          <a:lstStyle/>
          <a:p>
            <a:r>
              <a:rPr lang="en-US" dirty="0"/>
              <a:t>Timeline Discussion</a:t>
            </a:r>
          </a:p>
        </p:txBody>
      </p:sp>
      <p:sp>
        <p:nvSpPr>
          <p:cNvPr id="6" name="Subtitle 5">
            <a:extLst>
              <a:ext uri="{FF2B5EF4-FFF2-40B4-BE49-F238E27FC236}">
                <a16:creationId xmlns:a16="http://schemas.microsoft.com/office/drawing/2014/main" id="{04765F6E-4647-4A56-845C-7B290360A69C}"/>
              </a:ext>
            </a:extLst>
          </p:cNvPr>
          <p:cNvSpPr>
            <a:spLocks noGrp="1"/>
          </p:cNvSpPr>
          <p:nvPr>
            <p:ph type="subTitle" idx="1"/>
          </p:nvPr>
        </p:nvSpPr>
        <p:spPr/>
        <p:txBody>
          <a:bodyPr/>
          <a:lstStyle/>
          <a:p>
            <a:r>
              <a:rPr lang="en-US" dirty="0">
                <a:hlinkClick r:id="rId2"/>
              </a:rPr>
              <a:t>https://mentor.ieee.org/802.15/dcn/21/15-21-0209-00-nuwb-4ab-timeline.pptx</a:t>
            </a:r>
            <a:endParaRPr lang="en-US" dirty="0"/>
          </a:p>
          <a:p>
            <a:endParaRPr lang="en-US" dirty="0"/>
          </a:p>
        </p:txBody>
      </p:sp>
      <p:sp>
        <p:nvSpPr>
          <p:cNvPr id="4" name="Slide Number Placeholder 3">
            <a:extLst>
              <a:ext uri="{FF2B5EF4-FFF2-40B4-BE49-F238E27FC236}">
                <a16:creationId xmlns:a16="http://schemas.microsoft.com/office/drawing/2014/main" id="{4489C111-0124-4A19-8680-258D951A191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386255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2112-DFFD-4D9F-A7D5-4F022F719DDB}"/>
              </a:ext>
            </a:extLst>
          </p:cNvPr>
          <p:cNvSpPr>
            <a:spLocks noGrp="1"/>
          </p:cNvSpPr>
          <p:nvPr>
            <p:ph type="ctrTitle"/>
          </p:nvPr>
        </p:nvSpPr>
        <p:spPr/>
        <p:txBody>
          <a:bodyPr/>
          <a:lstStyle/>
          <a:p>
            <a:r>
              <a:rPr lang="en-US" dirty="0"/>
              <a:t>Technical Characteristics Discussion</a:t>
            </a:r>
          </a:p>
        </p:txBody>
      </p:sp>
      <p:sp>
        <p:nvSpPr>
          <p:cNvPr id="5" name="Subtitle 4">
            <a:extLst>
              <a:ext uri="{FF2B5EF4-FFF2-40B4-BE49-F238E27FC236}">
                <a16:creationId xmlns:a16="http://schemas.microsoft.com/office/drawing/2014/main" id="{DC15A6E0-A1D6-4951-B968-2D9995732DD1}"/>
              </a:ext>
            </a:extLst>
          </p:cNvPr>
          <p:cNvSpPr>
            <a:spLocks noGrp="1"/>
          </p:cNvSpPr>
          <p:nvPr>
            <p:ph type="subTitle" idx="1"/>
          </p:nvPr>
        </p:nvSpPr>
        <p:spPr/>
        <p:txBody>
          <a:bodyPr>
            <a:normAutofit fontScale="92500"/>
          </a:bodyPr>
          <a:lstStyle/>
          <a:p>
            <a:r>
              <a:rPr lang="en-US" dirty="0">
                <a:hlinkClick r:id="rId2"/>
              </a:rPr>
              <a:t>https://mentor.ieee.org/802.15/dcn/21/15-21-0162-03-nuwb-technical-characteristics-discussion.pptx</a:t>
            </a:r>
            <a:endParaRPr lang="en-US" dirty="0"/>
          </a:p>
          <a:p>
            <a:endParaRPr lang="en-US" dirty="0"/>
          </a:p>
        </p:txBody>
      </p:sp>
      <p:sp>
        <p:nvSpPr>
          <p:cNvPr id="4" name="Slide Number Placeholder 3">
            <a:extLst>
              <a:ext uri="{FF2B5EF4-FFF2-40B4-BE49-F238E27FC236}">
                <a16:creationId xmlns:a16="http://schemas.microsoft.com/office/drawing/2014/main" id="{4C5146A8-E27C-4449-AC70-3DA7131BC5B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348727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3138-0C83-4C88-8B32-3B73FE668E59}"/>
              </a:ext>
            </a:extLst>
          </p:cNvPr>
          <p:cNvSpPr>
            <a:spLocks noGrp="1"/>
          </p:cNvSpPr>
          <p:nvPr>
            <p:ph type="title"/>
          </p:nvPr>
        </p:nvSpPr>
        <p:spPr/>
        <p:txBody>
          <a:bodyPr/>
          <a:lstStyle/>
          <a:p>
            <a:r>
              <a:rPr lang="en-US" dirty="0"/>
              <a:t>Planning for May Interim</a:t>
            </a:r>
          </a:p>
        </p:txBody>
      </p:sp>
      <p:sp>
        <p:nvSpPr>
          <p:cNvPr id="3" name="Content Placeholder 2">
            <a:extLst>
              <a:ext uri="{FF2B5EF4-FFF2-40B4-BE49-F238E27FC236}">
                <a16:creationId xmlns:a16="http://schemas.microsoft.com/office/drawing/2014/main" id="{DA876309-C8AB-48C6-9CD3-F999F98AA964}"/>
              </a:ext>
            </a:extLst>
          </p:cNvPr>
          <p:cNvSpPr>
            <a:spLocks noGrp="1"/>
          </p:cNvSpPr>
          <p:nvPr>
            <p:ph idx="1"/>
          </p:nvPr>
        </p:nvSpPr>
        <p:spPr/>
        <p:txBody>
          <a:bodyPr/>
          <a:lstStyle/>
          <a:p>
            <a:pPr marL="457200" indent="-457200">
              <a:buFont typeface="Arial" panose="020B0604020202020204" pitchFamily="34" charset="0"/>
              <a:buChar char="•"/>
            </a:pPr>
            <a:r>
              <a:rPr lang="en-US" dirty="0"/>
              <a:t>Propose 4 slots</a:t>
            </a:r>
          </a:p>
          <a:p>
            <a:pPr marL="457200" indent="-457200">
              <a:buFont typeface="Arial" panose="020B0604020202020204" pitchFamily="34" charset="0"/>
              <a:buChar char="•"/>
            </a:pPr>
            <a:r>
              <a:rPr lang="en-US" dirty="0"/>
              <a:t>1 Joint slot with NS SGs </a:t>
            </a:r>
          </a:p>
          <a:p>
            <a:pPr marL="457200" indent="-457200">
              <a:buFont typeface="Arial" panose="020B0604020202020204" pitchFamily="34" charset="0"/>
              <a:buChar char="•"/>
            </a:pPr>
            <a:r>
              <a:rPr lang="en-US" dirty="0"/>
              <a:t>Discussion?</a:t>
            </a:r>
          </a:p>
        </p:txBody>
      </p:sp>
      <p:sp>
        <p:nvSpPr>
          <p:cNvPr id="4" name="Slide Number Placeholder 3">
            <a:extLst>
              <a:ext uri="{FF2B5EF4-FFF2-40B4-BE49-F238E27FC236}">
                <a16:creationId xmlns:a16="http://schemas.microsoft.com/office/drawing/2014/main" id="{C40CD443-488F-4844-8C3F-665948A0530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72550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60" y="1567559"/>
            <a:ext cx="4898504" cy="4721695"/>
          </a:xfrm>
        </p:spPr>
        <p:txBody>
          <a:bodyPr>
            <a:normAutofit/>
          </a:bodyPr>
          <a:lstStyle/>
          <a:p>
            <a:pPr marL="400050" lvl="1" indent="0">
              <a:defRPr/>
            </a:pPr>
            <a:r>
              <a:rPr lang="en-US" dirty="0"/>
              <a:t>Bi-weekly  </a:t>
            </a:r>
          </a:p>
          <a:p>
            <a:pPr marL="400050" lvl="1" indent="0">
              <a:defRPr/>
            </a:pPr>
            <a:r>
              <a:rPr lang="en-US" dirty="0"/>
              <a:t>10:00 ET (07:00 PT)</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14</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1010006365"/>
              </p:ext>
            </p:extLst>
          </p:nvPr>
        </p:nvGraphicFramePr>
        <p:xfrm>
          <a:off x="5508104" y="2125663"/>
          <a:ext cx="3133566" cy="360548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541278">
                  <a:extLst>
                    <a:ext uri="{9D8B030D-6E8A-4147-A177-3AD203B41FA5}">
                      <a16:colId xmlns:a16="http://schemas.microsoft.com/office/drawing/2014/main" val="20002"/>
                    </a:ext>
                  </a:extLst>
                </a:gridCol>
              </a:tblGrid>
              <a:tr h="370681">
                <a:tc>
                  <a:txBody>
                    <a:bodyPr/>
                    <a:lstStyle/>
                    <a:p>
                      <a:r>
                        <a:rPr lang="en-US" sz="1800" dirty="0"/>
                        <a:t>Week</a:t>
                      </a:r>
                    </a:p>
                  </a:txBody>
                  <a:tcPr marL="91420" marR="91420" marT="45700" marB="45700"/>
                </a:tc>
                <a:tc gridSpan="2">
                  <a:txBody>
                    <a:bodyPr/>
                    <a:lstStyle/>
                    <a:p>
                      <a:r>
                        <a:rPr lang="en-US" sz="1800" dirty="0"/>
                        <a:t>Time</a:t>
                      </a:r>
                    </a:p>
                  </a:txBody>
                  <a:tcPr marL="91420" marR="91420" marT="45700" marB="45700"/>
                </a:tc>
                <a:tc hMerge="1">
                  <a:txBody>
                    <a:bodyPr/>
                    <a:lstStyle/>
                    <a:p>
                      <a:endParaRPr lang="en-US" sz="1800" dirty="0"/>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1"/>
                  </a:ext>
                </a:extLst>
              </a:tr>
              <a:tr h="370681">
                <a:tc>
                  <a:txBody>
                    <a:bodyPr/>
                    <a:lstStyle/>
                    <a:p>
                      <a:r>
                        <a:rPr lang="en-US" sz="1800" dirty="0"/>
                        <a:t>March 30</a:t>
                      </a:r>
                    </a:p>
                  </a:txBody>
                  <a:tcPr marL="91420" marR="91420" marT="45700" marB="45700"/>
                </a:tc>
                <a:tc>
                  <a:txBody>
                    <a:bodyPr/>
                    <a:lstStyle/>
                    <a:p>
                      <a:r>
                        <a:rPr lang="en-US" sz="1800" dirty="0"/>
                        <a:t>10:00</a:t>
                      </a:r>
                    </a:p>
                  </a:txBody>
                  <a:tcPr marL="91420" marR="91420" marT="45700" marB="45700"/>
                </a:tc>
                <a:tc>
                  <a:txBody>
                    <a:bodyPr/>
                    <a:lstStyle/>
                    <a:p>
                      <a:r>
                        <a:rPr lang="en-US" sz="1800" dirty="0"/>
                        <a:t>ET</a:t>
                      </a:r>
                    </a:p>
                  </a:txBody>
                  <a:tcPr marL="91420" marR="91420" marT="45700" marB="45700"/>
                </a:tc>
                <a:extLst>
                  <a:ext uri="{0D108BD9-81ED-4DB2-BD59-A6C34878D82A}">
                    <a16:rowId xmlns:a16="http://schemas.microsoft.com/office/drawing/2014/main" val="10002"/>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3"/>
                  </a:ext>
                </a:extLst>
              </a:tr>
              <a:tr h="370681">
                <a:tc>
                  <a:txBody>
                    <a:bodyPr/>
                    <a:lstStyle/>
                    <a:p>
                      <a:r>
                        <a:rPr lang="en-US" sz="1800" dirty="0"/>
                        <a:t>Apr 13</a:t>
                      </a:r>
                    </a:p>
                  </a:txBody>
                  <a:tcPr marL="91420" marR="91420" marT="45700" marB="45700"/>
                </a:tc>
                <a:tc>
                  <a:txBody>
                    <a:bodyPr/>
                    <a:lstStyle/>
                    <a:p>
                      <a:r>
                        <a:rPr lang="en-US" sz="1800" dirty="0"/>
                        <a:t>10:00</a:t>
                      </a:r>
                    </a:p>
                  </a:txBody>
                  <a:tcPr marL="91420" marR="91420" marT="45700" marB="45700"/>
                </a:tc>
                <a:tc>
                  <a:txBody>
                    <a:bodyPr/>
                    <a:lstStyle/>
                    <a:p>
                      <a:r>
                        <a:rPr lang="en-US" sz="1800" dirty="0"/>
                        <a:t>ET</a:t>
                      </a:r>
                    </a:p>
                  </a:txBody>
                  <a:tcPr marL="91420" marR="91420" marT="45700" marB="45700"/>
                </a:tc>
                <a:extLst>
                  <a:ext uri="{0D108BD9-81ED-4DB2-BD59-A6C34878D82A}">
                    <a16:rowId xmlns:a16="http://schemas.microsoft.com/office/drawing/2014/main" val="3972486093"/>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7150580"/>
                  </a:ext>
                </a:extLst>
              </a:tr>
              <a:tr h="370681">
                <a:tc>
                  <a:txBody>
                    <a:bodyPr/>
                    <a:lstStyle/>
                    <a:p>
                      <a:r>
                        <a:rPr lang="en-US" sz="1800" dirty="0"/>
                        <a:t>Apr 27-30</a:t>
                      </a:r>
                    </a:p>
                  </a:txBody>
                  <a:tcPr marL="91420" marR="91420" marT="45700" marB="45700"/>
                </a:tc>
                <a:tc>
                  <a:txBody>
                    <a:bodyPr/>
                    <a:lstStyle/>
                    <a:p>
                      <a:r>
                        <a:rPr lang="en-US" sz="1800" dirty="0"/>
                        <a:t>10:00</a:t>
                      </a:r>
                    </a:p>
                  </a:txBody>
                  <a:tcPr marL="91420" marR="91420" marT="45700" marB="45700"/>
                </a:tc>
                <a:tc>
                  <a:txBody>
                    <a:bodyPr/>
                    <a:lstStyle/>
                    <a:p>
                      <a:r>
                        <a:rPr lang="en-US" sz="1800" dirty="0"/>
                        <a:t>ET</a:t>
                      </a:r>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4293096"/>
            <a:ext cx="864096" cy="5760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002060"/>
                </a:solidFill>
                <a:effectLst/>
                <a:latin typeface="Times New Roman" charset="0"/>
                <a:ea typeface="ＭＳ Ｐゴシック" charset="0"/>
                <a:cs typeface="ＭＳ Ｐゴシック" charset="0"/>
              </a:rPr>
              <a:t>NEXT</a:t>
            </a:r>
          </a:p>
        </p:txBody>
      </p:sp>
    </p:spTree>
    <p:extLst>
      <p:ext uri="{BB962C8B-B14F-4D97-AF65-F5344CB8AC3E}">
        <p14:creationId xmlns:p14="http://schemas.microsoft.com/office/powerpoint/2010/main" val="46206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15</a:t>
            </a:fld>
            <a:endParaRPr lang="en-US" altLang="en-US">
              <a:solidFill>
                <a:schemeClr val="tx1"/>
              </a:solidFill>
            </a:endParaRPr>
          </a:p>
        </p:txBody>
      </p:sp>
      <p:pic>
        <p:nvPicPr>
          <p:cNvPr id="4" name="Content Placeholder 3" descr="A picture containing tree, outdoor, plant&#10;&#10;Description automatically generated">
            <a:extLst>
              <a:ext uri="{FF2B5EF4-FFF2-40B4-BE49-F238E27FC236}">
                <a16:creationId xmlns:a16="http://schemas.microsoft.com/office/drawing/2014/main" id="{CD1FD15F-7129-44A7-91F8-CE90A5DBC435}"/>
              </a:ext>
            </a:extLst>
          </p:cNvPr>
          <p:cNvPicPr>
            <a:picLocks noGrp="1" noChangeAspect="1"/>
          </p:cNvPicPr>
          <p:nvPr>
            <p:ph idx="1"/>
          </p:nvPr>
        </p:nvPicPr>
        <p:blipFill>
          <a:blip r:embed="rId2"/>
          <a:stretch>
            <a:fillRect/>
          </a:stretch>
        </p:blipFill>
        <p:spPr>
          <a:xfrm>
            <a:off x="609600" y="1617519"/>
            <a:ext cx="7764463" cy="43770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3</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4</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13,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Timeline</a:t>
            </a:r>
          </a:p>
          <a:p>
            <a:pPr marL="514350" indent="-514350">
              <a:buFont typeface="Arial" panose="020B0604020202020204" pitchFamily="34" charset="0"/>
              <a:buAutoNum type="arabicPeriod"/>
            </a:pPr>
            <a:r>
              <a:rPr lang="en-US" altLang="en-US" dirty="0"/>
              <a:t>Technical Characteristics</a:t>
            </a:r>
          </a:p>
          <a:p>
            <a:pPr marL="514350" indent="-514350">
              <a:buFont typeface="Arial" panose="020B0604020202020204" pitchFamily="34" charset="0"/>
              <a:buAutoNum type="arabicPeriod"/>
            </a:pPr>
            <a:r>
              <a:rPr lang="en-US" altLang="en-US" dirty="0"/>
              <a:t>May Meeting Planning</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lstStyle/>
          <a:p>
            <a:r>
              <a:rPr lang="en-US" dirty="0"/>
              <a:t>Proposed PAR Scope</a:t>
            </a:r>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92500" lnSpcReduction="20000"/>
          </a:bodyPr>
          <a:lstStyle/>
          <a:p>
            <a:pPr algn="l"/>
            <a:r>
              <a:rPr lang="en-US" sz="1800" b="1" i="0" u="none" strike="noStrike" baseline="0" dirty="0">
                <a:latin typeface="Verdana-Bold"/>
              </a:rPr>
              <a:t>5.2.b Scope of the project: </a:t>
            </a:r>
            <a:r>
              <a:rPr lang="en-US" sz="1800" b="0" i="0" u="none" strike="noStrike" baseline="0" dirty="0">
                <a:latin typeface="Verdana" panose="020B0604030504040204" pitchFamily="34" charset="0"/>
              </a:rPr>
              <a:t>This amendment enhances the Ultra Wideband (UWB) physical layers (PHYs,) medium access control (MAC), and associated ranging techniques while retaining backward compatibility with enhanced ranging capable devices (ERDEVs). Areas of enhancement include: additional coding, preamble and modulation schemes to support improved link budget and/or reduced air-time; additional channels and operating frequencies; interference mitigation techniques to support higher density and higher traffic use cases; improvements to accuracy / precision / reliability and interoperability for high-integrity ranging; schemes to reduce complexity and power consumption; definitions for tightly coupled hybrid operation with narrowband signaling to assist UWB; enhanced native discovery and connection setup mechanisms; sensing capabilities to support presence detection and environment mapping; and mechanisms supporting low-power low-latency streaming as well as high data-rate streaming allowing at least 50 Mbit/s of throughput. Support for peer-to-peer, peer-to-multi-peer, and station-to-infrastructure protocols are in scope, as are infrastructure synchronization mechanisms. This amendment includes safeguards so that the high throughput data use cases will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Tree>
    <p:extLst>
      <p:ext uri="{BB962C8B-B14F-4D97-AF65-F5344CB8AC3E}">
        <p14:creationId xmlns:p14="http://schemas.microsoft.com/office/powerpoint/2010/main" val="32472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 from March</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Continue to dig into use cases and technical requirements</a:t>
            </a:r>
          </a:p>
          <a:p>
            <a:pPr marL="857250" lvl="1" indent="-457200">
              <a:buFont typeface="Arial" panose="020B0604020202020204" pitchFamily="34" charset="0"/>
              <a:buChar char="•"/>
            </a:pPr>
            <a:r>
              <a:rPr lang="en-US" dirty="0"/>
              <a:t>Hear and discuss technical presentations</a:t>
            </a:r>
          </a:p>
          <a:p>
            <a:pPr marL="857250" lvl="1" indent="-457200">
              <a:buFont typeface="Arial" panose="020B0604020202020204" pitchFamily="34" charset="0"/>
              <a:buChar char="•"/>
            </a:pPr>
            <a:r>
              <a:rPr lang="en-US" dirty="0"/>
              <a:t>Consider technical contributions</a:t>
            </a:r>
          </a:p>
          <a:p>
            <a:pPr marL="857250" lvl="1" indent="-457200">
              <a:buFont typeface="Arial" panose="020B0604020202020204" pitchFamily="34" charset="0"/>
              <a:buChar char="•"/>
            </a:pPr>
            <a:r>
              <a:rPr lang="en-US" dirty="0"/>
              <a:t>Develop recommendations for technical framework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70832954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27987</TotalTime>
  <Words>819</Words>
  <Application>Microsoft Office PowerPoint</Application>
  <PresentationFormat>On-screen Show (4:3)</PresentationFormat>
  <Paragraphs>121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Verdana</vt:lpstr>
      <vt:lpstr>Verdana-Bold</vt:lpstr>
      <vt:lpstr>Office Theme</vt:lpstr>
      <vt:lpstr>PowerPoint Presentation</vt:lpstr>
      <vt:lpstr>802.15 Study Group Meeting</vt:lpstr>
      <vt:lpstr>IEEE-SA Patent, Copyright, and Participation Policies</vt:lpstr>
      <vt:lpstr>IEEE 802 Ground Rules</vt:lpstr>
      <vt:lpstr>April 13, 2021 </vt:lpstr>
      <vt:lpstr>Proposed Agenda</vt:lpstr>
      <vt:lpstr>Recap</vt:lpstr>
      <vt:lpstr>Proposed PAR Scope</vt:lpstr>
      <vt:lpstr>Next Steps from March</vt:lpstr>
      <vt:lpstr>Call for Contributions</vt:lpstr>
      <vt:lpstr>Timeline Discussion</vt:lpstr>
      <vt:lpstr>Technical Characteristics Discussion</vt:lpstr>
      <vt:lpstr>Planning for May Interim</vt:lpstr>
      <vt:lpstr>Teleconference Schedule Discussion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153</cp:revision>
  <cp:lastPrinted>2000-03-07T00:55:37Z</cp:lastPrinted>
  <dcterms:created xsi:type="dcterms:W3CDTF">2016-01-17T22:48:36Z</dcterms:created>
  <dcterms:modified xsi:type="dcterms:W3CDTF">2021-04-13T13:55:08Z</dcterms:modified>
  <cp:category/>
</cp:coreProperties>
</file>