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87" r:id="rId2"/>
    <p:sldId id="290" r:id="rId3"/>
    <p:sldId id="304" r:id="rId4"/>
    <p:sldId id="317" r:id="rId5"/>
    <p:sldId id="300" r:id="rId6"/>
    <p:sldId id="302" r:id="rId7"/>
    <p:sldId id="312" r:id="rId8"/>
    <p:sldId id="315" r:id="rId9"/>
    <p:sldId id="316" r:id="rId10"/>
    <p:sldId id="314" r:id="rId11"/>
    <p:sldId id="298" r:id="rId12"/>
    <p:sldId id="296" r:id="rId1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8" d="100"/>
          <a:sy n="118" d="100"/>
        </p:scale>
        <p:origin x="1776"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15-21-0203-00-nuwb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Agenda and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March 30,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60" y="1567559"/>
            <a:ext cx="4898504" cy="4721695"/>
          </a:xfrm>
        </p:spPr>
        <p:txBody>
          <a:bodyPr>
            <a:normAutofit/>
          </a:bodyPr>
          <a:lstStyle/>
          <a:p>
            <a:pPr marL="400050" lvl="1" indent="0">
              <a:defRPr/>
            </a:pPr>
            <a:r>
              <a:rPr lang="en-US" dirty="0"/>
              <a:t>Bi-weekly  </a:t>
            </a:r>
          </a:p>
          <a:p>
            <a:pPr marL="400050" lvl="1" indent="0">
              <a:defRPr/>
            </a:pPr>
            <a:r>
              <a:rPr lang="en-US" dirty="0"/>
              <a:t>10:00 ET (07:00 PT)</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10</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1010006365"/>
              </p:ext>
            </p:extLst>
          </p:nvPr>
        </p:nvGraphicFramePr>
        <p:xfrm>
          <a:off x="5508104" y="2125663"/>
          <a:ext cx="3133566" cy="360548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541278">
                  <a:extLst>
                    <a:ext uri="{9D8B030D-6E8A-4147-A177-3AD203B41FA5}">
                      <a16:colId xmlns:a16="http://schemas.microsoft.com/office/drawing/2014/main" val="20002"/>
                    </a:ext>
                  </a:extLst>
                </a:gridCol>
              </a:tblGrid>
              <a:tr h="370681">
                <a:tc>
                  <a:txBody>
                    <a:bodyPr/>
                    <a:lstStyle/>
                    <a:p>
                      <a:r>
                        <a:rPr lang="en-US" sz="1800" dirty="0"/>
                        <a:t>Week</a:t>
                      </a:r>
                    </a:p>
                  </a:txBody>
                  <a:tcPr marL="91420" marR="91420" marT="45700" marB="45700"/>
                </a:tc>
                <a:tc gridSpan="2">
                  <a:txBody>
                    <a:bodyPr/>
                    <a:lstStyle/>
                    <a:p>
                      <a:r>
                        <a:rPr lang="en-US" sz="1800" dirty="0"/>
                        <a:t>Time</a:t>
                      </a:r>
                    </a:p>
                  </a:txBody>
                  <a:tcPr marL="91420" marR="91420" marT="45700" marB="45700"/>
                </a:tc>
                <a:tc hMerge="1">
                  <a:txBody>
                    <a:bodyPr/>
                    <a:lstStyle/>
                    <a:p>
                      <a:endParaRPr lang="en-US" sz="1800" dirty="0"/>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1"/>
                  </a:ext>
                </a:extLst>
              </a:tr>
              <a:tr h="370681">
                <a:tc>
                  <a:txBody>
                    <a:bodyPr/>
                    <a:lstStyle/>
                    <a:p>
                      <a:r>
                        <a:rPr lang="en-US" sz="1800" dirty="0"/>
                        <a:t>March 30</a:t>
                      </a:r>
                    </a:p>
                  </a:txBody>
                  <a:tcPr marL="91420" marR="91420" marT="45700" marB="45700"/>
                </a:tc>
                <a:tc>
                  <a:txBody>
                    <a:bodyPr/>
                    <a:lstStyle/>
                    <a:p>
                      <a:r>
                        <a:rPr lang="en-US" sz="1800" dirty="0"/>
                        <a:t>10:00</a:t>
                      </a:r>
                    </a:p>
                  </a:txBody>
                  <a:tcPr marL="91420" marR="91420" marT="45700" marB="45700"/>
                </a:tc>
                <a:tc>
                  <a:txBody>
                    <a:bodyPr/>
                    <a:lstStyle/>
                    <a:p>
                      <a:r>
                        <a:rPr lang="en-US" sz="1800" dirty="0"/>
                        <a:t>ET</a:t>
                      </a:r>
                    </a:p>
                  </a:txBody>
                  <a:tcPr marL="91420" marR="91420" marT="45700" marB="45700"/>
                </a:tc>
                <a:extLst>
                  <a:ext uri="{0D108BD9-81ED-4DB2-BD59-A6C34878D82A}">
                    <a16:rowId xmlns:a16="http://schemas.microsoft.com/office/drawing/2014/main" val="10002"/>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3"/>
                  </a:ext>
                </a:extLst>
              </a:tr>
              <a:tr h="370681">
                <a:tc>
                  <a:txBody>
                    <a:bodyPr/>
                    <a:lstStyle/>
                    <a:p>
                      <a:r>
                        <a:rPr lang="en-US" sz="1800" dirty="0"/>
                        <a:t>Apr 13</a:t>
                      </a:r>
                    </a:p>
                  </a:txBody>
                  <a:tcPr marL="91420" marR="91420" marT="45700" marB="45700"/>
                </a:tc>
                <a:tc>
                  <a:txBody>
                    <a:bodyPr/>
                    <a:lstStyle/>
                    <a:p>
                      <a:r>
                        <a:rPr lang="en-US" sz="1800" dirty="0"/>
                        <a:t>10:00</a:t>
                      </a:r>
                    </a:p>
                  </a:txBody>
                  <a:tcPr marL="91420" marR="91420" marT="45700" marB="45700"/>
                </a:tc>
                <a:tc>
                  <a:txBody>
                    <a:bodyPr/>
                    <a:lstStyle/>
                    <a:p>
                      <a:r>
                        <a:rPr lang="en-US" sz="1800" dirty="0"/>
                        <a:t>ET</a:t>
                      </a:r>
                    </a:p>
                  </a:txBody>
                  <a:tcPr marL="91420" marR="91420" marT="45700" marB="45700"/>
                </a:tc>
                <a:extLst>
                  <a:ext uri="{0D108BD9-81ED-4DB2-BD59-A6C34878D82A}">
                    <a16:rowId xmlns:a16="http://schemas.microsoft.com/office/drawing/2014/main" val="3972486093"/>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7150580"/>
                  </a:ext>
                </a:extLst>
              </a:tr>
              <a:tr h="370681">
                <a:tc>
                  <a:txBody>
                    <a:bodyPr/>
                    <a:lstStyle/>
                    <a:p>
                      <a:r>
                        <a:rPr lang="en-US" sz="1800" dirty="0"/>
                        <a:t>Apr 27-30</a:t>
                      </a:r>
                    </a:p>
                  </a:txBody>
                  <a:tcPr marL="91420" marR="91420" marT="45700" marB="45700"/>
                </a:tc>
                <a:tc>
                  <a:txBody>
                    <a:bodyPr/>
                    <a:lstStyle/>
                    <a:p>
                      <a:r>
                        <a:rPr lang="en-US" sz="1800" dirty="0"/>
                        <a:t>10:00</a:t>
                      </a:r>
                    </a:p>
                  </a:txBody>
                  <a:tcPr marL="91420" marR="91420" marT="45700" marB="45700"/>
                </a:tc>
                <a:tc>
                  <a:txBody>
                    <a:bodyPr/>
                    <a:lstStyle/>
                    <a:p>
                      <a:r>
                        <a:rPr lang="en-US" sz="1800" dirty="0"/>
                        <a:t>ET</a:t>
                      </a:r>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bl>
          </a:graphicData>
        </a:graphic>
      </p:graphicFrame>
    </p:spTree>
    <p:extLst>
      <p:ext uri="{BB962C8B-B14F-4D97-AF65-F5344CB8AC3E}">
        <p14:creationId xmlns:p14="http://schemas.microsoft.com/office/powerpoint/2010/main" val="46206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11</a:t>
            </a:fld>
            <a:endParaRPr lang="en-US" altLang="en-US">
              <a:solidFill>
                <a:schemeClr val="tx1"/>
              </a:solidFill>
            </a:endParaRPr>
          </a:p>
        </p:txBody>
      </p:sp>
      <p:pic>
        <p:nvPicPr>
          <p:cNvPr id="4" name="Content Placeholder 3" descr="A picture containing tree, outdoor, plant&#10;&#10;Description automatically generated">
            <a:extLst>
              <a:ext uri="{FF2B5EF4-FFF2-40B4-BE49-F238E27FC236}">
                <a16:creationId xmlns:a16="http://schemas.microsoft.com/office/drawing/2014/main" id="{CD1FD15F-7129-44A7-91F8-CE90A5DBC435}"/>
              </a:ext>
            </a:extLst>
          </p:cNvPr>
          <p:cNvPicPr>
            <a:picLocks noGrp="1" noChangeAspect="1"/>
          </p:cNvPicPr>
          <p:nvPr>
            <p:ph idx="1"/>
          </p:nvPr>
        </p:nvPicPr>
        <p:blipFill>
          <a:blip r:embed="rId2"/>
          <a:stretch>
            <a:fillRect/>
          </a:stretch>
        </p:blipFill>
        <p:spPr>
          <a:xfrm>
            <a:off x="609600" y="1617519"/>
            <a:ext cx="7764463" cy="43770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12</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3</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4</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March 30,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Review Technical Characteristics</a:t>
            </a:r>
          </a:p>
          <a:p>
            <a:pPr marL="514350" indent="-514350">
              <a:buFont typeface="Arial" panose="020B0604020202020204" pitchFamily="34" charset="0"/>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 from March</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Continue to dig into use cases and technical requirements</a:t>
            </a:r>
          </a:p>
          <a:p>
            <a:pPr marL="857250" lvl="1" indent="-457200">
              <a:buFont typeface="Arial" panose="020B0604020202020204" pitchFamily="34" charset="0"/>
              <a:buChar char="•"/>
            </a:pPr>
            <a:r>
              <a:rPr lang="en-US" dirty="0"/>
              <a:t>Hear and discuss technical presentations</a:t>
            </a:r>
          </a:p>
          <a:p>
            <a:pPr marL="857250" lvl="1" indent="-457200">
              <a:buFont typeface="Arial" panose="020B0604020202020204" pitchFamily="34" charset="0"/>
              <a:buChar char="•"/>
            </a:pPr>
            <a:r>
              <a:rPr lang="en-US" dirty="0"/>
              <a:t>Consider technical contributions</a:t>
            </a:r>
          </a:p>
          <a:p>
            <a:pPr marL="857250" lvl="1" indent="-457200">
              <a:buFont typeface="Arial" panose="020B0604020202020204" pitchFamily="34" charset="0"/>
              <a:buChar char="•"/>
            </a:pPr>
            <a:r>
              <a:rPr lang="en-US" dirty="0"/>
              <a:t>Develop recommendations for technical framework </a:t>
            </a:r>
          </a:p>
          <a:p>
            <a:pPr marL="457200" indent="-457200">
              <a:buFont typeface="Arial" panose="020B0604020202020204" pitchFamily="34" charset="0"/>
              <a:buChar char="•"/>
            </a:pPr>
            <a:r>
              <a:rPr lang="en-US" dirty="0"/>
              <a:t>Move PAR and CSD through 802 and SA Processes</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70832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A490-86DF-44CA-BEBA-4E6CE49C1A7C}"/>
              </a:ext>
            </a:extLst>
          </p:cNvPr>
          <p:cNvSpPr>
            <a:spLocks noGrp="1"/>
          </p:cNvSpPr>
          <p:nvPr>
            <p:ph type="title"/>
          </p:nvPr>
        </p:nvSpPr>
        <p:spPr/>
        <p:txBody>
          <a:bodyPr/>
          <a:lstStyle/>
          <a:p>
            <a:r>
              <a:rPr lang="en-US" dirty="0"/>
              <a:t>Call for Contributions</a:t>
            </a:r>
          </a:p>
        </p:txBody>
      </p:sp>
      <p:sp>
        <p:nvSpPr>
          <p:cNvPr id="3" name="Content Placeholder 2">
            <a:extLst>
              <a:ext uri="{FF2B5EF4-FFF2-40B4-BE49-F238E27FC236}">
                <a16:creationId xmlns:a16="http://schemas.microsoft.com/office/drawing/2014/main" id="{5F28AF5C-2502-4C67-98C9-F3DC535799D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Continue refining technical requirements</a:t>
            </a:r>
          </a:p>
          <a:p>
            <a:pPr marL="457200" indent="-457200">
              <a:buFont typeface="Arial" panose="020B0604020202020204" pitchFamily="34" charset="0"/>
              <a:buChar char="•"/>
            </a:pPr>
            <a:r>
              <a:rPr lang="en-US" dirty="0"/>
              <a:t>Begin to hear technical content contributions</a:t>
            </a:r>
          </a:p>
          <a:p>
            <a:pPr marL="857250" lvl="1" indent="-457200">
              <a:buFont typeface="Arial" panose="020B0604020202020204" pitchFamily="34" charset="0"/>
              <a:buChar char="•"/>
            </a:pPr>
            <a:r>
              <a:rPr lang="en-US" dirty="0"/>
              <a:t>Proposed changes to the base standard</a:t>
            </a:r>
          </a:p>
          <a:p>
            <a:pPr marL="1257300" lvl="2" indent="-457200">
              <a:buFont typeface="Arial" panose="020B0604020202020204" pitchFamily="34" charset="0"/>
              <a:buChar char="•"/>
            </a:pPr>
            <a:r>
              <a:rPr lang="en-US" dirty="0"/>
              <a:t>802.15.4-2020 + all approved amendments:</a:t>
            </a:r>
          </a:p>
          <a:p>
            <a:pPr marL="1714500" lvl="3" indent="-457200">
              <a:buFont typeface="Arial" panose="020B0604020202020204" pitchFamily="34" charset="0"/>
              <a:buChar char="•"/>
            </a:pPr>
            <a:r>
              <a:rPr lang="en-US" dirty="0"/>
              <a:t>802.15.4z, 802.15.4w</a:t>
            </a:r>
          </a:p>
          <a:p>
            <a:pPr marL="857250" lvl="1" indent="-457200">
              <a:buFont typeface="Arial" panose="020B0604020202020204" pitchFamily="34" charset="0"/>
              <a:buChar char="•"/>
            </a:pPr>
            <a:r>
              <a:rPr lang="en-US" dirty="0"/>
              <a:t>Analysis and supporting background information</a:t>
            </a:r>
          </a:p>
          <a:p>
            <a:pPr marL="457200" indent="-457200">
              <a:buFont typeface="Arial" panose="020B0604020202020204" pitchFamily="34" charset="0"/>
              <a:buChar char="•"/>
            </a:pPr>
            <a:r>
              <a:rPr lang="en-US" dirty="0"/>
              <a:t>Areas of focus:</a:t>
            </a:r>
          </a:p>
          <a:p>
            <a:pPr marL="857250" lvl="1" indent="-457200">
              <a:buFont typeface="Arial" panose="020B0604020202020204" pitchFamily="34" charset="0"/>
              <a:buChar char="•"/>
            </a:pPr>
            <a:r>
              <a:rPr lang="en-US" dirty="0"/>
              <a:t>PHY changes</a:t>
            </a:r>
          </a:p>
          <a:p>
            <a:pPr marL="857250" lvl="1" indent="-457200">
              <a:buFont typeface="Arial" panose="020B0604020202020204" pitchFamily="34" charset="0"/>
              <a:buChar char="•"/>
            </a:pPr>
            <a:r>
              <a:rPr lang="en-US" dirty="0"/>
              <a:t>MAC changes</a:t>
            </a:r>
          </a:p>
          <a:p>
            <a:pPr marL="857250" lvl="1" indent="-457200">
              <a:buFont typeface="Arial" panose="020B0604020202020204" pitchFamily="34" charset="0"/>
              <a:buChar char="•"/>
            </a:pPr>
            <a:r>
              <a:rPr lang="en-US" dirty="0"/>
              <a:t>Coexistence</a:t>
            </a:r>
          </a:p>
          <a:p>
            <a:pPr marL="857250" lvl="1" indent="-457200">
              <a:buFont typeface="Arial" panose="020B0604020202020204" pitchFamily="34" charset="0"/>
              <a:buChar char="•"/>
            </a:pPr>
            <a:r>
              <a:rPr lang="en-US" dirty="0"/>
              <a:t>Performance analysis</a:t>
            </a:r>
          </a:p>
          <a:p>
            <a:pPr marL="857250" lvl="1" indent="-457200">
              <a:buFont typeface="Arial" panose="020B0604020202020204" pitchFamily="34" charset="0"/>
              <a:buChar char="•"/>
            </a:pPr>
            <a:r>
              <a:rPr lang="en-US" dirty="0" err="1"/>
              <a:t>etc</a:t>
            </a:r>
            <a:endParaRPr lang="en-US" dirty="0"/>
          </a:p>
        </p:txBody>
      </p:sp>
      <p:sp>
        <p:nvSpPr>
          <p:cNvPr id="4" name="Slide Number Placeholder 3">
            <a:extLst>
              <a:ext uri="{FF2B5EF4-FFF2-40B4-BE49-F238E27FC236}">
                <a16:creationId xmlns:a16="http://schemas.microsoft.com/office/drawing/2014/main" id="{C87C7943-5F85-4B19-AB4F-4AB36062698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144447528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27975</TotalTime>
  <Words>553</Words>
  <Application>Microsoft Office PowerPoint</Application>
  <PresentationFormat>On-screen Show (4:3)</PresentationFormat>
  <Paragraphs>105</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802.15 Study Group Meeting</vt:lpstr>
      <vt:lpstr>IEEE-SA Patent, Copyright, and Participation Policies</vt:lpstr>
      <vt:lpstr>IEEE 802 Ground Rules</vt:lpstr>
      <vt:lpstr>March 30, 2021 </vt:lpstr>
      <vt:lpstr>Proposed Agenda</vt:lpstr>
      <vt:lpstr>Recap</vt:lpstr>
      <vt:lpstr>Next Steps from March</vt:lpstr>
      <vt:lpstr>Call for Contributions</vt:lpstr>
      <vt:lpstr>Teleconference Schedule Discussion</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150</cp:revision>
  <cp:lastPrinted>2000-03-07T00:55:37Z</cp:lastPrinted>
  <dcterms:created xsi:type="dcterms:W3CDTF">2016-01-17T22:48:36Z</dcterms:created>
  <dcterms:modified xsi:type="dcterms:W3CDTF">2021-03-30T13:32:08Z</dcterms:modified>
  <cp:category/>
</cp:coreProperties>
</file>