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9"/>
  </p:notesMasterIdLst>
  <p:handoutMasterIdLst>
    <p:handoutMasterId r:id="rId100"/>
  </p:handoutMasterIdLst>
  <p:sldIdLst>
    <p:sldId id="257" r:id="rId2"/>
    <p:sldId id="302" r:id="rId3"/>
    <p:sldId id="307" r:id="rId4"/>
    <p:sldId id="321" r:id="rId5"/>
    <p:sldId id="320" r:id="rId6"/>
    <p:sldId id="313" r:id="rId7"/>
    <p:sldId id="322" r:id="rId8"/>
    <p:sldId id="323" r:id="rId9"/>
    <p:sldId id="324" r:id="rId10"/>
    <p:sldId id="325" r:id="rId11"/>
    <p:sldId id="326" r:id="rId12"/>
    <p:sldId id="264" r:id="rId13"/>
    <p:sldId id="308" r:id="rId14"/>
    <p:sldId id="359" r:id="rId15"/>
    <p:sldId id="292" r:id="rId16"/>
    <p:sldId id="293" r:id="rId17"/>
    <p:sldId id="267" r:id="rId18"/>
    <p:sldId id="269" r:id="rId19"/>
    <p:sldId id="268" r:id="rId20"/>
    <p:sldId id="270" r:id="rId21"/>
    <p:sldId id="381" r:id="rId22"/>
    <p:sldId id="297" r:id="rId23"/>
    <p:sldId id="327" r:id="rId24"/>
    <p:sldId id="262" r:id="rId25"/>
    <p:sldId id="332" r:id="rId26"/>
    <p:sldId id="335" r:id="rId27"/>
    <p:sldId id="344" r:id="rId28"/>
    <p:sldId id="346" r:id="rId29"/>
    <p:sldId id="345" r:id="rId30"/>
    <p:sldId id="343" r:id="rId31"/>
    <p:sldId id="311" r:id="rId32"/>
    <p:sldId id="352" r:id="rId33"/>
    <p:sldId id="353" r:id="rId34"/>
    <p:sldId id="355" r:id="rId35"/>
    <p:sldId id="356" r:id="rId36"/>
    <p:sldId id="354" r:id="rId37"/>
    <p:sldId id="357" r:id="rId38"/>
    <p:sldId id="383" r:id="rId39"/>
    <p:sldId id="258" r:id="rId40"/>
    <p:sldId id="259" r:id="rId41"/>
    <p:sldId id="260" r:id="rId42"/>
    <p:sldId id="261" r:id="rId43"/>
    <p:sldId id="384" r:id="rId44"/>
    <p:sldId id="263" r:id="rId45"/>
    <p:sldId id="385" r:id="rId46"/>
    <p:sldId id="265" r:id="rId47"/>
    <p:sldId id="266" r:id="rId48"/>
    <p:sldId id="386" r:id="rId49"/>
    <p:sldId id="387" r:id="rId50"/>
    <p:sldId id="388" r:id="rId51"/>
    <p:sldId id="389" r:id="rId52"/>
    <p:sldId id="855" r:id="rId53"/>
    <p:sldId id="425" r:id="rId54"/>
    <p:sldId id="754" r:id="rId55"/>
    <p:sldId id="828" r:id="rId56"/>
    <p:sldId id="853" r:id="rId57"/>
    <p:sldId id="1004" r:id="rId58"/>
    <p:sldId id="938" r:id="rId59"/>
    <p:sldId id="990" r:id="rId60"/>
    <p:sldId id="1001" r:id="rId61"/>
    <p:sldId id="993" r:id="rId62"/>
    <p:sldId id="1003" r:id="rId63"/>
    <p:sldId id="256" r:id="rId64"/>
    <p:sldId id="985" r:id="rId65"/>
    <p:sldId id="965" r:id="rId66"/>
    <p:sldId id="1006" r:id="rId67"/>
    <p:sldId id="1007" r:id="rId68"/>
    <p:sldId id="291" r:id="rId69"/>
    <p:sldId id="287" r:id="rId70"/>
    <p:sldId id="294" r:id="rId71"/>
    <p:sldId id="285" r:id="rId72"/>
    <p:sldId id="283" r:id="rId73"/>
    <p:sldId id="1011" r:id="rId74"/>
    <p:sldId id="1009" r:id="rId75"/>
    <p:sldId id="312" r:id="rId76"/>
    <p:sldId id="1010" r:id="rId77"/>
    <p:sldId id="319" r:id="rId78"/>
    <p:sldId id="317" r:id="rId79"/>
    <p:sldId id="318" r:id="rId80"/>
    <p:sldId id="315" r:id="rId81"/>
    <p:sldId id="316" r:id="rId82"/>
    <p:sldId id="1013" r:id="rId83"/>
    <p:sldId id="1014" r:id="rId84"/>
    <p:sldId id="1015" r:id="rId85"/>
    <p:sldId id="1016" r:id="rId86"/>
    <p:sldId id="1017" r:id="rId87"/>
    <p:sldId id="289" r:id="rId88"/>
    <p:sldId id="1018" r:id="rId89"/>
    <p:sldId id="1019" r:id="rId90"/>
    <p:sldId id="304" r:id="rId91"/>
    <p:sldId id="1986" r:id="rId92"/>
    <p:sldId id="1988" r:id="rId93"/>
    <p:sldId id="1987" r:id="rId94"/>
    <p:sldId id="375" r:id="rId95"/>
    <p:sldId id="342" r:id="rId96"/>
    <p:sldId id="380" r:id="rId97"/>
    <p:sldId id="365" r:id="rId98"/>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44"/>
    <p:restoredTop sz="94676" autoAdjust="0"/>
  </p:normalViewPr>
  <p:slideViewPr>
    <p:cSldViewPr>
      <p:cViewPr varScale="1">
        <p:scale>
          <a:sx n="122" d="100"/>
          <a:sy n="122" d="100"/>
        </p:scale>
        <p:origin x="1128"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4" d="100"/>
          <a:sy n="54" d="100"/>
        </p:scale>
        <p:origin x="-176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29000" y="93663"/>
            <a:ext cx="27844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2051" name="Rectangle 3"/>
          <p:cNvSpPr>
            <a:spLocks noGrp="1" noChangeArrowheads="1"/>
          </p:cNvSpPr>
          <p:nvPr>
            <p:ph type="dt" idx="1"/>
          </p:nvPr>
        </p:nvSpPr>
        <p:spPr bwMode="auto">
          <a:xfrm>
            <a:off x="646113" y="93663"/>
            <a:ext cx="2708275"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11268" name="Rectangle 4"/>
          <p:cNvSpPr>
            <a:spLocks noGrp="1" noRot="1" noChangeAspect="1" noChangeArrowheads="1" noTextEdit="1"/>
          </p:cNvSpPr>
          <p:nvPr>
            <p:ph type="sldImg" idx="2"/>
          </p:nvPr>
        </p:nvSpPr>
        <p:spPr bwMode="auto">
          <a:xfrm>
            <a:off x="1149350" y="690563"/>
            <a:ext cx="4559300" cy="341788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6" tIns="45430" rIns="92426" bIns="454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30625" y="8853488"/>
            <a:ext cx="248285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0850" lvl="4" algn="r" defTabSz="920750">
              <a:defRPr sz="1200">
                <a:latin typeface="Times New Roman" pitchFamily="18" charset="0"/>
                <a:ea typeface="+mn-ea"/>
              </a:defRPr>
            </a:lvl5pPr>
          </a:lstStyle>
          <a:p>
            <a:pPr lvl="4">
              <a:defRPr/>
            </a:pPr>
            <a:r>
              <a:rPr lang="en-US"/>
              <a:t>Robert F. Heile</a:t>
            </a:r>
          </a:p>
        </p:txBody>
      </p:sp>
      <p:sp>
        <p:nvSpPr>
          <p:cNvPr id="2055" name="Rectangle 7"/>
          <p:cNvSpPr>
            <a:spLocks noGrp="1" noChangeArrowheads="1"/>
          </p:cNvSpPr>
          <p:nvPr>
            <p:ph type="sldNum" sz="quarter" idx="5"/>
          </p:nvPr>
        </p:nvSpPr>
        <p:spPr bwMode="auto">
          <a:xfrm>
            <a:off x="2901950" y="8853488"/>
            <a:ext cx="792163"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200"/>
            </a:lvl1pPr>
          </a:lstStyle>
          <a:p>
            <a:pPr>
              <a:defRPr/>
            </a:pPr>
            <a:r>
              <a:rPr lang="en-US"/>
              <a:t>Page </a:t>
            </a:r>
            <a:fld id="{1F2982AE-4AC0-4827-9429-EE34FEB86134}" type="slidenum">
              <a:rPr lang="en-US"/>
              <a:pPr>
                <a:defRPr/>
              </a:pPr>
              <a:t>‹#›</a:t>
            </a:fld>
            <a:endParaRPr lang="en-US"/>
          </a:p>
        </p:txBody>
      </p:sp>
      <p:sp>
        <p:nvSpPr>
          <p:cNvPr id="11272" name="Rectangle 8"/>
          <p:cNvSpPr>
            <a:spLocks noChangeArrowheads="1"/>
          </p:cNvSpPr>
          <p:nvPr/>
        </p:nvSpPr>
        <p:spPr bwMode="auto">
          <a:xfrm>
            <a:off x="715963" y="8853488"/>
            <a:ext cx="70326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01700">
              <a:defRPr/>
            </a:pPr>
            <a:r>
              <a:rPr lang="en-US" sz="1200">
                <a:latin typeface="Times New Roman" charset="0"/>
                <a:ea typeface="ＭＳ Ｐゴシック" charset="0"/>
              </a:rPr>
              <a:t>Submission</a:t>
            </a:r>
          </a:p>
        </p:txBody>
      </p:sp>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doc.: IEEE 802.15-01/468r0</a:t>
            </a:r>
          </a:p>
        </p:txBody>
      </p:sp>
      <p:sp>
        <p:nvSpPr>
          <p:cNvPr id="12291" name="Rectangle 3"/>
          <p:cNvSpPr>
            <a:spLocks noGrp="1" noChangeArrowheads="1"/>
          </p:cNvSpPr>
          <p:nvPr>
            <p:ph type="dt" sz="quarter"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2057400" indent="-228600" defTabSz="920750">
              <a:defRPr sz="3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November 2001</a:t>
            </a:r>
          </a:p>
        </p:txBody>
      </p:sp>
      <p:sp>
        <p:nvSpPr>
          <p:cNvPr id="12292" name="Rectangle 6"/>
          <p:cNvSpPr>
            <a:spLocks noGrp="1" noChangeArrowheads="1"/>
          </p:cNvSpPr>
          <p:nvPr>
            <p:ph type="ftr" sz="quarter" idx="4"/>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defTabSz="920750">
              <a:defRPr sz="3200">
                <a:solidFill>
                  <a:schemeClr val="tx1"/>
                </a:solidFill>
                <a:latin typeface="Times New Roman" charset="0"/>
                <a:ea typeface="ＭＳ Ｐゴシック" charset="0"/>
              </a:defRPr>
            </a:lvl1pPr>
            <a:lvl2pPr marL="742950" indent="-285750" defTabSz="920750">
              <a:defRPr sz="3200">
                <a:solidFill>
                  <a:schemeClr val="tx1"/>
                </a:solidFill>
                <a:latin typeface="Times New Roman" charset="0"/>
                <a:ea typeface="ＭＳ Ｐゴシック" charset="0"/>
              </a:defRPr>
            </a:lvl2pPr>
            <a:lvl3pPr marL="1143000" indent="-228600" defTabSz="920750">
              <a:defRPr sz="3200">
                <a:solidFill>
                  <a:schemeClr val="tx1"/>
                </a:solidFill>
                <a:latin typeface="Times New Roman" charset="0"/>
                <a:ea typeface="ＭＳ Ｐゴシック" charset="0"/>
              </a:defRPr>
            </a:lvl3pPr>
            <a:lvl4pPr marL="1600200" indent="-228600" defTabSz="920750">
              <a:defRPr sz="3200">
                <a:solidFill>
                  <a:schemeClr val="tx1"/>
                </a:solidFill>
                <a:latin typeface="Times New Roman" charset="0"/>
                <a:ea typeface="ＭＳ Ｐゴシック" charset="0"/>
              </a:defRPr>
            </a:lvl4pPr>
            <a:lvl5pPr marL="450850" defTabSz="920750">
              <a:defRPr sz="3200">
                <a:solidFill>
                  <a:schemeClr val="tx1"/>
                </a:solidFill>
                <a:latin typeface="Times New Roman" charset="0"/>
                <a:ea typeface="ＭＳ Ｐゴシック" charset="0"/>
              </a:defRPr>
            </a:lvl5pPr>
            <a:lvl6pPr marL="908050" defTabSz="920750" eaLnBrk="0" fontAlgn="base" hangingPunct="0">
              <a:spcBef>
                <a:spcPct val="0"/>
              </a:spcBef>
              <a:spcAft>
                <a:spcPct val="0"/>
              </a:spcAft>
              <a:defRPr sz="3200">
                <a:solidFill>
                  <a:schemeClr val="tx1"/>
                </a:solidFill>
                <a:latin typeface="Times New Roman" charset="0"/>
                <a:ea typeface="ＭＳ Ｐゴシック" charset="0"/>
              </a:defRPr>
            </a:lvl6pPr>
            <a:lvl7pPr marL="1365250" defTabSz="920750" eaLnBrk="0" fontAlgn="base" hangingPunct="0">
              <a:spcBef>
                <a:spcPct val="0"/>
              </a:spcBef>
              <a:spcAft>
                <a:spcPct val="0"/>
              </a:spcAft>
              <a:defRPr sz="3200">
                <a:solidFill>
                  <a:schemeClr val="tx1"/>
                </a:solidFill>
                <a:latin typeface="Times New Roman" charset="0"/>
                <a:ea typeface="ＭＳ Ｐゴシック" charset="0"/>
              </a:defRPr>
            </a:lvl7pPr>
            <a:lvl8pPr marL="1822450" defTabSz="920750" eaLnBrk="0" fontAlgn="base" hangingPunct="0">
              <a:spcBef>
                <a:spcPct val="0"/>
              </a:spcBef>
              <a:spcAft>
                <a:spcPct val="0"/>
              </a:spcAft>
              <a:defRPr sz="3200">
                <a:solidFill>
                  <a:schemeClr val="tx1"/>
                </a:solidFill>
                <a:latin typeface="Times New Roman" charset="0"/>
                <a:ea typeface="ＭＳ Ｐゴシック" charset="0"/>
              </a:defRPr>
            </a:lvl8pPr>
            <a:lvl9pPr marL="2279650" defTabSz="920750" eaLnBrk="0" fontAlgn="base" hangingPunct="0">
              <a:spcBef>
                <a:spcPct val="0"/>
              </a:spcBef>
              <a:spcAft>
                <a:spcPct val="0"/>
              </a:spcAft>
              <a:defRPr sz="3200">
                <a:solidFill>
                  <a:schemeClr val="tx1"/>
                </a:solidFill>
                <a:latin typeface="Times New Roman" charset="0"/>
                <a:ea typeface="ＭＳ Ｐゴシック" charset="0"/>
              </a:defRPr>
            </a:lvl9pPr>
          </a:lstStyle>
          <a:p>
            <a:pPr lvl="4">
              <a:defRPr/>
            </a:pPr>
            <a:r>
              <a:rPr lang="en-US" sz="1200"/>
              <a:t>Robert F. Heile</a:t>
            </a:r>
          </a:p>
        </p:txBody>
      </p:sp>
      <p:sp>
        <p:nvSpPr>
          <p:cNvPr id="12293"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0750">
              <a:defRPr sz="3200">
                <a:solidFill>
                  <a:schemeClr val="tx1"/>
                </a:solidFill>
                <a:latin typeface="Times New Roman" pitchFamily="18" charset="0"/>
                <a:ea typeface="ＭＳ Ｐゴシック" pitchFamily="34" charset="-128"/>
              </a:defRPr>
            </a:lvl1pPr>
            <a:lvl2pPr marL="742950" indent="-285750" defTabSz="920750">
              <a:defRPr sz="3200">
                <a:solidFill>
                  <a:schemeClr val="tx1"/>
                </a:solidFill>
                <a:latin typeface="Times New Roman" pitchFamily="18" charset="0"/>
                <a:ea typeface="ＭＳ Ｐゴシック" pitchFamily="34" charset="-128"/>
              </a:defRPr>
            </a:lvl2pPr>
            <a:lvl3pPr marL="1143000" indent="-228600" defTabSz="920750">
              <a:defRPr sz="3200">
                <a:solidFill>
                  <a:schemeClr val="tx1"/>
                </a:solidFill>
                <a:latin typeface="Times New Roman" pitchFamily="18" charset="0"/>
                <a:ea typeface="ＭＳ Ｐゴシック" pitchFamily="34" charset="-128"/>
              </a:defRPr>
            </a:lvl3pPr>
            <a:lvl4pPr marL="1600200" indent="-228600" defTabSz="920750">
              <a:defRPr sz="3200">
                <a:solidFill>
                  <a:schemeClr val="tx1"/>
                </a:solidFill>
                <a:latin typeface="Times New Roman" pitchFamily="18" charset="0"/>
                <a:ea typeface="ＭＳ Ｐゴシック" pitchFamily="34" charset="-128"/>
              </a:defRPr>
            </a:lvl4pPr>
            <a:lvl5pPr marL="2057400" indent="-228600" defTabSz="920750">
              <a:defRPr sz="3200">
                <a:solidFill>
                  <a:schemeClr val="tx1"/>
                </a:solidFill>
                <a:latin typeface="Times New Roman" pitchFamily="18" charset="0"/>
                <a:ea typeface="ＭＳ Ｐゴシック" pitchFamily="34" charset="-128"/>
              </a:defRPr>
            </a:lvl5pPr>
            <a:lvl6pPr marL="25146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defTabSz="92075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Page </a:t>
            </a:r>
            <a:fld id="{EE0C0662-F9B9-478B-8A57-20DF80B6F5C6}" type="slidenum">
              <a:rPr lang="en-US" sz="1200" smtClean="0"/>
              <a:pPr>
                <a:defRPr/>
              </a:pPr>
              <a:t>1</a:t>
            </a:fld>
            <a:endParaRPr lang="en-US" sz="1200"/>
          </a:p>
        </p:txBody>
      </p:sp>
      <p:sp>
        <p:nvSpPr>
          <p:cNvPr id="12294" name="Rectangle 2"/>
          <p:cNvSpPr>
            <a:spLocks noGrp="1" noRot="1" noChangeAspect="1" noChangeArrowheads="1" noTextEdit="1"/>
          </p:cNvSpPr>
          <p:nvPr>
            <p:ph type="sldImg"/>
          </p:nvPr>
        </p:nvSpPr>
        <p:spPr>
          <a:xfrm>
            <a:off x="1150938" y="690563"/>
            <a:ext cx="4556125" cy="3417887"/>
          </a:xfrm>
          <a:ln/>
        </p:spPr>
      </p:sp>
      <p:sp>
        <p:nvSpPr>
          <p:cNvPr id="12295"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30</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30</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2612111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54113" y="701675"/>
            <a:ext cx="4625975" cy="3468688"/>
          </a:xfrm>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867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8DFEC75B-208D-4717-A1AF-804B53ECFC72}" type="slidenum">
              <a:rPr lang="en-US" altLang="en-US" smtClean="0"/>
              <a:pPr>
                <a:spcBef>
                  <a:spcPct val="0"/>
                </a:spcBef>
              </a:pPr>
              <a:t>53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4113" y="701675"/>
            <a:ext cx="4625975"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r>
              <a:rPr lang="en-US" altLang="en-US"/>
              <a:t>Page </a:t>
            </a:r>
            <a:fld id="{1E91D925-7433-475C-A61E-55A7B7F5E438}" type="slidenum">
              <a:rPr lang="en-US" altLang="en-US" smtClean="0"/>
              <a:pPr>
                <a:spcBef>
                  <a:spcPct val="0"/>
                </a:spcBef>
              </a:pPr>
              <a:t>54</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6EBCF6D4-381F-48FF-842D-8250460519E3}"/>
              </a:ext>
            </a:extLst>
          </p:cNvPr>
          <p:cNvSpPr>
            <a:spLocks noGrp="1" noChangeArrowheads="1"/>
          </p:cNvSpPr>
          <p:nvPr>
            <p:ph type="hdr" sz="quarter"/>
          </p:nvPr>
        </p:nvSpPr>
        <p:spPr>
          <a:ln/>
        </p:spPr>
        <p:txBody>
          <a:bodyPr/>
          <a:lstStyle/>
          <a:p>
            <a:r>
              <a:rPr lang="en-US" altLang="en-US"/>
              <a:t>doc.: IEEE 802.15-&lt;doc#&gt;</a:t>
            </a:r>
          </a:p>
        </p:txBody>
      </p:sp>
      <p:sp>
        <p:nvSpPr>
          <p:cNvPr id="5" name="Rectangle 3">
            <a:extLst>
              <a:ext uri="{FF2B5EF4-FFF2-40B4-BE49-F238E27FC236}">
                <a16:creationId xmlns:a16="http://schemas.microsoft.com/office/drawing/2014/main" id="{5190A212-2C9C-46AB-9059-430C0A43BA32}"/>
              </a:ext>
            </a:extLst>
          </p:cNvPr>
          <p:cNvSpPr>
            <a:spLocks noGrp="1" noChangeArrowheads="1"/>
          </p:cNvSpPr>
          <p:nvPr>
            <p:ph type="dt" idx="1"/>
          </p:nvPr>
        </p:nvSpPr>
        <p:spPr>
          <a:ln/>
        </p:spPr>
        <p:txBody>
          <a:bodyPr/>
          <a:lstStyle/>
          <a:p>
            <a:r>
              <a:rPr lang="en-US" altLang="en-US"/>
              <a:t>&lt;month year&gt;</a:t>
            </a:r>
          </a:p>
        </p:txBody>
      </p:sp>
      <p:sp>
        <p:nvSpPr>
          <p:cNvPr id="6" name="Rectangle 6">
            <a:extLst>
              <a:ext uri="{FF2B5EF4-FFF2-40B4-BE49-F238E27FC236}">
                <a16:creationId xmlns:a16="http://schemas.microsoft.com/office/drawing/2014/main" id="{8A758F9F-24F5-421F-A1DB-E62341CCF970}"/>
              </a:ext>
            </a:extLst>
          </p:cNvPr>
          <p:cNvSpPr>
            <a:spLocks noGrp="1" noChangeArrowheads="1"/>
          </p:cNvSpPr>
          <p:nvPr>
            <p:ph type="ftr" sz="quarter" idx="4"/>
          </p:nvPr>
        </p:nvSpPr>
        <p:spPr>
          <a:ln/>
        </p:spPr>
        <p:txBody>
          <a:bodyPr/>
          <a:lstStyle/>
          <a:p>
            <a:pPr lvl="4"/>
            <a:r>
              <a:rPr lang="en-US" altLang="en-US"/>
              <a:t>&lt;author&gt;, &lt;company&gt;</a:t>
            </a:r>
          </a:p>
        </p:txBody>
      </p:sp>
      <p:sp>
        <p:nvSpPr>
          <p:cNvPr id="7" name="Rectangle 7">
            <a:extLst>
              <a:ext uri="{FF2B5EF4-FFF2-40B4-BE49-F238E27FC236}">
                <a16:creationId xmlns:a16="http://schemas.microsoft.com/office/drawing/2014/main" id="{A5EFA8C7-7335-4E44-9C19-5B2731430D69}"/>
              </a:ext>
            </a:extLst>
          </p:cNvPr>
          <p:cNvSpPr>
            <a:spLocks noGrp="1" noChangeArrowheads="1"/>
          </p:cNvSpPr>
          <p:nvPr>
            <p:ph type="sldNum" sz="quarter" idx="5"/>
          </p:nvPr>
        </p:nvSpPr>
        <p:spPr>
          <a:ln/>
        </p:spPr>
        <p:txBody>
          <a:bodyPr/>
          <a:lstStyle/>
          <a:p>
            <a:r>
              <a:rPr lang="en-US" altLang="en-US"/>
              <a:t>Page </a:t>
            </a:r>
            <a:fld id="{824EC013-93EB-48F9-854A-4C4A8EC68288}" type="slidenum">
              <a:rPr lang="en-US" altLang="en-US"/>
              <a:pPr/>
              <a:t>63</a:t>
            </a:fld>
            <a:endParaRPr lang="en-US" altLang="en-US"/>
          </a:p>
        </p:txBody>
      </p:sp>
      <p:sp>
        <p:nvSpPr>
          <p:cNvPr id="24578" name="Rectangle 2">
            <a:extLst>
              <a:ext uri="{FF2B5EF4-FFF2-40B4-BE49-F238E27FC236}">
                <a16:creationId xmlns:a16="http://schemas.microsoft.com/office/drawing/2014/main" id="{F0251BC8-9342-4CAB-A182-4084CB8D1B3C}"/>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A89D6B1B-1F53-4C74-8C28-348D6AAEED7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690563"/>
            <a:ext cx="4556125" cy="3417887"/>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66</a:t>
            </a:fld>
            <a:endParaRPr kumimoji="1" lang="ja-JP" altLang="en-US" dirty="0"/>
          </a:p>
        </p:txBody>
      </p:sp>
    </p:spTree>
    <p:extLst>
      <p:ext uri="{BB962C8B-B14F-4D97-AF65-F5344CB8AC3E}">
        <p14:creationId xmlns:p14="http://schemas.microsoft.com/office/powerpoint/2010/main" val="2231618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690563"/>
            <a:ext cx="4556125" cy="34178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err="1"/>
              <a:t>Shoichi</a:t>
            </a:r>
            <a:r>
              <a:rPr lang="en-US" altLang="ja-JP" dirty="0"/>
              <a: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67</a:t>
            </a:fld>
            <a:endParaRPr kumimoji="1" lang="ja-JP" altLang="en-US" dirty="0"/>
          </a:p>
        </p:txBody>
      </p:sp>
    </p:spTree>
    <p:extLst>
      <p:ext uri="{BB962C8B-B14F-4D97-AF65-F5344CB8AC3E}">
        <p14:creationId xmlns:p14="http://schemas.microsoft.com/office/powerpoint/2010/main" val="234197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690563"/>
            <a:ext cx="4556125" cy="3417887"/>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3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doc.: IEEE 802.15-&lt;doc#&gt;</a:t>
            </a:r>
            <a:endParaRPr kumimoji="0"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11"/>
          </p:nvPr>
        </p:nvSpPr>
        <p:spPr/>
        <p:txBody>
          <a:bodyPr/>
          <a:lstStyle/>
          <a:p>
            <a:pPr marL="1828800" marR="0" lvl="4"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Shoichi Kitazawa (ATR)</a:t>
            </a:r>
            <a:endParaRPr kumimoji="0"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6D2E3F-5094-4468-9CC9-C689E0F636B7}" type="slidenum">
              <a:rPr kumimoji="1" lang="ja-JP" altLang="en-US" sz="13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59812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dirty="0"/>
              <a:t>doc.: IEEE 802.15-&lt;doc#&gt;</a:t>
            </a:r>
          </a:p>
        </p:txBody>
      </p:sp>
      <p:sp>
        <p:nvSpPr>
          <p:cNvPr id="5" name="Rectangle 3"/>
          <p:cNvSpPr>
            <a:spLocks noGrp="1" noChangeArrowheads="1"/>
          </p:cNvSpPr>
          <p:nvPr>
            <p:ph type="dt" idx="1"/>
          </p:nvPr>
        </p:nvSpPr>
        <p:spPr>
          <a:xfrm>
            <a:off x="635333" y="115346"/>
            <a:ext cx="2658529" cy="215444"/>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849746" y="9552401"/>
            <a:ext cx="778746" cy="184666"/>
          </a:xfrm>
          <a:prstGeom prst="rect">
            <a:avLst/>
          </a:prstGeom>
          <a:ln/>
        </p:spPr>
        <p:txBody>
          <a:bodyPr/>
          <a:lstStyle/>
          <a:p>
            <a:r>
              <a:rPr lang="en-US" altLang="ja-JP" dirty="0"/>
              <a:t>Page </a:t>
            </a:r>
            <a:fld id="{77570724-D4C2-4805-9F96-77169DE31113}" type="slidenum">
              <a:rPr lang="en-US" altLang="ja-JP"/>
              <a:pPr/>
              <a:t>69</a:t>
            </a:fld>
            <a:endParaRPr lang="en-US" altLang="ja-JP" dirty="0"/>
          </a:p>
        </p:txBody>
      </p:sp>
      <p:sp>
        <p:nvSpPr>
          <p:cNvPr id="24578" name="Rectangle 2"/>
          <p:cNvSpPr>
            <a:spLocks noGrp="1" noRot="1" noChangeAspect="1" noChangeArrowheads="1" noTextEdit="1"/>
          </p:cNvSpPr>
          <p:nvPr>
            <p:ph type="sldImg"/>
          </p:nvPr>
        </p:nvSpPr>
        <p:spPr>
          <a:xfrm>
            <a:off x="909638" y="746125"/>
            <a:ext cx="4916487" cy="3687763"/>
          </a:xfrm>
          <a:ln/>
        </p:spPr>
      </p:sp>
      <p:sp>
        <p:nvSpPr>
          <p:cNvPr id="24579" name="Rectangle 3"/>
          <p:cNvSpPr>
            <a:spLocks noGrp="1" noChangeArrowheads="1"/>
          </p:cNvSpPr>
          <p:nvPr>
            <p:ph type="body" idx="1"/>
          </p:nvPr>
        </p:nvSpPr>
        <p:spPr>
          <a:xfrm>
            <a:off x="897485" y="4686752"/>
            <a:ext cx="4940793" cy="4440347"/>
          </a:xfrm>
          <a:prstGeom prst="rect">
            <a:avLst/>
          </a:prstGeom>
        </p:spPr>
        <p:txBody>
          <a:bodyPr/>
          <a:lstStyle/>
          <a:p>
            <a:endParaRPr lang="ja-JP"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690563"/>
            <a:ext cx="4556125" cy="34178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r>
              <a:rPr lang="en-US" altLang="ja-JP" dirty="0"/>
              <a:t>doc.: IEEE 802.15-&lt;doc#&gt;</a:t>
            </a:r>
          </a:p>
        </p:txBody>
      </p:sp>
      <p:sp>
        <p:nvSpPr>
          <p:cNvPr id="5" name="フッター プレースホルダー 4"/>
          <p:cNvSpPr>
            <a:spLocks noGrp="1"/>
          </p:cNvSpPr>
          <p:nvPr>
            <p:ph type="ftr" sz="quarter" idx="11"/>
          </p:nvPr>
        </p:nvSpPr>
        <p:spPr/>
        <p:txBody>
          <a:bodyPr/>
          <a:lstStyle/>
          <a:p>
            <a:pPr lvl="4"/>
            <a:r>
              <a:rPr lang="en-US" altLang="ja-JP" dirty="0"/>
              <a:t>Shoichet Kitazawa (ATR)</a:t>
            </a:r>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71</a:t>
            </a:fld>
            <a:endParaRPr kumimoji="1" lang="ja-JP" altLang="en-US" dirty="0"/>
          </a:p>
        </p:txBody>
      </p:sp>
    </p:spTree>
    <p:extLst>
      <p:ext uri="{BB962C8B-B14F-4D97-AF65-F5344CB8AC3E}">
        <p14:creationId xmlns:p14="http://schemas.microsoft.com/office/powerpoint/2010/main" val="805589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0938" y="690563"/>
            <a:ext cx="4556125" cy="3417887"/>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p:txBody>
          <a:bodyPr/>
          <a:lstStyle/>
          <a:p>
            <a:fld id="{CD6D2E3F-5094-4468-9CC9-C689E0F636B7}" type="slidenum">
              <a:rPr kumimoji="1" lang="ja-JP" altLang="en-US" smtClean="0"/>
              <a:pPr/>
              <a:t>72</a:t>
            </a:fld>
            <a:endParaRPr kumimoji="1" lang="ja-JP" altLang="en-US" dirty="0"/>
          </a:p>
        </p:txBody>
      </p:sp>
    </p:spTree>
    <p:extLst>
      <p:ext uri="{BB962C8B-B14F-4D97-AF65-F5344CB8AC3E}">
        <p14:creationId xmlns:p14="http://schemas.microsoft.com/office/powerpoint/2010/main" val="2511586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a:xfrm>
            <a:off x="3467100" y="95706"/>
            <a:ext cx="2814638" cy="215444"/>
          </a:xfrm>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a:xfrm>
            <a:off x="3771900" y="8985250"/>
            <a:ext cx="2509838" cy="184666"/>
          </a:xfrm>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a:xfrm>
            <a:off x="2933700" y="8985250"/>
            <a:ext cx="801688" cy="184666"/>
          </a:xfrm>
        </p:spPr>
        <p:txBody>
          <a:bodyPr/>
          <a:lstStyle/>
          <a:p>
            <a:fld id="{CD6D2E3F-5094-4468-9CC9-C689E0F636B7}" type="slidenum">
              <a:rPr kumimoji="1" lang="ja-JP" altLang="en-US" smtClean="0"/>
              <a:pPr/>
              <a:t>14</a:t>
            </a:fld>
            <a:endParaRPr kumimoji="1" lang="ja-JP" altLang="en-US" dirty="0"/>
          </a:p>
        </p:txBody>
      </p:sp>
    </p:spTree>
    <p:extLst>
      <p:ext uri="{BB962C8B-B14F-4D97-AF65-F5344CB8AC3E}">
        <p14:creationId xmlns:p14="http://schemas.microsoft.com/office/powerpoint/2010/main" val="3270898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0A4DFBCF-71C0-4042-A9F0-5CB39FA90319}" type="slidenum">
              <a:rPr lang="en-US"/>
              <a:pPr/>
              <a:t>84</a:t>
            </a:fld>
            <a:endParaRPr lang="en-US"/>
          </a:p>
        </p:txBody>
      </p:sp>
      <p:sp>
        <p:nvSpPr>
          <p:cNvPr id="24578" name="Rectangle 2"/>
          <p:cNvSpPr>
            <a:spLocks noGrp="1" noRot="1" noChangeAspect="1" noChangeArrowheads="1" noTextEdit="1"/>
          </p:cNvSpPr>
          <p:nvPr>
            <p:ph type="sldImg"/>
          </p:nvPr>
        </p:nvSpPr>
        <p:spPr>
          <a:xfrm>
            <a:off x="1000125" y="773113"/>
            <a:ext cx="5099050" cy="3825875"/>
          </a:xfrm>
          <a:ln/>
        </p:spPr>
      </p:sp>
      <p:sp>
        <p:nvSpPr>
          <p:cNvPr id="2457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689075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doc.: IEEE 802.15-&lt;doc#&gt;</a:t>
            </a:r>
          </a:p>
        </p:txBody>
      </p:sp>
      <p:sp>
        <p:nvSpPr>
          <p:cNvPr id="5" name="Rectangle 3"/>
          <p:cNvSpPr>
            <a:spLocks noGrp="1" noChangeArrowheads="1"/>
          </p:cNvSpPr>
          <p:nvPr>
            <p:ph type="dt" idx="1"/>
          </p:nvPr>
        </p:nvSpPr>
        <p:spPr>
          <a:ln/>
        </p:spPr>
        <p:txBody>
          <a:bodyPr/>
          <a:lstStyle/>
          <a:p>
            <a:r>
              <a:rPr lang="en-US"/>
              <a:t>&lt;month year&gt;</a:t>
            </a:r>
          </a:p>
        </p:txBody>
      </p:sp>
      <p:sp>
        <p:nvSpPr>
          <p:cNvPr id="6" name="Rectangle 6"/>
          <p:cNvSpPr>
            <a:spLocks noGrp="1" noChangeArrowheads="1"/>
          </p:cNvSpPr>
          <p:nvPr>
            <p:ph type="ftr" sz="quarter" idx="4"/>
          </p:nvPr>
        </p:nvSpPr>
        <p:spPr>
          <a:ln/>
        </p:spPr>
        <p:txBody>
          <a:bodyPr/>
          <a:lstStyle/>
          <a:p>
            <a:pPr lvl="4"/>
            <a:r>
              <a:rPr lang="en-US"/>
              <a:t>&lt;author&gt;, &lt;company&gt;</a:t>
            </a:r>
          </a:p>
        </p:txBody>
      </p:sp>
      <p:sp>
        <p:nvSpPr>
          <p:cNvPr id="7" name="Rectangle 7"/>
          <p:cNvSpPr>
            <a:spLocks noGrp="1" noChangeArrowheads="1"/>
          </p:cNvSpPr>
          <p:nvPr>
            <p:ph type="sldNum" sz="quarter" idx="5"/>
          </p:nvPr>
        </p:nvSpPr>
        <p:spPr>
          <a:ln/>
        </p:spPr>
        <p:txBody>
          <a:bodyPr/>
          <a:lstStyle/>
          <a:p>
            <a:r>
              <a:rPr lang="en-US"/>
              <a:t>Page </a:t>
            </a:r>
            <a:fld id="{0A4DFBCF-71C0-4042-A9F0-5CB39FA90319}" type="slidenum">
              <a:rPr lang="en-US"/>
              <a:pPr/>
              <a:t>85</a:t>
            </a:fld>
            <a:endParaRPr lang="en-US"/>
          </a:p>
        </p:txBody>
      </p:sp>
      <p:sp>
        <p:nvSpPr>
          <p:cNvPr id="24578" name="Rectangle 2"/>
          <p:cNvSpPr>
            <a:spLocks noGrp="1" noRot="1" noChangeAspect="1" noChangeArrowheads="1" noTextEdit="1"/>
          </p:cNvSpPr>
          <p:nvPr>
            <p:ph type="sldImg"/>
          </p:nvPr>
        </p:nvSpPr>
        <p:spPr>
          <a:xfrm>
            <a:off x="1000125" y="773113"/>
            <a:ext cx="5099050" cy="3825875"/>
          </a:xfrm>
          <a:ln/>
        </p:spPr>
      </p:sp>
      <p:sp>
        <p:nvSpPr>
          <p:cNvPr id="24579"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1315273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93</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93</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94</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94</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5032638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95</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95</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04581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96</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96</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083260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22530"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A84032E8-A999-9648-AEF3-703B2A99019A}" type="slidenum">
              <a:rPr lang="en-US"/>
              <a:pPr/>
              <a:t>97</a:t>
            </a:fld>
            <a:endParaRPr lang="en-US"/>
          </a:p>
        </p:txBody>
      </p:sp>
      <p:sp>
        <p:nvSpPr>
          <p:cNvPr id="22532" name="Rectangle 3"/>
          <p:cNvSpPr txBox="1">
            <a:spLocks noGrp="1" noChangeArrowheads="1"/>
          </p:cNvSpPr>
          <p:nvPr/>
        </p:nvSpPr>
        <p:spPr bwMode="auto">
          <a:xfrm>
            <a:off x="654050" y="96838"/>
            <a:ext cx="2736850" cy="21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fld id="{87609D7A-8D68-0C4E-B6E8-29D6626DBB4F}" type="datetime6">
              <a:rPr lang="en-US" sz="1400" b="1"/>
              <a:pPr/>
              <a:t>March 21</a:t>
            </a:fld>
            <a:endParaRPr lang="en-US" sz="1400" b="1"/>
          </a:p>
        </p:txBody>
      </p:sp>
      <p:sp>
        <p:nvSpPr>
          <p:cNvPr id="22533" name="Rectangle 7"/>
          <p:cNvSpPr txBox="1">
            <a:spLocks noGrp="1" noChangeArrowheads="1"/>
          </p:cNvSpPr>
          <p:nvPr/>
        </p:nvSpPr>
        <p:spPr bwMode="auto">
          <a:xfrm>
            <a:off x="2933700" y="8985250"/>
            <a:ext cx="801688"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20750" eaLnBrk="0" hangingPunct="0">
              <a:defRPr sz="1200">
                <a:solidFill>
                  <a:schemeClr val="tx1"/>
                </a:solidFill>
                <a:latin typeface="Times New Roman" charset="0"/>
                <a:ea typeface="ＭＳ Ｐゴシック" charset="0"/>
                <a:cs typeface="ＭＳ Ｐゴシック" charset="0"/>
              </a:defRPr>
            </a:lvl1pPr>
            <a:lvl2pPr marL="742950" indent="-285750" defTabSz="920750" eaLnBrk="0" hangingPunct="0">
              <a:defRPr sz="1200">
                <a:solidFill>
                  <a:schemeClr val="tx1"/>
                </a:solidFill>
                <a:latin typeface="Times New Roman" charset="0"/>
                <a:ea typeface="ＭＳ Ｐゴシック" charset="0"/>
              </a:defRPr>
            </a:lvl2pPr>
            <a:lvl3pPr marL="1143000" indent="-228600" defTabSz="920750" eaLnBrk="0" hangingPunct="0">
              <a:defRPr sz="1200">
                <a:solidFill>
                  <a:schemeClr val="tx1"/>
                </a:solidFill>
                <a:latin typeface="Times New Roman" charset="0"/>
                <a:ea typeface="ＭＳ Ｐゴシック" charset="0"/>
              </a:defRPr>
            </a:lvl3pPr>
            <a:lvl4pPr marL="1600200" indent="-228600" defTabSz="920750" eaLnBrk="0" hangingPunct="0">
              <a:defRPr sz="1200">
                <a:solidFill>
                  <a:schemeClr val="tx1"/>
                </a:solidFill>
                <a:latin typeface="Times New Roman" charset="0"/>
                <a:ea typeface="ＭＳ Ｐゴシック" charset="0"/>
              </a:defRPr>
            </a:lvl4pPr>
            <a:lvl5pPr marL="2057400" indent="-228600" defTabSz="920750" eaLnBrk="0" hangingPunct="0">
              <a:defRPr sz="1200">
                <a:solidFill>
                  <a:schemeClr val="tx1"/>
                </a:solidFill>
                <a:latin typeface="Times New Roman" charset="0"/>
                <a:ea typeface="ＭＳ Ｐゴシック" charset="0"/>
              </a:defRPr>
            </a:lvl5pPr>
            <a:lvl6pPr marL="2514600" indent="-228600" defTabSz="9207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207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207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2075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a:t>Page </a:t>
            </a:r>
            <a:fld id="{261516EE-A388-784B-BBAA-6D838802DAB7}" type="slidenum">
              <a:rPr lang="en-US"/>
              <a:pPr algn="r"/>
              <a:t>97</a:t>
            </a:fld>
            <a:endParaRPr lang="en-US"/>
          </a:p>
        </p:txBody>
      </p:sp>
      <p:sp>
        <p:nvSpPr>
          <p:cNvPr id="22534" name="Rectangle 2"/>
          <p:cNvSpPr>
            <a:spLocks noGrp="1" noRot="1" noChangeAspect="1" noChangeArrowheads="1" noTextEdit="1"/>
          </p:cNvSpPr>
          <p:nvPr>
            <p:ph type="sldImg"/>
          </p:nvPr>
        </p:nvSpPr>
        <p:spPr>
          <a:xfrm>
            <a:off x="1157288" y="701675"/>
            <a:ext cx="4624387" cy="3468688"/>
          </a:xfrm>
          <a:ln/>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2756" tIns="46379" rIns="92756" bIns="46379"/>
          <a:lstStyle/>
          <a:p>
            <a:pPr defTabSz="914400"/>
            <a:endParaRPr lang="en-GB">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51050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xfrm>
            <a:off x="3467100" y="95706"/>
            <a:ext cx="2814638" cy="215444"/>
          </a:xfrm>
          <a:ln/>
        </p:spPr>
        <p:txBody>
          <a:bodyPr/>
          <a:lstStyle/>
          <a:p>
            <a:r>
              <a:rPr lang="en-US" altLang="ja-JP" dirty="0"/>
              <a:t>doc.: IEEE 802.15-&lt;doc#&gt;</a:t>
            </a:r>
          </a:p>
        </p:txBody>
      </p:sp>
      <p:sp>
        <p:nvSpPr>
          <p:cNvPr id="5" name="Rectangle 3"/>
          <p:cNvSpPr>
            <a:spLocks noGrp="1" noChangeArrowheads="1"/>
          </p:cNvSpPr>
          <p:nvPr>
            <p:ph type="dt" idx="1"/>
          </p:nvPr>
        </p:nvSpPr>
        <p:spPr>
          <a:xfrm>
            <a:off x="654050" y="95706"/>
            <a:ext cx="2736850" cy="215444"/>
          </a:xfrm>
          <a:prstGeom prst="rect">
            <a:avLst/>
          </a:prstGeom>
          <a:ln/>
        </p:spPr>
        <p:txBody>
          <a:bodyPr/>
          <a:lstStyle/>
          <a:p>
            <a:r>
              <a:rPr lang="en-US" altLang="ja-JP" dirty="0"/>
              <a:t>April 2013</a:t>
            </a:r>
          </a:p>
        </p:txBody>
      </p:sp>
      <p:sp>
        <p:nvSpPr>
          <p:cNvPr id="6" name="Rectangle 6"/>
          <p:cNvSpPr>
            <a:spLocks noGrp="1" noChangeArrowheads="1"/>
          </p:cNvSpPr>
          <p:nvPr>
            <p:ph type="ftr" sz="quarter" idx="4"/>
          </p:nvPr>
        </p:nvSpPr>
        <p:spPr>
          <a:xfrm>
            <a:off x="3771900" y="8985250"/>
            <a:ext cx="2509838" cy="184666"/>
          </a:xfrm>
          <a:ln/>
        </p:spPr>
        <p:txBody>
          <a:bodyPr/>
          <a:lstStyle/>
          <a:p>
            <a:pPr lvl="4"/>
            <a:r>
              <a:rPr lang="en-US" altLang="ja-JP" dirty="0"/>
              <a:t>Shoichi Kitazawa (ATR)</a:t>
            </a:r>
          </a:p>
        </p:txBody>
      </p:sp>
      <p:sp>
        <p:nvSpPr>
          <p:cNvPr id="7" name="Rectangle 7"/>
          <p:cNvSpPr>
            <a:spLocks noGrp="1" noChangeArrowheads="1"/>
          </p:cNvSpPr>
          <p:nvPr>
            <p:ph type="sldNum" sz="quarter" idx="5"/>
          </p:nvPr>
        </p:nvSpPr>
        <p:spPr>
          <a:xfrm>
            <a:off x="2933700" y="8985251"/>
            <a:ext cx="801688" cy="184666"/>
          </a:xfrm>
          <a:prstGeom prst="rect">
            <a:avLst/>
          </a:prstGeom>
          <a:ln/>
        </p:spPr>
        <p:txBody>
          <a:bodyPr/>
          <a:lstStyle/>
          <a:p>
            <a:r>
              <a:rPr lang="en-US" altLang="ja-JP" dirty="0"/>
              <a:t>Page </a:t>
            </a:r>
            <a:fld id="{77570724-D4C2-4805-9F96-77169DE31113}" type="slidenum">
              <a:rPr lang="en-US" altLang="ja-JP"/>
              <a:pPr/>
              <a:t>15</a:t>
            </a:fld>
            <a:endParaRPr lang="en-US" altLang="ja-JP" dirty="0"/>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a:xfrm>
            <a:off x="923926" y="4408488"/>
            <a:ext cx="5086350" cy="4176712"/>
          </a:xfrm>
          <a:prstGeom prst="rect">
            <a:avLst/>
          </a:prstGeom>
        </p:spPr>
        <p:txBody>
          <a:bodyPr/>
          <a:lstStyle/>
          <a:p>
            <a:endParaRPr lang="ja-JP" altLang="ja-JP"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a:xfrm>
            <a:off x="3467100" y="95706"/>
            <a:ext cx="2814638" cy="215444"/>
          </a:xfrm>
        </p:spPr>
        <p:txBody>
          <a:bodyPr/>
          <a:lstStyle/>
          <a:p>
            <a:r>
              <a:rPr lang="en-US" altLang="ja-JP"/>
              <a:t>doc.: IEEE 802.15-&lt;doc#&gt;</a:t>
            </a:r>
            <a:endParaRPr lang="en-US" altLang="ja-JP" dirty="0"/>
          </a:p>
        </p:txBody>
      </p:sp>
      <p:sp>
        <p:nvSpPr>
          <p:cNvPr id="5" name="フッター プレースホルダー 4"/>
          <p:cNvSpPr>
            <a:spLocks noGrp="1"/>
          </p:cNvSpPr>
          <p:nvPr>
            <p:ph type="ftr" sz="quarter" idx="11"/>
          </p:nvPr>
        </p:nvSpPr>
        <p:spPr>
          <a:xfrm>
            <a:off x="3771900" y="8985250"/>
            <a:ext cx="2509838" cy="184666"/>
          </a:xfrm>
        </p:spPr>
        <p:txBody>
          <a:bodyPr/>
          <a:lstStyle/>
          <a:p>
            <a:pPr lvl="4"/>
            <a:r>
              <a:rPr lang="en-US" altLang="ja-JP"/>
              <a:t>Shoichi Kitazawa (ATR)</a:t>
            </a:r>
            <a:endParaRPr lang="en-US" altLang="ja-JP" dirty="0"/>
          </a:p>
        </p:txBody>
      </p:sp>
      <p:sp>
        <p:nvSpPr>
          <p:cNvPr id="6" name="スライド番号プレースホルダー 5"/>
          <p:cNvSpPr>
            <a:spLocks noGrp="1"/>
          </p:cNvSpPr>
          <p:nvPr>
            <p:ph type="sldNum" sz="quarter" idx="12"/>
          </p:nvPr>
        </p:nvSpPr>
        <p:spPr>
          <a:xfrm>
            <a:off x="2933700" y="8985250"/>
            <a:ext cx="801688" cy="184666"/>
          </a:xfrm>
        </p:spPr>
        <p:txBody>
          <a:bodyPr/>
          <a:lstStyle/>
          <a:p>
            <a:fld id="{CD6D2E3F-5094-4468-9CC9-C689E0F636B7}" type="slidenum">
              <a:rPr kumimoji="1" lang="ja-JP" altLang="en-US" smtClean="0"/>
              <a:pPr/>
              <a:t>21</a:t>
            </a:fld>
            <a:endParaRPr kumimoji="1" lang="ja-JP" altLang="en-US" dirty="0"/>
          </a:p>
        </p:txBody>
      </p:sp>
    </p:spTree>
    <p:extLst>
      <p:ext uri="{BB962C8B-B14F-4D97-AF65-F5344CB8AC3E}">
        <p14:creationId xmlns:p14="http://schemas.microsoft.com/office/powerpoint/2010/main" val="3979233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25</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25</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19992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26</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26</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2482265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27</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27</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894721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28</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28</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38420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dt" sz="quarter"/>
          </p:nvPr>
        </p:nvSpPr>
        <p:spPr>
          <a:noFill/>
        </p:spPr>
        <p:txBody>
          <a:bodyPr/>
          <a:lstStyle/>
          <a:p>
            <a:pPr>
              <a:defRPr/>
            </a:pPr>
            <a:r>
              <a:rPr lang="en-US"/>
              <a:t>07/12/10</a:t>
            </a:r>
          </a:p>
        </p:txBody>
      </p:sp>
      <p:sp>
        <p:nvSpPr>
          <p:cNvPr id="7" name="Rectangle 11"/>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eaLnBrk="1" hangingPunct="1">
              <a:spcBef>
                <a:spcPct val="0"/>
              </a:spcBef>
              <a:buClrTx/>
              <a:buFontTx/>
              <a:buNone/>
            </a:pPr>
            <a:r>
              <a:rPr lang="en-US" altLang="en-US" sz="2400"/>
              <a:t>Page </a:t>
            </a:r>
            <a:fld id="{001C0C56-F3F9-AE4F-B846-B6F9EE2ED653}" type="slidenum">
              <a:rPr lang="en-US" altLang="en-US" sz="2400"/>
              <a:pPr eaLnBrk="1" hangingPunct="1">
                <a:spcBef>
                  <a:spcPct val="0"/>
                </a:spcBef>
                <a:buClrTx/>
                <a:buFontTx/>
                <a:buNone/>
              </a:pPr>
              <a:t>29</a:t>
            </a:fld>
            <a:endParaRPr lang="en-US" altLang="en-US" sz="2400"/>
          </a:p>
        </p:txBody>
      </p:sp>
      <p:sp>
        <p:nvSpPr>
          <p:cNvPr id="22529" name="Text Box 1"/>
          <p:cNvSpPr txBox="1">
            <a:spLocks noChangeArrowheads="1"/>
          </p:cNvSpPr>
          <p:nvPr/>
        </p:nvSpPr>
        <p:spPr bwMode="auto">
          <a:xfrm>
            <a:off x="646113" y="96838"/>
            <a:ext cx="27082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buSzPct val="100000"/>
              <a:defRPr/>
            </a:pPr>
            <a:r>
              <a:rPr lang="en-US" sz="1400" b="1"/>
              <a:t>Jul 12, 2010</a:t>
            </a:r>
          </a:p>
        </p:txBody>
      </p:sp>
      <p:sp>
        <p:nvSpPr>
          <p:cNvPr id="22530" name="Text Box 2"/>
          <p:cNvSpPr txBox="1">
            <a:spLocks noChangeArrowheads="1"/>
          </p:cNvSpPr>
          <p:nvPr/>
        </p:nvSpPr>
        <p:spPr bwMode="auto">
          <a:xfrm>
            <a:off x="2901950" y="8942388"/>
            <a:ext cx="7921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spAutoFit/>
          </a:bodyPr>
          <a:lstStyle>
            <a:lvl1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1pPr>
            <a:lvl2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2pPr>
            <a:lvl3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3pPr>
            <a:lvl4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4pPr>
            <a:lvl5pPr eaLnBrk="0" hangingPunct="0">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MS PGothic" charset="-128"/>
              </a:defRPr>
            </a:lvl9pPr>
          </a:lstStyle>
          <a:p>
            <a:pPr algn="r" eaLnBrk="1" hangingPunct="1">
              <a:spcBef>
                <a:spcPct val="0"/>
              </a:spcBef>
              <a:buClrTx/>
              <a:buFontTx/>
              <a:buNone/>
            </a:pPr>
            <a:r>
              <a:rPr lang="en-US" altLang="en-US"/>
              <a:t>Page </a:t>
            </a:r>
            <a:fld id="{69B92782-EDD7-554B-BA6C-811F6DA276A3}" type="slidenum">
              <a:rPr lang="en-US" altLang="en-US"/>
              <a:pPr algn="r" eaLnBrk="1" hangingPunct="1">
                <a:spcBef>
                  <a:spcPct val="0"/>
                </a:spcBef>
                <a:buClrTx/>
                <a:buFontTx/>
                <a:buNone/>
              </a:pPr>
              <a:t>29</a:t>
            </a:fld>
            <a:endParaRPr lang="en-US" altLang="en-US"/>
          </a:p>
        </p:txBody>
      </p:sp>
      <p:sp>
        <p:nvSpPr>
          <p:cNvPr id="22531" name="Text Box 3"/>
          <p:cNvSpPr>
            <a:spLocks noGrp="1" noRot="1" noChangeAspect="1" noChangeArrowheads="1" noTextEdit="1"/>
          </p:cNvSpPr>
          <p:nvPr>
            <p:ph type="sldImg"/>
          </p:nvPr>
        </p:nvSpPr>
        <p:spPr>
          <a:xfrm>
            <a:off x="1130300" y="698500"/>
            <a:ext cx="4602163" cy="3451225"/>
          </a:xfrm>
          <a:solidFill>
            <a:srgbClr val="FFFFFF"/>
          </a:solidFill>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2532" name="Text Box 4"/>
          <p:cNvSpPr>
            <a:spLocks noGrp="1" noChangeArrowheads="1"/>
          </p:cNvSpPr>
          <p:nvPr>
            <p:ph type="body" idx="1"/>
          </p:nvPr>
        </p:nvSpPr>
        <p:spPr>
          <a:xfrm>
            <a:off x="914400" y="4387850"/>
            <a:ext cx="5022850" cy="4149725"/>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altLang="en-US" dirty="0">
              <a:ea typeface="MS PGothic" charset="-128"/>
            </a:endParaRPr>
          </a:p>
        </p:txBody>
      </p:sp>
    </p:spTree>
    <p:extLst>
      <p:ext uri="{BB962C8B-B14F-4D97-AF65-F5344CB8AC3E}">
        <p14:creationId xmlns:p14="http://schemas.microsoft.com/office/powerpoint/2010/main" val="2702726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Tree>
    <p:extLst>
      <p:ext uri="{BB962C8B-B14F-4D97-AF65-F5344CB8AC3E}">
        <p14:creationId xmlns:p14="http://schemas.microsoft.com/office/powerpoint/2010/main" val="17304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CFEA75F-DDDB-4807-BB22-CFC3AF708561}" type="slidenum">
              <a:rPr lang="en-US"/>
              <a:pPr>
                <a:defRPr/>
              </a:pPr>
              <a:t>‹#›</a:t>
            </a:fld>
            <a:endParaRPr lang="en-US"/>
          </a:p>
        </p:txBody>
      </p:sp>
    </p:spTree>
    <p:extLst>
      <p:ext uri="{BB962C8B-B14F-4D97-AF65-F5344CB8AC3E}">
        <p14:creationId xmlns:p14="http://schemas.microsoft.com/office/powerpoint/2010/main" val="1747520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4888F65-30C7-45E4-ADB2-373BA617E4B3}" type="slidenum">
              <a:rPr lang="en-US"/>
              <a:pPr>
                <a:defRPr/>
              </a:pPr>
              <a:t>‹#›</a:t>
            </a:fld>
            <a:endParaRPr lang="en-US"/>
          </a:p>
        </p:txBody>
      </p:sp>
    </p:spTree>
    <p:extLst>
      <p:ext uri="{BB962C8B-B14F-4D97-AF65-F5344CB8AC3E}">
        <p14:creationId xmlns:p14="http://schemas.microsoft.com/office/powerpoint/2010/main" val="187942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C34FE32-2179-4AE6-B159-97E60C6EF786}" type="slidenum">
              <a:rPr lang="en-US"/>
              <a:pPr>
                <a:defRPr/>
              </a:pPr>
              <a:t>‹#›</a:t>
            </a:fld>
            <a:endParaRPr lang="en-US"/>
          </a:p>
        </p:txBody>
      </p:sp>
    </p:spTree>
    <p:extLst>
      <p:ext uri="{BB962C8B-B14F-4D97-AF65-F5344CB8AC3E}">
        <p14:creationId xmlns:p14="http://schemas.microsoft.com/office/powerpoint/2010/main" val="23379734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EED9155A-5036-44B5-A27C-97F620582CD6}" type="slidenum">
              <a:rPr lang="en-US" altLang="ja-JP"/>
              <a:pPr/>
              <a:t>‹#›</a:t>
            </a:fld>
            <a:endParaRPr lang="en-US" altLang="ja-JP" dirty="0"/>
          </a:p>
        </p:txBody>
      </p:sp>
      <p:sp>
        <p:nvSpPr>
          <p:cNvPr id="2" name="フッター プレースホルダー 1">
            <a:extLst>
              <a:ext uri="{FF2B5EF4-FFF2-40B4-BE49-F238E27FC236}">
                <a16:creationId xmlns:a16="http://schemas.microsoft.com/office/drawing/2014/main" id="{6A33DB2F-9D80-4BF2-AF24-22643245FCD7}"/>
              </a:ext>
            </a:extLst>
          </p:cNvPr>
          <p:cNvSpPr>
            <a:spLocks noGrp="1"/>
          </p:cNvSpPr>
          <p:nvPr>
            <p:ph type="ftr" sz="quarter" idx="13"/>
          </p:nvPr>
        </p:nvSpPr>
        <p:spPr/>
        <p:txBody>
          <a:bodyPr/>
          <a:lstStyle/>
          <a:p>
            <a:r>
              <a:rPr lang="en-US" altLang="ja-JP"/>
              <a:t>Pat Kinney, Kinney Consulting</a:t>
            </a:r>
            <a:endParaRPr lang="en-US" altLang="ja-JP" dirty="0"/>
          </a:p>
        </p:txBody>
      </p:sp>
      <p:sp>
        <p:nvSpPr>
          <p:cNvPr id="5" name="日付プレースホルダー 3">
            <a:extLst>
              <a:ext uri="{FF2B5EF4-FFF2-40B4-BE49-F238E27FC236}">
                <a16:creationId xmlns:a16="http://schemas.microsoft.com/office/drawing/2014/main" id="{7803AF42-18EB-44B7-AE05-A9160752D7D0}"/>
              </a:ext>
            </a:extLst>
          </p:cNvPr>
          <p:cNvSpPr>
            <a:spLocks noGrp="1"/>
          </p:cNvSpPr>
          <p:nvPr>
            <p:ph type="dt" sz="half" idx="2"/>
          </p:nvPr>
        </p:nvSpPr>
        <p:spPr>
          <a:xfrm>
            <a:off x="685800" y="285864"/>
            <a:ext cx="2057400" cy="365125"/>
          </a:xfrm>
          <a:prstGeom prst="rect">
            <a:avLst/>
          </a:prstGeom>
        </p:spPr>
        <p:txBody>
          <a:bodyPr vert="horz" lIns="91440" tIns="45720" rIns="91440" bIns="45720" rtlCol="0" anchor="ctr"/>
          <a:lstStyle>
            <a:lvl1pPr algn="l">
              <a:defRPr sz="1400">
                <a:solidFill>
                  <a:schemeClr val="tx1"/>
                </a:solidFill>
              </a:defRPr>
            </a:lvl1pPr>
          </a:lstStyle>
          <a:p>
            <a:r>
              <a:rPr lang="en-US"/>
              <a:t>March 2021</a:t>
            </a:r>
            <a:endParaRPr lang="en-001" dirty="0"/>
          </a:p>
        </p:txBody>
      </p:sp>
    </p:spTree>
    <p:extLst>
      <p:ext uri="{BB962C8B-B14F-4D97-AF65-F5344CB8AC3E}">
        <p14:creationId xmlns:p14="http://schemas.microsoft.com/office/powerpoint/2010/main" val="662227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Default Slid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664333" y="365126"/>
            <a:ext cx="7851017" cy="1325563"/>
          </a:xfrm>
          <a:solidFill>
            <a:schemeClr val="bg2"/>
          </a:solidFill>
        </p:spPr>
        <p:txBody>
          <a:bodyPr/>
          <a:lstStyle>
            <a:lvl1pPr>
              <a:defRPr b="1" i="0" spc="0">
                <a:solidFill>
                  <a:schemeClr val="tx1"/>
                </a:solidFill>
                <a:latin typeface="Montserrat" pitchFamily="2" charset="77"/>
              </a:defRPr>
            </a:lvl1p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p:spPr>
        <p:txBody>
          <a:bodyPr tIns="91440" bIns="9144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F88EFD60-B638-4D44-82A7-1F2DBB491095}"/>
              </a:ext>
            </a:extLst>
          </p:cNvPr>
          <p:cNvSpPr>
            <a:spLocks noGrp="1"/>
          </p:cNvSpPr>
          <p:nvPr>
            <p:ph type="sldNum" sz="quarter" idx="10"/>
          </p:nvPr>
        </p:nvSpPr>
        <p:spPr/>
        <p:txBody>
          <a:bodyPr/>
          <a:lstStyle>
            <a:lvl1pPr>
              <a:defRPr/>
            </a:lvl1pPr>
          </a:lstStyle>
          <a:p>
            <a:pPr>
              <a:defRPr/>
            </a:pPr>
            <a:fld id="{F27C0CF0-E13A-5A4D-918B-DDB6A1BFE1E4}" type="slidenum">
              <a:rPr lang="en-US"/>
              <a:pPr>
                <a:defRPr/>
              </a:pPr>
              <a:t>‹#›</a:t>
            </a:fld>
            <a:endParaRPr lang="en-US" dirty="0"/>
          </a:p>
        </p:txBody>
      </p:sp>
    </p:spTree>
    <p:extLst>
      <p:ext uri="{BB962C8B-B14F-4D97-AF65-F5344CB8AC3E}">
        <p14:creationId xmlns:p14="http://schemas.microsoft.com/office/powerpoint/2010/main" val="313809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50F26D4D-007A-4A26-8C44-99A858FCE800}" type="slidenum">
              <a:rPr lang="en-US"/>
              <a:pPr>
                <a:defRPr/>
              </a:pPr>
              <a:t>‹#›</a:t>
            </a:fld>
            <a:endParaRPr lang="en-US"/>
          </a:p>
        </p:txBody>
      </p:sp>
    </p:spTree>
    <p:extLst>
      <p:ext uri="{BB962C8B-B14F-4D97-AF65-F5344CB8AC3E}">
        <p14:creationId xmlns:p14="http://schemas.microsoft.com/office/powerpoint/2010/main" val="1368260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8315034-26CC-4EA7-867D-A1F37D173E81}" type="slidenum">
              <a:rPr lang="en-US"/>
              <a:pPr>
                <a:defRPr/>
              </a:pPr>
              <a:t>‹#›</a:t>
            </a:fld>
            <a:endParaRPr lang="en-US"/>
          </a:p>
        </p:txBody>
      </p:sp>
    </p:spTree>
    <p:extLst>
      <p:ext uri="{BB962C8B-B14F-4D97-AF65-F5344CB8AC3E}">
        <p14:creationId xmlns:p14="http://schemas.microsoft.com/office/powerpoint/2010/main" val="3877468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9D4E047-4CF0-4231-ACDB-977B50BB4E48}" type="slidenum">
              <a:rPr lang="en-US"/>
              <a:pPr>
                <a:defRPr/>
              </a:pPr>
              <a:t>‹#›</a:t>
            </a:fld>
            <a:endParaRPr lang="en-US"/>
          </a:p>
        </p:txBody>
      </p:sp>
    </p:spTree>
    <p:extLst>
      <p:ext uri="{BB962C8B-B14F-4D97-AF65-F5344CB8AC3E}">
        <p14:creationId xmlns:p14="http://schemas.microsoft.com/office/powerpoint/2010/main" val="391842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28FB14D6-79FE-4386-8F9D-635E31575E99}" type="slidenum">
              <a:rPr lang="en-US"/>
              <a:pPr>
                <a:defRPr/>
              </a:pPr>
              <a:t>‹#›</a:t>
            </a:fld>
            <a:endParaRPr lang="en-US"/>
          </a:p>
        </p:txBody>
      </p:sp>
    </p:spTree>
    <p:extLst>
      <p:ext uri="{BB962C8B-B14F-4D97-AF65-F5344CB8AC3E}">
        <p14:creationId xmlns:p14="http://schemas.microsoft.com/office/powerpoint/2010/main" val="2387473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7CD831EE-E1D4-4342-A1DB-C47C4AE14B77}" type="slidenum">
              <a:rPr lang="en-US"/>
              <a:pPr>
                <a:defRPr/>
              </a:pPr>
              <a:t>‹#›</a:t>
            </a:fld>
            <a:endParaRPr lang="en-US"/>
          </a:p>
        </p:txBody>
      </p:sp>
    </p:spTree>
    <p:extLst>
      <p:ext uri="{BB962C8B-B14F-4D97-AF65-F5344CB8AC3E}">
        <p14:creationId xmlns:p14="http://schemas.microsoft.com/office/powerpoint/2010/main" val="774213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1C2B8106-88DD-4C4A-A317-11679D01BABD}" type="slidenum">
              <a:rPr lang="en-US"/>
              <a:pPr>
                <a:defRPr/>
              </a:pPr>
              <a:t>‹#›</a:t>
            </a:fld>
            <a:endParaRPr lang="en-US"/>
          </a:p>
        </p:txBody>
      </p:sp>
    </p:spTree>
    <p:extLst>
      <p:ext uri="{BB962C8B-B14F-4D97-AF65-F5344CB8AC3E}">
        <p14:creationId xmlns:p14="http://schemas.microsoft.com/office/powerpoint/2010/main" val="80051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648EC5E-7993-4F45-B829-BA842556D369}" type="slidenum">
              <a:rPr lang="en-US"/>
              <a:pPr>
                <a:defRPr/>
              </a:pPr>
              <a:t>‹#›</a:t>
            </a:fld>
            <a:endParaRPr lang="en-US"/>
          </a:p>
        </p:txBody>
      </p:sp>
    </p:spTree>
    <p:extLst>
      <p:ext uri="{BB962C8B-B14F-4D97-AF65-F5344CB8AC3E}">
        <p14:creationId xmlns:p14="http://schemas.microsoft.com/office/powerpoint/2010/main" val="8743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March 2021</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Pat Kinney, Kinney Consulting</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1D84AEE-76A1-4B43-A7D3-D5C2BA303CD8}" type="slidenum">
              <a:rPr lang="en-US"/>
              <a:pPr>
                <a:defRPr/>
              </a:pPr>
              <a:t>‹#›</a:t>
            </a:fld>
            <a:endParaRPr lang="en-US"/>
          </a:p>
        </p:txBody>
      </p:sp>
    </p:spTree>
    <p:extLst>
      <p:ext uri="{BB962C8B-B14F-4D97-AF65-F5344CB8AC3E}">
        <p14:creationId xmlns:p14="http://schemas.microsoft.com/office/powerpoint/2010/main" val="120513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atin typeface="Times New Roman" pitchFamily="18" charset="0"/>
                <a:ea typeface="+mn-ea"/>
              </a:defRPr>
            </a:lvl1pPr>
          </a:lstStyle>
          <a:p>
            <a:pPr>
              <a:defRPr/>
            </a:pPr>
            <a:r>
              <a:rPr lang="en-US"/>
              <a:t>March 2021</a:t>
            </a:r>
            <a:endParaRPr 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sz="1200">
                <a:latin typeface="Times New Roman" pitchFamily="18" charset="0"/>
                <a:ea typeface="+mn-ea"/>
              </a:defRPr>
            </a:lvl1pPr>
          </a:lstStyle>
          <a:p>
            <a:pPr>
              <a:defRPr/>
            </a:pPr>
            <a:r>
              <a:rPr lang="en-US" dirty="0"/>
              <a:t>Pat Kinney, Kinney Consulting</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802.15-21-0202-00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www.ieee802.org/15" TargetMode="Externa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development.standards.ieee.org/myproject-web/app#manageballots/8719?ballotViewType=manageballot&amp;scrollToBallotGroup=true" TargetMode="External"/><Relationship Id="rId2" Type="http://schemas.openxmlformats.org/officeDocument/2006/relationships/hyperlink" Target="https://development.standards.ieee.org/myproject-web/app#viewpar/6414" TargetMode="External"/><Relationship Id="rId1" Type="http://schemas.openxmlformats.org/officeDocument/2006/relationships/slideLayout" Target="../slideLayouts/slideLayout2.xml"/><Relationship Id="rId4" Type="http://schemas.openxmlformats.org/officeDocument/2006/relationships/hyperlink" Target="https://development.standards.ieee.org/myproject-web/app#manageballots/8719?ballotViewType=manageballot"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5/dcn/21/15-21-0166-03-007a-tg7a-call-for-proposals-cfp.doc" TargetMode="External"/><Relationship Id="rId2" Type="http://schemas.openxmlformats.org/officeDocument/2006/relationships/hyperlink" Target="https://mentor.ieee.org/802.15/dcn/21/15-21-0065-07-007a-technical-considerations-document.docx" TargetMode="External"/><Relationship Id="rId1" Type="http://schemas.openxmlformats.org/officeDocument/2006/relationships/slideLayout" Target="../slideLayouts/slideLayout2.xml"/><Relationship Id="rId4" Type="http://schemas.openxmlformats.org/officeDocument/2006/relationships/hyperlink" Target="https://mentor.ieee.org/802.15/dcn/21/15-21-0166-01-007a-tg7a-call-for-proposals-cfp.doc"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hyperlink" Target="https://ieeesa.webex.com/ieeesa/j.php?MTID=mfef1edec03d1b89f3cae37b46364b658" TargetMode="External"/><Relationship Id="rId3" Type="http://schemas.openxmlformats.org/officeDocument/2006/relationships/image" Target="../media/image3.png"/><Relationship Id="rId21" Type="http://schemas.openxmlformats.org/officeDocument/2006/relationships/hyperlink" Target="https://ieeesa.webex.com/ieeesa/j.php?MTID=mb3ea97c89a1806cf72ba307726b2087a" TargetMode="Externa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hyperlink" Target="https://ieeesa.webex.com/ieeesa/j.php?MTID=m721f15720532dfeac56b654bbe9dcbfe" TargetMode="External"/><Relationship Id="rId2" Type="http://schemas.openxmlformats.org/officeDocument/2006/relationships/image" Target="../media/image2.png"/><Relationship Id="rId16" Type="http://schemas.openxmlformats.org/officeDocument/2006/relationships/hyperlink" Target="https://ieeesa.webex.com/ieeesa/j.php?MTID=m47f2f076f87b36d974ff9991c9d24d00" TargetMode="External"/><Relationship Id="rId20" Type="http://schemas.openxmlformats.org/officeDocument/2006/relationships/hyperlink" Target="https://ieeesa.webex.com/ieeesa/j.php?MTID=m4ae98c7b484b867f650f830135858019" TargetMode="Externa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hyperlink" Target="https://ieeesa.webex.com/ieeesa/j.php?MTID=mdd4c8a105bd54825399c84c0a9723f8b" TargetMode="External"/><Relationship Id="rId10" Type="http://schemas.openxmlformats.org/officeDocument/2006/relationships/image" Target="../media/image10.png"/><Relationship Id="rId19" Type="http://schemas.openxmlformats.org/officeDocument/2006/relationships/hyperlink" Target="https://ieeesa.webex.com/ieeesa/j.php?MTID=m062d0404b7c5a2991aa8e8d7ee06243f" TargetMode="External"/><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hyperlink" Target="https://ieeesa.webex.com/ieeesa/j.php?MTID=m632aa0c7bb8e0c56403b3585a4e042bb" TargetMode="External"/><Relationship Id="rId22" Type="http://schemas.openxmlformats.org/officeDocument/2006/relationships/hyperlink" Target="https://ieeesa.webex.com/ieeesa/j.php?MTID=m539e789c5008312423b1fd3233960542"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5/dcn/20/15-20-0351-01-016t-template-for-16t-system-description-document-sdd.docx" TargetMode="External"/><Relationship Id="rId2" Type="http://schemas.openxmlformats.org/officeDocument/2006/relationships/hyperlink" Target="https://mentor.ieee.org/802.15/dcn/21/15-21-0185-00-016t-task-group-16t-call-for-contributions.doc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mentor.ieee.org/802.15/dcn/20/15-20-0213-07-016t-ieee-802-16t-use-cases.xlsx" TargetMode="External"/><Relationship Id="rId2" Type="http://schemas.openxmlformats.org/officeDocument/2006/relationships/hyperlink" Target="https://mentor.ieee.org/802.15/dcn/21/15-21-0097-07-016t-16t-system-requirements-document.docx" TargetMode="External"/><Relationship Id="rId1" Type="http://schemas.openxmlformats.org/officeDocument/2006/relationships/slideLayout" Target="../slideLayouts/slideLayout2.xml"/><Relationship Id="rId4" Type="http://schemas.openxmlformats.org/officeDocument/2006/relationships/hyperlink" Target="https://mentor.ieee.org/802.15/dcn/21/15-21-0185-00-016t-task-group-16t-call-for-contributions.docx"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5/dcn/21/15-21-0047-05-nuwb-draft-csd-ng-uwb.docx" TargetMode="External"/><Relationship Id="rId2" Type="http://schemas.openxmlformats.org/officeDocument/2006/relationships/hyperlink" Target="https://mentor.ieee.org/802.15/dcn/21/15-21-0126-01-nuwb-p802-14-4ab-par-draft-from-myproject.pdf"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mentor.ieee.org/802.15/dcn/21/15-21-0170-00-nuwb-uas-use-cases-for-uwb-ng.pptx" TargetMode="External"/><Relationship Id="rId7" Type="http://schemas.openxmlformats.org/officeDocument/2006/relationships/hyperlink" Target="https://mentor.ieee.org/802.15/dcn/21/15-21-0116-01-nuwb-ng-uwb-road-to-par-and-csd-approval.pptx" TargetMode="External"/><Relationship Id="rId2" Type="http://schemas.openxmlformats.org/officeDocument/2006/relationships/hyperlink" Target="https://mentor.ieee.org/802.15/dcn/21/15-21-0171-00-nuwb-technical-characteristics-of-uwb-for-data-streaming.pdf" TargetMode="External"/><Relationship Id="rId1" Type="http://schemas.openxmlformats.org/officeDocument/2006/relationships/slideLayout" Target="../slideLayouts/slideLayout2.xml"/><Relationship Id="rId6" Type="http://schemas.openxmlformats.org/officeDocument/2006/relationships/hyperlink" Target="https://mentor.ieee.org/802.15/dcn/21/15-21-0126-01-nuwb-p802-14-4ab-par-draft-from-myproject.pdf" TargetMode="External"/><Relationship Id="rId5" Type="http://schemas.openxmlformats.org/officeDocument/2006/relationships/hyperlink" Target="https://mentor.ieee.org/802.15/dcn/21/15-21-0047-05-nuwb-draft-csd-ng-uwb.docx" TargetMode="External"/><Relationship Id="rId4" Type="http://schemas.openxmlformats.org/officeDocument/2006/relationships/hyperlink" Target="https://mentor.ieee.org/802.15/dcn/21/15-21-0162-01-nuwb-technical-characteristics-discussion.pptx"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5/dcn/21/15-21-0125-00-0000-narrow-band-interest-group-request.pptx"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mentor.ieee.org/802.15/dcn/21/15-21-0132-01-0000-new-standard-ig-background.pp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3" Type="http://schemas.openxmlformats.org/officeDocument/2006/relationships/hyperlink" Target="https://doodle.com/poll/a9nap2s9v76r62ef?utm_source=poll&amp;utm_medium=link" TargetMode="External"/><Relationship Id="rId2" Type="http://schemas.openxmlformats.org/officeDocument/2006/relationships/hyperlink" Target="https://doodle.com/poll/uyw5wzq98x86guiu?utm_source=poll&amp;utm_medium=link" TargetMode="External"/><Relationship Id="rId1" Type="http://schemas.openxmlformats.org/officeDocument/2006/relationships/slideLayout" Target="../slideLayouts/slideLayout3.xml"/><Relationship Id="rId4" Type="http://schemas.openxmlformats.org/officeDocument/2006/relationships/hyperlink" Target="https://doodle.com/poll/z7smaz27uqrrvzwk?utm_source=poll&amp;utm_medium=link"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5.xml"/><Relationship Id="rId4" Type="http://schemas.openxmlformats.org/officeDocument/2006/relationships/hyperlink" Target="https://www.youtube.com/watch?v=GhsZUZmJvaM"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2021</a:t>
            </a:r>
          </a:p>
        </p:txBody>
      </p:sp>
      <p:sp>
        <p:nvSpPr>
          <p:cNvPr id="2051" name="Footer Placeholder 4"/>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2052" name="Slide Number Placeholder 5"/>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627F407B-0F5B-4356-A289-7C03657D6C5A}" type="slidenum">
              <a:rPr lang="en-US" sz="1200" smtClean="0"/>
              <a:pPr>
                <a:defRPr/>
              </a:pPr>
              <a:t>1</a:t>
            </a:fld>
            <a:endParaRPr lang="en-US" sz="1200"/>
          </a:p>
        </p:txBody>
      </p:sp>
      <p:sp>
        <p:nvSpPr>
          <p:cNvPr id="2053" name="Rectangle 2"/>
          <p:cNvSpPr>
            <a:spLocks noGrp="1" noChangeArrowheads="1"/>
          </p:cNvSpPr>
          <p:nvPr>
            <p:ph type="ctrTitle"/>
          </p:nvPr>
        </p:nvSpPr>
        <p:spPr>
          <a:xfrm>
            <a:off x="828890" y="2349586"/>
            <a:ext cx="7772400" cy="1143000"/>
          </a:xfrm>
        </p:spPr>
        <p:txBody>
          <a:bodyPr/>
          <a:lstStyle/>
          <a:p>
            <a:pPr>
              <a:defRPr/>
            </a:pPr>
            <a:br>
              <a:rPr lang="en-US" dirty="0"/>
            </a:br>
            <a:r>
              <a:rPr lang="en-US" dirty="0"/>
              <a:t>130th Session of meetings of the IEEE 802.15 Working Group for Wireless Specialty Networks</a:t>
            </a:r>
          </a:p>
        </p:txBody>
      </p:sp>
      <p:sp>
        <p:nvSpPr>
          <p:cNvPr id="2054" name="Rectangle 3"/>
          <p:cNvSpPr>
            <a:spLocks noGrp="1" noChangeArrowheads="1"/>
          </p:cNvSpPr>
          <p:nvPr>
            <p:ph type="subTitle" idx="1"/>
          </p:nvPr>
        </p:nvSpPr>
        <p:spPr>
          <a:xfrm>
            <a:off x="914400" y="3809999"/>
            <a:ext cx="7467600" cy="2665413"/>
          </a:xfrm>
        </p:spPr>
        <p:txBody>
          <a:bodyPr/>
          <a:lstStyle/>
          <a:p>
            <a:pPr>
              <a:lnSpc>
                <a:spcPct val="70000"/>
              </a:lnSpc>
              <a:defRPr/>
            </a:pPr>
            <a:endParaRPr lang="en-US" sz="2400" b="1" dirty="0">
              <a:latin typeface="Times New Roman" charset="0"/>
            </a:endParaRPr>
          </a:p>
          <a:p>
            <a:pPr>
              <a:lnSpc>
                <a:spcPct val="70000"/>
              </a:lnSpc>
              <a:defRPr/>
            </a:pPr>
            <a:r>
              <a:rPr lang="en-US" sz="3600" b="1" dirty="0">
                <a:latin typeface="Times New Roman" charset="0"/>
              </a:rPr>
              <a:t>Closing Report</a:t>
            </a:r>
          </a:p>
          <a:p>
            <a:pPr>
              <a:lnSpc>
                <a:spcPct val="70000"/>
              </a:lnSpc>
              <a:defRPr/>
            </a:pPr>
            <a:endParaRPr lang="en-US" sz="2400" b="1" dirty="0">
              <a:latin typeface="Times New Roman" charset="0"/>
            </a:endParaRPr>
          </a:p>
          <a:p>
            <a:pPr>
              <a:lnSpc>
                <a:spcPct val="70000"/>
              </a:lnSpc>
              <a:defRPr/>
            </a:pPr>
            <a:r>
              <a:rPr lang="en-US" sz="2400" b="1" dirty="0">
                <a:latin typeface="Times New Roman" charset="0"/>
              </a:rPr>
              <a:t>March 9-17, 2021</a:t>
            </a:r>
          </a:p>
          <a:p>
            <a:pPr eaLnBrk="1" fontAlgn="b" hangingPunct="1">
              <a:defRPr/>
            </a:pPr>
            <a:r>
              <a:rPr lang="en-US" b="1" dirty="0"/>
              <a:t>Held Virtually via Webex </a:t>
            </a:r>
            <a:br>
              <a:rPr lang="en-US" b="1" dirty="0"/>
            </a:br>
            <a:r>
              <a:rPr lang="en-US" b="1" dirty="0"/>
              <a:t>(</a:t>
            </a:r>
            <a:r>
              <a:rPr lang="en-US" sz="2400" b="1" dirty="0"/>
              <a:t>all times in ET</a:t>
            </a:r>
            <a:r>
              <a:rPr lang="en-US" b="1" dirty="0"/>
              <a:t>)</a:t>
            </a:r>
            <a:endParaRPr lang="en-US" sz="2400" b="1" dirty="0"/>
          </a:p>
        </p:txBody>
      </p:sp>
      <p:pic>
        <p:nvPicPr>
          <p:cNvPr id="2055" name="Picture 8"/>
          <p:cNvPicPr>
            <a:picLocks noChangeAspect="1" noChangeArrowheads="1"/>
          </p:cNvPicPr>
          <p:nvPr/>
        </p:nvPicPr>
        <p:blipFill>
          <a:blip r:embed="rId3"/>
          <a:srcRect/>
          <a:stretch>
            <a:fillRect/>
          </a:stretch>
        </p:blipFill>
        <p:spPr bwMode="auto">
          <a:xfrm>
            <a:off x="314166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7255-1C0E-9843-B81B-495C36E9BA95}"/>
              </a:ext>
            </a:extLst>
          </p:cNvPr>
          <p:cNvSpPr>
            <a:spLocks noGrp="1"/>
          </p:cNvSpPr>
          <p:nvPr>
            <p:ph type="title"/>
          </p:nvPr>
        </p:nvSpPr>
        <p:spPr>
          <a:xfrm>
            <a:off x="691055" y="838200"/>
            <a:ext cx="7772400" cy="533400"/>
          </a:xfrm>
        </p:spPr>
        <p:txBody>
          <a:bodyPr/>
          <a:lstStyle/>
          <a:p>
            <a:r>
              <a:rPr lang="en-US" dirty="0"/>
              <a:t>Plan for May Interim</a:t>
            </a:r>
          </a:p>
        </p:txBody>
      </p:sp>
      <p:sp>
        <p:nvSpPr>
          <p:cNvPr id="3" name="Date Placeholder 2">
            <a:extLst>
              <a:ext uri="{FF2B5EF4-FFF2-40B4-BE49-F238E27FC236}">
                <a16:creationId xmlns:a16="http://schemas.microsoft.com/office/drawing/2014/main" id="{18EA1154-E415-6D4E-8D10-DC0A41F1E6DA}"/>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765943EB-67F7-4047-80EB-3A08553C66A7}"/>
              </a:ext>
            </a:extLst>
          </p:cNvPr>
          <p:cNvSpPr>
            <a:spLocks noGrp="1"/>
          </p:cNvSpPr>
          <p:nvPr>
            <p:ph type="ftr" sz="quarter" idx="11"/>
          </p:nvPr>
        </p:nvSpPr>
        <p:spPr/>
        <p:txBody>
          <a:bodyPr/>
          <a:lstStyle/>
          <a:p>
            <a:pPr>
              <a:defRPr/>
            </a:pPr>
            <a:r>
              <a:rPr lang="en-US"/>
              <a:t>Pat Kinney, Kinney Consulting</a:t>
            </a:r>
          </a:p>
        </p:txBody>
      </p:sp>
      <p:sp>
        <p:nvSpPr>
          <p:cNvPr id="5" name="Slide Number Placeholder 4">
            <a:extLst>
              <a:ext uri="{FF2B5EF4-FFF2-40B4-BE49-F238E27FC236}">
                <a16:creationId xmlns:a16="http://schemas.microsoft.com/office/drawing/2014/main" id="{3C3E27DC-910F-FF4F-A36D-60E7DFD34469}"/>
              </a:ext>
            </a:extLst>
          </p:cNvPr>
          <p:cNvSpPr>
            <a:spLocks noGrp="1"/>
          </p:cNvSpPr>
          <p:nvPr>
            <p:ph type="sldNum" sz="quarter" idx="12"/>
          </p:nvPr>
        </p:nvSpPr>
        <p:spPr/>
        <p:txBody>
          <a:bodyPr/>
          <a:lstStyle/>
          <a:p>
            <a:pPr>
              <a:defRPr/>
            </a:pPr>
            <a:r>
              <a:rPr lang="en-US"/>
              <a:t>Slide </a:t>
            </a:r>
            <a:fld id="{7CD831EE-E1D4-4342-A1DB-C47C4AE14B77}" type="slidenum">
              <a:rPr lang="en-US" smtClean="0"/>
              <a:pPr>
                <a:defRPr/>
              </a:pPr>
              <a:t>10</a:t>
            </a:fld>
            <a:endParaRPr lang="en-US"/>
          </a:p>
        </p:txBody>
      </p:sp>
      <p:sp>
        <p:nvSpPr>
          <p:cNvPr id="7" name="Rectangle 6">
            <a:extLst>
              <a:ext uri="{FF2B5EF4-FFF2-40B4-BE49-F238E27FC236}">
                <a16:creationId xmlns:a16="http://schemas.microsoft.com/office/drawing/2014/main" id="{264F1722-555E-414C-9B42-8DA736E3CDCC}"/>
              </a:ext>
            </a:extLst>
          </p:cNvPr>
          <p:cNvSpPr/>
          <p:nvPr/>
        </p:nvSpPr>
        <p:spPr>
          <a:xfrm>
            <a:off x="609600" y="2397949"/>
            <a:ext cx="8077200" cy="1569660"/>
          </a:xfrm>
          <a:prstGeom prst="rect">
            <a:avLst/>
          </a:prstGeom>
        </p:spPr>
        <p:txBody>
          <a:bodyPr wrap="square">
            <a:spAutoFit/>
          </a:bodyPr>
          <a:lstStyle/>
          <a:p>
            <a:pPr marL="457200" indent="-457200">
              <a:buFont typeface="Wingdings" pitchFamily="2" charset="2"/>
              <a:buChar char="q"/>
            </a:pPr>
            <a:r>
              <a:rPr lang="en-US" dirty="0"/>
              <a:t>Prepare and review draft based on the proposals heard </a:t>
            </a:r>
          </a:p>
          <a:p>
            <a:pPr marL="457200" indent="-457200">
              <a:buFont typeface="Wingdings" pitchFamily="2" charset="2"/>
              <a:buChar char="q"/>
            </a:pPr>
            <a:r>
              <a:rPr lang="en-US" dirty="0"/>
              <a:t>Start Task Group Letter Ballot</a:t>
            </a:r>
          </a:p>
        </p:txBody>
      </p:sp>
    </p:spTree>
    <p:extLst>
      <p:ext uri="{BB962C8B-B14F-4D97-AF65-F5344CB8AC3E}">
        <p14:creationId xmlns:p14="http://schemas.microsoft.com/office/powerpoint/2010/main" val="352256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7255-1C0E-9843-B81B-495C36E9BA95}"/>
              </a:ext>
            </a:extLst>
          </p:cNvPr>
          <p:cNvSpPr>
            <a:spLocks noGrp="1"/>
          </p:cNvSpPr>
          <p:nvPr>
            <p:ph type="title"/>
          </p:nvPr>
        </p:nvSpPr>
        <p:spPr>
          <a:xfrm>
            <a:off x="691055" y="838200"/>
            <a:ext cx="7772400" cy="533400"/>
          </a:xfrm>
        </p:spPr>
        <p:txBody>
          <a:bodyPr/>
          <a:lstStyle/>
          <a:p>
            <a:r>
              <a:rPr lang="en-US" dirty="0"/>
              <a:t>Timeline</a:t>
            </a:r>
          </a:p>
        </p:txBody>
      </p:sp>
      <p:sp>
        <p:nvSpPr>
          <p:cNvPr id="3" name="Date Placeholder 2">
            <a:extLst>
              <a:ext uri="{FF2B5EF4-FFF2-40B4-BE49-F238E27FC236}">
                <a16:creationId xmlns:a16="http://schemas.microsoft.com/office/drawing/2014/main" id="{18EA1154-E415-6D4E-8D10-DC0A41F1E6DA}"/>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765943EB-67F7-4047-80EB-3A08553C66A7}"/>
              </a:ext>
            </a:extLst>
          </p:cNvPr>
          <p:cNvSpPr>
            <a:spLocks noGrp="1"/>
          </p:cNvSpPr>
          <p:nvPr>
            <p:ph type="ftr" sz="quarter" idx="11"/>
          </p:nvPr>
        </p:nvSpPr>
        <p:spPr/>
        <p:txBody>
          <a:bodyPr/>
          <a:lstStyle/>
          <a:p>
            <a:pPr>
              <a:defRPr/>
            </a:pPr>
            <a:r>
              <a:rPr lang="en-US"/>
              <a:t>Pat Kinney, Kinney Consulting</a:t>
            </a:r>
          </a:p>
        </p:txBody>
      </p:sp>
      <p:sp>
        <p:nvSpPr>
          <p:cNvPr id="5" name="Slide Number Placeholder 4">
            <a:extLst>
              <a:ext uri="{FF2B5EF4-FFF2-40B4-BE49-F238E27FC236}">
                <a16:creationId xmlns:a16="http://schemas.microsoft.com/office/drawing/2014/main" id="{3C3E27DC-910F-FF4F-A36D-60E7DFD34469}"/>
              </a:ext>
            </a:extLst>
          </p:cNvPr>
          <p:cNvSpPr>
            <a:spLocks noGrp="1"/>
          </p:cNvSpPr>
          <p:nvPr>
            <p:ph type="sldNum" sz="quarter" idx="12"/>
          </p:nvPr>
        </p:nvSpPr>
        <p:spPr/>
        <p:txBody>
          <a:bodyPr/>
          <a:lstStyle/>
          <a:p>
            <a:pPr>
              <a:defRPr/>
            </a:pPr>
            <a:r>
              <a:rPr lang="en-US"/>
              <a:t>Slide </a:t>
            </a:r>
            <a:fld id="{7CD831EE-E1D4-4342-A1DB-C47C4AE14B77}" type="slidenum">
              <a:rPr lang="en-US" smtClean="0"/>
              <a:pPr>
                <a:defRPr/>
              </a:pPr>
              <a:t>11</a:t>
            </a:fld>
            <a:endParaRPr lang="en-US"/>
          </a:p>
        </p:txBody>
      </p:sp>
      <p:sp>
        <p:nvSpPr>
          <p:cNvPr id="10" name="Rectangle 9">
            <a:extLst>
              <a:ext uri="{FF2B5EF4-FFF2-40B4-BE49-F238E27FC236}">
                <a16:creationId xmlns:a16="http://schemas.microsoft.com/office/drawing/2014/main" id="{0EC6344A-327E-404D-A548-A76D0F54ED05}"/>
              </a:ext>
            </a:extLst>
          </p:cNvPr>
          <p:cNvSpPr/>
          <p:nvPr/>
        </p:nvSpPr>
        <p:spPr>
          <a:xfrm>
            <a:off x="533400" y="2362200"/>
            <a:ext cx="8305800" cy="3046988"/>
          </a:xfrm>
          <a:prstGeom prst="rect">
            <a:avLst/>
          </a:prstGeom>
        </p:spPr>
        <p:txBody>
          <a:bodyPr wrap="square" numCol="2">
            <a:spAutoFit/>
          </a:bodyPr>
          <a:lstStyle/>
          <a:p>
            <a:r>
              <a:rPr lang="en-US" sz="1600" dirty="0"/>
              <a:t>TG formation</a:t>
            </a:r>
          </a:p>
          <a:p>
            <a:r>
              <a:rPr lang="en-US" sz="1600" dirty="0"/>
              <a:t>Call for Proposal</a:t>
            </a:r>
          </a:p>
          <a:p>
            <a:r>
              <a:rPr lang="en-US" sz="1600" dirty="0"/>
              <a:t>Presentation of Proposals</a:t>
            </a:r>
          </a:p>
          <a:p>
            <a:r>
              <a:rPr lang="en-US" sz="1600" dirty="0"/>
              <a:t>Hear additional proposals</a:t>
            </a:r>
          </a:p>
          <a:p>
            <a:r>
              <a:rPr lang="en-US" sz="1600" dirty="0"/>
              <a:t>Consolidate proposals and develop draft</a:t>
            </a:r>
          </a:p>
          <a:p>
            <a:r>
              <a:rPr lang="en-US" sz="1600" dirty="0"/>
              <a:t>Review draft and initiate LB</a:t>
            </a:r>
          </a:p>
          <a:p>
            <a:r>
              <a:rPr lang="en-US" sz="1600" dirty="0"/>
              <a:t>LB comment resolution start recirculations</a:t>
            </a:r>
          </a:p>
          <a:p>
            <a:r>
              <a:rPr lang="en-US" sz="1600" dirty="0"/>
              <a:t>Additional LB recirculation</a:t>
            </a:r>
          </a:p>
          <a:p>
            <a:r>
              <a:rPr lang="en-US" sz="1600" dirty="0"/>
              <a:t>Start Standard Association ballot</a:t>
            </a:r>
          </a:p>
          <a:p>
            <a:r>
              <a:rPr lang="en-US" sz="1600" dirty="0"/>
              <a:t>SA ballot comment resolution + 2 recirculations</a:t>
            </a:r>
          </a:p>
          <a:p>
            <a:r>
              <a:rPr lang="en-US" sz="1600" dirty="0"/>
              <a:t>RevCom submission</a:t>
            </a:r>
          </a:p>
          <a:p>
            <a:endParaRPr lang="en-US" sz="1600" dirty="0"/>
          </a:p>
          <a:p>
            <a:pPr marL="1320800"/>
            <a:r>
              <a:rPr lang="en-US" sz="1600" dirty="0"/>
              <a:t>Sep 2020</a:t>
            </a:r>
          </a:p>
          <a:p>
            <a:pPr marL="1320800"/>
            <a:r>
              <a:rPr lang="en-US" sz="1600" dirty="0"/>
              <a:t>Oct 2020 </a:t>
            </a:r>
          </a:p>
          <a:p>
            <a:pPr marL="1320800"/>
            <a:r>
              <a:rPr lang="en-US" sz="1600" dirty="0"/>
              <a:t>Nov 2020 </a:t>
            </a:r>
          </a:p>
          <a:p>
            <a:pPr marL="1320800"/>
            <a:r>
              <a:rPr lang="en-US" sz="1600" dirty="0"/>
              <a:t>Jan 2021 </a:t>
            </a:r>
          </a:p>
          <a:p>
            <a:pPr marL="1320800"/>
            <a:r>
              <a:rPr lang="en-US" sz="1600" dirty="0"/>
              <a:t>Mar 2021 </a:t>
            </a:r>
          </a:p>
          <a:p>
            <a:pPr marL="1320800"/>
            <a:r>
              <a:rPr lang="en-US" sz="1600" dirty="0"/>
              <a:t>May 2021 </a:t>
            </a:r>
          </a:p>
          <a:p>
            <a:pPr marL="1320800"/>
            <a:r>
              <a:rPr lang="en-US" sz="1600" dirty="0"/>
              <a:t>July 2021 </a:t>
            </a:r>
          </a:p>
          <a:p>
            <a:pPr marL="1320800"/>
            <a:r>
              <a:rPr lang="en-US" sz="1600" dirty="0"/>
              <a:t>Sep 2021 </a:t>
            </a:r>
          </a:p>
          <a:p>
            <a:pPr marL="1320800"/>
            <a:r>
              <a:rPr lang="en-US" sz="1600" dirty="0"/>
              <a:t>Nov 2021 </a:t>
            </a:r>
          </a:p>
          <a:p>
            <a:pPr marL="1320800"/>
            <a:r>
              <a:rPr lang="en-US" sz="1600" dirty="0"/>
              <a:t>Jan 2022 </a:t>
            </a:r>
          </a:p>
          <a:p>
            <a:pPr marL="1320800"/>
            <a:r>
              <a:rPr lang="en-US" sz="1600" dirty="0"/>
              <a:t>Feb 2022</a:t>
            </a:r>
          </a:p>
          <a:p>
            <a:endParaRPr lang="en-US" sz="1600" dirty="0"/>
          </a:p>
        </p:txBody>
      </p:sp>
    </p:spTree>
    <p:extLst>
      <p:ext uri="{BB962C8B-B14F-4D97-AF65-F5344CB8AC3E}">
        <p14:creationId xmlns:p14="http://schemas.microsoft.com/office/powerpoint/2010/main" val="71434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1484784"/>
            <a:ext cx="7772400" cy="3888431"/>
          </a:xfrm>
        </p:spPr>
        <p:txBody>
          <a:bodyPr/>
          <a:lstStyle/>
          <a:p>
            <a:r>
              <a:rPr lang="en-US" altLang="ja-JP" dirty="0"/>
              <a:t>IEEE 802.15 IG JRE</a:t>
            </a:r>
            <a:br>
              <a:rPr lang="en-US" altLang="ja-JP" dirty="0"/>
            </a:br>
            <a:r>
              <a:rPr lang="en-US" altLang="ja-JP" dirty="0"/>
              <a:t>Virtual March Plenary </a:t>
            </a:r>
            <a:br>
              <a:rPr lang="en-US" altLang="ja-JP" dirty="0"/>
            </a:br>
            <a:r>
              <a:rPr lang="en-US" altLang="ja-JP" dirty="0"/>
              <a:t>Closing report </a:t>
            </a:r>
            <a:br>
              <a:rPr lang="en-US" altLang="ja-JP" dirty="0"/>
            </a:br>
            <a:r>
              <a:rPr lang="en-US" altLang="ja-JP" dirty="0"/>
              <a:t>on</a:t>
            </a:r>
            <a:br>
              <a:rPr lang="en-US" altLang="ja-JP" dirty="0"/>
            </a:br>
            <a:r>
              <a:rPr lang="en-US" altLang="ja-JP" dirty="0"/>
              <a:t>March 18</a:t>
            </a:r>
            <a:r>
              <a:rPr lang="en-US" altLang="ja-JP" baseline="30000" dirty="0"/>
              <a:t>th</a:t>
            </a:r>
            <a:r>
              <a:rPr lang="en-US" altLang="ja-JP" dirty="0"/>
              <a:t> ,2021</a:t>
            </a:r>
            <a:endParaRPr kumimoji="1" lang="ja-JP" altLang="en-US" dirty="0"/>
          </a:p>
        </p:txBody>
      </p:sp>
      <p:sp>
        <p:nvSpPr>
          <p:cNvPr id="4" name="スライド番号プレースホルダー 3"/>
          <p:cNvSpPr>
            <a:spLocks noGrp="1"/>
          </p:cNvSpPr>
          <p:nvPr>
            <p:ph type="sldNum" sz="quarter" idx="12"/>
          </p:nvPr>
        </p:nvSpPr>
        <p:spPr/>
        <p:txBody>
          <a:bodyPr/>
          <a:lstStyle/>
          <a:p>
            <a:r>
              <a:rPr lang="en-US" altLang="ja-JP"/>
              <a:t>Slide </a:t>
            </a:r>
            <a:fld id="{EED9155A-5036-44B5-A27C-97F620582CD6}" type="slidenum">
              <a:rPr lang="en-US" altLang="ja-JP" smtClean="0"/>
              <a:pPr/>
              <a:t>12</a:t>
            </a:fld>
            <a:endParaRPr lang="en-US" altLang="ja-JP" dirty="0"/>
          </a:p>
        </p:txBody>
      </p:sp>
      <p:sp>
        <p:nvSpPr>
          <p:cNvPr id="2" name="フッター プレースホルダー 1">
            <a:extLst>
              <a:ext uri="{FF2B5EF4-FFF2-40B4-BE49-F238E27FC236}">
                <a16:creationId xmlns:a16="http://schemas.microsoft.com/office/drawing/2014/main" id="{0B78052F-FC24-4132-AE48-CD02FF5E93EA}"/>
              </a:ext>
            </a:extLst>
          </p:cNvPr>
          <p:cNvSpPr>
            <a:spLocks noGrp="1"/>
          </p:cNvSpPr>
          <p:nvPr>
            <p:ph type="ftr" sz="quarter" idx="1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Pat Kinney, Kinney Consulting</a:t>
            </a:r>
            <a:endParaRPr lang="en-US" altLang="ja-JP" dirty="0"/>
          </a:p>
        </p:txBody>
      </p:sp>
      <p:sp>
        <p:nvSpPr>
          <p:cNvPr id="3" name="日付プレースホルダー 2">
            <a:extLst>
              <a:ext uri="{FF2B5EF4-FFF2-40B4-BE49-F238E27FC236}">
                <a16:creationId xmlns:a16="http://schemas.microsoft.com/office/drawing/2014/main" id="{9C70E3CE-AE2D-493A-970F-FEA970E1868C}"/>
              </a:ext>
            </a:extLst>
          </p:cNvPr>
          <p:cNvSpPr>
            <a:spLocks noGrp="1"/>
          </p:cNvSpPr>
          <p:nvPr>
            <p:ph type="dt" sz="half" idx="2"/>
          </p:nvPr>
        </p:nvSpPr>
        <p:spPr>
          <a:xfrm>
            <a:off x="685800" y="285864"/>
            <a:ext cx="20574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001" dirty="0"/>
          </a:p>
        </p:txBody>
      </p:sp>
    </p:spTree>
    <p:extLst>
      <p:ext uri="{BB962C8B-B14F-4D97-AF65-F5344CB8AC3E}">
        <p14:creationId xmlns:p14="http://schemas.microsoft.com/office/powerpoint/2010/main" val="4159759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b="1" u="sng" dirty="0"/>
              <a:t>TG4aa Officers</a:t>
            </a:r>
            <a:endParaRPr kumimoji="1" lang="ja-JP" altLang="en-US" b="1" u="sng" dirty="0"/>
          </a:p>
        </p:txBody>
      </p:sp>
      <p:sp>
        <p:nvSpPr>
          <p:cNvPr id="3" name="コンテンツ プレースホルダー 2"/>
          <p:cNvSpPr>
            <a:spLocks noGrp="1"/>
          </p:cNvSpPr>
          <p:nvPr>
            <p:ph idx="1"/>
          </p:nvPr>
        </p:nvSpPr>
        <p:spPr>
          <a:xfrm>
            <a:off x="0" y="1981200"/>
            <a:ext cx="8964488" cy="4114800"/>
          </a:xfrm>
        </p:spPr>
        <p:txBody>
          <a:bodyPr/>
          <a:lstStyle/>
          <a:p>
            <a:pPr marL="457200" lvl="1" indent="0">
              <a:buNone/>
            </a:pPr>
            <a:endParaRPr lang="en-US" altLang="ja-JP" sz="2800" dirty="0"/>
          </a:p>
          <a:p>
            <a:pPr lvl="1"/>
            <a:r>
              <a:rPr lang="en-US" altLang="ja-JP" sz="2800" dirty="0"/>
              <a:t>Chair :Takashi </a:t>
            </a:r>
            <a:r>
              <a:rPr lang="en-US" altLang="ja-JP" sz="2800" dirty="0" err="1"/>
              <a:t>Kuramochi</a:t>
            </a:r>
            <a:r>
              <a:rPr lang="en-US" altLang="ja-JP" sz="2800" dirty="0"/>
              <a:t>(LAPIS)</a:t>
            </a:r>
          </a:p>
          <a:p>
            <a:pPr lvl="1"/>
            <a:r>
              <a:rPr lang="en-US" altLang="ja-JP" sz="2800" dirty="0"/>
              <a:t>Vice-Chair : Hiroshi Harada(Kyoto University) </a:t>
            </a:r>
          </a:p>
          <a:p>
            <a:pPr lvl="1"/>
            <a:r>
              <a:rPr lang="en-US" altLang="ja-JP" sz="2800" dirty="0"/>
              <a:t>Vice-Chair : Kunal Shah(ITRON)</a:t>
            </a:r>
          </a:p>
          <a:p>
            <a:pPr lvl="1"/>
            <a:r>
              <a:rPr lang="en-US" altLang="ja-JP" sz="2800" dirty="0"/>
              <a:t>Secretary : Kiyoshi Fukui(OKI)</a:t>
            </a:r>
          </a:p>
          <a:p>
            <a:pPr lvl="1"/>
            <a:r>
              <a:rPr lang="en-US" altLang="ja-JP" sz="2800" dirty="0"/>
              <a:t>Technical Editor : Kiyoshi Fukui(OKI)</a:t>
            </a:r>
          </a:p>
          <a:p>
            <a:pPr marL="457200" lvl="1" indent="0">
              <a:buNone/>
            </a:pPr>
            <a:endParaRPr lang="en-US" altLang="ja-JP" sz="2800" dirty="0"/>
          </a:p>
          <a:p>
            <a:endParaRPr kumimoji="1" lang="ja-JP" altLang="en-US" sz="3200" dirty="0"/>
          </a:p>
        </p:txBody>
      </p:sp>
      <p:sp>
        <p:nvSpPr>
          <p:cNvPr id="6" name="スライド番号プレースホルダー 5"/>
          <p:cNvSpPr>
            <a:spLocks noGrp="1"/>
          </p:cNvSpPr>
          <p:nvPr>
            <p:ph type="sldNum" sz="quarter" idx="12"/>
          </p:nvPr>
        </p:nvSpPr>
        <p:spPr/>
        <p:txBody>
          <a:bodyPr/>
          <a:lstStyle/>
          <a:p>
            <a:r>
              <a:rPr lang="en-US" altLang="ja-JP"/>
              <a:t>Slide </a:t>
            </a:r>
            <a:fld id="{A6DDE607-0C69-4706-A6D7-4AC89CFAEDDB}" type="slidenum">
              <a:rPr lang="en-US" altLang="ja-JP" smtClean="0"/>
              <a:pPr/>
              <a:t>13</a:t>
            </a:fld>
            <a:endParaRPr lang="en-US" altLang="ja-JP"/>
          </a:p>
        </p:txBody>
      </p:sp>
      <p:sp>
        <p:nvSpPr>
          <p:cNvPr id="9" name="Rectangle 5">
            <a:extLst>
              <a:ext uri="{FF2B5EF4-FFF2-40B4-BE49-F238E27FC236}">
                <a16:creationId xmlns:a16="http://schemas.microsoft.com/office/drawing/2014/main" id="{38AA7486-189A-4A42-9E10-5C3C953C463E}"/>
              </a:ext>
            </a:extLst>
          </p:cNvPr>
          <p:cNvSpPr>
            <a:spLocks noGrp="1" noChangeArrowheads="1"/>
          </p:cNvSpPr>
          <p:nvPr>
            <p:ph type="ftr" sz="quarter" idx="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Pat Kinney, Kinney Consulting</a:t>
            </a:r>
            <a:endParaRPr lang="en-US" altLang="ja-JP" dirty="0"/>
          </a:p>
        </p:txBody>
      </p:sp>
      <p:sp>
        <p:nvSpPr>
          <p:cNvPr id="4" name="日付プレースホルダー 3">
            <a:extLst>
              <a:ext uri="{FF2B5EF4-FFF2-40B4-BE49-F238E27FC236}">
                <a16:creationId xmlns:a16="http://schemas.microsoft.com/office/drawing/2014/main" id="{387ABDA3-C520-420E-AF27-3433AA592E7B}"/>
              </a:ext>
            </a:extLst>
          </p:cNvPr>
          <p:cNvSpPr>
            <a:spLocks noGrp="1"/>
          </p:cNvSpPr>
          <p:nvPr>
            <p:ph type="dt" sz="half" idx="2"/>
          </p:nvPr>
        </p:nvSpPr>
        <p:spPr>
          <a:xfrm>
            <a:off x="685800" y="285864"/>
            <a:ext cx="20574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001" dirty="0"/>
          </a:p>
        </p:txBody>
      </p:sp>
    </p:spTree>
    <p:extLst>
      <p:ext uri="{BB962C8B-B14F-4D97-AF65-F5344CB8AC3E}">
        <p14:creationId xmlns:p14="http://schemas.microsoft.com/office/powerpoint/2010/main" val="158865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14</a:t>
            </a:fld>
            <a:endParaRPr lang="en-US" altLang="ja-JP" dirty="0"/>
          </a:p>
        </p:txBody>
      </p:sp>
      <p:sp>
        <p:nvSpPr>
          <p:cNvPr id="11" name="Rectangle 5">
            <a:extLst>
              <a:ext uri="{FF2B5EF4-FFF2-40B4-BE49-F238E27FC236}">
                <a16:creationId xmlns:a16="http://schemas.microsoft.com/office/drawing/2014/main" id="{CB809136-5CD7-4FBB-B531-30D007FDA688}"/>
              </a:ext>
            </a:extLst>
          </p:cNvPr>
          <p:cNvSpPr>
            <a:spLocks noGrp="1" noChangeArrowheads="1"/>
          </p:cNvSpPr>
          <p:nvPr>
            <p:ph type="ftr" sz="quarter" idx="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Pat Kinney, Kinney Consulting</a:t>
            </a:r>
            <a:endParaRPr lang="en-US" altLang="ja-JP" dirty="0"/>
          </a:p>
        </p:txBody>
      </p:sp>
      <p:sp>
        <p:nvSpPr>
          <p:cNvPr id="8" name="タイトル 2">
            <a:extLst>
              <a:ext uri="{FF2B5EF4-FFF2-40B4-BE49-F238E27FC236}">
                <a16:creationId xmlns:a16="http://schemas.microsoft.com/office/drawing/2014/main" id="{C35CE260-D263-46A7-ACD3-1289CA452CB1}"/>
              </a:ext>
            </a:extLst>
          </p:cNvPr>
          <p:cNvSpPr>
            <a:spLocks noGrp="1"/>
          </p:cNvSpPr>
          <p:nvPr>
            <p:ph type="title"/>
          </p:nvPr>
        </p:nvSpPr>
        <p:spPr>
          <a:xfrm>
            <a:off x="685800" y="685800"/>
            <a:ext cx="7772400" cy="1066800"/>
          </a:xfrm>
        </p:spPr>
        <p:txBody>
          <a:bodyPr/>
          <a:lstStyle/>
          <a:p>
            <a:r>
              <a:rPr lang="en-US" altLang="ja-JP" b="1" dirty="0"/>
              <a:t>TG4aa JRE sessions </a:t>
            </a:r>
            <a:br>
              <a:rPr lang="en-US" altLang="ja-JP" b="1" dirty="0"/>
            </a:br>
            <a:r>
              <a:rPr lang="en-US" altLang="ja-JP" b="1" dirty="0"/>
              <a:t>in March Plenary(EDT)</a:t>
            </a:r>
            <a:endParaRPr kumimoji="1" lang="ja-JP" altLang="en-US" b="1" dirty="0"/>
          </a:p>
        </p:txBody>
      </p:sp>
      <p:graphicFrame>
        <p:nvGraphicFramePr>
          <p:cNvPr id="10" name="コンテンツ プレースホルダー 8">
            <a:extLst>
              <a:ext uri="{FF2B5EF4-FFF2-40B4-BE49-F238E27FC236}">
                <a16:creationId xmlns:a16="http://schemas.microsoft.com/office/drawing/2014/main" id="{625F8362-BE8C-4729-A3D5-224D8CF3A429}"/>
              </a:ext>
            </a:extLst>
          </p:cNvPr>
          <p:cNvGraphicFramePr>
            <a:graphicFrameLocks noGrp="1"/>
          </p:cNvGraphicFramePr>
          <p:nvPr>
            <p:ph idx="1"/>
          </p:nvPr>
        </p:nvGraphicFramePr>
        <p:xfrm>
          <a:off x="395537" y="1762706"/>
          <a:ext cx="8352926" cy="2255520"/>
        </p:xfrm>
        <a:graphic>
          <a:graphicData uri="http://schemas.openxmlformats.org/drawingml/2006/table">
            <a:tbl>
              <a:tblPr firstRow="1" bandRow="1">
                <a:tableStyleId>{93296810-A885-4BE3-A3E7-6D5BEEA58F35}</a:tableStyleId>
              </a:tblPr>
              <a:tblGrid>
                <a:gridCol w="1044116">
                  <a:extLst>
                    <a:ext uri="{9D8B030D-6E8A-4147-A177-3AD203B41FA5}">
                      <a16:colId xmlns:a16="http://schemas.microsoft.com/office/drawing/2014/main" val="20000"/>
                    </a:ext>
                  </a:extLst>
                </a:gridCol>
                <a:gridCol w="1461762">
                  <a:extLst>
                    <a:ext uri="{9D8B030D-6E8A-4147-A177-3AD203B41FA5}">
                      <a16:colId xmlns:a16="http://schemas.microsoft.com/office/drawing/2014/main" val="20001"/>
                    </a:ext>
                  </a:extLst>
                </a:gridCol>
                <a:gridCol w="1461762">
                  <a:extLst>
                    <a:ext uri="{9D8B030D-6E8A-4147-A177-3AD203B41FA5}">
                      <a16:colId xmlns:a16="http://schemas.microsoft.com/office/drawing/2014/main" val="20002"/>
                    </a:ext>
                  </a:extLst>
                </a:gridCol>
                <a:gridCol w="1461762">
                  <a:extLst>
                    <a:ext uri="{9D8B030D-6E8A-4147-A177-3AD203B41FA5}">
                      <a16:colId xmlns:a16="http://schemas.microsoft.com/office/drawing/2014/main" val="20003"/>
                    </a:ext>
                  </a:extLst>
                </a:gridCol>
                <a:gridCol w="1461762">
                  <a:extLst>
                    <a:ext uri="{9D8B030D-6E8A-4147-A177-3AD203B41FA5}">
                      <a16:colId xmlns:a16="http://schemas.microsoft.com/office/drawing/2014/main" val="20004"/>
                    </a:ext>
                  </a:extLst>
                </a:gridCol>
                <a:gridCol w="1461762">
                  <a:extLst>
                    <a:ext uri="{9D8B030D-6E8A-4147-A177-3AD203B41FA5}">
                      <a16:colId xmlns:a16="http://schemas.microsoft.com/office/drawing/2014/main" val="840222631"/>
                    </a:ext>
                  </a:extLst>
                </a:gridCol>
              </a:tblGrid>
              <a:tr h="302434">
                <a:tc>
                  <a:txBody>
                    <a:bodyPr/>
                    <a:lstStyle/>
                    <a:p>
                      <a:endParaRPr kumimoji="1" lang="ja-JP" altLang="en-US" sz="1600" dirty="0"/>
                    </a:p>
                  </a:txBody>
                  <a:tcPr/>
                </a:tc>
                <a:tc>
                  <a:txBody>
                    <a:bodyPr/>
                    <a:lstStyle/>
                    <a:p>
                      <a:pPr algn="ctr"/>
                      <a:r>
                        <a:rPr kumimoji="1" lang="en-US" altLang="ja-JP" sz="1600" dirty="0"/>
                        <a:t>Monday</a:t>
                      </a:r>
                    </a:p>
                    <a:p>
                      <a:pPr algn="ctr"/>
                      <a:r>
                        <a:rPr kumimoji="1" lang="en-US" altLang="ja-JP" sz="1600" dirty="0"/>
                        <a:t>3/8</a:t>
                      </a:r>
                      <a:endParaRPr kumimoji="1" lang="ja-JP" altLang="en-US" sz="1600" dirty="0"/>
                    </a:p>
                  </a:txBody>
                  <a:tcPr anchor="ctr"/>
                </a:tc>
                <a:tc>
                  <a:txBody>
                    <a:bodyPr/>
                    <a:lstStyle/>
                    <a:p>
                      <a:pPr algn="ctr"/>
                      <a:r>
                        <a:rPr kumimoji="1" lang="en-US" altLang="ja-JP" sz="1600" dirty="0"/>
                        <a:t>Tuesday</a:t>
                      </a:r>
                    </a:p>
                    <a:p>
                      <a:pPr algn="ctr"/>
                      <a:r>
                        <a:rPr kumimoji="1" lang="en-US" altLang="ja-JP" sz="1600" dirty="0"/>
                        <a:t>3/9</a:t>
                      </a:r>
                      <a:endParaRPr kumimoji="1" lang="ja-JP" altLang="en-US" sz="1600" dirty="0"/>
                    </a:p>
                  </a:txBody>
                  <a:tcPr anchor="ctr"/>
                </a:tc>
                <a:tc>
                  <a:txBody>
                    <a:bodyPr/>
                    <a:lstStyle/>
                    <a:p>
                      <a:pPr algn="ctr"/>
                      <a:r>
                        <a:rPr kumimoji="1" lang="en-US" altLang="ja-JP" sz="1600" dirty="0"/>
                        <a:t>Wednesday</a:t>
                      </a:r>
                    </a:p>
                    <a:p>
                      <a:pPr algn="ctr"/>
                      <a:r>
                        <a:rPr kumimoji="1" lang="en-US" altLang="ja-JP" sz="1600" dirty="0"/>
                        <a:t>3/10</a:t>
                      </a:r>
                      <a:endParaRPr kumimoji="1" lang="ja-JP" altLang="en-US" sz="1600" dirty="0"/>
                    </a:p>
                  </a:txBody>
                  <a:tcPr anchor="ctr"/>
                </a:tc>
                <a:tc>
                  <a:txBody>
                    <a:bodyPr/>
                    <a:lstStyle/>
                    <a:p>
                      <a:pPr algn="ctr"/>
                      <a:r>
                        <a:rPr kumimoji="1" lang="en-US" altLang="ja-JP" sz="1600" dirty="0"/>
                        <a:t>Thursday</a:t>
                      </a:r>
                    </a:p>
                    <a:p>
                      <a:pPr algn="ctr"/>
                      <a:r>
                        <a:rPr kumimoji="1" lang="en-US" altLang="ja-JP" sz="1600" dirty="0"/>
                        <a:t>3/11</a:t>
                      </a:r>
                      <a:endParaRPr kumimoji="1" lang="ja-JP" altLang="en-US" sz="1600" dirty="0"/>
                    </a:p>
                  </a:txBody>
                  <a:tcPr anchor="ctr"/>
                </a:tc>
                <a:tc>
                  <a:txBody>
                    <a:bodyPr/>
                    <a:lstStyle/>
                    <a:p>
                      <a:pPr algn="ctr"/>
                      <a:r>
                        <a:rPr kumimoji="1" lang="en-US" altLang="ja-JP" sz="1600" dirty="0"/>
                        <a:t>Friday</a:t>
                      </a:r>
                    </a:p>
                    <a:p>
                      <a:pPr algn="ctr"/>
                      <a:r>
                        <a:rPr kumimoji="1" lang="en-US" altLang="ja-JP" sz="1600" dirty="0"/>
                        <a:t>3/12</a:t>
                      </a:r>
                      <a:endParaRPr kumimoji="1" lang="ja-JP" altLang="en-US" sz="1600" dirty="0"/>
                    </a:p>
                  </a:txBody>
                  <a:tcPr anchor="ctr"/>
                </a:tc>
                <a:extLst>
                  <a:ext uri="{0D108BD9-81ED-4DB2-BD59-A6C34878D82A}">
                    <a16:rowId xmlns:a16="http://schemas.microsoft.com/office/drawing/2014/main" val="10000"/>
                  </a:ext>
                </a:extLst>
              </a:tr>
              <a:tr h="172819">
                <a:tc>
                  <a:txBody>
                    <a:bodyPr/>
                    <a:lstStyle/>
                    <a:p>
                      <a:pPr algn="ctr"/>
                      <a:r>
                        <a:rPr kumimoji="1" lang="en-US" altLang="ja-JP" sz="1600" dirty="0"/>
                        <a:t>AM1</a:t>
                      </a:r>
                      <a:endParaRPr kumimoji="1" lang="ja-JP" altLang="en-US" sz="1600" dirty="0"/>
                    </a:p>
                  </a:txBody>
                  <a:tcPr anchor="ctr"/>
                </a:tc>
                <a:tc>
                  <a:txBody>
                    <a:bodyPr/>
                    <a:lstStyle/>
                    <a:p>
                      <a:pPr algn="ctr"/>
                      <a:endParaRPr kumimoji="1" lang="ja-JP" altLang="en-US" sz="1600" dirty="0">
                        <a:solidFill>
                          <a:schemeClr val="tx1"/>
                        </a:solidFill>
                      </a:endParaRPr>
                    </a:p>
                  </a:txBody>
                  <a:tcPr anchor="ctr"/>
                </a:tc>
                <a:tc>
                  <a:txBody>
                    <a:bodyPr/>
                    <a:lstStyle/>
                    <a:p>
                      <a:pPr algn="ctr"/>
                      <a:endParaRPr kumimoji="1" lang="en-US" altLang="ja-JP" sz="16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extLst>
                  <a:ext uri="{0D108BD9-81ED-4DB2-BD59-A6C34878D82A}">
                    <a16:rowId xmlns:a16="http://schemas.microsoft.com/office/drawing/2014/main" val="10001"/>
                  </a:ext>
                </a:extLst>
              </a:tr>
              <a:tr h="172819">
                <a:tc>
                  <a:txBody>
                    <a:bodyPr/>
                    <a:lstStyle/>
                    <a:p>
                      <a:pPr algn="ctr"/>
                      <a:r>
                        <a:rPr kumimoji="1" lang="en-US" altLang="ja-JP" sz="1600" dirty="0"/>
                        <a:t>AM2</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Opening</a:t>
                      </a:r>
                      <a:endParaRPr kumimoji="1" lang="en-US" altLang="ja-JP" sz="1600" dirty="0">
                        <a:solidFill>
                          <a:schemeClr val="tx1"/>
                        </a:solidFill>
                      </a:endParaRPr>
                    </a:p>
                  </a:txBody>
                  <a:tcPr anchor="ctr"/>
                </a:tc>
                <a:tc>
                  <a:txBody>
                    <a:bodyPr/>
                    <a:lstStyle/>
                    <a:p>
                      <a:pPr algn="ctr"/>
                      <a:endParaRPr kumimoji="1" lang="ja-JP" altLang="en-US" sz="16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endParaRPr>
                    </a:p>
                  </a:txBody>
                  <a:tcPr anchor="ctr"/>
                </a:tc>
                <a:extLst>
                  <a:ext uri="{0D108BD9-81ED-4DB2-BD59-A6C34878D82A}">
                    <a16:rowId xmlns:a16="http://schemas.microsoft.com/office/drawing/2014/main" val="10002"/>
                  </a:ext>
                </a:extLst>
              </a:tr>
              <a:tr h="172819">
                <a:tc>
                  <a:txBody>
                    <a:bodyPr/>
                    <a:lstStyle/>
                    <a:p>
                      <a:pPr algn="ctr"/>
                      <a:r>
                        <a:rPr kumimoji="1" lang="en-US" altLang="ja-JP" sz="1600" dirty="0"/>
                        <a:t>PM1</a:t>
                      </a:r>
                      <a:endParaRPr kumimoji="1" lang="ja-JP" altLang="en-US" sz="1600" dirty="0"/>
                    </a:p>
                  </a:txBody>
                  <a:tcPr anchor="ctr"/>
                </a:tc>
                <a:tc>
                  <a:txBody>
                    <a:bodyPr/>
                    <a:lstStyle/>
                    <a:p>
                      <a:pPr algn="ctr"/>
                      <a:endParaRPr kumimoji="1" lang="ja-JP" altLang="en-US" sz="16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solidFill>
                          <a:schemeClr val="tx1"/>
                        </a:solidFill>
                      </a:endParaRPr>
                    </a:p>
                  </a:txBody>
                  <a:tcPr anchor="ctr"/>
                </a:tc>
                <a:tc>
                  <a:txBody>
                    <a:bodyPr/>
                    <a:lstStyle/>
                    <a:p>
                      <a:pPr algn="ctr"/>
                      <a:endParaRPr kumimoji="1" lang="ja-JP" altLang="en-US" sz="1600" dirty="0">
                        <a:solidFill>
                          <a:schemeClr val="tx1"/>
                        </a:solidFill>
                      </a:endParaRPr>
                    </a:p>
                  </a:txBody>
                  <a:tcPr anchor="ctr"/>
                </a:tc>
                <a:tc>
                  <a:txBody>
                    <a:bodyPr/>
                    <a:lstStyle/>
                    <a:p>
                      <a:pPr algn="ctr"/>
                      <a:endParaRPr kumimoji="1" lang="ja-JP" altLang="en-US" sz="1600" dirty="0">
                        <a:solidFill>
                          <a:schemeClr val="tx1"/>
                        </a:solidFill>
                      </a:endParaRPr>
                    </a:p>
                  </a:txBody>
                  <a:tcPr anchor="ctr"/>
                </a:tc>
                <a:tc>
                  <a:txBody>
                    <a:bodyPr/>
                    <a:lstStyle/>
                    <a:p>
                      <a:pPr algn="ctr"/>
                      <a:endParaRPr kumimoji="1" lang="ja-JP" altLang="en-US" sz="1600" dirty="0">
                        <a:solidFill>
                          <a:schemeClr val="tx1"/>
                        </a:solidFill>
                      </a:endParaRPr>
                    </a:p>
                  </a:txBody>
                  <a:tcPr anchor="ctr"/>
                </a:tc>
                <a:extLst>
                  <a:ext uri="{0D108BD9-81ED-4DB2-BD59-A6C34878D82A}">
                    <a16:rowId xmlns:a16="http://schemas.microsoft.com/office/drawing/2014/main" val="10003"/>
                  </a:ext>
                </a:extLst>
              </a:tr>
              <a:tr h="0">
                <a:tc>
                  <a:txBody>
                    <a:bodyPr/>
                    <a:lstStyle/>
                    <a:p>
                      <a:pPr algn="ctr"/>
                      <a:r>
                        <a:rPr kumimoji="1" lang="en-US" altLang="ja-JP" sz="1600" dirty="0"/>
                        <a:t>PM2</a:t>
                      </a:r>
                      <a:endParaRPr kumimoji="1" lang="ja-JP" altLang="en-US" sz="1600" dirty="0"/>
                    </a:p>
                  </a:txBody>
                  <a:tcPr anchor="ctr"/>
                </a:tc>
                <a:tc>
                  <a:txBody>
                    <a:bodyPr/>
                    <a:lstStyle/>
                    <a:p>
                      <a:pPr algn="ctr"/>
                      <a:endParaRPr kumimoji="1" lang="en-US" altLang="ja-JP" sz="1600" dirty="0">
                        <a:solidFill>
                          <a:schemeClr val="tx1"/>
                        </a:solidFill>
                      </a:endParaRPr>
                    </a:p>
                  </a:txBody>
                  <a:tcPr anchor="ctr"/>
                </a:tc>
                <a:tc>
                  <a:txBody>
                    <a:bodyPr/>
                    <a:lstStyle/>
                    <a:p>
                      <a:pPr algn="ctr"/>
                      <a:endParaRPr kumimoji="1" lang="en-US" altLang="ja-JP" sz="1600" u="none" dirty="0">
                        <a:solidFill>
                          <a:schemeClr val="tx1"/>
                        </a:solidFill>
                      </a:endParaRPr>
                    </a:p>
                  </a:txBody>
                  <a:tcPr anchor="ctr">
                    <a:lnB w="12700" cap="flat" cmpd="sng" algn="ctr">
                      <a:solidFill>
                        <a:srgbClr val="FF00FF"/>
                      </a:solidFill>
                      <a:prstDash val="solid"/>
                      <a:round/>
                      <a:headEnd type="none" w="med" len="med"/>
                      <a:tailEnd type="none" w="med" len="med"/>
                    </a:lnB>
                  </a:tcPr>
                </a:tc>
                <a:tc>
                  <a:txBody>
                    <a:bodyPr/>
                    <a:lstStyle/>
                    <a:p>
                      <a:pPr algn="ctr"/>
                      <a:endParaRPr kumimoji="1" lang="ja-JP" altLang="en-US" sz="1600" u="none" dirty="0">
                        <a:solidFill>
                          <a:schemeClr val="tx1"/>
                        </a:solidFill>
                      </a:endParaRPr>
                    </a:p>
                  </a:txBody>
                  <a:tcPr anchor="ctr"/>
                </a:tc>
                <a:tc>
                  <a:txBody>
                    <a:bodyPr/>
                    <a:lstStyle/>
                    <a:p>
                      <a:pPr algn="ctr"/>
                      <a:endParaRPr kumimoji="1" lang="ja-JP" altLang="en-US" sz="1600" dirty="0">
                        <a:solidFill>
                          <a:schemeClr val="tx1"/>
                        </a:solidFill>
                      </a:endParaRPr>
                    </a:p>
                  </a:txBody>
                  <a:tcPr anchor="ctr"/>
                </a:tc>
                <a:tc>
                  <a:txBody>
                    <a:bodyPr/>
                    <a:lstStyle/>
                    <a:p>
                      <a:pPr algn="ctr"/>
                      <a:endParaRPr kumimoji="1" lang="ja-JP" altLang="en-US" sz="1600" dirty="0">
                        <a:solidFill>
                          <a:schemeClr val="tx1"/>
                        </a:solidFill>
                      </a:endParaRPr>
                    </a:p>
                  </a:txBody>
                  <a:tcPr anchor="ctr"/>
                </a:tc>
                <a:extLst>
                  <a:ext uri="{0D108BD9-81ED-4DB2-BD59-A6C34878D82A}">
                    <a16:rowId xmlns:a16="http://schemas.microsoft.com/office/drawing/2014/main" val="10004"/>
                  </a:ext>
                </a:extLst>
              </a:tr>
              <a:tr h="172819">
                <a:tc>
                  <a:txBody>
                    <a:bodyPr/>
                    <a:lstStyle/>
                    <a:p>
                      <a:pPr algn="ctr"/>
                      <a:r>
                        <a:rPr kumimoji="1" lang="en-US" altLang="ja-JP" sz="1600" dirty="0"/>
                        <a:t>PM3</a:t>
                      </a:r>
                      <a:endParaRPr kumimoji="1" lang="ja-JP" altLang="en-US" sz="1600" dirty="0"/>
                    </a:p>
                  </a:txBody>
                  <a:tcPr anchor="ctr"/>
                </a:tc>
                <a:tc>
                  <a:txBody>
                    <a:bodyPr/>
                    <a:lstStyle/>
                    <a:p>
                      <a:pPr algn="ctr"/>
                      <a:endParaRPr kumimoji="1" lang="en-US" altLang="ja-JP" sz="1600" dirty="0">
                        <a:solidFill>
                          <a:schemeClr val="tx1"/>
                        </a:solidFill>
                      </a:endParaRPr>
                    </a:p>
                  </a:txBody>
                  <a:tcPr anchor="ctr">
                    <a:lnR w="12700" cap="flat" cmpd="sng" algn="ctr">
                      <a:solidFill>
                        <a:srgbClr val="FF00FF"/>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u="none" dirty="0"/>
                        <a:t>TG4aa-JRE</a:t>
                      </a:r>
                      <a:endParaRPr kumimoji="1" lang="en-US" altLang="ja-JP" sz="1600" u="none" dirty="0">
                        <a:solidFill>
                          <a:schemeClr val="tx1"/>
                        </a:solidFill>
                      </a:endParaRPr>
                    </a:p>
                  </a:txBody>
                  <a:tcPr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tcPr>
                </a:tc>
                <a:tc>
                  <a:txBody>
                    <a:bodyPr/>
                    <a:lstStyle/>
                    <a:p>
                      <a:pPr algn="ctr"/>
                      <a:endParaRPr kumimoji="1" lang="en-US" altLang="ja-JP" sz="1600" u="none" dirty="0">
                        <a:solidFill>
                          <a:schemeClr val="tx1"/>
                        </a:solidFill>
                      </a:endParaRPr>
                    </a:p>
                  </a:txBody>
                  <a:tcPr anchor="ctr">
                    <a:lnL w="12700" cap="flat" cmpd="sng" algn="ctr">
                      <a:solidFill>
                        <a:srgbClr val="FF00FF"/>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algn="ctr"/>
                      <a:endParaRPr kumimoji="1" lang="ja-JP" altLang="en-US" sz="1600" dirty="0">
                        <a:solidFill>
                          <a:schemeClr val="tx1"/>
                        </a:solidFill>
                      </a:endParaRPr>
                    </a:p>
                  </a:txBody>
                  <a:tcPr anchor="ctr"/>
                </a:tc>
                <a:extLst>
                  <a:ext uri="{0D108BD9-81ED-4DB2-BD59-A6C34878D82A}">
                    <a16:rowId xmlns:a16="http://schemas.microsoft.com/office/drawing/2014/main" val="10005"/>
                  </a:ext>
                </a:extLst>
              </a:tr>
            </a:tbl>
          </a:graphicData>
        </a:graphic>
      </p:graphicFrame>
      <p:graphicFrame>
        <p:nvGraphicFramePr>
          <p:cNvPr id="12" name="コンテンツ プレースホルダー 8">
            <a:extLst>
              <a:ext uri="{FF2B5EF4-FFF2-40B4-BE49-F238E27FC236}">
                <a16:creationId xmlns:a16="http://schemas.microsoft.com/office/drawing/2014/main" id="{A6C94A47-ECF6-4841-B19A-C51307BF3F90}"/>
              </a:ext>
            </a:extLst>
          </p:cNvPr>
          <p:cNvGraphicFramePr>
            <a:graphicFrameLocks/>
          </p:cNvGraphicFramePr>
          <p:nvPr/>
        </p:nvGraphicFramePr>
        <p:xfrm>
          <a:off x="395537" y="4122758"/>
          <a:ext cx="8352926" cy="2255520"/>
        </p:xfrm>
        <a:graphic>
          <a:graphicData uri="http://schemas.openxmlformats.org/drawingml/2006/table">
            <a:tbl>
              <a:tblPr firstRow="1" bandRow="1">
                <a:tableStyleId>{93296810-A885-4BE3-A3E7-6D5BEEA58F35}</a:tableStyleId>
              </a:tblPr>
              <a:tblGrid>
                <a:gridCol w="1044116">
                  <a:extLst>
                    <a:ext uri="{9D8B030D-6E8A-4147-A177-3AD203B41FA5}">
                      <a16:colId xmlns:a16="http://schemas.microsoft.com/office/drawing/2014/main" val="20000"/>
                    </a:ext>
                  </a:extLst>
                </a:gridCol>
                <a:gridCol w="1476163">
                  <a:extLst>
                    <a:ext uri="{9D8B030D-6E8A-4147-A177-3AD203B41FA5}">
                      <a16:colId xmlns:a16="http://schemas.microsoft.com/office/drawing/2014/main" val="20001"/>
                    </a:ext>
                  </a:extLst>
                </a:gridCol>
                <a:gridCol w="1447361">
                  <a:extLst>
                    <a:ext uri="{9D8B030D-6E8A-4147-A177-3AD203B41FA5}">
                      <a16:colId xmlns:a16="http://schemas.microsoft.com/office/drawing/2014/main" val="20002"/>
                    </a:ext>
                  </a:extLst>
                </a:gridCol>
                <a:gridCol w="1461762">
                  <a:extLst>
                    <a:ext uri="{9D8B030D-6E8A-4147-A177-3AD203B41FA5}">
                      <a16:colId xmlns:a16="http://schemas.microsoft.com/office/drawing/2014/main" val="20003"/>
                    </a:ext>
                  </a:extLst>
                </a:gridCol>
                <a:gridCol w="1461762">
                  <a:extLst>
                    <a:ext uri="{9D8B030D-6E8A-4147-A177-3AD203B41FA5}">
                      <a16:colId xmlns:a16="http://schemas.microsoft.com/office/drawing/2014/main" val="20004"/>
                    </a:ext>
                  </a:extLst>
                </a:gridCol>
                <a:gridCol w="1461762">
                  <a:extLst>
                    <a:ext uri="{9D8B030D-6E8A-4147-A177-3AD203B41FA5}">
                      <a16:colId xmlns:a16="http://schemas.microsoft.com/office/drawing/2014/main" val="840222631"/>
                    </a:ext>
                  </a:extLst>
                </a:gridCol>
              </a:tblGrid>
              <a:tr h="302434">
                <a:tc>
                  <a:txBody>
                    <a:bodyPr/>
                    <a:lstStyle/>
                    <a:p>
                      <a:endParaRPr kumimoji="1" lang="ja-JP" altLang="en-US" sz="1600" dirty="0"/>
                    </a:p>
                  </a:txBody>
                  <a:tcPr/>
                </a:tc>
                <a:tc>
                  <a:txBody>
                    <a:bodyPr/>
                    <a:lstStyle/>
                    <a:p>
                      <a:pPr algn="ctr"/>
                      <a:r>
                        <a:rPr kumimoji="1" lang="en-US" altLang="ja-JP" sz="1600" dirty="0"/>
                        <a:t>Monday</a:t>
                      </a:r>
                    </a:p>
                    <a:p>
                      <a:pPr algn="ctr"/>
                      <a:r>
                        <a:rPr kumimoji="1" lang="en-US" altLang="ja-JP" sz="1600" dirty="0"/>
                        <a:t>3/15</a:t>
                      </a:r>
                      <a:endParaRPr kumimoji="1" lang="ja-JP" altLang="en-US" sz="1600" dirty="0"/>
                    </a:p>
                  </a:txBody>
                  <a:tcPr anchor="ctr"/>
                </a:tc>
                <a:tc>
                  <a:txBody>
                    <a:bodyPr/>
                    <a:lstStyle/>
                    <a:p>
                      <a:pPr algn="ctr"/>
                      <a:r>
                        <a:rPr kumimoji="1" lang="en-US" altLang="ja-JP" sz="1600" dirty="0"/>
                        <a:t>Tuesday</a:t>
                      </a:r>
                    </a:p>
                    <a:p>
                      <a:pPr algn="ctr"/>
                      <a:r>
                        <a:rPr kumimoji="1" lang="en-US" altLang="ja-JP" sz="1600" dirty="0"/>
                        <a:t>3/16</a:t>
                      </a:r>
                      <a:endParaRPr kumimoji="1" lang="ja-JP" altLang="en-US" sz="1600" dirty="0"/>
                    </a:p>
                  </a:txBody>
                  <a:tcPr anchor="ctr"/>
                </a:tc>
                <a:tc>
                  <a:txBody>
                    <a:bodyPr/>
                    <a:lstStyle/>
                    <a:p>
                      <a:pPr algn="ctr"/>
                      <a:r>
                        <a:rPr kumimoji="1" lang="en-US" altLang="ja-JP" sz="1600" dirty="0"/>
                        <a:t>Wednesday</a:t>
                      </a:r>
                    </a:p>
                    <a:p>
                      <a:pPr algn="ctr"/>
                      <a:r>
                        <a:rPr kumimoji="1" lang="en-US" altLang="ja-JP" sz="1600" dirty="0"/>
                        <a:t>3/17</a:t>
                      </a:r>
                      <a:endParaRPr kumimoji="1" lang="ja-JP" altLang="en-US" sz="1600" dirty="0"/>
                    </a:p>
                  </a:txBody>
                  <a:tcPr anchor="ctr"/>
                </a:tc>
                <a:tc>
                  <a:txBody>
                    <a:bodyPr/>
                    <a:lstStyle/>
                    <a:p>
                      <a:pPr algn="ctr"/>
                      <a:r>
                        <a:rPr kumimoji="1" lang="en-US" altLang="ja-JP" sz="1600" dirty="0"/>
                        <a:t>Thursday</a:t>
                      </a:r>
                    </a:p>
                    <a:p>
                      <a:pPr algn="ctr"/>
                      <a:r>
                        <a:rPr kumimoji="1" lang="en-US" altLang="ja-JP" sz="1600" dirty="0"/>
                        <a:t>3/18</a:t>
                      </a:r>
                      <a:endParaRPr kumimoji="1" lang="ja-JP" altLang="en-US" sz="1600" dirty="0"/>
                    </a:p>
                  </a:txBody>
                  <a:tcPr anchor="ctr"/>
                </a:tc>
                <a:tc>
                  <a:txBody>
                    <a:bodyPr/>
                    <a:lstStyle/>
                    <a:p>
                      <a:pPr algn="ctr"/>
                      <a:r>
                        <a:rPr kumimoji="1" lang="en-US" altLang="ja-JP" sz="1600" dirty="0"/>
                        <a:t>Friday</a:t>
                      </a:r>
                    </a:p>
                    <a:p>
                      <a:pPr algn="ctr"/>
                      <a:r>
                        <a:rPr kumimoji="1" lang="en-US" altLang="ja-JP" sz="1600" dirty="0"/>
                        <a:t>3/19</a:t>
                      </a:r>
                      <a:endParaRPr kumimoji="1" lang="ja-JP" altLang="en-US" sz="1600" dirty="0"/>
                    </a:p>
                  </a:txBody>
                  <a:tcPr anchor="ctr"/>
                </a:tc>
                <a:extLst>
                  <a:ext uri="{0D108BD9-81ED-4DB2-BD59-A6C34878D82A}">
                    <a16:rowId xmlns:a16="http://schemas.microsoft.com/office/drawing/2014/main" val="10000"/>
                  </a:ext>
                </a:extLst>
              </a:tr>
              <a:tr h="172819">
                <a:tc>
                  <a:txBody>
                    <a:bodyPr/>
                    <a:lstStyle/>
                    <a:p>
                      <a:pPr algn="ctr"/>
                      <a:r>
                        <a:rPr kumimoji="1" lang="en-US" altLang="ja-JP" sz="1600" dirty="0"/>
                        <a:t>AM1</a:t>
                      </a:r>
                      <a:endParaRPr kumimoji="1" lang="ja-JP" altLang="en-US" sz="1600" dirty="0"/>
                    </a:p>
                  </a:txBody>
                  <a:tcPr anchor="ctr"/>
                </a:tc>
                <a:tc>
                  <a:txBody>
                    <a:bodyPr/>
                    <a:lstStyle/>
                    <a:p>
                      <a:pPr algn="ctr"/>
                      <a:endParaRPr kumimoji="1" lang="ja-JP" altLang="en-US" sz="1600" dirty="0">
                        <a:solidFill>
                          <a:schemeClr val="tx1"/>
                        </a:solidFill>
                      </a:endParaRPr>
                    </a:p>
                  </a:txBody>
                  <a:tcPr anchor="ctr"/>
                </a:tc>
                <a:tc>
                  <a:txBody>
                    <a:bodyPr/>
                    <a:lstStyle/>
                    <a:p>
                      <a:pPr algn="ctr"/>
                      <a:endParaRPr kumimoji="1" lang="en-US" altLang="ja-JP" sz="16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extLst>
                  <a:ext uri="{0D108BD9-81ED-4DB2-BD59-A6C34878D82A}">
                    <a16:rowId xmlns:a16="http://schemas.microsoft.com/office/drawing/2014/main" val="10001"/>
                  </a:ext>
                </a:extLst>
              </a:tr>
              <a:tr h="172819">
                <a:tc>
                  <a:txBody>
                    <a:bodyPr/>
                    <a:lstStyle/>
                    <a:p>
                      <a:pPr algn="ctr"/>
                      <a:r>
                        <a:rPr kumimoji="1" lang="en-US" altLang="ja-JP" sz="1600" dirty="0"/>
                        <a:t>AM2</a:t>
                      </a:r>
                      <a:endParaRPr kumimoji="1" lang="ja-JP" alt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Closing</a:t>
                      </a:r>
                      <a:endParaRPr kumimoji="1" lang="en-US" altLang="ja-JP" sz="16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dirty="0">
                        <a:solidFill>
                          <a:schemeClr val="tx1"/>
                        </a:solidFill>
                      </a:endParaRPr>
                    </a:p>
                  </a:txBody>
                  <a:tcPr anchor="ctr"/>
                </a:tc>
                <a:extLst>
                  <a:ext uri="{0D108BD9-81ED-4DB2-BD59-A6C34878D82A}">
                    <a16:rowId xmlns:a16="http://schemas.microsoft.com/office/drawing/2014/main" val="10002"/>
                  </a:ext>
                </a:extLst>
              </a:tr>
              <a:tr h="172819">
                <a:tc>
                  <a:txBody>
                    <a:bodyPr/>
                    <a:lstStyle/>
                    <a:p>
                      <a:pPr algn="ctr"/>
                      <a:r>
                        <a:rPr kumimoji="1" lang="en-US" altLang="ja-JP" sz="1600" dirty="0"/>
                        <a:t>PM1</a:t>
                      </a:r>
                      <a:endParaRPr kumimoji="1" lang="ja-JP" altLang="en-US" sz="1600" dirty="0"/>
                    </a:p>
                  </a:txBody>
                  <a:tcPr anchor="ctr"/>
                </a:tc>
                <a:tc>
                  <a:txBody>
                    <a:bodyPr/>
                    <a:lstStyle/>
                    <a:p>
                      <a:pPr algn="ctr"/>
                      <a:endParaRPr kumimoji="1" lang="ja-JP" altLang="en-US" sz="16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dirty="0">
                        <a:solidFill>
                          <a:schemeClr val="tx1"/>
                        </a:solidFill>
                      </a:endParaRPr>
                    </a:p>
                  </a:txBody>
                  <a:tcPr anchor="ctr"/>
                </a:tc>
                <a:tc>
                  <a:txBody>
                    <a:bodyPr/>
                    <a:lstStyle/>
                    <a:p>
                      <a:pPr algn="ctr"/>
                      <a:endParaRPr kumimoji="1" lang="ja-JP" altLang="en-US" sz="1600" dirty="0">
                        <a:solidFill>
                          <a:schemeClr val="tx1"/>
                        </a:solidFill>
                      </a:endParaRPr>
                    </a:p>
                  </a:txBody>
                  <a:tcPr anchor="ctr"/>
                </a:tc>
                <a:tc>
                  <a:txBody>
                    <a:bodyPr/>
                    <a:lstStyle/>
                    <a:p>
                      <a:pPr algn="ctr"/>
                      <a:endParaRPr kumimoji="1" lang="ja-JP" altLang="en-US" sz="1600" dirty="0">
                        <a:solidFill>
                          <a:schemeClr val="tx1"/>
                        </a:solidFill>
                      </a:endParaRPr>
                    </a:p>
                  </a:txBody>
                  <a:tcPr anchor="ctr"/>
                </a:tc>
                <a:extLst>
                  <a:ext uri="{0D108BD9-81ED-4DB2-BD59-A6C34878D82A}">
                    <a16:rowId xmlns:a16="http://schemas.microsoft.com/office/drawing/2014/main" val="10003"/>
                  </a:ext>
                </a:extLst>
              </a:tr>
              <a:tr h="0">
                <a:tc>
                  <a:txBody>
                    <a:bodyPr/>
                    <a:lstStyle/>
                    <a:p>
                      <a:pPr algn="ctr"/>
                      <a:r>
                        <a:rPr kumimoji="1" lang="en-US" altLang="ja-JP" sz="1600" dirty="0"/>
                        <a:t>PM2</a:t>
                      </a:r>
                      <a:endParaRPr kumimoji="1" lang="ja-JP" altLang="en-US" sz="1600" dirty="0"/>
                    </a:p>
                  </a:txBody>
                  <a:tcPr anchor="ctr"/>
                </a:tc>
                <a:tc>
                  <a:txBody>
                    <a:bodyPr/>
                    <a:lstStyle/>
                    <a:p>
                      <a:pPr algn="ctr"/>
                      <a:endParaRPr kumimoji="1" lang="en-US" altLang="ja-JP" sz="1600" dirty="0">
                        <a:solidFill>
                          <a:schemeClr val="tx1"/>
                        </a:solidFill>
                      </a:endParaRPr>
                    </a:p>
                  </a:txBody>
                  <a:tcPr anchor="ctr">
                    <a:lnB w="12700" cap="flat" cmpd="sng" algn="ctr">
                      <a:solidFill>
                        <a:srgbClr val="FF00FF"/>
                      </a:solidFill>
                      <a:prstDash val="solid"/>
                      <a:round/>
                      <a:headEnd type="none" w="med" len="med"/>
                      <a:tailEnd type="none" w="med" len="med"/>
                    </a:lnB>
                  </a:tcPr>
                </a:tc>
                <a:tc>
                  <a:txBody>
                    <a:bodyPr/>
                    <a:lstStyle/>
                    <a:p>
                      <a:pPr algn="ctr"/>
                      <a:endParaRPr kumimoji="1" lang="en-US" altLang="ja-JP" sz="1600" u="none" dirty="0">
                        <a:solidFill>
                          <a:schemeClr val="tx1"/>
                        </a:solidFill>
                      </a:endParaRPr>
                    </a:p>
                  </a:txBody>
                  <a:tcPr anchor="ctr">
                    <a:lnB w="12700" cap="flat" cmpd="sng" algn="ctr">
                      <a:solidFill>
                        <a:srgbClr val="FF00FF"/>
                      </a:solidFill>
                      <a:prstDash val="solid"/>
                      <a:round/>
                      <a:headEnd type="none" w="med" len="med"/>
                      <a:tailEnd type="none" w="med" len="med"/>
                    </a:lnB>
                  </a:tcPr>
                </a:tc>
                <a:tc>
                  <a:txBody>
                    <a:bodyPr/>
                    <a:lstStyle/>
                    <a:p>
                      <a:pPr algn="ctr"/>
                      <a:endParaRPr kumimoji="1" lang="en-US" altLang="ja-JP" sz="1600" u="none" dirty="0">
                        <a:solidFill>
                          <a:schemeClr val="tx1"/>
                        </a:solidFill>
                      </a:endParaRPr>
                    </a:p>
                  </a:txBody>
                  <a:tcPr anchor="ctr">
                    <a:lnB w="12700" cap="flat" cmpd="sng" algn="ctr">
                      <a:solidFill>
                        <a:schemeClr val="bg1"/>
                      </a:solidFill>
                      <a:prstDash val="solid"/>
                      <a:round/>
                      <a:headEnd type="none" w="med" len="med"/>
                      <a:tailEnd type="none" w="med" len="med"/>
                    </a:lnB>
                  </a:tcPr>
                </a:tc>
                <a:tc>
                  <a:txBody>
                    <a:bodyPr/>
                    <a:lstStyle/>
                    <a:p>
                      <a:pPr algn="ctr"/>
                      <a:endParaRPr kumimoji="1" lang="ja-JP" altLang="en-US" sz="1600" dirty="0">
                        <a:solidFill>
                          <a:schemeClr val="tx1"/>
                        </a:solidFill>
                      </a:endParaRPr>
                    </a:p>
                  </a:txBody>
                  <a:tcPr anchor="ctr"/>
                </a:tc>
                <a:tc>
                  <a:txBody>
                    <a:bodyPr/>
                    <a:lstStyle/>
                    <a:p>
                      <a:pPr algn="ctr"/>
                      <a:endParaRPr kumimoji="1" lang="ja-JP" altLang="en-US" sz="1600" dirty="0">
                        <a:solidFill>
                          <a:schemeClr val="tx1"/>
                        </a:solidFill>
                      </a:endParaRPr>
                    </a:p>
                  </a:txBody>
                  <a:tcPr anchor="ctr"/>
                </a:tc>
                <a:extLst>
                  <a:ext uri="{0D108BD9-81ED-4DB2-BD59-A6C34878D82A}">
                    <a16:rowId xmlns:a16="http://schemas.microsoft.com/office/drawing/2014/main" val="10004"/>
                  </a:ext>
                </a:extLst>
              </a:tr>
              <a:tr h="172819">
                <a:tc>
                  <a:txBody>
                    <a:bodyPr/>
                    <a:lstStyle/>
                    <a:p>
                      <a:pPr algn="ctr"/>
                      <a:r>
                        <a:rPr kumimoji="1" lang="en-US" altLang="ja-JP" sz="1600" dirty="0"/>
                        <a:t>PM3</a:t>
                      </a:r>
                      <a:endParaRPr kumimoji="1" lang="ja-JP" altLang="en-US" sz="1600" dirty="0"/>
                    </a:p>
                  </a:txBody>
                  <a:tcPr anchor="ctr">
                    <a:lnR w="12700" cap="flat" cmpd="sng" algn="ctr">
                      <a:solidFill>
                        <a:srgbClr val="FF00FF"/>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t>TG4aa-JRE</a:t>
                      </a:r>
                      <a:endParaRPr kumimoji="1" lang="en-US" altLang="ja-JP" sz="1600" u="none" dirty="0">
                        <a:solidFill>
                          <a:schemeClr val="tx1"/>
                        </a:solidFill>
                      </a:endParaRPr>
                    </a:p>
                  </a:txBody>
                  <a:tcPr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u="none" dirty="0"/>
                        <a:t>TG4aa-JRE</a:t>
                      </a:r>
                      <a:endParaRPr kumimoji="1" lang="en-US" altLang="ja-JP" sz="1600" u="none" dirty="0">
                        <a:solidFill>
                          <a:schemeClr val="tx1"/>
                        </a:solidFill>
                      </a:endParaRPr>
                    </a:p>
                  </a:txBody>
                  <a:tcPr anchor="ctr">
                    <a:lnL w="12700" cap="flat" cmpd="sng" algn="ctr">
                      <a:solidFill>
                        <a:srgbClr val="FF00FF"/>
                      </a:solidFill>
                      <a:prstDash val="solid"/>
                      <a:round/>
                      <a:headEnd type="none" w="med" len="med"/>
                      <a:tailEnd type="none" w="med" len="med"/>
                    </a:lnL>
                    <a:lnR w="12700" cap="flat" cmpd="sng" algn="ctr">
                      <a:solidFill>
                        <a:srgbClr val="FF00FF"/>
                      </a:solidFill>
                      <a:prstDash val="solid"/>
                      <a:round/>
                      <a:headEnd type="none" w="med" len="med"/>
                      <a:tailEnd type="none" w="med" len="med"/>
                    </a:lnR>
                    <a:lnT w="12700" cap="flat" cmpd="sng" algn="ctr">
                      <a:solidFill>
                        <a:srgbClr val="FF00FF"/>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lnL w="12700" cap="flat" cmpd="sng" algn="ctr">
                      <a:solidFill>
                        <a:srgbClr val="FF00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lnL w="12700" cap="flat" cmpd="sng" algn="ctr">
                      <a:solidFill>
                        <a:schemeClr val="bg1"/>
                      </a:solidFill>
                      <a:prstDash val="solid"/>
                      <a:round/>
                      <a:headEnd type="none" w="med" len="med"/>
                      <a:tailEnd type="none" w="med" len="med"/>
                    </a:lnL>
                  </a:tcPr>
                </a:tc>
                <a:tc>
                  <a:txBody>
                    <a:bodyPr/>
                    <a:lstStyle/>
                    <a:p>
                      <a:pPr algn="ctr"/>
                      <a:endParaRPr kumimoji="1" lang="ja-JP" altLang="en-US" sz="1600" dirty="0">
                        <a:solidFill>
                          <a:schemeClr val="tx1"/>
                        </a:solidFill>
                      </a:endParaRPr>
                    </a:p>
                  </a:txBody>
                  <a:tcPr anchor="ctr"/>
                </a:tc>
                <a:extLst>
                  <a:ext uri="{0D108BD9-81ED-4DB2-BD59-A6C34878D82A}">
                    <a16:rowId xmlns:a16="http://schemas.microsoft.com/office/drawing/2014/main" val="10005"/>
                  </a:ext>
                </a:extLst>
              </a:tr>
            </a:tbl>
          </a:graphicData>
        </a:graphic>
      </p:graphicFrame>
      <p:sp>
        <p:nvSpPr>
          <p:cNvPr id="2" name="日付プレースホルダー 1">
            <a:extLst>
              <a:ext uri="{FF2B5EF4-FFF2-40B4-BE49-F238E27FC236}">
                <a16:creationId xmlns:a16="http://schemas.microsoft.com/office/drawing/2014/main" id="{43FDCC57-436B-46C3-8A62-94BAEBC71BE5}"/>
              </a:ext>
            </a:extLst>
          </p:cNvPr>
          <p:cNvSpPr>
            <a:spLocks noGrp="1"/>
          </p:cNvSpPr>
          <p:nvPr>
            <p:ph type="dt" sz="half" idx="2"/>
          </p:nvPr>
        </p:nvSpPr>
        <p:spPr>
          <a:xfrm>
            <a:off x="685800" y="285864"/>
            <a:ext cx="20574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altLang="ja-JP" dirty="0"/>
          </a:p>
        </p:txBody>
      </p:sp>
    </p:spTree>
    <p:extLst>
      <p:ext uri="{BB962C8B-B14F-4D97-AF65-F5344CB8AC3E}">
        <p14:creationId xmlns:p14="http://schemas.microsoft.com/office/powerpoint/2010/main" val="255735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24508" y="1782543"/>
            <a:ext cx="8640960" cy="4328120"/>
          </a:xfrm>
          <a:ln/>
        </p:spPr>
        <p:txBody>
          <a:bodyPr>
            <a:noAutofit/>
          </a:bodyPr>
          <a:lstStyle/>
          <a:p>
            <a:r>
              <a:rPr lang="en-US" altLang="ja-JP" sz="1600" dirty="0"/>
              <a:t>9th Tuesday PM3(18:00-19:00)</a:t>
            </a:r>
          </a:p>
          <a:p>
            <a:pPr marL="800100" lvl="1" indent="-342900">
              <a:buFont typeface="+mj-lt"/>
              <a:buAutoNum type="arabicPeriod"/>
            </a:pPr>
            <a:r>
              <a:rPr lang="en-US" sz="1600" dirty="0"/>
              <a:t>OPEN/Patent Policy</a:t>
            </a:r>
          </a:p>
          <a:p>
            <a:pPr marL="800100" lvl="1" indent="-342900">
              <a:buFont typeface="+mj-lt"/>
              <a:buAutoNum type="arabicPeriod"/>
            </a:pPr>
            <a:r>
              <a:rPr lang="en-US" sz="1600" dirty="0"/>
              <a:t>Attendance</a:t>
            </a:r>
          </a:p>
          <a:p>
            <a:pPr marL="800100" lvl="1" indent="-342900">
              <a:buFont typeface="+mj-lt"/>
              <a:buAutoNum type="arabicPeriod"/>
            </a:pPr>
            <a:r>
              <a:rPr lang="en-US" sz="1600" dirty="0"/>
              <a:t>Approval of the Agenda</a:t>
            </a:r>
          </a:p>
          <a:p>
            <a:pPr marL="800100" lvl="1" indent="-342900">
              <a:buFont typeface="+mj-lt"/>
              <a:buAutoNum type="arabicPeriod"/>
            </a:pPr>
            <a:r>
              <a:rPr lang="en-US" sz="1600" dirty="0"/>
              <a:t>Approval of  the last meeting minutes</a:t>
            </a:r>
          </a:p>
          <a:p>
            <a:pPr marL="800100" lvl="1" indent="-342900">
              <a:buFont typeface="+mj-lt"/>
              <a:buAutoNum type="arabicPeriod"/>
            </a:pPr>
            <a:r>
              <a:rPr lang="en-US" sz="1600" dirty="0"/>
              <a:t>Draft discussion</a:t>
            </a:r>
          </a:p>
          <a:p>
            <a:pPr marL="800100" lvl="1" indent="-342900">
              <a:buFont typeface="+mj-lt"/>
              <a:buAutoNum type="arabicPeriod"/>
            </a:pPr>
            <a:r>
              <a:rPr lang="en-US" sz="1600" dirty="0"/>
              <a:t>CAD discussion</a:t>
            </a:r>
          </a:p>
          <a:p>
            <a:pPr marL="800100" lvl="1" indent="-342900">
              <a:buFont typeface="+mj-lt"/>
              <a:buAutoNum type="arabicPeriod"/>
            </a:pPr>
            <a:r>
              <a:rPr lang="en-US" sz="1600" dirty="0"/>
              <a:t>Recess</a:t>
            </a:r>
          </a:p>
          <a:p>
            <a:pPr marL="800100" lvl="1" indent="-342900">
              <a:buFont typeface="+mj-lt"/>
              <a:buAutoNum type="arabicPeriod"/>
            </a:pPr>
            <a:endParaRPr lang="en-US" altLang="ja-JP" sz="1600" dirty="0"/>
          </a:p>
        </p:txBody>
      </p:sp>
      <p:sp>
        <p:nvSpPr>
          <p:cNvPr id="4098" name="Rectangle 2"/>
          <p:cNvSpPr>
            <a:spLocks noGrp="1" noChangeArrowheads="1"/>
          </p:cNvSpPr>
          <p:nvPr>
            <p:ph type="title"/>
          </p:nvPr>
        </p:nvSpPr>
        <p:spPr>
          <a:ln/>
        </p:spPr>
        <p:txBody>
          <a:bodyPr/>
          <a:lstStyle/>
          <a:p>
            <a:r>
              <a:rPr lang="en-US" altLang="ja-JP" b="1" dirty="0"/>
              <a:t>Agenda items for the weeks(EDT)</a:t>
            </a:r>
            <a:endParaRPr lang="ja-JP" altLang="ja-JP" b="1" dirty="0"/>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15</a:t>
            </a:fld>
            <a:endParaRPr lang="en-US" altLang="ja-JP" dirty="0"/>
          </a:p>
        </p:txBody>
      </p:sp>
      <p:sp>
        <p:nvSpPr>
          <p:cNvPr id="10" name="Rectangle 5">
            <a:extLst>
              <a:ext uri="{FF2B5EF4-FFF2-40B4-BE49-F238E27FC236}">
                <a16:creationId xmlns:a16="http://schemas.microsoft.com/office/drawing/2014/main" id="{7B4B1F01-18F7-4465-A216-8319312E9D71}"/>
              </a:ext>
            </a:extLst>
          </p:cNvPr>
          <p:cNvSpPr>
            <a:spLocks noGrp="1" noChangeArrowheads="1"/>
          </p:cNvSpPr>
          <p:nvPr>
            <p:ph type="ftr" sz="quarter" idx="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Pat Kinney, Kinney Consulting</a:t>
            </a:r>
            <a:endParaRPr lang="en-US" altLang="ja-JP" dirty="0"/>
          </a:p>
        </p:txBody>
      </p:sp>
      <p:sp>
        <p:nvSpPr>
          <p:cNvPr id="11" name="Rectangle 3">
            <a:extLst>
              <a:ext uri="{FF2B5EF4-FFF2-40B4-BE49-F238E27FC236}">
                <a16:creationId xmlns:a16="http://schemas.microsoft.com/office/drawing/2014/main" id="{A1667441-02C6-4610-93E9-122F1CA3BDF6}"/>
              </a:ext>
            </a:extLst>
          </p:cNvPr>
          <p:cNvSpPr txBox="1">
            <a:spLocks noChangeArrowheads="1"/>
          </p:cNvSpPr>
          <p:nvPr/>
        </p:nvSpPr>
        <p:spPr bwMode="auto">
          <a:xfrm>
            <a:off x="4499992" y="1700808"/>
            <a:ext cx="441178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r>
              <a:rPr lang="en-US" altLang="ja-JP" sz="1600" dirty="0"/>
              <a:t>15th Monday PM3(18:00-19:00)</a:t>
            </a:r>
          </a:p>
          <a:p>
            <a:pPr marL="800100" lvl="1" indent="-342900">
              <a:buFont typeface="+mj-lt"/>
              <a:buAutoNum type="arabicPeriod"/>
            </a:pPr>
            <a:r>
              <a:rPr lang="en-US" sz="1600" dirty="0"/>
              <a:t>OPEN</a:t>
            </a:r>
          </a:p>
          <a:p>
            <a:pPr marL="800100" lvl="1" indent="-342900">
              <a:buFont typeface="+mj-lt"/>
              <a:buAutoNum type="arabicPeriod"/>
            </a:pPr>
            <a:r>
              <a:rPr lang="en-US" sz="1600" dirty="0"/>
              <a:t>Attendance</a:t>
            </a:r>
          </a:p>
          <a:p>
            <a:pPr marL="800100" lvl="1" indent="-342900">
              <a:buFont typeface="+mj-lt"/>
              <a:buAutoNum type="arabicPeriod"/>
            </a:pPr>
            <a:r>
              <a:rPr lang="en-US" sz="1600" dirty="0"/>
              <a:t>Continue CAD discussion</a:t>
            </a:r>
          </a:p>
          <a:p>
            <a:pPr marL="800100" lvl="1" indent="-342900">
              <a:buFont typeface="+mj-lt"/>
              <a:buAutoNum type="arabicPeriod"/>
            </a:pPr>
            <a:r>
              <a:rPr lang="en-US" sz="1600" dirty="0"/>
              <a:t>Recess</a:t>
            </a:r>
            <a:r>
              <a:rPr lang="en-US" altLang="ja-JP" sz="1600" dirty="0"/>
              <a:t>            </a:t>
            </a:r>
          </a:p>
          <a:p>
            <a:endParaRPr lang="en-US" altLang="ja-JP" sz="1600" kern="0" dirty="0"/>
          </a:p>
          <a:p>
            <a:r>
              <a:rPr lang="en-US" altLang="ja-JP" sz="1600" kern="0" dirty="0"/>
              <a:t>16th Tuesday PM3(18:00-19:00)</a:t>
            </a:r>
          </a:p>
          <a:p>
            <a:pPr marL="800100" lvl="1" indent="-342900">
              <a:buFont typeface="+mj-lt"/>
              <a:buAutoNum type="arabicPeriod"/>
            </a:pPr>
            <a:r>
              <a:rPr lang="en-US" sz="1600" dirty="0"/>
              <a:t>OPEN</a:t>
            </a:r>
          </a:p>
          <a:p>
            <a:pPr marL="800100" lvl="1" indent="-342900">
              <a:buFont typeface="+mj-lt"/>
              <a:buAutoNum type="arabicPeriod"/>
            </a:pPr>
            <a:r>
              <a:rPr lang="en-US" sz="1600" dirty="0"/>
              <a:t>Attendance</a:t>
            </a:r>
          </a:p>
          <a:p>
            <a:pPr marL="800100" lvl="1" indent="-342900">
              <a:buFont typeface="+mj-lt"/>
              <a:buAutoNum type="arabicPeriod"/>
            </a:pPr>
            <a:r>
              <a:rPr lang="en-US" sz="1600" dirty="0"/>
              <a:t>Continue CAD discussion</a:t>
            </a:r>
          </a:p>
          <a:p>
            <a:pPr marL="800100" lvl="1" indent="-342900">
              <a:buFont typeface="+mj-lt"/>
              <a:buAutoNum type="arabicPeriod"/>
            </a:pPr>
            <a:r>
              <a:rPr lang="en-US" sz="1600" kern="0" dirty="0"/>
              <a:t>TG Motion</a:t>
            </a:r>
          </a:p>
          <a:p>
            <a:pPr marL="800100" lvl="1" indent="-342900">
              <a:buFont typeface="+mj-lt"/>
              <a:buAutoNum type="arabicPeriod"/>
            </a:pPr>
            <a:r>
              <a:rPr lang="en-US" sz="1600" kern="0" dirty="0"/>
              <a:t>Discuss next steps</a:t>
            </a:r>
          </a:p>
          <a:p>
            <a:pPr marL="800100" lvl="1" indent="-342900">
              <a:buFont typeface="+mj-lt"/>
              <a:buAutoNum type="arabicPeriod"/>
            </a:pPr>
            <a:r>
              <a:rPr lang="en-US" sz="1600" dirty="0"/>
              <a:t>Plan for May meeting (# of sessions)</a:t>
            </a:r>
            <a:endParaRPr lang="en-US" sz="1600" kern="0" dirty="0"/>
          </a:p>
          <a:p>
            <a:pPr marL="800100" lvl="1" indent="-342900">
              <a:buFont typeface="+mj-lt"/>
              <a:buAutoNum type="arabicPeriod"/>
            </a:pPr>
            <a:r>
              <a:rPr lang="en-US" sz="1600" kern="0" dirty="0"/>
              <a:t>Any other business</a:t>
            </a:r>
          </a:p>
          <a:p>
            <a:pPr marL="800100" lvl="1" indent="-342900">
              <a:buFont typeface="+mj-lt"/>
              <a:buAutoNum type="arabicPeriod"/>
            </a:pPr>
            <a:r>
              <a:rPr lang="en-US" sz="1600" kern="0" dirty="0"/>
              <a:t>Adjourn</a:t>
            </a:r>
            <a:endParaRPr lang="en-US" altLang="ja-JP" sz="1600" kern="0" dirty="0"/>
          </a:p>
        </p:txBody>
      </p:sp>
      <p:sp>
        <p:nvSpPr>
          <p:cNvPr id="2" name="日付プレースホルダー 1">
            <a:extLst>
              <a:ext uri="{FF2B5EF4-FFF2-40B4-BE49-F238E27FC236}">
                <a16:creationId xmlns:a16="http://schemas.microsoft.com/office/drawing/2014/main" id="{F924522B-12D9-419A-ACA8-7567751DBD2C}"/>
              </a:ext>
            </a:extLst>
          </p:cNvPr>
          <p:cNvSpPr>
            <a:spLocks noGrp="1"/>
          </p:cNvSpPr>
          <p:nvPr>
            <p:ph type="dt" sz="half" idx="2"/>
          </p:nvPr>
        </p:nvSpPr>
        <p:spPr>
          <a:xfrm>
            <a:off x="685800" y="285864"/>
            <a:ext cx="20574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altLang="ja-JP" dirty="0"/>
          </a:p>
        </p:txBody>
      </p:sp>
    </p:spTree>
    <p:extLst>
      <p:ext uri="{BB962C8B-B14F-4D97-AF65-F5344CB8AC3E}">
        <p14:creationId xmlns:p14="http://schemas.microsoft.com/office/powerpoint/2010/main" val="2460842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05157"/>
            <a:ext cx="7772400" cy="1066800"/>
          </a:xfrm>
        </p:spPr>
        <p:txBody>
          <a:bodyPr/>
          <a:lstStyle/>
          <a:p>
            <a:r>
              <a:rPr lang="en-US" altLang="ja-JP" dirty="0">
                <a:latin typeface="Meiryo UI" panose="020B0604030504040204" pitchFamily="50" charset="-128"/>
                <a:ea typeface="Meiryo UI" panose="020B0604030504040204" pitchFamily="50" charset="-128"/>
              </a:rPr>
              <a:t>Accomplishments:</a:t>
            </a:r>
          </a:p>
        </p:txBody>
      </p:sp>
      <p:sp>
        <p:nvSpPr>
          <p:cNvPr id="3" name="コンテンツ プレースホルダー 2"/>
          <p:cNvSpPr>
            <a:spLocks noGrp="1"/>
          </p:cNvSpPr>
          <p:nvPr>
            <p:ph idx="1"/>
          </p:nvPr>
        </p:nvSpPr>
        <p:spPr>
          <a:xfrm>
            <a:off x="0" y="1484784"/>
            <a:ext cx="9144000" cy="4114800"/>
          </a:xfrm>
        </p:spPr>
        <p:txBody>
          <a:bodyPr/>
          <a:lstStyle/>
          <a:p>
            <a:pPr marL="514350" indent="-514350">
              <a:buFont typeface="+mj-lt"/>
              <a:buAutoNum type="arabicPeriod"/>
            </a:pPr>
            <a:r>
              <a:rPr lang="en-US" altLang="ja-JP" sz="2800" dirty="0">
                <a:latin typeface="Meiryo UI" panose="020B0604030504040204" pitchFamily="50" charset="-128"/>
                <a:ea typeface="Meiryo UI" panose="020B0604030504040204" pitchFamily="50" charset="-128"/>
              </a:rPr>
              <a:t>Reviewed the draft(</a:t>
            </a:r>
            <a:r>
              <a:rPr lang="en-US" sz="2800" dirty="0"/>
              <a:t>P802.15.4aa-D6)</a:t>
            </a:r>
            <a:r>
              <a:rPr lang="en-US" altLang="ja-JP" sz="2800" dirty="0">
                <a:latin typeface="Meiryo UI" panose="020B0604030504040204" pitchFamily="50" charset="-128"/>
                <a:ea typeface="Meiryo UI" panose="020B0604030504040204" pitchFamily="50" charset="-128"/>
              </a:rPr>
              <a:t>  </a:t>
            </a:r>
          </a:p>
          <a:p>
            <a:pPr marL="514350" indent="-514350">
              <a:buFont typeface="+mj-lt"/>
              <a:buAutoNum type="arabicPeriod"/>
            </a:pPr>
            <a:endParaRPr lang="en-US" altLang="ja-JP" sz="2800" dirty="0">
              <a:latin typeface="Meiryo UI" panose="020B0604030504040204" pitchFamily="50" charset="-128"/>
              <a:ea typeface="Meiryo UI" panose="020B0604030504040204" pitchFamily="50" charset="-128"/>
            </a:endParaRPr>
          </a:p>
          <a:p>
            <a:pPr marL="514350" indent="-514350">
              <a:buFont typeface="+mj-lt"/>
              <a:buAutoNum type="arabicPeriod"/>
            </a:pPr>
            <a:r>
              <a:rPr lang="en-US" altLang="ja-JP" sz="2800" dirty="0">
                <a:latin typeface="Meiryo UI" panose="020B0604030504040204" pitchFamily="50" charset="-128"/>
                <a:ea typeface="Meiryo UI" panose="020B0604030504040204" pitchFamily="50" charset="-128"/>
              </a:rPr>
              <a:t>Coexistence Assurance Document(</a:t>
            </a:r>
            <a:r>
              <a:rPr lang="en-US" sz="2800" dirty="0"/>
              <a:t>15-21-0083-06-04aa) was</a:t>
            </a:r>
            <a:r>
              <a:rPr lang="en-US" altLang="ja-JP" sz="2800" dirty="0">
                <a:latin typeface="Meiryo UI" panose="020B0604030504040204" pitchFamily="50" charset="-128"/>
                <a:ea typeface="Meiryo UI" panose="020B0604030504040204" pitchFamily="50" charset="-128"/>
              </a:rPr>
              <a:t> completed.</a:t>
            </a:r>
            <a:br>
              <a:rPr lang="en-US" altLang="ja-JP" sz="2800" dirty="0">
                <a:latin typeface="Meiryo UI" panose="020B0604030504040204" pitchFamily="50" charset="-128"/>
                <a:ea typeface="Meiryo UI" panose="020B0604030504040204" pitchFamily="50" charset="-128"/>
              </a:rPr>
            </a:br>
            <a:endParaRPr lang="en-US" altLang="ja-JP" sz="2800" dirty="0">
              <a:latin typeface="Meiryo UI" panose="020B0604030504040204" pitchFamily="50" charset="-128"/>
              <a:ea typeface="Meiryo UI" panose="020B0604030504040204" pitchFamily="50" charset="-128"/>
            </a:endParaRPr>
          </a:p>
          <a:p>
            <a:pPr marL="514350" indent="-514350">
              <a:buFont typeface="+mj-lt"/>
              <a:buAutoNum type="arabicPeriod"/>
            </a:pPr>
            <a:r>
              <a:rPr lang="en-US" altLang="ja-JP" sz="2800" dirty="0">
                <a:latin typeface="Meiryo UI" panose="020B0604030504040204" pitchFamily="50" charset="-128"/>
                <a:ea typeface="Meiryo UI" panose="020B0604030504040204" pitchFamily="50" charset="-128"/>
              </a:rPr>
              <a:t>Two TG motions were moved.</a:t>
            </a:r>
            <a:br>
              <a:rPr lang="en-US" altLang="ja-JP" sz="2800" dirty="0">
                <a:latin typeface="Meiryo UI" panose="020B0604030504040204" pitchFamily="50" charset="-128"/>
                <a:ea typeface="Meiryo UI" panose="020B0604030504040204" pitchFamily="50" charset="-128"/>
              </a:rPr>
            </a:br>
            <a:endParaRPr lang="en-US" altLang="ja-JP" sz="2800" dirty="0">
              <a:latin typeface="Meiryo UI" panose="020B0604030504040204" pitchFamily="50" charset="-128"/>
              <a:ea typeface="Meiryo UI" panose="020B0604030504040204" pitchFamily="50" charset="-128"/>
            </a:endParaRPr>
          </a:p>
          <a:p>
            <a:pPr marL="514350" indent="-514350">
              <a:buFont typeface="+mj-lt"/>
              <a:buAutoNum type="arabicPeriod"/>
            </a:pPr>
            <a:r>
              <a:rPr lang="en-US" altLang="ja-JP" sz="2800" dirty="0">
                <a:latin typeface="Meiryo UI" panose="020B0604030504040204" pitchFamily="50" charset="-128"/>
                <a:ea typeface="Meiryo UI" panose="020B0604030504040204" pitchFamily="50" charset="-128"/>
              </a:rPr>
              <a:t>May Interim sessions were planned.</a:t>
            </a:r>
          </a:p>
          <a:p>
            <a:pPr marL="514350" indent="-514350">
              <a:buFont typeface="+mj-lt"/>
              <a:buAutoNum type="arabicPeriod"/>
            </a:pPr>
            <a:endParaRPr lang="en-US" altLang="ja-JP" sz="2800" dirty="0">
              <a:latin typeface="Meiryo UI" panose="020B0604030504040204" pitchFamily="50" charset="-128"/>
              <a:ea typeface="Meiryo UI" panose="020B0604030504040204" pitchFamily="50" charset="-128"/>
            </a:endParaRPr>
          </a:p>
          <a:p>
            <a:pPr marL="514350" indent="-514350">
              <a:buFont typeface="+mj-lt"/>
              <a:buAutoNum type="arabicPeriod"/>
            </a:pPr>
            <a:r>
              <a:rPr lang="en-US" altLang="ja-JP" sz="2800" dirty="0">
                <a:latin typeface="Meiryo UI" panose="020B0604030504040204" pitchFamily="50" charset="-128"/>
                <a:ea typeface="Meiryo UI" panose="020B0604030504040204" pitchFamily="50" charset="-128"/>
              </a:rPr>
              <a:t>Minutes posted(15-21-0169-01-04aa)</a:t>
            </a:r>
            <a:br>
              <a:rPr lang="en-US" altLang="ja-JP" sz="2800" dirty="0">
                <a:latin typeface="Meiryo UI" panose="020B0604030504040204" pitchFamily="50" charset="-128"/>
                <a:ea typeface="Meiryo UI" panose="020B0604030504040204" pitchFamily="50" charset="-128"/>
              </a:rPr>
            </a:br>
            <a:endParaRPr kumimoji="1" lang="ja-JP" altLang="en-US" sz="2800"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r>
              <a:rPr lang="en-US" altLang="ja-JP"/>
              <a:t>Slide </a:t>
            </a:r>
            <a:fld id="{A6DDE607-0C69-4706-A6D7-4AC89CFAEDDB}" type="slidenum">
              <a:rPr lang="en-US" altLang="ja-JP" smtClean="0"/>
              <a:pPr/>
              <a:t>16</a:t>
            </a:fld>
            <a:endParaRPr lang="en-US" altLang="ja-JP"/>
          </a:p>
        </p:txBody>
      </p:sp>
      <p:sp>
        <p:nvSpPr>
          <p:cNvPr id="4" name="フッター プレースホルダー 3">
            <a:extLst>
              <a:ext uri="{FF2B5EF4-FFF2-40B4-BE49-F238E27FC236}">
                <a16:creationId xmlns:a16="http://schemas.microsoft.com/office/drawing/2014/main" id="{4174C51D-A1D7-4272-8D4F-639BDCA1D781}"/>
              </a:ext>
            </a:extLst>
          </p:cNvPr>
          <p:cNvSpPr>
            <a:spLocks noGrp="1"/>
          </p:cNvSpPr>
          <p:nvPr>
            <p:ph type="ftr" sz="quarter" idx="1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Pat Kinney, Kinney Consulting</a:t>
            </a:r>
            <a:endParaRPr lang="en-US" altLang="ja-JP" dirty="0"/>
          </a:p>
        </p:txBody>
      </p:sp>
      <p:sp>
        <p:nvSpPr>
          <p:cNvPr id="5" name="日付プレースホルダー 4">
            <a:extLst>
              <a:ext uri="{FF2B5EF4-FFF2-40B4-BE49-F238E27FC236}">
                <a16:creationId xmlns:a16="http://schemas.microsoft.com/office/drawing/2014/main" id="{B0CE79A9-2245-4B4F-80A7-1E445131F4A9}"/>
              </a:ext>
            </a:extLst>
          </p:cNvPr>
          <p:cNvSpPr>
            <a:spLocks noGrp="1"/>
          </p:cNvSpPr>
          <p:nvPr>
            <p:ph type="dt" sz="half" idx="2"/>
          </p:nvPr>
        </p:nvSpPr>
        <p:spPr>
          <a:xfrm>
            <a:off x="685800" y="285864"/>
            <a:ext cx="20574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001" dirty="0"/>
          </a:p>
        </p:txBody>
      </p:sp>
    </p:spTree>
    <p:extLst>
      <p:ext uri="{BB962C8B-B14F-4D97-AF65-F5344CB8AC3E}">
        <p14:creationId xmlns:p14="http://schemas.microsoft.com/office/powerpoint/2010/main" val="4202394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556AC44-5564-4ED7-8B40-CC4A51481AE7}"/>
              </a:ext>
            </a:extLst>
          </p:cNvPr>
          <p:cNvSpPr>
            <a:spLocks noGrp="1"/>
          </p:cNvSpPr>
          <p:nvPr>
            <p:ph type="sldNum" sz="quarter" idx="12"/>
          </p:nvPr>
        </p:nvSpPr>
        <p:spPr/>
        <p:txBody>
          <a:bodyPr/>
          <a:lstStyle/>
          <a:p>
            <a:r>
              <a:rPr lang="en-US" altLang="ja-JP"/>
              <a:t>Slide </a:t>
            </a:r>
            <a:fld id="{EED9155A-5036-44B5-A27C-97F620582CD6}" type="slidenum">
              <a:rPr lang="en-US" altLang="ja-JP" smtClean="0"/>
              <a:pPr/>
              <a:t>17</a:t>
            </a:fld>
            <a:endParaRPr lang="en-US" altLang="ja-JP" dirty="0"/>
          </a:p>
        </p:txBody>
      </p:sp>
      <p:sp>
        <p:nvSpPr>
          <p:cNvPr id="3" name="日付プレースホルダー 2">
            <a:extLst>
              <a:ext uri="{FF2B5EF4-FFF2-40B4-BE49-F238E27FC236}">
                <a16:creationId xmlns:a16="http://schemas.microsoft.com/office/drawing/2014/main" id="{42B02F89-D93C-4537-B8CD-50261C96EC0B}"/>
              </a:ext>
            </a:extLst>
          </p:cNvPr>
          <p:cNvSpPr>
            <a:spLocks noGrp="1"/>
          </p:cNvSpPr>
          <p:nvPr>
            <p:ph type="dt" sz="half" idx="2"/>
          </p:nvPr>
        </p:nvSpPr>
        <p:spPr/>
        <p:txBody>
          <a:bodyPr/>
          <a:lstStyle/>
          <a:p>
            <a:r>
              <a:rPr lang="en-US" altLang="ja-JP"/>
              <a:t>March 2021</a:t>
            </a:r>
            <a:endParaRPr lang="en-US" altLang="ja-JP" dirty="0"/>
          </a:p>
        </p:txBody>
      </p:sp>
      <p:sp>
        <p:nvSpPr>
          <p:cNvPr id="4" name="フッター プレースホルダー 3">
            <a:extLst>
              <a:ext uri="{FF2B5EF4-FFF2-40B4-BE49-F238E27FC236}">
                <a16:creationId xmlns:a16="http://schemas.microsoft.com/office/drawing/2014/main" id="{67E16AD7-A4D7-42A7-9C0F-AF22B81B911D}"/>
              </a:ext>
            </a:extLst>
          </p:cNvPr>
          <p:cNvSpPr>
            <a:spLocks noGrp="1"/>
          </p:cNvSpPr>
          <p:nvPr>
            <p:ph type="ftr" sz="quarter" idx="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Pat Kinney, Kinney Consulting</a:t>
            </a:r>
            <a:endParaRPr lang="en-US" altLang="ja-JP" dirty="0"/>
          </a:p>
        </p:txBody>
      </p:sp>
      <p:sp>
        <p:nvSpPr>
          <p:cNvPr id="5" name="Subtitle 2">
            <a:extLst>
              <a:ext uri="{FF2B5EF4-FFF2-40B4-BE49-F238E27FC236}">
                <a16:creationId xmlns:a16="http://schemas.microsoft.com/office/drawing/2014/main" id="{9B270FDA-FA65-427E-AF5A-99F6F5B1D6FE}"/>
              </a:ext>
            </a:extLst>
          </p:cNvPr>
          <p:cNvSpPr txBox="1">
            <a:spLocks/>
          </p:cNvSpPr>
          <p:nvPr/>
        </p:nvSpPr>
        <p:spPr>
          <a:xfrm>
            <a:off x="143508" y="1219633"/>
            <a:ext cx="8856984" cy="5257800"/>
          </a:xfrm>
          <a:prstGeom prst="rect">
            <a:avLst/>
          </a:prstGeom>
        </p:spPr>
        <p:txBody>
          <a:bodyPr rtlCol="0">
            <a:normAutofit lnSpcReduction="10000"/>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fontAlgn="auto">
              <a:spcAft>
                <a:spcPts val="0"/>
              </a:spcAft>
              <a:buFont typeface="Arial" pitchFamily="34" charset="0"/>
              <a:buNone/>
              <a:defRPr/>
            </a:pPr>
            <a:r>
              <a:rPr lang="en-US" kern="0" dirty="0"/>
              <a:t>Move that TG4aa formally request that the 802.15 WG start a WG Letter Ballot requesting approval of CA document [15-21-0083-06-04aa] and document P802-15-4aa_D6 and to forward document P802-15-4aa_D6, to Standards Association ballot   </a:t>
            </a:r>
          </a:p>
          <a:p>
            <a:pPr fontAlgn="auto">
              <a:spcAft>
                <a:spcPts val="0"/>
              </a:spcAft>
              <a:buFont typeface="Arial" pitchFamily="34" charset="0"/>
              <a:buNone/>
              <a:defRPr/>
            </a:pPr>
            <a:r>
              <a:rPr lang="en-US" kern="0" dirty="0"/>
              <a:t>  </a:t>
            </a:r>
          </a:p>
          <a:p>
            <a:pPr fontAlgn="auto">
              <a:spcAft>
                <a:spcPts val="0"/>
              </a:spcAft>
              <a:buFont typeface="Arial" pitchFamily="34" charset="0"/>
              <a:buNone/>
              <a:defRPr/>
            </a:pPr>
            <a:r>
              <a:rPr lang="en-US" kern="0" dirty="0"/>
              <a:t>Moved:  Ben Rolfe(Blind Creek Associates)</a:t>
            </a:r>
          </a:p>
          <a:p>
            <a:pPr fontAlgn="auto">
              <a:spcAft>
                <a:spcPts val="0"/>
              </a:spcAft>
              <a:buFont typeface="Arial" pitchFamily="34" charset="0"/>
              <a:buNone/>
              <a:defRPr/>
            </a:pPr>
            <a:r>
              <a:rPr lang="en-US" kern="0" dirty="0"/>
              <a:t>Seconded: Kunal Shah(ITRON)</a:t>
            </a:r>
          </a:p>
          <a:p>
            <a:pPr fontAlgn="auto">
              <a:spcAft>
                <a:spcPts val="0"/>
              </a:spcAft>
              <a:buFont typeface="Arial" pitchFamily="34" charset="0"/>
              <a:buNone/>
              <a:defRPr/>
            </a:pPr>
            <a:r>
              <a:rPr lang="en-US" kern="0" dirty="0"/>
              <a:t>Approved by unanimous consent</a:t>
            </a:r>
          </a:p>
          <a:p>
            <a:pPr fontAlgn="auto">
              <a:spcAft>
                <a:spcPts val="0"/>
              </a:spcAft>
              <a:buFont typeface="Arial" pitchFamily="34" charset="0"/>
              <a:buNone/>
              <a:defRPr/>
            </a:pPr>
            <a:endParaRPr lang="en-US" kern="0" dirty="0"/>
          </a:p>
        </p:txBody>
      </p:sp>
      <p:sp>
        <p:nvSpPr>
          <p:cNvPr id="6" name="Title 1">
            <a:extLst>
              <a:ext uri="{FF2B5EF4-FFF2-40B4-BE49-F238E27FC236}">
                <a16:creationId xmlns:a16="http://schemas.microsoft.com/office/drawing/2014/main" id="{D2151FEE-A620-406A-B40A-B919F69AD864}"/>
              </a:ext>
            </a:extLst>
          </p:cNvPr>
          <p:cNvSpPr txBox="1">
            <a:spLocks/>
          </p:cNvSpPr>
          <p:nvPr/>
        </p:nvSpPr>
        <p:spPr>
          <a:xfrm>
            <a:off x="685800" y="533400"/>
            <a:ext cx="7772400" cy="685800"/>
          </a:xfrm>
          <a:prstGeom prst="rect">
            <a:avLst/>
          </a:prstGeom>
        </p:spPr>
        <p:txBody>
          <a:bodyPr rtlCol="0">
            <a:normAutofit/>
          </a:bodyPr>
          <a:lstStyle>
            <a:lvl1pPr algn="ctr" rtl="0" eaLnBrk="1" fontAlgn="base" hangingPunct="1">
              <a:spcBef>
                <a:spcPct val="0"/>
              </a:spcBef>
              <a:spcAft>
                <a:spcPct val="0"/>
              </a:spcAft>
              <a:defRPr kumimoji="1" sz="3600">
                <a:solidFill>
                  <a:schemeClr val="tx2"/>
                </a:solidFill>
                <a:latin typeface="+mn-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fontAlgn="auto">
              <a:spcAft>
                <a:spcPts val="0"/>
              </a:spcAft>
              <a:defRPr/>
            </a:pPr>
            <a:r>
              <a:rPr lang="en-US" kern="0" dirty="0"/>
              <a:t>TG Motion for Letter Ballot</a:t>
            </a:r>
          </a:p>
        </p:txBody>
      </p:sp>
    </p:spTree>
    <p:extLst>
      <p:ext uri="{BB962C8B-B14F-4D97-AF65-F5344CB8AC3E}">
        <p14:creationId xmlns:p14="http://schemas.microsoft.com/office/powerpoint/2010/main" val="167391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556AC44-5564-4ED7-8B40-CC4A51481AE7}"/>
              </a:ext>
            </a:extLst>
          </p:cNvPr>
          <p:cNvSpPr>
            <a:spLocks noGrp="1"/>
          </p:cNvSpPr>
          <p:nvPr>
            <p:ph type="sldNum" sz="quarter" idx="12"/>
          </p:nvPr>
        </p:nvSpPr>
        <p:spPr/>
        <p:txBody>
          <a:bodyPr/>
          <a:lstStyle/>
          <a:p>
            <a:r>
              <a:rPr lang="en-US" altLang="ja-JP"/>
              <a:t>Slide </a:t>
            </a:r>
            <a:fld id="{EED9155A-5036-44B5-A27C-97F620582CD6}" type="slidenum">
              <a:rPr lang="en-US" altLang="ja-JP" smtClean="0"/>
              <a:pPr/>
              <a:t>18</a:t>
            </a:fld>
            <a:endParaRPr lang="en-US" altLang="ja-JP" dirty="0"/>
          </a:p>
        </p:txBody>
      </p:sp>
      <p:sp>
        <p:nvSpPr>
          <p:cNvPr id="3" name="日付プレースホルダー 2">
            <a:extLst>
              <a:ext uri="{FF2B5EF4-FFF2-40B4-BE49-F238E27FC236}">
                <a16:creationId xmlns:a16="http://schemas.microsoft.com/office/drawing/2014/main" id="{42B02F89-D93C-4537-B8CD-50261C96EC0B}"/>
              </a:ext>
            </a:extLst>
          </p:cNvPr>
          <p:cNvSpPr>
            <a:spLocks noGrp="1"/>
          </p:cNvSpPr>
          <p:nvPr>
            <p:ph type="dt" sz="half" idx="2"/>
          </p:nvPr>
        </p:nvSpPr>
        <p:spPr/>
        <p:txBody>
          <a:bodyPr/>
          <a:lstStyle/>
          <a:p>
            <a:r>
              <a:rPr lang="en-US" altLang="ja-JP"/>
              <a:t>March 2021</a:t>
            </a:r>
            <a:endParaRPr lang="en-US" altLang="ja-JP" dirty="0"/>
          </a:p>
        </p:txBody>
      </p:sp>
      <p:sp>
        <p:nvSpPr>
          <p:cNvPr id="4" name="フッター プレースホルダー 3">
            <a:extLst>
              <a:ext uri="{FF2B5EF4-FFF2-40B4-BE49-F238E27FC236}">
                <a16:creationId xmlns:a16="http://schemas.microsoft.com/office/drawing/2014/main" id="{67E16AD7-A4D7-42A7-9C0F-AF22B81B911D}"/>
              </a:ext>
            </a:extLst>
          </p:cNvPr>
          <p:cNvSpPr>
            <a:spLocks noGrp="1"/>
          </p:cNvSpPr>
          <p:nvPr>
            <p:ph type="ftr" sz="quarter" idx="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Pat Kinney, Kinney Consulting</a:t>
            </a:r>
            <a:endParaRPr lang="en-US" altLang="ja-JP" dirty="0"/>
          </a:p>
        </p:txBody>
      </p:sp>
      <p:sp>
        <p:nvSpPr>
          <p:cNvPr id="5" name="Subtitle 2">
            <a:extLst>
              <a:ext uri="{FF2B5EF4-FFF2-40B4-BE49-F238E27FC236}">
                <a16:creationId xmlns:a16="http://schemas.microsoft.com/office/drawing/2014/main" id="{9B270FDA-FA65-427E-AF5A-99F6F5B1D6FE}"/>
              </a:ext>
            </a:extLst>
          </p:cNvPr>
          <p:cNvSpPr txBox="1">
            <a:spLocks/>
          </p:cNvSpPr>
          <p:nvPr/>
        </p:nvSpPr>
        <p:spPr>
          <a:xfrm>
            <a:off x="143508" y="1219633"/>
            <a:ext cx="8856984" cy="5257800"/>
          </a:xfrm>
          <a:prstGeom prst="rect">
            <a:avLst/>
          </a:prstGeom>
        </p:spPr>
        <p:txBody>
          <a:bodyPr rtlCol="0">
            <a:normAutofit fontScale="62500" lnSpcReduction="20000"/>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fontAlgn="auto">
              <a:spcAft>
                <a:spcPts val="0"/>
              </a:spcAft>
              <a:buFont typeface="Arial" pitchFamily="34" charset="0"/>
              <a:buNone/>
              <a:defRPr/>
            </a:pPr>
            <a:r>
              <a:rPr lang="en-US" sz="3600" kern="0" dirty="0"/>
              <a:t>Move that TG4aa requests 802.15 WG approve the formation of a Comment Resolution Group (CRG) for the WG balloting of the P802.15.4aa_D6 with the following membership: Takashi </a:t>
            </a:r>
            <a:r>
              <a:rPr lang="en-US" sz="3600" kern="0" dirty="0" err="1"/>
              <a:t>Kuramochi</a:t>
            </a:r>
            <a:r>
              <a:rPr lang="en-US" sz="3600" kern="0" dirty="0"/>
              <a:t>(Chair), Kunal Shah(ITRON), Hiroshi Harada(Kyoto University), Kiyoshi Fukui(OKI), and Henk de Ruijter(Silicon Labs). The 802.15.4aa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fontAlgn="auto">
              <a:spcAft>
                <a:spcPts val="0"/>
              </a:spcAft>
              <a:buFont typeface="Arial" pitchFamily="34" charset="0"/>
              <a:buNone/>
              <a:defRPr/>
            </a:pPr>
            <a:endParaRPr lang="en-US" sz="3600" kern="0" dirty="0"/>
          </a:p>
          <a:p>
            <a:pPr fontAlgn="auto">
              <a:spcAft>
                <a:spcPts val="0"/>
              </a:spcAft>
              <a:buFont typeface="Arial" pitchFamily="34" charset="0"/>
              <a:buNone/>
              <a:defRPr/>
            </a:pPr>
            <a:r>
              <a:rPr lang="en-US" sz="3600" kern="0" dirty="0" err="1"/>
              <a:t>Moved:Phil</a:t>
            </a:r>
            <a:r>
              <a:rPr lang="en-US" sz="3600" kern="0" dirty="0"/>
              <a:t> Beecher(Wi-SUN Alliance)  </a:t>
            </a:r>
          </a:p>
          <a:p>
            <a:pPr fontAlgn="auto">
              <a:spcAft>
                <a:spcPts val="0"/>
              </a:spcAft>
              <a:buFont typeface="Arial" pitchFamily="34" charset="0"/>
              <a:buNone/>
              <a:defRPr/>
            </a:pPr>
            <a:r>
              <a:rPr lang="en-US" sz="3600" kern="0" dirty="0"/>
              <a:t>Seconded:  Ben Rolfe(Blind Creek Associates)</a:t>
            </a:r>
          </a:p>
          <a:p>
            <a:pPr fontAlgn="auto">
              <a:spcAft>
                <a:spcPts val="0"/>
              </a:spcAft>
              <a:buFont typeface="Arial" pitchFamily="34" charset="0"/>
              <a:buNone/>
              <a:defRPr/>
            </a:pPr>
            <a:r>
              <a:rPr lang="en-US" sz="3600" kern="0" dirty="0"/>
              <a:t>Approved by unanimous consent</a:t>
            </a:r>
          </a:p>
        </p:txBody>
      </p:sp>
      <p:sp>
        <p:nvSpPr>
          <p:cNvPr id="6" name="Title 1">
            <a:extLst>
              <a:ext uri="{FF2B5EF4-FFF2-40B4-BE49-F238E27FC236}">
                <a16:creationId xmlns:a16="http://schemas.microsoft.com/office/drawing/2014/main" id="{D2151FEE-A620-406A-B40A-B919F69AD864}"/>
              </a:ext>
            </a:extLst>
          </p:cNvPr>
          <p:cNvSpPr txBox="1">
            <a:spLocks/>
          </p:cNvSpPr>
          <p:nvPr/>
        </p:nvSpPr>
        <p:spPr>
          <a:xfrm>
            <a:off x="685800" y="533400"/>
            <a:ext cx="7772400" cy="685800"/>
          </a:xfrm>
          <a:prstGeom prst="rect">
            <a:avLst/>
          </a:prstGeom>
        </p:spPr>
        <p:txBody>
          <a:bodyPr rtlCol="0">
            <a:normAutofit/>
          </a:bodyPr>
          <a:lstStyle>
            <a:lvl1pPr algn="ctr" rtl="0" eaLnBrk="1" fontAlgn="base" hangingPunct="1">
              <a:spcBef>
                <a:spcPct val="0"/>
              </a:spcBef>
              <a:spcAft>
                <a:spcPct val="0"/>
              </a:spcAft>
              <a:defRPr kumimoji="1" sz="3600">
                <a:solidFill>
                  <a:schemeClr val="tx2"/>
                </a:solidFill>
                <a:latin typeface="+mn-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fontAlgn="auto">
              <a:spcAft>
                <a:spcPts val="0"/>
              </a:spcAft>
              <a:defRPr/>
            </a:pPr>
            <a:r>
              <a:rPr lang="en-US" kern="0" dirty="0"/>
              <a:t>TG Motion for CRG formation</a:t>
            </a:r>
          </a:p>
        </p:txBody>
      </p:sp>
    </p:spTree>
    <p:extLst>
      <p:ext uri="{BB962C8B-B14F-4D97-AF65-F5344CB8AC3E}">
        <p14:creationId xmlns:p14="http://schemas.microsoft.com/office/powerpoint/2010/main" val="2582320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556AC44-5564-4ED7-8B40-CC4A51481AE7}"/>
              </a:ext>
            </a:extLst>
          </p:cNvPr>
          <p:cNvSpPr>
            <a:spLocks noGrp="1"/>
          </p:cNvSpPr>
          <p:nvPr>
            <p:ph type="sldNum" sz="quarter" idx="12"/>
          </p:nvPr>
        </p:nvSpPr>
        <p:spPr/>
        <p:txBody>
          <a:bodyPr/>
          <a:lstStyle/>
          <a:p>
            <a:r>
              <a:rPr lang="en-US" altLang="ja-JP"/>
              <a:t>Slide </a:t>
            </a:r>
            <a:fld id="{EED9155A-5036-44B5-A27C-97F620582CD6}" type="slidenum">
              <a:rPr lang="en-US" altLang="ja-JP" smtClean="0"/>
              <a:pPr/>
              <a:t>19</a:t>
            </a:fld>
            <a:endParaRPr lang="en-US" altLang="ja-JP" dirty="0"/>
          </a:p>
        </p:txBody>
      </p:sp>
      <p:sp>
        <p:nvSpPr>
          <p:cNvPr id="3" name="日付プレースホルダー 2">
            <a:extLst>
              <a:ext uri="{FF2B5EF4-FFF2-40B4-BE49-F238E27FC236}">
                <a16:creationId xmlns:a16="http://schemas.microsoft.com/office/drawing/2014/main" id="{42B02F89-D93C-4537-B8CD-50261C96EC0B}"/>
              </a:ext>
            </a:extLst>
          </p:cNvPr>
          <p:cNvSpPr>
            <a:spLocks noGrp="1"/>
          </p:cNvSpPr>
          <p:nvPr>
            <p:ph type="dt" sz="half" idx="2"/>
          </p:nvPr>
        </p:nvSpPr>
        <p:spPr/>
        <p:txBody>
          <a:bodyPr/>
          <a:lstStyle/>
          <a:p>
            <a:r>
              <a:rPr lang="en-US" altLang="ja-JP"/>
              <a:t>March 2021</a:t>
            </a:r>
            <a:endParaRPr lang="en-US" altLang="ja-JP" dirty="0"/>
          </a:p>
        </p:txBody>
      </p:sp>
      <p:sp>
        <p:nvSpPr>
          <p:cNvPr id="4" name="フッター プレースホルダー 3">
            <a:extLst>
              <a:ext uri="{FF2B5EF4-FFF2-40B4-BE49-F238E27FC236}">
                <a16:creationId xmlns:a16="http://schemas.microsoft.com/office/drawing/2014/main" id="{67E16AD7-A4D7-42A7-9C0F-AF22B81B911D}"/>
              </a:ext>
            </a:extLst>
          </p:cNvPr>
          <p:cNvSpPr>
            <a:spLocks noGrp="1"/>
          </p:cNvSpPr>
          <p:nvPr>
            <p:ph type="ftr" sz="quarter" idx="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Pat Kinney, Kinney Consulting</a:t>
            </a:r>
            <a:endParaRPr lang="en-US" altLang="ja-JP" dirty="0"/>
          </a:p>
        </p:txBody>
      </p:sp>
      <p:sp>
        <p:nvSpPr>
          <p:cNvPr id="5" name="Subtitle 2">
            <a:extLst>
              <a:ext uri="{FF2B5EF4-FFF2-40B4-BE49-F238E27FC236}">
                <a16:creationId xmlns:a16="http://schemas.microsoft.com/office/drawing/2014/main" id="{9B270FDA-FA65-427E-AF5A-99F6F5B1D6FE}"/>
              </a:ext>
            </a:extLst>
          </p:cNvPr>
          <p:cNvSpPr txBox="1">
            <a:spLocks/>
          </p:cNvSpPr>
          <p:nvPr/>
        </p:nvSpPr>
        <p:spPr>
          <a:xfrm>
            <a:off x="179512" y="1447800"/>
            <a:ext cx="8856984" cy="5257800"/>
          </a:xfrm>
          <a:prstGeom prst="rect">
            <a:avLst/>
          </a:prstGeom>
        </p:spPr>
        <p:txBody>
          <a:bodyPr rtlCol="0">
            <a:normAutofit fontScale="92500" lnSpcReduction="20000"/>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fontAlgn="auto">
              <a:spcAft>
                <a:spcPts val="0"/>
              </a:spcAft>
              <a:buFont typeface="Arial" pitchFamily="34" charset="0"/>
              <a:buNone/>
              <a:defRPr/>
            </a:pPr>
            <a:r>
              <a:rPr lang="en-US" kern="0" dirty="0"/>
              <a:t>Move that 802.15 WG start a WG Letter Ballot requesting approval of CA document [15-21-0083-06-04aa] and document P802-15-4aa_D6 and to forward document P802-15-4aa_D6, to Standards Association ballot   </a:t>
            </a:r>
          </a:p>
          <a:p>
            <a:pPr fontAlgn="auto">
              <a:spcAft>
                <a:spcPts val="0"/>
              </a:spcAft>
              <a:buFont typeface="Arial" pitchFamily="34" charset="0"/>
              <a:buNone/>
              <a:defRPr/>
            </a:pPr>
            <a:r>
              <a:rPr lang="en-US" kern="0" dirty="0"/>
              <a:t> </a:t>
            </a:r>
          </a:p>
          <a:p>
            <a:pPr fontAlgn="auto">
              <a:spcAft>
                <a:spcPts val="0"/>
              </a:spcAft>
              <a:buFont typeface="Arial" pitchFamily="34" charset="0"/>
              <a:buNone/>
              <a:defRPr/>
            </a:pPr>
            <a:r>
              <a:rPr lang="en-US" kern="0" dirty="0"/>
              <a:t>Moved:  Takashi </a:t>
            </a:r>
            <a:r>
              <a:rPr lang="en-US" kern="0" dirty="0" err="1"/>
              <a:t>Kuramochi</a:t>
            </a:r>
            <a:r>
              <a:rPr lang="en-US" kern="0" dirty="0"/>
              <a:t>(Lapis Technology)</a:t>
            </a:r>
          </a:p>
          <a:p>
            <a:pPr fontAlgn="auto">
              <a:spcAft>
                <a:spcPts val="0"/>
              </a:spcAft>
              <a:buFont typeface="Arial" pitchFamily="34" charset="0"/>
              <a:buNone/>
              <a:defRPr/>
            </a:pPr>
            <a:r>
              <a:rPr lang="en-US" kern="0" dirty="0"/>
              <a:t>Seconded: Rick Alfvin(</a:t>
            </a:r>
            <a:r>
              <a:rPr lang="en-US" kern="0" dirty="0" err="1"/>
              <a:t>Linespeed</a:t>
            </a:r>
            <a:r>
              <a:rPr lang="en-US" kern="0" dirty="0"/>
              <a:t>)</a:t>
            </a:r>
          </a:p>
          <a:p>
            <a:pPr fontAlgn="auto">
              <a:spcAft>
                <a:spcPts val="0"/>
              </a:spcAft>
              <a:buFont typeface="Arial" pitchFamily="34" charset="0"/>
              <a:buNone/>
              <a:defRPr/>
            </a:pPr>
            <a:r>
              <a:rPr lang="en-US" kern="0" dirty="0"/>
              <a:t>Approve: 41  / Disapprove: 0   / Abstain: 3</a:t>
            </a:r>
          </a:p>
          <a:p>
            <a:pPr fontAlgn="auto">
              <a:spcAft>
                <a:spcPts val="0"/>
              </a:spcAft>
              <a:buFont typeface="Arial" pitchFamily="34" charset="0"/>
              <a:buNone/>
              <a:defRPr/>
            </a:pPr>
            <a:r>
              <a:rPr lang="en-US" kern="0" dirty="0"/>
              <a:t>Motion carries </a:t>
            </a:r>
          </a:p>
          <a:p>
            <a:pPr fontAlgn="auto">
              <a:spcAft>
                <a:spcPts val="0"/>
              </a:spcAft>
              <a:buFont typeface="Arial" pitchFamily="34" charset="0"/>
              <a:buNone/>
              <a:defRPr/>
            </a:pPr>
            <a:r>
              <a:rPr lang="en-US" kern="0" dirty="0">
                <a:solidFill>
                  <a:schemeClr val="bg1"/>
                </a:solidFill>
              </a:rPr>
              <a:t> Approved by unanimous consent</a:t>
            </a:r>
          </a:p>
          <a:p>
            <a:pPr fontAlgn="auto">
              <a:spcAft>
                <a:spcPts val="0"/>
              </a:spcAft>
              <a:buFont typeface="Arial" pitchFamily="34" charset="0"/>
              <a:buNone/>
              <a:defRPr/>
            </a:pPr>
            <a:r>
              <a:rPr lang="en-US" kern="0" dirty="0"/>
              <a:t> </a:t>
            </a:r>
          </a:p>
        </p:txBody>
      </p:sp>
      <p:sp>
        <p:nvSpPr>
          <p:cNvPr id="6" name="Title 1">
            <a:extLst>
              <a:ext uri="{FF2B5EF4-FFF2-40B4-BE49-F238E27FC236}">
                <a16:creationId xmlns:a16="http://schemas.microsoft.com/office/drawing/2014/main" id="{D2151FEE-A620-406A-B40A-B919F69AD864}"/>
              </a:ext>
            </a:extLst>
          </p:cNvPr>
          <p:cNvSpPr txBox="1">
            <a:spLocks/>
          </p:cNvSpPr>
          <p:nvPr/>
        </p:nvSpPr>
        <p:spPr>
          <a:xfrm>
            <a:off x="685800" y="533400"/>
            <a:ext cx="7772400" cy="685800"/>
          </a:xfrm>
          <a:prstGeom prst="rect">
            <a:avLst/>
          </a:prstGeom>
        </p:spPr>
        <p:txBody>
          <a:bodyPr rtlCol="0">
            <a:normAutofit/>
          </a:bodyPr>
          <a:lstStyle>
            <a:lvl1pPr algn="ctr" rtl="0" eaLnBrk="1" fontAlgn="base" hangingPunct="1">
              <a:spcBef>
                <a:spcPct val="0"/>
              </a:spcBef>
              <a:spcAft>
                <a:spcPct val="0"/>
              </a:spcAft>
              <a:defRPr kumimoji="1" sz="3600">
                <a:solidFill>
                  <a:schemeClr val="tx2"/>
                </a:solidFill>
                <a:latin typeface="+mn-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fontAlgn="auto">
              <a:spcAft>
                <a:spcPts val="0"/>
              </a:spcAft>
              <a:defRPr/>
            </a:pPr>
            <a:r>
              <a:rPr lang="en-US" kern="0" dirty="0"/>
              <a:t>WG Motion for Letter Ballot</a:t>
            </a:r>
          </a:p>
        </p:txBody>
      </p:sp>
    </p:spTree>
    <p:extLst>
      <p:ext uri="{BB962C8B-B14F-4D97-AF65-F5344CB8AC3E}">
        <p14:creationId xmlns:p14="http://schemas.microsoft.com/office/powerpoint/2010/main" val="380752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2021</a:t>
            </a:r>
          </a:p>
        </p:txBody>
      </p:sp>
      <p:sp>
        <p:nvSpPr>
          <p:cNvPr id="3075" name="Footer Placeholder 2"/>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3076" name="Slide Number Placeholder 3"/>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ABF3F59C-4E11-4FD6-8A47-A2608A57B359}" type="slidenum">
              <a:rPr lang="en-US" sz="1200" smtClean="0"/>
              <a:pPr>
                <a:defRPr/>
              </a:pPr>
              <a:t>2</a:t>
            </a:fld>
            <a:endParaRPr lang="en-US" sz="1200"/>
          </a:p>
        </p:txBody>
      </p:sp>
      <p:sp>
        <p:nvSpPr>
          <p:cNvPr id="3077" name="Rectangle 1026"/>
          <p:cNvSpPr>
            <a:spLocks noChangeArrowheads="1"/>
          </p:cNvSpPr>
          <p:nvPr/>
        </p:nvSpPr>
        <p:spPr bwMode="auto">
          <a:xfrm>
            <a:off x="152400" y="838200"/>
            <a:ext cx="457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nchor="ctr"/>
          <a:lstStyle/>
          <a:p>
            <a:pPr algn="ctr">
              <a:defRPr/>
            </a:pPr>
            <a:r>
              <a:rPr lang="en-US">
                <a:solidFill>
                  <a:schemeClr val="tx2"/>
                </a:solidFill>
                <a:latin typeface="Times New Roman" charset="0"/>
                <a:ea typeface="ＭＳ Ｐゴシック" charset="0"/>
              </a:rPr>
              <a:t>802.15 Organization Chart</a:t>
            </a:r>
          </a:p>
        </p:txBody>
      </p:sp>
      <p:cxnSp>
        <p:nvCxnSpPr>
          <p:cNvPr id="3079" name="_s1029"/>
          <p:cNvCxnSpPr>
            <a:cxnSpLocks noChangeShapeType="1"/>
            <a:stCxn id="3104" idx="3"/>
            <a:endCxn id="3091" idx="2"/>
          </p:cNvCxnSpPr>
          <p:nvPr/>
        </p:nvCxnSpPr>
        <p:spPr bwMode="auto">
          <a:xfrm flipV="1">
            <a:off x="2559050" y="3297238"/>
            <a:ext cx="358775" cy="284638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0" name="_s1030"/>
          <p:cNvCxnSpPr>
            <a:cxnSpLocks noChangeShapeType="1"/>
            <a:stCxn id="3103" idx="1"/>
            <a:endCxn id="3091" idx="2"/>
          </p:cNvCxnSpPr>
          <p:nvPr/>
        </p:nvCxnSpPr>
        <p:spPr bwMode="auto">
          <a:xfrm rot="10800000">
            <a:off x="2917825" y="3297238"/>
            <a:ext cx="368300" cy="412750"/>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1" name="_s1032"/>
          <p:cNvCxnSpPr>
            <a:cxnSpLocks noChangeShapeType="1"/>
            <a:stCxn id="3096" idx="1"/>
          </p:cNvCxnSpPr>
          <p:nvPr/>
        </p:nvCxnSpPr>
        <p:spPr bwMode="auto">
          <a:xfrm rot="10800000">
            <a:off x="2916241" y="3276601"/>
            <a:ext cx="360359" cy="176926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3" name="_s1035"/>
          <p:cNvCxnSpPr>
            <a:cxnSpLocks noChangeShapeType="1"/>
          </p:cNvCxnSpPr>
          <p:nvPr/>
        </p:nvCxnSpPr>
        <p:spPr bwMode="auto">
          <a:xfrm rot="10800000">
            <a:off x="2916238" y="4506913"/>
            <a:ext cx="355600" cy="11715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4" name="_s1036"/>
          <p:cNvCxnSpPr>
            <a:cxnSpLocks noChangeShapeType="1"/>
            <a:endCxn id="3091" idx="2"/>
          </p:cNvCxnSpPr>
          <p:nvPr/>
        </p:nvCxnSpPr>
        <p:spPr bwMode="auto">
          <a:xfrm flipV="1">
            <a:off x="2557463" y="3297238"/>
            <a:ext cx="360362" cy="41433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5" name="_s1037"/>
          <p:cNvCxnSpPr>
            <a:cxnSpLocks noChangeShapeType="1"/>
            <a:stCxn id="3094" idx="1"/>
          </p:cNvCxnSpPr>
          <p:nvPr/>
        </p:nvCxnSpPr>
        <p:spPr bwMode="auto">
          <a:xfrm flipH="1" flipV="1">
            <a:off x="2914651" y="4369993"/>
            <a:ext cx="360362" cy="2378"/>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6" name="_s1038"/>
          <p:cNvCxnSpPr>
            <a:cxnSpLocks noChangeShapeType="1"/>
          </p:cNvCxnSpPr>
          <p:nvPr/>
        </p:nvCxnSpPr>
        <p:spPr bwMode="auto">
          <a:xfrm flipV="1">
            <a:off x="2559050" y="3378200"/>
            <a:ext cx="358775" cy="277177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088" name="_s1041"/>
          <p:cNvCxnSpPr>
            <a:cxnSpLocks noChangeShapeType="1"/>
          </p:cNvCxnSpPr>
          <p:nvPr/>
        </p:nvCxnSpPr>
        <p:spPr bwMode="auto">
          <a:xfrm flipV="1">
            <a:off x="6039645" y="1610124"/>
            <a:ext cx="13281" cy="1524396"/>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090" name="_s1043"/>
          <p:cNvSpPr>
            <a:spLocks noChangeArrowheads="1"/>
          </p:cNvSpPr>
          <p:nvPr/>
        </p:nvSpPr>
        <p:spPr bwMode="auto">
          <a:xfrm>
            <a:off x="4724401" y="721521"/>
            <a:ext cx="3810000" cy="88860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114300">
              <a:spcAft>
                <a:spcPts val="600"/>
              </a:spcAft>
            </a:pPr>
            <a:r>
              <a:rPr lang="en-US" sz="1100" b="1" dirty="0"/>
              <a:t>802.15 WG Chair:  Pat Kinney Kinney Consulting</a:t>
            </a:r>
          </a:p>
          <a:p>
            <a:pPr marL="114300"/>
            <a:r>
              <a:rPr lang="en-US" sz="1100" b="1" dirty="0"/>
              <a:t>802.15 Vice Chair:  Rick Alfvin, Linespeed</a:t>
            </a:r>
          </a:p>
          <a:p>
            <a:pPr marL="114300"/>
            <a:r>
              <a:rPr lang="en-US" sz="1100" b="1" dirty="0"/>
              <a:t>802.15 Vice Chair:  Clint Powell, Powell Wireless Consulting</a:t>
            </a:r>
          </a:p>
          <a:p>
            <a:pPr marL="114300"/>
            <a:r>
              <a:rPr lang="en-US" sz="1100" b="1" dirty="0"/>
              <a:t>802.15 Vice Chair:  Phil Beecher, Wi-SUN Alliance</a:t>
            </a:r>
          </a:p>
        </p:txBody>
      </p:sp>
      <p:sp>
        <p:nvSpPr>
          <p:cNvPr id="3091" name="_s1044"/>
          <p:cNvSpPr>
            <a:spLocks noChangeArrowheads="1"/>
          </p:cNvSpPr>
          <p:nvPr/>
        </p:nvSpPr>
        <p:spPr bwMode="auto">
          <a:xfrm>
            <a:off x="1752600" y="2971800"/>
            <a:ext cx="2328863" cy="3254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400" b="1"/>
              <a:t>Task Groups</a:t>
            </a:r>
          </a:p>
        </p:txBody>
      </p:sp>
      <p:sp>
        <p:nvSpPr>
          <p:cNvPr id="3092" name="_s1045"/>
          <p:cNvSpPr>
            <a:spLocks noChangeArrowheads="1"/>
          </p:cNvSpPr>
          <p:nvPr/>
        </p:nvSpPr>
        <p:spPr bwMode="auto">
          <a:xfrm>
            <a:off x="3351213" y="1747046"/>
            <a:ext cx="2335212" cy="5143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50" b="1" dirty="0"/>
              <a:t>Secretary</a:t>
            </a:r>
          </a:p>
          <a:p>
            <a:pPr algn="ctr"/>
            <a:r>
              <a:rPr lang="en-US" sz="1050" b="1" dirty="0"/>
              <a:t>Clint Powell, Powell Wireless Consulting</a:t>
            </a:r>
          </a:p>
        </p:txBody>
      </p:sp>
      <p:sp>
        <p:nvSpPr>
          <p:cNvPr id="3097" name="_s1047"/>
          <p:cNvSpPr>
            <a:spLocks noChangeArrowheads="1"/>
          </p:cNvSpPr>
          <p:nvPr/>
        </p:nvSpPr>
        <p:spPr bwMode="auto">
          <a:xfrm>
            <a:off x="3351213" y="2406650"/>
            <a:ext cx="2333625" cy="4699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defRPr/>
            </a:pPr>
            <a:r>
              <a:rPr lang="en-US" sz="1050" b="1" dirty="0"/>
              <a:t>Working Group Technical Editor</a:t>
            </a:r>
          </a:p>
          <a:p>
            <a:pPr algn="ctr">
              <a:defRPr/>
            </a:pPr>
            <a:r>
              <a:rPr lang="en-US" sz="1050" b="1" dirty="0"/>
              <a:t>James </a:t>
            </a:r>
            <a:r>
              <a:rPr lang="en-US" sz="1050" b="1" dirty="0" err="1"/>
              <a:t>Gilb</a:t>
            </a:r>
            <a:endParaRPr lang="en-US" sz="1050" b="1" dirty="0"/>
          </a:p>
        </p:txBody>
      </p:sp>
      <p:sp>
        <p:nvSpPr>
          <p:cNvPr id="3094" name="_s1049"/>
          <p:cNvSpPr>
            <a:spLocks noChangeArrowheads="1"/>
          </p:cNvSpPr>
          <p:nvPr/>
        </p:nvSpPr>
        <p:spPr bwMode="auto">
          <a:xfrm>
            <a:off x="3275013" y="4105671"/>
            <a:ext cx="2435225"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dirty="0"/>
              <a:t>TG13 </a:t>
            </a:r>
            <a:r>
              <a:rPr lang="en-US" sz="1000" b="1" dirty="0" err="1"/>
              <a:t>Gigbit</a:t>
            </a:r>
            <a:r>
              <a:rPr lang="en-US" sz="1000" b="1" dirty="0"/>
              <a:t> OWC</a:t>
            </a:r>
          </a:p>
          <a:p>
            <a:pPr algn="ctr"/>
            <a:r>
              <a:rPr lang="en-US" sz="1000" dirty="0"/>
              <a:t>Chair: Volker Jungnickel</a:t>
            </a:r>
          </a:p>
          <a:p>
            <a:pPr algn="ctr"/>
            <a:r>
              <a:rPr lang="en-US" sz="1000" dirty="0"/>
              <a:t>Fraunhofer Heinrich Hertz Institute</a:t>
            </a:r>
            <a:endParaRPr lang="en-US" sz="1000" b="1" dirty="0"/>
          </a:p>
        </p:txBody>
      </p:sp>
      <p:sp>
        <p:nvSpPr>
          <p:cNvPr id="3095" name="_s1051"/>
          <p:cNvSpPr>
            <a:spLocks noChangeArrowheads="1"/>
          </p:cNvSpPr>
          <p:nvPr/>
        </p:nvSpPr>
        <p:spPr bwMode="auto">
          <a:xfrm>
            <a:off x="3271838" y="5421313"/>
            <a:ext cx="2447925" cy="533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1000" b="1"/>
          </a:p>
        </p:txBody>
      </p:sp>
      <p:sp>
        <p:nvSpPr>
          <p:cNvPr id="3096" name="_s1054"/>
          <p:cNvSpPr>
            <a:spLocks noChangeArrowheads="1"/>
          </p:cNvSpPr>
          <p:nvPr/>
        </p:nvSpPr>
        <p:spPr bwMode="auto">
          <a:xfrm>
            <a:off x="3276599" y="4794250"/>
            <a:ext cx="2443163" cy="503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600"/>
          </a:p>
        </p:txBody>
      </p:sp>
      <p:sp>
        <p:nvSpPr>
          <p:cNvPr id="3103" name="_s1056"/>
          <p:cNvSpPr>
            <a:spLocks noChangeArrowheads="1"/>
          </p:cNvSpPr>
          <p:nvPr/>
        </p:nvSpPr>
        <p:spPr bwMode="auto">
          <a:xfrm>
            <a:off x="3286125" y="3451225"/>
            <a:ext cx="2424113" cy="5175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lgn="ctr">
              <a:defRPr/>
            </a:pPr>
            <a:endParaRPr lang="en-US" sz="1000" b="1">
              <a:latin typeface="Times New Roman" charset="0"/>
              <a:ea typeface="ＭＳ Ｐゴシック" charset="0"/>
            </a:endParaRPr>
          </a:p>
        </p:txBody>
      </p:sp>
      <p:sp>
        <p:nvSpPr>
          <p:cNvPr id="3104" name="_s1057"/>
          <p:cNvSpPr>
            <a:spLocks noChangeArrowheads="1"/>
          </p:cNvSpPr>
          <p:nvPr/>
        </p:nvSpPr>
        <p:spPr bwMode="auto">
          <a:xfrm>
            <a:off x="230188" y="5881688"/>
            <a:ext cx="2328862" cy="52387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defRPr/>
            </a:pPr>
            <a:endParaRPr lang="en-US" sz="1000" dirty="0"/>
          </a:p>
          <a:p>
            <a:pPr algn="ctr"/>
            <a:r>
              <a:rPr lang="en-US" sz="1000" b="1" dirty="0"/>
              <a:t>TG9ma 802.15.9 Revision 1</a:t>
            </a:r>
          </a:p>
          <a:p>
            <a:pPr algn="ctr"/>
            <a:r>
              <a:rPr lang="en-US" sz="1000" dirty="0"/>
              <a:t>Chair: Tero Kivinen, Self</a:t>
            </a:r>
          </a:p>
          <a:p>
            <a:pPr>
              <a:tabLst>
                <a:tab pos="0" algn="l"/>
              </a:tabLst>
              <a:defRPr/>
            </a:pPr>
            <a:endParaRPr lang="en-US" sz="1000" b="1" dirty="0">
              <a:solidFill>
                <a:srgbClr val="000000"/>
              </a:solidFill>
              <a:latin typeface="Times New Roman" charset="0"/>
              <a:ea typeface="ＭＳ Ｐゴシック" charset="0"/>
            </a:endParaRPr>
          </a:p>
        </p:txBody>
      </p:sp>
      <p:sp>
        <p:nvSpPr>
          <p:cNvPr id="3105" name="_s1058"/>
          <p:cNvSpPr>
            <a:spLocks noChangeArrowheads="1"/>
          </p:cNvSpPr>
          <p:nvPr/>
        </p:nvSpPr>
        <p:spPr bwMode="auto">
          <a:xfrm>
            <a:off x="6429375" y="2416970"/>
            <a:ext cx="2387600" cy="373300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tIns="0" rIns="0" bIns="0"/>
          <a:lstStyle/>
          <a:p>
            <a:pPr>
              <a:defRPr/>
            </a:pPr>
            <a:endParaRPr lang="en-US" sz="1000" b="1" u="sng" dirty="0"/>
          </a:p>
          <a:p>
            <a:pPr>
              <a:spcAft>
                <a:spcPts val="300"/>
              </a:spcAft>
              <a:defRPr/>
            </a:pPr>
            <a:r>
              <a:rPr lang="en-US" sz="1000" b="1" u="sng" dirty="0"/>
              <a:t>STUDY GROUPS</a:t>
            </a:r>
            <a:r>
              <a:rPr lang="en-US" sz="1000" dirty="0"/>
              <a:t>:</a:t>
            </a:r>
          </a:p>
          <a:p>
            <a:pPr marL="228600" indent="-219075">
              <a:spcAft>
                <a:spcPts val="0"/>
              </a:spcAft>
              <a:defRPr/>
            </a:pPr>
            <a:r>
              <a:rPr lang="en-US" sz="1000" b="1" dirty="0"/>
              <a:t>SG15.6a (Enhanced Dependability BAN)</a:t>
            </a:r>
          </a:p>
          <a:p>
            <a:pPr marL="228600" indent="-114300">
              <a:spcAft>
                <a:spcPts val="0"/>
              </a:spcAft>
              <a:defRPr/>
            </a:pPr>
            <a:r>
              <a:rPr lang="en-US" sz="1000" dirty="0"/>
              <a:t>Chair: Ryuji Kohno</a:t>
            </a:r>
          </a:p>
          <a:p>
            <a:pPr marL="228600" indent="-219075">
              <a:spcAft>
                <a:spcPts val="0"/>
              </a:spcAft>
              <a:defRPr/>
            </a:pPr>
            <a:r>
              <a:rPr lang="en-US" sz="1000" b="1" dirty="0"/>
              <a:t>S15.4ab (UWB Next Generation)</a:t>
            </a:r>
          </a:p>
          <a:p>
            <a:pPr marL="228600" indent="-114300">
              <a:spcAft>
                <a:spcPts val="0"/>
              </a:spcAft>
              <a:defRPr/>
            </a:pPr>
            <a:r>
              <a:rPr lang="en-US" sz="1000" dirty="0">
                <a:cs typeface="Arial" charset="0"/>
              </a:rPr>
              <a:t>Chair: Ben Rolfe, </a:t>
            </a:r>
            <a:r>
              <a:rPr lang="en-US" sz="1000" dirty="0"/>
              <a:t>Blind Creek Associate</a:t>
            </a:r>
            <a:endParaRPr lang="en-US" sz="1000" u="sng" dirty="0"/>
          </a:p>
          <a:p>
            <a:pPr marL="228600" indent="-219075">
              <a:spcAft>
                <a:spcPts val="0"/>
              </a:spcAft>
              <a:defRPr/>
            </a:pPr>
            <a:r>
              <a:rPr lang="en-US" sz="1000" b="1" dirty="0"/>
              <a:t>SG15.14 (UWB New Standard)</a:t>
            </a:r>
          </a:p>
          <a:p>
            <a:pPr marL="228600" indent="-114300">
              <a:spcAft>
                <a:spcPts val="0"/>
              </a:spcAft>
              <a:defRPr/>
            </a:pPr>
            <a:r>
              <a:rPr lang="en-US" sz="1000" dirty="0"/>
              <a:t>Chair: Clint Powell, </a:t>
            </a:r>
            <a:br>
              <a:rPr lang="en-US" sz="1000" dirty="0"/>
            </a:br>
            <a:r>
              <a:rPr lang="en-US" sz="1000" dirty="0"/>
              <a:t>Powell Wireless Consulting</a:t>
            </a:r>
          </a:p>
          <a:p>
            <a:pPr marL="228600" indent="-219075">
              <a:spcAft>
                <a:spcPts val="0"/>
              </a:spcAft>
              <a:defRPr/>
            </a:pPr>
            <a:r>
              <a:rPr lang="en-US" sz="1000" b="1" dirty="0">
                <a:solidFill>
                  <a:srgbClr val="000000"/>
                </a:solidFill>
              </a:rPr>
              <a:t>SG15.15 (NB New Standard)</a:t>
            </a:r>
          </a:p>
          <a:p>
            <a:pPr marL="228600" indent="-114300">
              <a:spcAft>
                <a:spcPts val="0"/>
              </a:spcAft>
              <a:defRPr/>
            </a:pPr>
            <a:r>
              <a:rPr lang="en-US" sz="1000" dirty="0">
                <a:solidFill>
                  <a:srgbClr val="000000"/>
                </a:solidFill>
              </a:rPr>
              <a:t>Chair: Phil Beecher, Wi-SUN Alliance</a:t>
            </a:r>
          </a:p>
          <a:p>
            <a:pPr>
              <a:spcAft>
                <a:spcPts val="300"/>
              </a:spcAft>
              <a:defRPr/>
            </a:pPr>
            <a:r>
              <a:rPr lang="en-US" sz="1000" b="1" u="sng" dirty="0">
                <a:solidFill>
                  <a:srgbClr val="000000"/>
                </a:solidFill>
              </a:rPr>
              <a:t>INTEREST GROUPS</a:t>
            </a:r>
          </a:p>
          <a:p>
            <a:pPr>
              <a:spcAft>
                <a:spcPts val="300"/>
              </a:spcAft>
              <a:defRPr/>
            </a:pPr>
            <a:endParaRPr lang="en-US" sz="1000" b="1" u="sng" dirty="0"/>
          </a:p>
          <a:p>
            <a:pPr>
              <a:spcAft>
                <a:spcPts val="300"/>
              </a:spcAft>
              <a:defRPr/>
            </a:pPr>
            <a:r>
              <a:rPr lang="en-US" sz="1000" b="1" u="sng" dirty="0"/>
              <a:t>STANDING COMMITTEES</a:t>
            </a:r>
          </a:p>
          <a:p>
            <a:pPr>
              <a:defRPr/>
            </a:pPr>
            <a:r>
              <a:rPr lang="en-US" sz="1000" b="1" dirty="0"/>
              <a:t>SC IETF</a:t>
            </a:r>
          </a:p>
          <a:p>
            <a:pPr marL="228600">
              <a:defRPr/>
            </a:pPr>
            <a:r>
              <a:rPr lang="en-US" sz="1000" dirty="0"/>
              <a:t>Chair: Tero Kivinen, Self</a:t>
            </a:r>
          </a:p>
          <a:p>
            <a:pPr>
              <a:defRPr/>
            </a:pPr>
            <a:r>
              <a:rPr lang="en-US" sz="1000" b="1" dirty="0"/>
              <a:t>SC WNG</a:t>
            </a:r>
          </a:p>
          <a:p>
            <a:pPr marL="228600">
              <a:defRPr/>
            </a:pPr>
            <a:r>
              <a:rPr lang="en-US" sz="1000" dirty="0"/>
              <a:t>Chair: Ben Rolfe, Blind Creek Associate</a:t>
            </a:r>
          </a:p>
          <a:p>
            <a:pPr>
              <a:defRPr/>
            </a:pPr>
            <a:r>
              <a:rPr lang="en-US" sz="1000" b="1" dirty="0"/>
              <a:t>SC Maintenance / Rules</a:t>
            </a:r>
          </a:p>
          <a:p>
            <a:pPr marL="228600">
              <a:defRPr/>
            </a:pPr>
            <a:r>
              <a:rPr lang="en-US" sz="1000" dirty="0"/>
              <a:t>Chair: Pat Kinney, Kinney Consulting</a:t>
            </a:r>
          </a:p>
          <a:p>
            <a:pPr>
              <a:defRPr/>
            </a:pPr>
            <a:r>
              <a:rPr lang="en-US" sz="1000" b="1" dirty="0"/>
              <a:t>SC </a:t>
            </a:r>
            <a:r>
              <a:rPr lang="en-US" sz="1000" b="1" dirty="0" err="1"/>
              <a:t>TeraHertz</a:t>
            </a:r>
            <a:r>
              <a:rPr lang="en-US" sz="1000" b="1" dirty="0"/>
              <a:t> (THz) </a:t>
            </a:r>
          </a:p>
          <a:p>
            <a:pPr marL="174625" lvl="1">
              <a:defRPr/>
            </a:pPr>
            <a:r>
              <a:rPr lang="en-US" sz="1000" dirty="0"/>
              <a:t>Chair: </a:t>
            </a:r>
            <a:r>
              <a:rPr lang="de-DE" sz="1000" dirty="0"/>
              <a:t>Thomas Kürner, </a:t>
            </a:r>
          </a:p>
          <a:p>
            <a:pPr marL="174625" lvl="1">
              <a:defRPr/>
            </a:pPr>
            <a:r>
              <a:rPr lang="de-DE" sz="1000" dirty="0"/>
              <a:t>Technische Universität Braunschweig</a:t>
            </a:r>
          </a:p>
          <a:p>
            <a:pPr>
              <a:defRPr/>
            </a:pPr>
            <a:endParaRPr lang="en-US" sz="1000" u="sng" dirty="0"/>
          </a:p>
        </p:txBody>
      </p:sp>
      <p:sp>
        <p:nvSpPr>
          <p:cNvPr id="2" name="Rectangle 1029"/>
          <p:cNvSpPr>
            <a:spLocks noChangeArrowheads="1"/>
          </p:cNvSpPr>
          <p:nvPr/>
        </p:nvSpPr>
        <p:spPr bwMode="auto">
          <a:xfrm>
            <a:off x="228600" y="1701800"/>
            <a:ext cx="2971800" cy="1096963"/>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nchor="ctr"/>
          <a:lstStyle/>
          <a:p>
            <a:pPr algn="ctr" eaLnBrk="1" hangingPunct="1">
              <a:defRPr/>
            </a:pPr>
            <a:endParaRPr lang="en-US" sz="1400" dirty="0">
              <a:latin typeface="Arial" charset="0"/>
              <a:ea typeface="ＭＳ Ｐゴシック" charset="0"/>
            </a:endParaRPr>
          </a:p>
          <a:p>
            <a:pPr algn="ctr" eaLnBrk="1" hangingPunct="1">
              <a:defRPr/>
            </a:pPr>
            <a:r>
              <a:rPr lang="en-US" sz="1400" dirty="0">
                <a:latin typeface="Arial" charset="0"/>
                <a:ea typeface="ＭＳ Ｐゴシック" charset="0"/>
              </a:rPr>
              <a:t>To add your name </a:t>
            </a:r>
          </a:p>
          <a:p>
            <a:pPr algn="ctr" eaLnBrk="1" hangingPunct="1">
              <a:defRPr/>
            </a:pPr>
            <a:r>
              <a:rPr lang="en-US" sz="1400" dirty="0">
                <a:latin typeface="Arial" charset="0"/>
                <a:ea typeface="ＭＳ Ｐゴシック" charset="0"/>
              </a:rPr>
              <a:t>to the WG/TG/SG/IG reflectors </a:t>
            </a:r>
          </a:p>
          <a:p>
            <a:pPr algn="ctr" eaLnBrk="1" hangingPunct="1">
              <a:defRPr/>
            </a:pPr>
            <a:r>
              <a:rPr lang="en-US" sz="1400" dirty="0">
                <a:latin typeface="Arial" charset="0"/>
                <a:ea typeface="ＭＳ Ｐゴシック" charset="0"/>
              </a:rPr>
              <a:t>please go to </a:t>
            </a:r>
            <a:r>
              <a:rPr lang="en-US" sz="1400" dirty="0">
                <a:latin typeface="Arial" charset="0"/>
                <a:ea typeface="ＭＳ Ｐゴシック" charset="0"/>
                <a:hlinkClick r:id="rId3"/>
              </a:rPr>
              <a:t>www.ieee802.org/15</a:t>
            </a:r>
            <a:endParaRPr lang="en-US" sz="1400" dirty="0">
              <a:latin typeface="Arial" charset="0"/>
              <a:ea typeface="ＭＳ Ｐゴシック" charset="0"/>
            </a:endParaRPr>
          </a:p>
          <a:p>
            <a:pPr algn="ctr" eaLnBrk="1" hangingPunct="1">
              <a:defRPr/>
            </a:pPr>
            <a:endParaRPr lang="en-US" sz="1400" dirty="0">
              <a:latin typeface="Arial" charset="0"/>
              <a:ea typeface="ＭＳ Ｐゴシック" charset="0"/>
            </a:endParaRPr>
          </a:p>
        </p:txBody>
      </p:sp>
      <p:sp>
        <p:nvSpPr>
          <p:cNvPr id="3101" name="_s1051"/>
          <p:cNvSpPr>
            <a:spLocks noChangeArrowheads="1"/>
          </p:cNvSpPr>
          <p:nvPr/>
        </p:nvSpPr>
        <p:spPr bwMode="auto">
          <a:xfrm>
            <a:off x="3292475" y="4735512"/>
            <a:ext cx="2422525" cy="63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a:r>
              <a:rPr lang="en-US" sz="1000" b="1" dirty="0"/>
              <a:t>TG16t Spectrum Characterization </a:t>
            </a:r>
          </a:p>
          <a:p>
            <a:pPr algn="ctr"/>
            <a:r>
              <a:rPr lang="en-US" sz="1000" b="1" dirty="0"/>
              <a:t>and Occupancy Sensing</a:t>
            </a:r>
          </a:p>
          <a:p>
            <a:pPr algn="ctr"/>
            <a:r>
              <a:rPr lang="en-US" sz="1000" dirty="0"/>
              <a:t>Chair: Tim Godfrey, EPRI</a:t>
            </a:r>
          </a:p>
        </p:txBody>
      </p:sp>
      <p:sp>
        <p:nvSpPr>
          <p:cNvPr id="3102" name="_s1051"/>
          <p:cNvSpPr>
            <a:spLocks noChangeArrowheads="1"/>
          </p:cNvSpPr>
          <p:nvPr/>
        </p:nvSpPr>
        <p:spPr bwMode="auto">
          <a:xfrm>
            <a:off x="3297238" y="5457825"/>
            <a:ext cx="23510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nchor="ctr"/>
          <a:lstStyle/>
          <a:p>
            <a:pPr algn="ctr"/>
            <a:endParaRPr lang="en-US" sz="1000" b="1" dirty="0"/>
          </a:p>
        </p:txBody>
      </p:sp>
      <p:sp>
        <p:nvSpPr>
          <p:cNvPr id="3" name="_s1053"/>
          <p:cNvSpPr>
            <a:spLocks noChangeArrowheads="1"/>
          </p:cNvSpPr>
          <p:nvPr/>
        </p:nvSpPr>
        <p:spPr bwMode="auto">
          <a:xfrm>
            <a:off x="228600" y="3429000"/>
            <a:ext cx="2328863" cy="5381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dirty="0"/>
              <a:t>TG4aa JRE</a:t>
            </a:r>
          </a:p>
          <a:p>
            <a:pPr algn="ctr"/>
            <a:r>
              <a:rPr lang="en-US" sz="1000" b="1" dirty="0"/>
              <a:t>Chair: </a:t>
            </a:r>
            <a:r>
              <a:rPr lang="en-US" sz="1000" dirty="0"/>
              <a:t>Takashi  Kuramochi, Lapis Semi</a:t>
            </a:r>
          </a:p>
          <a:p>
            <a:pPr algn="ctr"/>
            <a:endParaRPr lang="en-US" sz="1000" b="1" dirty="0"/>
          </a:p>
        </p:txBody>
      </p:sp>
      <p:sp>
        <p:nvSpPr>
          <p:cNvPr id="4" name="Rectangle 2"/>
          <p:cNvSpPr>
            <a:spLocks noChangeArrowheads="1"/>
          </p:cNvSpPr>
          <p:nvPr/>
        </p:nvSpPr>
        <p:spPr bwMode="auto">
          <a:xfrm>
            <a:off x="3276600" y="3489325"/>
            <a:ext cx="240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000" b="1" dirty="0"/>
              <a:t>TG12 Consolidated  15.4 ULI</a:t>
            </a:r>
          </a:p>
          <a:p>
            <a:pPr algn="ctr"/>
            <a:r>
              <a:rPr lang="en-US" sz="1000" b="1" dirty="0"/>
              <a:t>Chair: TBD</a:t>
            </a:r>
          </a:p>
        </p:txBody>
      </p:sp>
      <p:cxnSp>
        <p:nvCxnSpPr>
          <p:cNvPr id="5" name="_s1030"/>
          <p:cNvCxnSpPr>
            <a:cxnSpLocks noChangeShapeType="1"/>
          </p:cNvCxnSpPr>
          <p:nvPr/>
        </p:nvCxnSpPr>
        <p:spPr bwMode="auto">
          <a:xfrm rot="10800000">
            <a:off x="2917825" y="3363913"/>
            <a:ext cx="358775" cy="3524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106" name="_s1053"/>
          <p:cNvSpPr>
            <a:spLocks noChangeArrowheads="1"/>
          </p:cNvSpPr>
          <p:nvPr/>
        </p:nvSpPr>
        <p:spPr bwMode="auto">
          <a:xfrm>
            <a:off x="233952" y="5294710"/>
            <a:ext cx="2328863" cy="503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defRPr/>
            </a:pPr>
            <a:r>
              <a:rPr lang="en-US" sz="1000" b="1" dirty="0"/>
              <a:t>TG7a </a:t>
            </a:r>
            <a:r>
              <a:rPr lang="en-US" sz="1000" b="1" dirty="0">
                <a:latin typeface="Arial" charset="0"/>
                <a:cs typeface="Arial" charset="0"/>
              </a:rPr>
              <a:t>Optical Camera Communication</a:t>
            </a:r>
          </a:p>
          <a:p>
            <a:pPr marL="228600" lvl="1">
              <a:defRPr/>
            </a:pPr>
            <a:r>
              <a:rPr lang="en-US" sz="1000" dirty="0"/>
              <a:t>Chair: Yeong Min Jang, Kookmin Uni</a:t>
            </a:r>
          </a:p>
        </p:txBody>
      </p:sp>
      <p:cxnSp>
        <p:nvCxnSpPr>
          <p:cNvPr id="3107" name="_s1031"/>
          <p:cNvCxnSpPr>
            <a:cxnSpLocks noChangeShapeType="1"/>
          </p:cNvCxnSpPr>
          <p:nvPr/>
        </p:nvCxnSpPr>
        <p:spPr bwMode="auto">
          <a:xfrm flipV="1">
            <a:off x="2557463" y="3533775"/>
            <a:ext cx="358775" cy="1419225"/>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108" name="_s1036"/>
          <p:cNvCxnSpPr>
            <a:cxnSpLocks noChangeShapeType="1"/>
          </p:cNvCxnSpPr>
          <p:nvPr/>
        </p:nvCxnSpPr>
        <p:spPr bwMode="auto">
          <a:xfrm flipV="1">
            <a:off x="2557463" y="3956050"/>
            <a:ext cx="360362" cy="414338"/>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109" name="_s1053"/>
          <p:cNvSpPr>
            <a:spLocks noChangeArrowheads="1"/>
          </p:cNvSpPr>
          <p:nvPr/>
        </p:nvSpPr>
        <p:spPr bwMode="auto">
          <a:xfrm>
            <a:off x="228600" y="4050904"/>
            <a:ext cx="2328863" cy="5381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00" b="1" dirty="0"/>
              <a:t>TG4y Security Next Gen (SECN)</a:t>
            </a:r>
          </a:p>
          <a:p>
            <a:pPr algn="ctr"/>
            <a:r>
              <a:rPr lang="en-US" sz="1000" dirty="0"/>
              <a:t>Chair: Don Sturek, Itron</a:t>
            </a:r>
            <a:endParaRPr lang="de-DE" sz="1000" dirty="0"/>
          </a:p>
        </p:txBody>
      </p:sp>
      <p:cxnSp>
        <p:nvCxnSpPr>
          <p:cNvPr id="3110" name="_s1036"/>
          <p:cNvCxnSpPr>
            <a:cxnSpLocks noChangeShapeType="1"/>
          </p:cNvCxnSpPr>
          <p:nvPr/>
        </p:nvCxnSpPr>
        <p:spPr bwMode="auto">
          <a:xfrm flipV="1">
            <a:off x="2557463" y="5164138"/>
            <a:ext cx="360362" cy="414337"/>
          </a:xfrm>
          <a:prstGeom prst="bentConnector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111" name="_s1053"/>
          <p:cNvSpPr>
            <a:spLocks noChangeArrowheads="1"/>
          </p:cNvSpPr>
          <p:nvPr/>
        </p:nvSpPr>
        <p:spPr bwMode="auto">
          <a:xfrm>
            <a:off x="228600" y="4672807"/>
            <a:ext cx="2328863" cy="53816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endParaRPr lang="en-US" sz="1000" dirty="0"/>
          </a:p>
        </p:txBody>
      </p:sp>
      <p:sp>
        <p:nvSpPr>
          <p:cNvPr id="49" name="_s1045">
            <a:extLst>
              <a:ext uri="{FF2B5EF4-FFF2-40B4-BE49-F238E27FC236}">
                <a16:creationId xmlns:a16="http://schemas.microsoft.com/office/drawing/2014/main" id="{C3BA115D-C3D7-0D48-89A8-2EC0B7C05D8C}"/>
              </a:ext>
            </a:extLst>
          </p:cNvPr>
          <p:cNvSpPr>
            <a:spLocks noChangeArrowheads="1"/>
          </p:cNvSpPr>
          <p:nvPr/>
        </p:nvSpPr>
        <p:spPr bwMode="auto">
          <a:xfrm>
            <a:off x="6429375" y="1747045"/>
            <a:ext cx="2335212" cy="514349"/>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algn="ctr"/>
            <a:r>
              <a:rPr lang="en-US" sz="1050" b="1" dirty="0"/>
              <a:t>Treasurer</a:t>
            </a:r>
          </a:p>
          <a:p>
            <a:pPr algn="ctr"/>
            <a:r>
              <a:rPr lang="en-US" sz="1050" b="1" dirty="0"/>
              <a:t>Ben Rolfe, Blind Creek Associates</a:t>
            </a:r>
          </a:p>
        </p:txBody>
      </p:sp>
      <p:cxnSp>
        <p:nvCxnSpPr>
          <p:cNvPr id="19" name="Straight Connector 18">
            <a:extLst>
              <a:ext uri="{FF2B5EF4-FFF2-40B4-BE49-F238E27FC236}">
                <a16:creationId xmlns:a16="http://schemas.microsoft.com/office/drawing/2014/main" id="{44CF89E0-15B6-FB45-B796-99469959687E}"/>
              </a:ext>
            </a:extLst>
          </p:cNvPr>
          <p:cNvCxnSpPr>
            <a:stCxn id="3091" idx="3"/>
          </p:cNvCxnSpPr>
          <p:nvPr/>
        </p:nvCxnSpPr>
        <p:spPr bwMode="auto">
          <a:xfrm flipV="1">
            <a:off x="4081463" y="3124200"/>
            <a:ext cx="2347912" cy="10319"/>
          </a:xfrm>
          <a:prstGeom prst="line">
            <a:avLst/>
          </a:prstGeom>
          <a:solidFill>
            <a:schemeClr val="accent1"/>
          </a:solidFill>
          <a:ln w="254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_s1041">
            <a:extLst>
              <a:ext uri="{FF2B5EF4-FFF2-40B4-BE49-F238E27FC236}">
                <a16:creationId xmlns:a16="http://schemas.microsoft.com/office/drawing/2014/main" id="{958EBADC-2001-8147-8D98-8868045A812D}"/>
              </a:ext>
            </a:extLst>
          </p:cNvPr>
          <p:cNvCxnSpPr>
            <a:cxnSpLocks noChangeShapeType="1"/>
            <a:stCxn id="49" idx="1"/>
            <a:endCxn id="3092" idx="3"/>
          </p:cNvCxnSpPr>
          <p:nvPr/>
        </p:nvCxnSpPr>
        <p:spPr bwMode="auto">
          <a:xfrm flipH="1">
            <a:off x="5686425" y="2004220"/>
            <a:ext cx="742950" cy="1"/>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62" name="_s1041">
            <a:extLst>
              <a:ext uri="{FF2B5EF4-FFF2-40B4-BE49-F238E27FC236}">
                <a16:creationId xmlns:a16="http://schemas.microsoft.com/office/drawing/2014/main" id="{8F80BA73-71C1-F947-B87C-04DDFC4951B4}"/>
              </a:ext>
            </a:extLst>
          </p:cNvPr>
          <p:cNvCxnSpPr>
            <a:cxnSpLocks noChangeShapeType="1"/>
          </p:cNvCxnSpPr>
          <p:nvPr/>
        </p:nvCxnSpPr>
        <p:spPr bwMode="auto">
          <a:xfrm flipH="1">
            <a:off x="5698120" y="2631280"/>
            <a:ext cx="341524" cy="0"/>
          </a:xfrm>
          <a:prstGeom prst="straightConnector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2" name="Rectangle 31">
            <a:extLst>
              <a:ext uri="{FF2B5EF4-FFF2-40B4-BE49-F238E27FC236}">
                <a16:creationId xmlns:a16="http://schemas.microsoft.com/office/drawing/2014/main" id="{E7B5E14A-D220-6C42-A494-E259A157BE13}"/>
              </a:ext>
            </a:extLst>
          </p:cNvPr>
          <p:cNvSpPr/>
          <p:nvPr/>
        </p:nvSpPr>
        <p:spPr>
          <a:xfrm>
            <a:off x="230188" y="4713129"/>
            <a:ext cx="2322513" cy="400110"/>
          </a:xfrm>
          <a:prstGeom prst="rect">
            <a:avLst/>
          </a:prstGeom>
        </p:spPr>
        <p:txBody>
          <a:bodyPr wrap="square">
            <a:spAutoFit/>
          </a:bodyPr>
          <a:lstStyle/>
          <a:p>
            <a:pPr algn="ctr"/>
            <a:r>
              <a:rPr lang="en-US" sz="1000" b="1" dirty="0"/>
              <a:t>TG4 2020 Cor1</a:t>
            </a:r>
          </a:p>
          <a:p>
            <a:pPr algn="ctr"/>
            <a:r>
              <a:rPr lang="en-US" sz="1000" dirty="0"/>
              <a:t>Chair: Kunal Shah, Itron</a:t>
            </a: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556AC44-5564-4ED7-8B40-CC4A51481AE7}"/>
              </a:ext>
            </a:extLst>
          </p:cNvPr>
          <p:cNvSpPr>
            <a:spLocks noGrp="1"/>
          </p:cNvSpPr>
          <p:nvPr>
            <p:ph type="sldNum" sz="quarter" idx="12"/>
          </p:nvPr>
        </p:nvSpPr>
        <p:spPr/>
        <p:txBody>
          <a:bodyPr/>
          <a:lstStyle/>
          <a:p>
            <a:r>
              <a:rPr lang="en-US" altLang="ja-JP"/>
              <a:t>Slide </a:t>
            </a:r>
            <a:fld id="{EED9155A-5036-44B5-A27C-97F620582CD6}" type="slidenum">
              <a:rPr lang="en-US" altLang="ja-JP" smtClean="0"/>
              <a:pPr/>
              <a:t>20</a:t>
            </a:fld>
            <a:endParaRPr lang="en-US" altLang="ja-JP" dirty="0"/>
          </a:p>
        </p:txBody>
      </p:sp>
      <p:sp>
        <p:nvSpPr>
          <p:cNvPr id="3" name="日付プレースホルダー 2">
            <a:extLst>
              <a:ext uri="{FF2B5EF4-FFF2-40B4-BE49-F238E27FC236}">
                <a16:creationId xmlns:a16="http://schemas.microsoft.com/office/drawing/2014/main" id="{42B02F89-D93C-4537-B8CD-50261C96EC0B}"/>
              </a:ext>
            </a:extLst>
          </p:cNvPr>
          <p:cNvSpPr>
            <a:spLocks noGrp="1"/>
          </p:cNvSpPr>
          <p:nvPr>
            <p:ph type="dt" sz="half" idx="2"/>
          </p:nvPr>
        </p:nvSpPr>
        <p:spPr/>
        <p:txBody>
          <a:bodyPr/>
          <a:lstStyle/>
          <a:p>
            <a:r>
              <a:rPr lang="en-US" altLang="ja-JP"/>
              <a:t>March 2021</a:t>
            </a:r>
            <a:endParaRPr lang="en-US" altLang="ja-JP" dirty="0"/>
          </a:p>
        </p:txBody>
      </p:sp>
      <p:sp>
        <p:nvSpPr>
          <p:cNvPr id="4" name="フッター プレースホルダー 3">
            <a:extLst>
              <a:ext uri="{FF2B5EF4-FFF2-40B4-BE49-F238E27FC236}">
                <a16:creationId xmlns:a16="http://schemas.microsoft.com/office/drawing/2014/main" id="{67E16AD7-A4D7-42A7-9C0F-AF22B81B911D}"/>
              </a:ext>
            </a:extLst>
          </p:cNvPr>
          <p:cNvSpPr>
            <a:spLocks noGrp="1"/>
          </p:cNvSpPr>
          <p:nvPr>
            <p:ph type="ftr" sz="quarter" idx="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Pat Kinney, Kinney Consulting</a:t>
            </a:r>
            <a:endParaRPr lang="en-US" altLang="ja-JP" dirty="0"/>
          </a:p>
        </p:txBody>
      </p:sp>
      <p:sp>
        <p:nvSpPr>
          <p:cNvPr id="5" name="Subtitle 2">
            <a:extLst>
              <a:ext uri="{FF2B5EF4-FFF2-40B4-BE49-F238E27FC236}">
                <a16:creationId xmlns:a16="http://schemas.microsoft.com/office/drawing/2014/main" id="{9B270FDA-FA65-427E-AF5A-99F6F5B1D6FE}"/>
              </a:ext>
            </a:extLst>
          </p:cNvPr>
          <p:cNvSpPr txBox="1">
            <a:spLocks/>
          </p:cNvSpPr>
          <p:nvPr/>
        </p:nvSpPr>
        <p:spPr>
          <a:xfrm>
            <a:off x="179512" y="1447800"/>
            <a:ext cx="8856984" cy="5257800"/>
          </a:xfrm>
          <a:prstGeom prst="rect">
            <a:avLst/>
          </a:prstGeom>
        </p:spPr>
        <p:txBody>
          <a:bodyPr rtlCol="0">
            <a:normAutofit fontScale="92500" lnSpcReduction="10000"/>
          </a:bodyPr>
          <a:lst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a:lstStyle>
          <a:p>
            <a:pPr fontAlgn="auto">
              <a:spcAft>
                <a:spcPts val="0"/>
              </a:spcAft>
              <a:buFont typeface="Arial" pitchFamily="34" charset="0"/>
              <a:buNone/>
              <a:defRPr/>
            </a:pPr>
            <a:r>
              <a:rPr lang="en-US" sz="2200" kern="0" dirty="0"/>
              <a:t>Move that 802.15 WG approve the formation of a Comment Resolution Group (CRG) for the WG balloting of the P802.15.4aa_D6 with the following </a:t>
            </a:r>
            <a:r>
              <a:rPr lang="en-US" sz="2200" kern="0" dirty="0" err="1"/>
              <a:t>membership:Takashi</a:t>
            </a:r>
            <a:r>
              <a:rPr lang="en-US" sz="2200" kern="0" dirty="0"/>
              <a:t> </a:t>
            </a:r>
            <a:r>
              <a:rPr lang="en-US" sz="2200" kern="0" dirty="0" err="1"/>
              <a:t>Kuramochi</a:t>
            </a:r>
            <a:r>
              <a:rPr lang="en-US" sz="2200" kern="0" dirty="0"/>
              <a:t>(Chair), Kunal Shah(ITRON), Hiroshi Harada(Kyoto University), Kiyoshi Fukui(OKI), and Henk de Ruijter(Silicon Labs). The 802.15.4aa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fontAlgn="auto">
              <a:spcAft>
                <a:spcPts val="0"/>
              </a:spcAft>
              <a:buFont typeface="Arial" pitchFamily="34" charset="0"/>
              <a:buNone/>
              <a:defRPr/>
            </a:pPr>
            <a:endParaRPr lang="en-US" sz="2200" kern="0" dirty="0"/>
          </a:p>
          <a:p>
            <a:pPr fontAlgn="auto">
              <a:spcAft>
                <a:spcPts val="0"/>
              </a:spcAft>
              <a:buFont typeface="Arial" pitchFamily="34" charset="0"/>
              <a:buNone/>
              <a:defRPr/>
            </a:pPr>
            <a:r>
              <a:rPr lang="en-US" sz="2200" kern="0" dirty="0"/>
              <a:t>Moved:  Takashi </a:t>
            </a:r>
            <a:r>
              <a:rPr lang="en-US" sz="2200" kern="0" dirty="0" err="1"/>
              <a:t>Kuramochi</a:t>
            </a:r>
            <a:r>
              <a:rPr lang="en-US" sz="2200" kern="0" dirty="0"/>
              <a:t>(Lapis Technology)</a:t>
            </a:r>
          </a:p>
          <a:p>
            <a:pPr fontAlgn="auto">
              <a:spcAft>
                <a:spcPts val="0"/>
              </a:spcAft>
              <a:buFont typeface="Arial" pitchFamily="34" charset="0"/>
              <a:buNone/>
              <a:defRPr/>
            </a:pPr>
            <a:r>
              <a:rPr lang="en-US" sz="2200" kern="0" dirty="0"/>
              <a:t>Seconded: Clint Powell(Facebook) </a:t>
            </a:r>
          </a:p>
          <a:p>
            <a:pPr fontAlgn="auto">
              <a:spcAft>
                <a:spcPts val="0"/>
              </a:spcAft>
              <a:buFont typeface="Arial" pitchFamily="34" charset="0"/>
              <a:buNone/>
              <a:defRPr/>
            </a:pPr>
            <a:r>
              <a:rPr lang="en-US" sz="2400" kern="0" dirty="0"/>
              <a:t>Approve: 41   / Disapprove: 0   / Abstain: 1</a:t>
            </a:r>
          </a:p>
          <a:p>
            <a:pPr fontAlgn="auto">
              <a:spcAft>
                <a:spcPts val="0"/>
              </a:spcAft>
              <a:buNone/>
              <a:defRPr/>
            </a:pPr>
            <a:r>
              <a:rPr lang="en-US" sz="2400" kern="0" dirty="0"/>
              <a:t>Motion carries  </a:t>
            </a:r>
          </a:p>
          <a:p>
            <a:pPr fontAlgn="auto">
              <a:spcAft>
                <a:spcPts val="0"/>
              </a:spcAft>
              <a:buFont typeface="Arial" pitchFamily="34" charset="0"/>
              <a:buNone/>
              <a:defRPr/>
            </a:pPr>
            <a:r>
              <a:rPr lang="en-US" sz="2400" kern="0" dirty="0">
                <a:solidFill>
                  <a:schemeClr val="bg1"/>
                </a:solidFill>
              </a:rPr>
              <a:t> Approved by unanimous consent</a:t>
            </a:r>
          </a:p>
          <a:p>
            <a:pPr fontAlgn="auto">
              <a:spcAft>
                <a:spcPts val="0"/>
              </a:spcAft>
              <a:buFont typeface="Arial" pitchFamily="34" charset="0"/>
              <a:buNone/>
              <a:defRPr/>
            </a:pPr>
            <a:endParaRPr lang="en-US" sz="2200" kern="0" dirty="0"/>
          </a:p>
        </p:txBody>
      </p:sp>
      <p:sp>
        <p:nvSpPr>
          <p:cNvPr id="6" name="Title 1">
            <a:extLst>
              <a:ext uri="{FF2B5EF4-FFF2-40B4-BE49-F238E27FC236}">
                <a16:creationId xmlns:a16="http://schemas.microsoft.com/office/drawing/2014/main" id="{D2151FEE-A620-406A-B40A-B919F69AD864}"/>
              </a:ext>
            </a:extLst>
          </p:cNvPr>
          <p:cNvSpPr txBox="1">
            <a:spLocks/>
          </p:cNvSpPr>
          <p:nvPr/>
        </p:nvSpPr>
        <p:spPr>
          <a:xfrm>
            <a:off x="685800" y="533400"/>
            <a:ext cx="7772400" cy="685800"/>
          </a:xfrm>
          <a:prstGeom prst="rect">
            <a:avLst/>
          </a:prstGeom>
        </p:spPr>
        <p:txBody>
          <a:bodyPr rtlCol="0">
            <a:normAutofit/>
          </a:bodyPr>
          <a:lstStyle>
            <a:lvl1pPr algn="ctr" rtl="0" eaLnBrk="1" fontAlgn="base" hangingPunct="1">
              <a:spcBef>
                <a:spcPct val="0"/>
              </a:spcBef>
              <a:spcAft>
                <a:spcPct val="0"/>
              </a:spcAft>
              <a:defRPr kumimoji="1" sz="3600">
                <a:solidFill>
                  <a:schemeClr val="tx2"/>
                </a:solidFill>
                <a:latin typeface="+mn-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pPr fontAlgn="auto">
              <a:spcAft>
                <a:spcPts val="0"/>
              </a:spcAft>
              <a:defRPr/>
            </a:pPr>
            <a:r>
              <a:rPr lang="en-US" kern="0" dirty="0"/>
              <a:t>WG Motion for CRG formation</a:t>
            </a:r>
          </a:p>
        </p:txBody>
      </p:sp>
    </p:spTree>
    <p:extLst>
      <p:ext uri="{BB962C8B-B14F-4D97-AF65-F5344CB8AC3E}">
        <p14:creationId xmlns:p14="http://schemas.microsoft.com/office/powerpoint/2010/main" val="434785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44988" y="6475413"/>
            <a:ext cx="530225" cy="182562"/>
          </a:xfrm>
        </p:spPr>
        <p:txBody>
          <a:bodyPr/>
          <a:lstStyle/>
          <a:p>
            <a:r>
              <a:rPr lang="en-US" altLang="ja-JP" dirty="0"/>
              <a:t>Slide </a:t>
            </a:r>
            <a:fld id="{17C47D4F-CAA3-4307-B0EF-8C4B3E0CF21D}" type="slidenum">
              <a:rPr lang="en-US" altLang="ja-JP" smtClean="0"/>
              <a:pPr/>
              <a:t>21</a:t>
            </a:fld>
            <a:endParaRPr lang="en-US" altLang="ja-JP" dirty="0"/>
          </a:p>
        </p:txBody>
      </p:sp>
      <p:sp>
        <p:nvSpPr>
          <p:cNvPr id="10" name="フッター プレースホルダー 4"/>
          <p:cNvSpPr>
            <a:spLocks noGrp="1"/>
          </p:cNvSpPr>
          <p:nvPr>
            <p:ph type="ftr" sz="quarter" idx="11"/>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Pat Kinney, Kinney Consulting</a:t>
            </a:r>
            <a:endParaRPr lang="en-US" altLang="ja-JP" dirty="0"/>
          </a:p>
        </p:txBody>
      </p:sp>
      <p:graphicFrame>
        <p:nvGraphicFramePr>
          <p:cNvPr id="11" name="表 10">
            <a:extLst>
              <a:ext uri="{FF2B5EF4-FFF2-40B4-BE49-F238E27FC236}">
                <a16:creationId xmlns:a16="http://schemas.microsoft.com/office/drawing/2014/main" id="{6DB6E2E7-9708-4CCB-8A86-A0195F013A70}"/>
              </a:ext>
            </a:extLst>
          </p:cNvPr>
          <p:cNvGraphicFramePr>
            <a:graphicFrameLocks noGrp="1"/>
          </p:cNvGraphicFramePr>
          <p:nvPr/>
        </p:nvGraphicFramePr>
        <p:xfrm>
          <a:off x="524733" y="1335354"/>
          <a:ext cx="7895367" cy="3965854"/>
        </p:xfrm>
        <a:graphic>
          <a:graphicData uri="http://schemas.openxmlformats.org/drawingml/2006/table">
            <a:tbl>
              <a:tblPr firstRow="1" bandRow="1">
                <a:tableStyleId>{5940675A-B579-460E-94D1-54222C63F5DA}</a:tableStyleId>
              </a:tblPr>
              <a:tblGrid>
                <a:gridCol w="891525">
                  <a:extLst>
                    <a:ext uri="{9D8B030D-6E8A-4147-A177-3AD203B41FA5}">
                      <a16:colId xmlns:a16="http://schemas.microsoft.com/office/drawing/2014/main" val="2411820674"/>
                    </a:ext>
                  </a:extLst>
                </a:gridCol>
                <a:gridCol w="891525">
                  <a:extLst>
                    <a:ext uri="{9D8B030D-6E8A-4147-A177-3AD203B41FA5}">
                      <a16:colId xmlns:a16="http://schemas.microsoft.com/office/drawing/2014/main" val="20000"/>
                    </a:ext>
                  </a:extLst>
                </a:gridCol>
                <a:gridCol w="765493">
                  <a:extLst>
                    <a:ext uri="{9D8B030D-6E8A-4147-A177-3AD203B41FA5}">
                      <a16:colId xmlns:a16="http://schemas.microsoft.com/office/drawing/2014/main" val="20001"/>
                    </a:ext>
                  </a:extLst>
                </a:gridCol>
                <a:gridCol w="887764">
                  <a:extLst>
                    <a:ext uri="{9D8B030D-6E8A-4147-A177-3AD203B41FA5}">
                      <a16:colId xmlns:a16="http://schemas.microsoft.com/office/drawing/2014/main" val="20002"/>
                    </a:ext>
                  </a:extLst>
                </a:gridCol>
                <a:gridCol w="891525">
                  <a:extLst>
                    <a:ext uri="{9D8B030D-6E8A-4147-A177-3AD203B41FA5}">
                      <a16:colId xmlns:a16="http://schemas.microsoft.com/office/drawing/2014/main" val="20003"/>
                    </a:ext>
                  </a:extLst>
                </a:gridCol>
                <a:gridCol w="957015">
                  <a:extLst>
                    <a:ext uri="{9D8B030D-6E8A-4147-A177-3AD203B41FA5}">
                      <a16:colId xmlns:a16="http://schemas.microsoft.com/office/drawing/2014/main" val="20004"/>
                    </a:ext>
                  </a:extLst>
                </a:gridCol>
                <a:gridCol w="872292">
                  <a:extLst>
                    <a:ext uri="{9D8B030D-6E8A-4147-A177-3AD203B41FA5}">
                      <a16:colId xmlns:a16="http://schemas.microsoft.com/office/drawing/2014/main" val="20005"/>
                    </a:ext>
                  </a:extLst>
                </a:gridCol>
                <a:gridCol w="846703">
                  <a:extLst>
                    <a:ext uri="{9D8B030D-6E8A-4147-A177-3AD203B41FA5}">
                      <a16:colId xmlns:a16="http://schemas.microsoft.com/office/drawing/2014/main" val="20006"/>
                    </a:ext>
                  </a:extLst>
                </a:gridCol>
                <a:gridCol w="891525">
                  <a:extLst>
                    <a:ext uri="{9D8B030D-6E8A-4147-A177-3AD203B41FA5}">
                      <a16:colId xmlns:a16="http://schemas.microsoft.com/office/drawing/2014/main" val="853230546"/>
                    </a:ext>
                  </a:extLst>
                </a:gridCol>
              </a:tblGrid>
              <a:tr h="239629">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Week</a:t>
                      </a:r>
                    </a:p>
                  </a:txBody>
                  <a:tcPr marT="60960" marB="60960">
                    <a:solidFill>
                      <a:srgbClr val="0000FF"/>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Sun</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Mon</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Tue</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Wed</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Thu</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Fri</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Sat</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Note</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extLst>
                  <a:ext uri="{0D108BD9-81ED-4DB2-BD59-A6C34878D82A}">
                    <a16:rowId xmlns:a16="http://schemas.microsoft.com/office/drawing/2014/main" val="1452739289"/>
                  </a:ext>
                </a:extLst>
              </a:tr>
              <a:tr h="20150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17</a:t>
                      </a:r>
                      <a:r>
                        <a:rPr kumimoji="1" lang="en-US" altLang="ja-JP" sz="12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cs typeface="+mn-cs"/>
                        </a:rPr>
                        <a:t>th</a:t>
                      </a:r>
                      <a:endPar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00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2</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3</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4</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5</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6</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7</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8</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extLst>
                  <a:ext uri="{0D108BD9-81ED-4DB2-BD59-A6C34878D82A}">
                    <a16:rowId xmlns:a16="http://schemas.microsoft.com/office/drawing/2014/main" val="4283941837"/>
                  </a:ext>
                </a:extLst>
              </a:tr>
              <a:tr h="315874">
                <a:tc vMerge="1">
                  <a:txBody>
                    <a:bodyPr/>
                    <a:lstStyle/>
                    <a:p>
                      <a:endParaRPr kumimoji="1" lang="ja-JP" altLang="en-US" sz="1000"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extLst>
                  <a:ext uri="{0D108BD9-81ED-4DB2-BD59-A6C34878D82A}">
                    <a16:rowId xmlns:a16="http://schemas.microsoft.com/office/drawing/2014/main" val="3990167708"/>
                  </a:ext>
                </a:extLst>
              </a:tr>
              <a:tr h="20150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18</a:t>
                      </a:r>
                      <a:r>
                        <a:rPr kumimoji="1" lang="en-US" altLang="ja-JP" sz="12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cs typeface="+mn-cs"/>
                        </a:rPr>
                        <a:t>th</a:t>
                      </a:r>
                    </a:p>
                  </a:txBody>
                  <a:tcPr marT="60960" marB="60960">
                    <a:solidFill>
                      <a:srgbClr val="0000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9</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10</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11</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12</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13</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14</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15</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extLst>
                  <a:ext uri="{0D108BD9-81ED-4DB2-BD59-A6C34878D82A}">
                    <a16:rowId xmlns:a16="http://schemas.microsoft.com/office/drawing/2014/main" val="1147887600"/>
                  </a:ext>
                </a:extLst>
              </a:tr>
              <a:tr h="239629">
                <a:tc vMerge="1">
                  <a:txBody>
                    <a:bodyPr/>
                    <a:lstStyle/>
                    <a:p>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r>
                        <a:rPr kumimoji="1" lang="en-US" altLang="ja-JP" sz="800" b="1" dirty="0">
                          <a:latin typeface="Meiryo UI" panose="020B0604030504040204" pitchFamily="50" charset="-128"/>
                          <a:ea typeface="Meiryo UI" panose="020B0604030504040204" pitchFamily="50" charset="-128"/>
                        </a:rPr>
                        <a:t>Opening </a:t>
                      </a:r>
                    </a:p>
                    <a:p>
                      <a:r>
                        <a:rPr kumimoji="1" lang="en-US" altLang="ja-JP" sz="800" b="1" dirty="0">
                          <a:latin typeface="Meiryo UI" panose="020B0604030504040204" pitchFamily="50" charset="-128"/>
                          <a:ea typeface="Meiryo UI" panose="020B0604030504040204" pitchFamily="50" charset="-128"/>
                        </a:rPr>
                        <a:t>Plenary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highlight>
                            <a:srgbClr val="00FFFF"/>
                          </a:highlight>
                          <a:latin typeface="Meiryo UI" panose="020B0604030504040204" pitchFamily="50" charset="-128"/>
                          <a:ea typeface="Meiryo UI" panose="020B0604030504040204" pitchFamily="50" charset="-128"/>
                        </a:rPr>
                        <a:t>PM3 JRE</a:t>
                      </a:r>
                      <a:endParaRPr kumimoji="1" lang="ja-JP" altLang="en-US" sz="700" b="1" dirty="0">
                        <a:highlight>
                          <a:srgbClr val="00FFFF"/>
                        </a:highlight>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dirty="0">
                        <a:highlight>
                          <a:srgbClr val="00FFFF"/>
                        </a:highligh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dirty="0">
                        <a:highlight>
                          <a:srgbClr val="00FFFF"/>
                        </a:highligh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highlight>
                          <a:srgbClr val="00FFFF"/>
                        </a:highlight>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highlight>
                          <a:srgbClr val="00FFFF"/>
                        </a:highligh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highlight>
                          <a:srgbClr val="00FFFF"/>
                        </a:highlight>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highlight>
                            <a:srgbClr val="00FFFF"/>
                          </a:highlight>
                          <a:latin typeface="Meiryo UI" panose="020B0604030504040204" pitchFamily="50" charset="-128"/>
                          <a:ea typeface="Meiryo UI" panose="020B0604030504040204" pitchFamily="50" charset="-128"/>
                        </a:rPr>
                        <a:t>PM3 JRE</a:t>
                      </a:r>
                    </a:p>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extLst>
                  <a:ext uri="{0D108BD9-81ED-4DB2-BD59-A6C34878D82A}">
                    <a16:rowId xmlns:a16="http://schemas.microsoft.com/office/drawing/2014/main" val="1036219739"/>
                  </a:ext>
                </a:extLst>
              </a:tr>
              <a:tr h="2818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19</a:t>
                      </a:r>
                      <a:r>
                        <a:rPr kumimoji="1" lang="en-US" altLang="ja-JP" sz="12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cs typeface="+mn-cs"/>
                        </a:rPr>
                        <a:t>th</a:t>
                      </a:r>
                      <a:endPar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00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16</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17</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18</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19</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20</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21</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22</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extLst>
                  <a:ext uri="{0D108BD9-81ED-4DB2-BD59-A6C34878D82A}">
                    <a16:rowId xmlns:a16="http://schemas.microsoft.com/office/drawing/2014/main" val="2119561995"/>
                  </a:ext>
                </a:extLst>
              </a:tr>
              <a:tr h="281859">
                <a:tc vMerge="1">
                  <a:txBody>
                    <a:bodyPr/>
                    <a:lstStyle/>
                    <a:p>
                      <a:endParaRPr kumimoji="1" lang="ja-JP" altLang="en-US" sz="1000"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dirty="0">
                          <a:highlight>
                            <a:srgbClr val="00FFFF"/>
                          </a:highlight>
                          <a:latin typeface="Meiryo UI" panose="020B0604030504040204" pitchFamily="50" charset="-128"/>
                          <a:ea typeface="Meiryo UI" panose="020B0604030504040204" pitchFamily="50" charset="-128"/>
                        </a:rPr>
                        <a:t>PM3 JRE</a:t>
                      </a:r>
                      <a:endParaRPr kumimoji="1" lang="ja-JP" altLang="en-US" sz="800" b="1" dirty="0">
                        <a:highlight>
                          <a:srgbClr val="00FFFF"/>
                        </a:highlight>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r>
                        <a:rPr kumimoji="1" lang="en-US" altLang="ja-JP" sz="800" b="1" dirty="0">
                          <a:latin typeface="Meiryo UI" panose="020B0604030504040204" pitchFamily="50" charset="-128"/>
                          <a:ea typeface="Meiryo UI" panose="020B0604030504040204" pitchFamily="50" charset="-128"/>
                        </a:rPr>
                        <a:t>Closing</a:t>
                      </a:r>
                    </a:p>
                    <a:p>
                      <a:r>
                        <a:rPr kumimoji="1" lang="en-US" altLang="ja-JP" sz="800" b="1" dirty="0">
                          <a:latin typeface="Meiryo UI" panose="020B0604030504040204" pitchFamily="50" charset="-128"/>
                          <a:ea typeface="Meiryo UI" panose="020B0604030504040204" pitchFamily="50" charset="-128"/>
                        </a:rPr>
                        <a:t>Plenary</a:t>
                      </a:r>
                    </a:p>
                    <a:p>
                      <a:endParaRPr kumimoji="1" lang="en-US" altLang="ja-JP" sz="700" b="1" dirty="0">
                        <a:latin typeface="Meiryo UI" panose="020B0604030504040204" pitchFamily="50" charset="-128"/>
                        <a:ea typeface="Meiryo UI" panose="020B0604030504040204" pitchFamily="50" charset="-128"/>
                      </a:endParaRPr>
                    </a:p>
                    <a:p>
                      <a:endParaRPr kumimoji="1" lang="en-US" altLang="ja-JP" sz="700" b="1" dirty="0">
                        <a:latin typeface="Meiryo UI" panose="020B0604030504040204" pitchFamily="50" charset="-128"/>
                        <a:ea typeface="Meiryo UI" panose="020B0604030504040204" pitchFamily="50" charset="-128"/>
                      </a:endParaRPr>
                    </a:p>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extLst>
                  <a:ext uri="{0D108BD9-81ED-4DB2-BD59-A6C34878D82A}">
                    <a16:rowId xmlns:a16="http://schemas.microsoft.com/office/drawing/2014/main" val="1671250367"/>
                  </a:ext>
                </a:extLst>
              </a:tr>
              <a:tr h="2818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a:t>
                      </a:r>
                      <a:r>
                        <a:rPr kumimoji="1" lang="en-US" altLang="ja-JP" sz="12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cs typeface="+mn-cs"/>
                        </a:rPr>
                        <a:t>th</a:t>
                      </a:r>
                      <a:endPar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00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23</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24</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25</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26</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27</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28</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29</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extLst>
                  <a:ext uri="{0D108BD9-81ED-4DB2-BD59-A6C34878D82A}">
                    <a16:rowId xmlns:a16="http://schemas.microsoft.com/office/drawing/2014/main" val="671625903"/>
                  </a:ext>
                </a:extLst>
              </a:tr>
              <a:tr h="281859">
                <a:tc vMerge="1">
                  <a:txBody>
                    <a:bodyPr/>
                    <a:lstStyle/>
                    <a:p>
                      <a:endParaRPr kumimoji="1" lang="ja-JP" altLang="en-US" sz="1050"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9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extLst>
                  <a:ext uri="{0D108BD9-81ED-4DB2-BD59-A6C34878D82A}">
                    <a16:rowId xmlns:a16="http://schemas.microsoft.com/office/drawing/2014/main" val="1535713380"/>
                  </a:ext>
                </a:extLst>
              </a:tr>
              <a:tr h="281859">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21</a:t>
                      </a:r>
                      <a:r>
                        <a:rPr kumimoji="1" lang="en-US" altLang="ja-JP" sz="1200" b="1" i="0" u="none" strike="noStrike" kern="1200" cap="none" spc="0" normalizeH="0" baseline="30000" noProof="0" dirty="0">
                          <a:ln>
                            <a:noFill/>
                          </a:ln>
                          <a:solidFill>
                            <a:schemeClr val="bg1"/>
                          </a:solidFill>
                          <a:effectLst/>
                          <a:uLnTx/>
                          <a:uFillTx/>
                          <a:latin typeface="Meiryo UI" panose="020B0604030504040204" pitchFamily="50" charset="-128"/>
                          <a:ea typeface="Meiryo UI" panose="020B0604030504040204" pitchFamily="50" charset="-128"/>
                          <a:cs typeface="+mn-cs"/>
                        </a:rPr>
                        <a:t>st</a:t>
                      </a:r>
                      <a:endParaRPr kumimoji="1" lang="ja-JP" altLang="en-US" sz="1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a:txBody>
                  <a:tcPr marT="60960" marB="60960">
                    <a:solidFill>
                      <a:srgbClr val="0000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30</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May. 31</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June. 1</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June. 1</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June. 2</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June. 3</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June. 4</a:t>
                      </a: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extLst>
                  <a:ext uri="{0D108BD9-81ED-4DB2-BD59-A6C34878D82A}">
                    <a16:rowId xmlns:a16="http://schemas.microsoft.com/office/drawing/2014/main" val="3267533533"/>
                  </a:ext>
                </a:extLst>
              </a:tr>
              <a:tr h="281859">
                <a:tc vMerge="1">
                  <a:txBody>
                    <a:bodyPr/>
                    <a:lstStyle/>
                    <a:p>
                      <a:endParaRPr kumimoji="1" lang="ja-JP" altLang="en-US" sz="1000" dirty="0">
                        <a:solidFill>
                          <a:schemeClr val="bg1"/>
                        </a:solidFill>
                        <a:latin typeface="Meiryo UI" panose="020B0604030504040204" pitchFamily="50" charset="-128"/>
                        <a:ea typeface="Meiryo UI" panose="020B0604030504040204" pitchFamily="50" charset="-128"/>
                      </a:endParaRPr>
                    </a:p>
                  </a:txBody>
                  <a:tcPr marT="60960" marB="60960">
                    <a:solidFill>
                      <a:srgbClr val="0000FF"/>
                    </a:solidFill>
                  </a:tcPr>
                </a:tc>
                <a:tc>
                  <a:txBody>
                    <a:bodyPr/>
                    <a:lstStyle/>
                    <a:p>
                      <a:endParaRPr kumimoji="1" lang="ja-JP" altLang="en-US" sz="700" b="1" dirty="0">
                        <a:highlight>
                          <a:srgbClr val="FFFF00"/>
                        </a:highlight>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highlight>
                          <a:srgbClr val="FFFF00"/>
                        </a:highlight>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700" b="1" dirty="0">
                        <a:highlight>
                          <a:srgbClr val="FFFF00"/>
                        </a:highlight>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highlight>
                          <a:srgbClr val="FFFF00"/>
                        </a:highlight>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highlight>
                          <a:srgbClr val="FFFF00"/>
                        </a:highlight>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900" b="1" dirty="0">
                        <a:highlight>
                          <a:srgbClr val="FFFF00"/>
                        </a:highlight>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endParaRPr kumimoji="1" lang="ja-JP" altLang="en-US" sz="700" b="1" dirty="0">
                        <a:highlight>
                          <a:srgbClr val="FFFF00"/>
                        </a:highlight>
                        <a:latin typeface="Meiryo UI" panose="020B0604030504040204" pitchFamily="50" charset="-128"/>
                        <a:ea typeface="Meiryo UI" panose="020B0604030504040204" pitchFamily="50" charset="-128"/>
                      </a:endParaRPr>
                    </a:p>
                  </a:txBody>
                  <a:tcPr marT="60960" marB="60960">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txBody>
                  <a:tcPr marT="60960" marB="60960">
                    <a:solidFill>
                      <a:schemeClr val="bg1"/>
                    </a:solidFill>
                  </a:tcPr>
                </a:tc>
                <a:extLst>
                  <a:ext uri="{0D108BD9-81ED-4DB2-BD59-A6C34878D82A}">
                    <a16:rowId xmlns:a16="http://schemas.microsoft.com/office/drawing/2014/main" val="254307874"/>
                  </a:ext>
                </a:extLst>
              </a:tr>
            </a:tbl>
          </a:graphicData>
        </a:graphic>
      </p:graphicFrame>
      <p:sp>
        <p:nvSpPr>
          <p:cNvPr id="8" name="タイトル 2">
            <a:extLst>
              <a:ext uri="{FF2B5EF4-FFF2-40B4-BE49-F238E27FC236}">
                <a16:creationId xmlns:a16="http://schemas.microsoft.com/office/drawing/2014/main" id="{7A2C4EEF-7F91-469E-9AE8-CDA2523FBD2B}"/>
              </a:ext>
            </a:extLst>
          </p:cNvPr>
          <p:cNvSpPr txBox="1">
            <a:spLocks/>
          </p:cNvSpPr>
          <p:nvPr/>
        </p:nvSpPr>
        <p:spPr bwMode="auto">
          <a:xfrm>
            <a:off x="509900" y="516441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kumimoji="1" sz="3600">
                <a:solidFill>
                  <a:schemeClr val="tx2"/>
                </a:solidFill>
                <a:latin typeface="+mn-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sz="2800" kern="0" dirty="0">
                <a:latin typeface="Meiryo UI" panose="020B0604030504040204" pitchFamily="50" charset="-128"/>
                <a:ea typeface="Meiryo UI" panose="020B0604030504040204" pitchFamily="50" charset="-128"/>
              </a:rPr>
              <a:t>Three slots are planned on May Interim.</a:t>
            </a:r>
            <a:endParaRPr lang="ja-JP" altLang="en-US" sz="2800" b="1" kern="0" dirty="0"/>
          </a:p>
        </p:txBody>
      </p:sp>
      <p:sp>
        <p:nvSpPr>
          <p:cNvPr id="9" name="矢印: 五方向 8">
            <a:extLst>
              <a:ext uri="{FF2B5EF4-FFF2-40B4-BE49-F238E27FC236}">
                <a16:creationId xmlns:a16="http://schemas.microsoft.com/office/drawing/2014/main" id="{B83E9B7C-30EB-4CCB-8510-2F7554FF355F}"/>
              </a:ext>
            </a:extLst>
          </p:cNvPr>
          <p:cNvSpPr/>
          <p:nvPr/>
        </p:nvSpPr>
        <p:spPr bwMode="auto">
          <a:xfrm>
            <a:off x="3139431" y="2976935"/>
            <a:ext cx="3448794" cy="234843"/>
          </a:xfrm>
          <a:prstGeom prst="homePlat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May Interim</a:t>
            </a:r>
            <a:endParaRPr kumimoji="0" lang="en-001" sz="1050" b="0" i="0" u="none" strike="noStrike" cap="none" normalizeH="0" baseline="0" dirty="0">
              <a:ln>
                <a:noFill/>
              </a:ln>
              <a:solidFill>
                <a:schemeClr val="tx1"/>
              </a:solidFill>
              <a:effectLst/>
              <a:latin typeface="Times New Roman" pitchFamily="18" charset="0"/>
            </a:endParaRPr>
          </a:p>
        </p:txBody>
      </p:sp>
      <p:sp>
        <p:nvSpPr>
          <p:cNvPr id="12" name="矢印: 五方向 11">
            <a:extLst>
              <a:ext uri="{FF2B5EF4-FFF2-40B4-BE49-F238E27FC236}">
                <a16:creationId xmlns:a16="http://schemas.microsoft.com/office/drawing/2014/main" id="{CE77F9B2-75B6-4388-A6DF-8424FCF7D526}"/>
              </a:ext>
            </a:extLst>
          </p:cNvPr>
          <p:cNvSpPr/>
          <p:nvPr/>
        </p:nvSpPr>
        <p:spPr bwMode="auto">
          <a:xfrm>
            <a:off x="1452356" y="3886445"/>
            <a:ext cx="3448794" cy="234843"/>
          </a:xfrm>
          <a:prstGeom prst="homePlate">
            <a:avLst/>
          </a:prstGeom>
          <a:solidFill>
            <a:srgbClr val="FFC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a:ln>
                  <a:noFill/>
                </a:ln>
                <a:solidFill>
                  <a:schemeClr val="tx1"/>
                </a:solidFill>
                <a:effectLst/>
                <a:latin typeface="Times New Roman" pitchFamily="18" charset="0"/>
              </a:rPr>
              <a:t>May Interim</a:t>
            </a:r>
            <a:endParaRPr kumimoji="0" lang="en-001" sz="1050" b="0" i="0" u="none" strike="noStrike" cap="none" normalizeH="0" baseline="0" dirty="0">
              <a:ln>
                <a:noFill/>
              </a:ln>
              <a:solidFill>
                <a:schemeClr val="tx1"/>
              </a:solidFill>
              <a:effectLst/>
              <a:latin typeface="Times New Roman" pitchFamily="18" charset="0"/>
            </a:endParaRPr>
          </a:p>
        </p:txBody>
      </p:sp>
      <p:sp>
        <p:nvSpPr>
          <p:cNvPr id="2" name="日付プレースホルダー 1">
            <a:extLst>
              <a:ext uri="{FF2B5EF4-FFF2-40B4-BE49-F238E27FC236}">
                <a16:creationId xmlns:a16="http://schemas.microsoft.com/office/drawing/2014/main" id="{13B45A6A-D61B-4B70-AAC0-4376BE9BBCBD}"/>
              </a:ext>
            </a:extLst>
          </p:cNvPr>
          <p:cNvSpPr>
            <a:spLocks noGrp="1"/>
          </p:cNvSpPr>
          <p:nvPr>
            <p:ph type="dt" sz="half" idx="2"/>
          </p:nvPr>
        </p:nvSpPr>
        <p:spPr>
          <a:xfrm>
            <a:off x="685800" y="285864"/>
            <a:ext cx="20574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US" altLang="ja-JP" dirty="0"/>
          </a:p>
        </p:txBody>
      </p:sp>
      <p:sp>
        <p:nvSpPr>
          <p:cNvPr id="6" name="テキスト ボックス 5">
            <a:extLst>
              <a:ext uri="{FF2B5EF4-FFF2-40B4-BE49-F238E27FC236}">
                <a16:creationId xmlns:a16="http://schemas.microsoft.com/office/drawing/2014/main" id="{4FC1F5B2-5785-483A-89A9-5388D21FE355}"/>
              </a:ext>
            </a:extLst>
          </p:cNvPr>
          <p:cNvSpPr txBox="1"/>
          <p:nvPr/>
        </p:nvSpPr>
        <p:spPr>
          <a:xfrm>
            <a:off x="1835696" y="650989"/>
            <a:ext cx="5400600" cy="707886"/>
          </a:xfrm>
          <a:prstGeom prst="rect">
            <a:avLst/>
          </a:prstGeom>
          <a:noFill/>
        </p:spPr>
        <p:txBody>
          <a:bodyPr wrap="square" rtlCol="0">
            <a:spAutoFit/>
          </a:bodyPr>
          <a:lstStyle/>
          <a:p>
            <a:pPr algn="ctr"/>
            <a:r>
              <a:rPr lang="en-US" sz="4000" dirty="0"/>
              <a:t>May Interim Sessions</a:t>
            </a:r>
            <a:endParaRPr lang="en-001" sz="4000" dirty="0"/>
          </a:p>
        </p:txBody>
      </p:sp>
    </p:spTree>
    <p:extLst>
      <p:ext uri="{BB962C8B-B14F-4D97-AF65-F5344CB8AC3E}">
        <p14:creationId xmlns:p14="http://schemas.microsoft.com/office/powerpoint/2010/main" val="1363402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8788" y="522949"/>
            <a:ext cx="7772400" cy="1066800"/>
          </a:xfrm>
        </p:spPr>
        <p:txBody>
          <a:bodyPr/>
          <a:lstStyle/>
          <a:p>
            <a:r>
              <a:rPr kumimoji="1" lang="en-US" altLang="ja-JP" dirty="0"/>
              <a:t>Next steps</a:t>
            </a:r>
            <a:endParaRPr kumimoji="1" lang="ja-JP" altLang="en-US" dirty="0"/>
          </a:p>
        </p:txBody>
      </p:sp>
      <p:sp>
        <p:nvSpPr>
          <p:cNvPr id="6" name="スライド番号プレースホルダー 5"/>
          <p:cNvSpPr>
            <a:spLocks noGrp="1"/>
          </p:cNvSpPr>
          <p:nvPr>
            <p:ph type="sldNum" sz="quarter" idx="12"/>
          </p:nvPr>
        </p:nvSpPr>
        <p:spPr/>
        <p:txBody>
          <a:bodyPr/>
          <a:lstStyle/>
          <a:p>
            <a:r>
              <a:rPr lang="en-US" altLang="ja-JP"/>
              <a:t>Slide </a:t>
            </a:r>
            <a:fld id="{A6DDE607-0C69-4706-A6D7-4AC89CFAEDDB}" type="slidenum">
              <a:rPr lang="en-US" altLang="ja-JP" smtClean="0"/>
              <a:pPr/>
              <a:t>22</a:t>
            </a:fld>
            <a:endParaRPr lang="en-US" altLang="ja-JP"/>
          </a:p>
        </p:txBody>
      </p:sp>
      <p:sp>
        <p:nvSpPr>
          <p:cNvPr id="7" name="コンテンツ プレースホルダー 6"/>
          <p:cNvSpPr>
            <a:spLocks noGrp="1"/>
          </p:cNvSpPr>
          <p:nvPr>
            <p:ph idx="1"/>
          </p:nvPr>
        </p:nvSpPr>
        <p:spPr>
          <a:xfrm>
            <a:off x="217613" y="1773557"/>
            <a:ext cx="8784976" cy="3891136"/>
          </a:xfrm>
        </p:spPr>
        <p:txBody>
          <a:bodyPr/>
          <a:lstStyle/>
          <a:p>
            <a:pPr marL="0" indent="0">
              <a:buNone/>
            </a:pPr>
            <a:r>
              <a:rPr lang="en-US" altLang="ja-JP" sz="3200" dirty="0"/>
              <a:t>CRG call to be announced.</a:t>
            </a:r>
          </a:p>
          <a:p>
            <a:pPr marL="0" indent="0">
              <a:buNone/>
            </a:pPr>
            <a:endParaRPr lang="en-US" altLang="ja-JP" sz="3200" dirty="0"/>
          </a:p>
          <a:p>
            <a:pPr marL="0" indent="0">
              <a:buNone/>
            </a:pPr>
            <a:r>
              <a:rPr lang="en-US" altLang="ja-JP" sz="3200" dirty="0"/>
              <a:t>Planned following topics at May Interim</a:t>
            </a:r>
          </a:p>
          <a:p>
            <a:pPr marL="0" indent="0">
              <a:buNone/>
            </a:pPr>
            <a:endParaRPr lang="en-US" altLang="ja-JP" sz="3200" dirty="0"/>
          </a:p>
          <a:p>
            <a:r>
              <a:rPr lang="en-US" sz="3200" dirty="0">
                <a:latin typeface="Meiryo UI" panose="020B0604030504040204" pitchFamily="50" charset="-128"/>
                <a:ea typeface="Meiryo UI" panose="020B0604030504040204" pitchFamily="50" charset="-128"/>
              </a:rPr>
              <a:t>Topics</a:t>
            </a:r>
          </a:p>
          <a:p>
            <a:pPr marL="285750" indent="-285750">
              <a:buFont typeface="Wingdings" panose="05000000000000000000" pitchFamily="2" charset="2"/>
              <a:buChar char="q"/>
            </a:pPr>
            <a:r>
              <a:rPr lang="en-US" sz="2800" dirty="0">
                <a:latin typeface="Meiryo UI" panose="020B0604030504040204" pitchFamily="50" charset="-128"/>
                <a:ea typeface="Meiryo UI" panose="020B0604030504040204" pitchFamily="50" charset="-128"/>
              </a:rPr>
              <a:t>Review comments on the Letter Ballot</a:t>
            </a:r>
          </a:p>
          <a:p>
            <a:pPr marL="285750" indent="-285750">
              <a:buFont typeface="Wingdings" panose="05000000000000000000" pitchFamily="2" charset="2"/>
              <a:buChar char="q"/>
            </a:pPr>
            <a:r>
              <a:rPr lang="en-US" sz="2800" dirty="0">
                <a:latin typeface="Meiryo UI" panose="020B0604030504040204" pitchFamily="50" charset="-128"/>
                <a:ea typeface="Meiryo UI" panose="020B0604030504040204" pitchFamily="50" charset="-128"/>
              </a:rPr>
              <a:t>Amendment of the draft</a:t>
            </a:r>
          </a:p>
          <a:p>
            <a:pPr marL="285750" indent="-285750">
              <a:buFont typeface="Wingdings" panose="05000000000000000000" pitchFamily="2" charset="2"/>
              <a:buChar char="q"/>
            </a:pPr>
            <a:r>
              <a:rPr lang="en-US" sz="2800" dirty="0">
                <a:latin typeface="Meiryo UI" panose="020B0604030504040204" pitchFamily="50" charset="-128"/>
                <a:ea typeface="Meiryo UI" panose="020B0604030504040204" pitchFamily="50" charset="-128"/>
              </a:rPr>
              <a:t>TG motion for Recirculation ballot.</a:t>
            </a:r>
          </a:p>
        </p:txBody>
      </p:sp>
      <p:sp>
        <p:nvSpPr>
          <p:cNvPr id="3" name="フッター プレースホルダー 2">
            <a:extLst>
              <a:ext uri="{FF2B5EF4-FFF2-40B4-BE49-F238E27FC236}">
                <a16:creationId xmlns:a16="http://schemas.microsoft.com/office/drawing/2014/main" id="{EF2B7B6F-146B-4A59-B6E0-3DADBA2CCBD4}"/>
              </a:ext>
            </a:extLst>
          </p:cNvPr>
          <p:cNvSpPr>
            <a:spLocks noGrp="1"/>
          </p:cNvSpPr>
          <p:nvPr>
            <p:ph type="ftr" sz="quarter" idx="13"/>
          </p:nvPr>
        </p:nvSpPr>
        <p:spPr bwMode="auto">
          <a:xfrm>
            <a:off x="5004048" y="6475413"/>
            <a:ext cx="360655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mn-lt"/>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Pat Kinney, Kinney Consulting</a:t>
            </a:r>
            <a:endParaRPr lang="en-US" altLang="ja-JP" dirty="0"/>
          </a:p>
        </p:txBody>
      </p:sp>
      <p:sp>
        <p:nvSpPr>
          <p:cNvPr id="4" name="日付プレースホルダー 3">
            <a:extLst>
              <a:ext uri="{FF2B5EF4-FFF2-40B4-BE49-F238E27FC236}">
                <a16:creationId xmlns:a16="http://schemas.microsoft.com/office/drawing/2014/main" id="{4EC9EBA0-993F-4A18-A4AA-1BA8498A6A73}"/>
              </a:ext>
            </a:extLst>
          </p:cNvPr>
          <p:cNvSpPr>
            <a:spLocks noGrp="1"/>
          </p:cNvSpPr>
          <p:nvPr>
            <p:ph type="dt" sz="half" idx="2"/>
          </p:nvPr>
        </p:nvSpPr>
        <p:spPr>
          <a:xfrm>
            <a:off x="685800" y="285864"/>
            <a:ext cx="2057400" cy="365125"/>
          </a:xfrm>
          <a:prstGeom prst="rect">
            <a:avLst/>
          </a:prstGeom>
        </p:spPr>
        <p:txBody>
          <a:bodyPr vert="horz" lIns="91440" tIns="45720" rIns="91440" bIns="45720" rtlCol="0" anchor="ctr"/>
          <a:lstStyle>
            <a:defPPr>
              <a:defRPr lang="en-US"/>
            </a:defPPr>
            <a:lvl1pPr algn="l"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March 2021</a:t>
            </a:r>
            <a:endParaRPr lang="en-001" dirty="0"/>
          </a:p>
        </p:txBody>
      </p:sp>
    </p:spTree>
    <p:extLst>
      <p:ext uri="{BB962C8B-B14F-4D97-AF65-F5344CB8AC3E}">
        <p14:creationId xmlns:p14="http://schemas.microsoft.com/office/powerpoint/2010/main" val="173142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8"/>
            <a:ext cx="7772400" cy="1470025"/>
          </a:xfrm>
        </p:spPr>
        <p:txBody>
          <a:bodyPr/>
          <a:lstStyle/>
          <a:p>
            <a:r>
              <a:rPr lang="en-US" dirty="0"/>
              <a:t>IEEE 802.15.4y SECN Closing report</a:t>
            </a:r>
          </a:p>
        </p:txBody>
      </p:sp>
      <p:sp>
        <p:nvSpPr>
          <p:cNvPr id="3" name="Subtitle 2"/>
          <p:cNvSpPr>
            <a:spLocks noGrp="1"/>
          </p:cNvSpPr>
          <p:nvPr>
            <p:ph type="subTitle" idx="1"/>
          </p:nvPr>
        </p:nvSpPr>
        <p:spPr>
          <a:xfrm>
            <a:off x="1295400" y="3212976"/>
            <a:ext cx="6400800" cy="1752600"/>
          </a:xfrm>
        </p:spPr>
        <p:txBody>
          <a:bodyPr/>
          <a:lstStyle/>
          <a:p>
            <a:r>
              <a:rPr lang="en-US" sz="2400" dirty="0"/>
              <a:t>Mar 17, 2021</a:t>
            </a:r>
          </a:p>
          <a:p>
            <a:endParaRPr lang="en-US" sz="2400" dirty="0"/>
          </a:p>
          <a:p>
            <a:r>
              <a:rPr lang="en-US" altLang="ja-JP" sz="2400" dirty="0"/>
              <a:t>Don Sturek</a:t>
            </a:r>
          </a:p>
          <a:p>
            <a:r>
              <a:rPr lang="en-US" sz="2400" dirty="0"/>
              <a:t>IEEE 802.15.4y SECN Chair</a:t>
            </a:r>
          </a:p>
          <a:p>
            <a:endParaRPr lang="en-US" sz="2400" dirty="0"/>
          </a:p>
          <a:p>
            <a:endParaRPr lang="en-US" sz="2400" dirty="0"/>
          </a:p>
        </p:txBody>
      </p:sp>
      <p:sp>
        <p:nvSpPr>
          <p:cNvPr id="6" name="Slide Number Placeholder 5"/>
          <p:cNvSpPr>
            <a:spLocks noGrp="1"/>
          </p:cNvSpPr>
          <p:nvPr>
            <p:ph type="sldNum" sz="quarter" idx="12"/>
          </p:nvPr>
        </p:nvSpPr>
        <p:spPr/>
        <p:txBody>
          <a:bodyPr/>
          <a:lstStyle/>
          <a:p>
            <a:pPr>
              <a:defRPr/>
            </a:pPr>
            <a:r>
              <a:rPr lang="en-US" altLang="ko-KR"/>
              <a:t>Slide </a:t>
            </a:r>
            <a:fld id="{B8505083-D182-4BF7-B1A7-D3F76AEDD19D}" type="slidenum">
              <a:rPr lang="en-US" altLang="ko-KR" smtClean="0"/>
              <a:pPr>
                <a:defRPr/>
              </a:pPr>
              <a:t>23</a:t>
            </a:fld>
            <a:endParaRPr lang="en-US" altLang="ko-KR" dirty="0"/>
          </a:p>
        </p:txBody>
      </p:sp>
      <p:sp>
        <p:nvSpPr>
          <p:cNvPr id="7" name="Date Placeholder 3"/>
          <p:cNvSpPr>
            <a:spLocks noGrp="1"/>
          </p:cNvSpPr>
          <p:nvPr>
            <p:ph type="dt" sz="half" idx="10"/>
          </p:nvPr>
        </p:nvSpPr>
        <p:spPr>
          <a:xfrm>
            <a:off x="685800" y="377825"/>
            <a:ext cx="1600200" cy="215900"/>
          </a:xfrm>
        </p:spPr>
        <p:txBody>
          <a:bodyPr/>
          <a:lstStyle/>
          <a:p>
            <a:pPr>
              <a:defRPr/>
            </a:pPr>
            <a:r>
              <a:rPr lang="en-US" altLang="ko-KR"/>
              <a:t>March 2021</a:t>
            </a:r>
            <a:endParaRPr lang="en-US" altLang="ko-KR" dirty="0"/>
          </a:p>
        </p:txBody>
      </p:sp>
      <p:sp>
        <p:nvSpPr>
          <p:cNvPr id="9" name="Footer Placeholder 5"/>
          <p:cNvSpPr>
            <a:spLocks noGrp="1"/>
          </p:cNvSpPr>
          <p:nvPr>
            <p:ph type="ftr" sz="quarter" idx="11"/>
          </p:nvPr>
        </p:nvSpPr>
        <p:spPr>
          <a:xfrm>
            <a:off x="5143500" y="6475413"/>
            <a:ext cx="3467100" cy="184150"/>
          </a:xfrm>
        </p:spPr>
        <p:txBody>
          <a:bodyPr/>
          <a:lstStyle/>
          <a:p>
            <a:pPr>
              <a:defRPr/>
            </a:pPr>
            <a:r>
              <a:rPr lang="en-US"/>
              <a:t>Pat Kinney, Kinney Consulting</a:t>
            </a:r>
            <a:endParaRPr lang="en-US" dirty="0"/>
          </a:p>
        </p:txBody>
      </p:sp>
    </p:spTree>
    <p:extLst>
      <p:ext uri="{BB962C8B-B14F-4D97-AF65-F5344CB8AC3E}">
        <p14:creationId xmlns:p14="http://schemas.microsoft.com/office/powerpoint/2010/main" val="19263660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SzPct val="100000"/>
              <a:defRPr/>
            </a:pPr>
            <a:r>
              <a:rPr lang="en-US" dirty="0"/>
              <a:t>Work Plan for Mar 2021 plenary</a:t>
            </a:r>
          </a:p>
        </p:txBody>
      </p:sp>
      <p:sp>
        <p:nvSpPr>
          <p:cNvPr id="3" name="Inhaltsplatzhalter 2"/>
          <p:cNvSpPr>
            <a:spLocks noGrp="1"/>
          </p:cNvSpPr>
          <p:nvPr>
            <p:ph idx="1"/>
          </p:nvPr>
        </p:nvSpPr>
        <p:spPr>
          <a:xfrm>
            <a:off x="685799" y="1844675"/>
            <a:ext cx="7772400" cy="4113213"/>
          </a:xfrm>
        </p:spPr>
        <p:txBody>
          <a:bodyPr/>
          <a:lstStyle/>
          <a:p>
            <a:pPr marL="800100" indent="-457200">
              <a:spcBef>
                <a:spcPts val="375"/>
              </a:spcBef>
              <a:buSzPct val="100000"/>
            </a:pPr>
            <a:r>
              <a:rPr lang="en-US" altLang="en-US" sz="2800" dirty="0">
                <a:solidFill>
                  <a:srgbClr val="000000"/>
                </a:solidFill>
              </a:rPr>
              <a:t>Results of second SA Ballot recirculation:</a:t>
            </a:r>
          </a:p>
          <a:p>
            <a:pPr indent="0">
              <a:spcBef>
                <a:spcPts val="375"/>
              </a:spcBef>
              <a:buSzPct val="100000"/>
              <a:buNone/>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indent="0">
              <a:spcBef>
                <a:spcPts val="375"/>
              </a:spcBef>
              <a:buSzPct val="100000"/>
              <a:buNone/>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r>
              <a:rPr lang="en-US" altLang="en-US" sz="2800" dirty="0">
                <a:solidFill>
                  <a:srgbClr val="000000"/>
                </a:solidFill>
              </a:rPr>
              <a:t>Move draft to </a:t>
            </a:r>
            <a:r>
              <a:rPr lang="en-US" altLang="en-US" sz="2800" dirty="0" err="1">
                <a:solidFill>
                  <a:srgbClr val="000000"/>
                </a:solidFill>
              </a:rPr>
              <a:t>RevCom</a:t>
            </a:r>
            <a:endParaRPr lang="en-US" altLang="en-US" sz="2800" dirty="0">
              <a:solidFill>
                <a:srgbClr val="000000"/>
              </a:solidFill>
            </a:endParaRPr>
          </a:p>
          <a:p>
            <a:pPr marL="800100" indent="-457200">
              <a:spcBef>
                <a:spcPts val="375"/>
              </a:spcBef>
              <a:buSzPct val="100000"/>
            </a:pPr>
            <a:r>
              <a:rPr lang="en-US" altLang="en-US" sz="2800" dirty="0">
                <a:solidFill>
                  <a:srgbClr val="000000"/>
                </a:solidFill>
              </a:rPr>
              <a:t>Create CRG for </a:t>
            </a:r>
            <a:r>
              <a:rPr lang="en-US" altLang="en-US" sz="2800" dirty="0" err="1">
                <a:solidFill>
                  <a:srgbClr val="000000"/>
                </a:solidFill>
              </a:rPr>
              <a:t>RevCom</a:t>
            </a:r>
            <a:r>
              <a:rPr lang="en-US" altLang="en-US" sz="2800" dirty="0">
                <a:solidFill>
                  <a:srgbClr val="000000"/>
                </a:solidFill>
              </a:rPr>
              <a:t> submission</a:t>
            </a:r>
          </a:p>
          <a:p>
            <a:pPr marL="800100" indent="-457200">
              <a:spcBef>
                <a:spcPts val="375"/>
              </a:spcBef>
              <a:buSzPct val="100000"/>
            </a:pPr>
            <a:r>
              <a:rPr lang="en-US" sz="2800" dirty="0"/>
              <a:t>Update timeline and create closing report</a:t>
            </a: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a:t>March 2021</a:t>
            </a:r>
            <a:endParaRPr lang="en-US" altLang="en-US" dirty="0"/>
          </a:p>
        </p:txBody>
      </p:sp>
      <p:sp>
        <p:nvSpPr>
          <p:cNvPr id="5" name="Fußzeilenplatzhalter 4"/>
          <p:cNvSpPr>
            <a:spLocks noGrp="1"/>
          </p:cNvSpPr>
          <p:nvPr>
            <p:ph type="ftr" sz="quarter" idx="11"/>
          </p:nvPr>
        </p:nvSpPr>
        <p:spPr/>
        <p:txBody>
          <a:bodyPr/>
          <a:lstStyle/>
          <a:p>
            <a:pPr>
              <a:defRPr/>
            </a:pPr>
            <a:r>
              <a:rPr lang="en-US" altLang="en-US"/>
              <a:t>Pat Kinney, Kinney Consulting</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24</a:t>
            </a:fld>
            <a:endParaRPr lang="en-US" altLang="en-US"/>
          </a:p>
        </p:txBody>
      </p:sp>
      <p:graphicFrame>
        <p:nvGraphicFramePr>
          <p:cNvPr id="9" name="Table 8">
            <a:extLst>
              <a:ext uri="{FF2B5EF4-FFF2-40B4-BE49-F238E27FC236}">
                <a16:creationId xmlns:a16="http://schemas.microsoft.com/office/drawing/2014/main" id="{4B3A39E2-972E-CC41-8D43-A6C04093ED87}"/>
              </a:ext>
            </a:extLst>
          </p:cNvPr>
          <p:cNvGraphicFramePr>
            <a:graphicFrameLocks noGrp="1"/>
          </p:cNvGraphicFramePr>
          <p:nvPr/>
        </p:nvGraphicFramePr>
        <p:xfrm>
          <a:off x="723900" y="2642952"/>
          <a:ext cx="7772400" cy="786048"/>
        </p:xfrm>
        <a:graphic>
          <a:graphicData uri="http://schemas.openxmlformats.org/drawingml/2006/table">
            <a:tbl>
              <a:tblPr/>
              <a:tblGrid>
                <a:gridCol w="782660">
                  <a:extLst>
                    <a:ext uri="{9D8B030D-6E8A-4147-A177-3AD203B41FA5}">
                      <a16:colId xmlns:a16="http://schemas.microsoft.com/office/drawing/2014/main" val="1568885240"/>
                    </a:ext>
                  </a:extLst>
                </a:gridCol>
                <a:gridCol w="1167217">
                  <a:extLst>
                    <a:ext uri="{9D8B030D-6E8A-4147-A177-3AD203B41FA5}">
                      <a16:colId xmlns:a16="http://schemas.microsoft.com/office/drawing/2014/main" val="1947976870"/>
                    </a:ext>
                  </a:extLst>
                </a:gridCol>
                <a:gridCol w="778145">
                  <a:extLst>
                    <a:ext uri="{9D8B030D-6E8A-4147-A177-3AD203B41FA5}">
                      <a16:colId xmlns:a16="http://schemas.microsoft.com/office/drawing/2014/main" val="2668527418"/>
                    </a:ext>
                  </a:extLst>
                </a:gridCol>
                <a:gridCol w="764599">
                  <a:extLst>
                    <a:ext uri="{9D8B030D-6E8A-4147-A177-3AD203B41FA5}">
                      <a16:colId xmlns:a16="http://schemas.microsoft.com/office/drawing/2014/main" val="2051289012"/>
                    </a:ext>
                  </a:extLst>
                </a:gridCol>
                <a:gridCol w="700348">
                  <a:extLst>
                    <a:ext uri="{9D8B030D-6E8A-4147-A177-3AD203B41FA5}">
                      <a16:colId xmlns:a16="http://schemas.microsoft.com/office/drawing/2014/main" val="1628418464"/>
                    </a:ext>
                  </a:extLst>
                </a:gridCol>
                <a:gridCol w="700252">
                  <a:extLst>
                    <a:ext uri="{9D8B030D-6E8A-4147-A177-3AD203B41FA5}">
                      <a16:colId xmlns:a16="http://schemas.microsoft.com/office/drawing/2014/main" val="3744346046"/>
                    </a:ext>
                  </a:extLst>
                </a:gridCol>
                <a:gridCol w="544756">
                  <a:extLst>
                    <a:ext uri="{9D8B030D-6E8A-4147-A177-3AD203B41FA5}">
                      <a16:colId xmlns:a16="http://schemas.microsoft.com/office/drawing/2014/main" val="4080554386"/>
                    </a:ext>
                  </a:extLst>
                </a:gridCol>
                <a:gridCol w="622552">
                  <a:extLst>
                    <a:ext uri="{9D8B030D-6E8A-4147-A177-3AD203B41FA5}">
                      <a16:colId xmlns:a16="http://schemas.microsoft.com/office/drawing/2014/main" val="1548695090"/>
                    </a:ext>
                  </a:extLst>
                </a:gridCol>
                <a:gridCol w="544659">
                  <a:extLst>
                    <a:ext uri="{9D8B030D-6E8A-4147-A177-3AD203B41FA5}">
                      <a16:colId xmlns:a16="http://schemas.microsoft.com/office/drawing/2014/main" val="2246152587"/>
                    </a:ext>
                  </a:extLst>
                </a:gridCol>
                <a:gridCol w="544756">
                  <a:extLst>
                    <a:ext uri="{9D8B030D-6E8A-4147-A177-3AD203B41FA5}">
                      <a16:colId xmlns:a16="http://schemas.microsoft.com/office/drawing/2014/main" val="352326953"/>
                    </a:ext>
                  </a:extLst>
                </a:gridCol>
                <a:gridCol w="622456">
                  <a:extLst>
                    <a:ext uri="{9D8B030D-6E8A-4147-A177-3AD203B41FA5}">
                      <a16:colId xmlns:a16="http://schemas.microsoft.com/office/drawing/2014/main" val="1994178609"/>
                    </a:ext>
                  </a:extLst>
                </a:gridCol>
              </a:tblGrid>
              <a:tr h="780705">
                <a:tc>
                  <a:txBody>
                    <a:bodyPr/>
                    <a:lstStyle/>
                    <a:p>
                      <a:pPr algn="l" fontAlgn="t"/>
                      <a:r>
                        <a:rPr lang="en-US" sz="1100" b="0">
                          <a:solidFill>
                            <a:srgbClr val="006993"/>
                          </a:solidFill>
                          <a:effectLst/>
                          <a:latin typeface="Open Sans"/>
                        </a:rPr>
                        <a:t>PAR/ Standard Number</a:t>
                      </a:r>
                    </a:p>
                  </a:txBody>
                  <a:tcPr marL="28872" marR="28872" marT="57744" marB="5774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fontAlgn="t"/>
                      <a:r>
                        <a:rPr lang="en-US" sz="1100" b="0">
                          <a:solidFill>
                            <a:srgbClr val="006993"/>
                          </a:solidFill>
                          <a:effectLst/>
                          <a:latin typeface="Open Sans"/>
                        </a:rPr>
                        <a:t>Project Title</a:t>
                      </a:r>
                    </a:p>
                  </a:txBody>
                  <a:tcPr marL="28872" marR="28872" marT="57744" marB="5774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fontAlgn="t"/>
                      <a:r>
                        <a:rPr lang="en-US" sz="1100" b="0">
                          <a:solidFill>
                            <a:srgbClr val="555555"/>
                          </a:solidFill>
                          <a:effectLst/>
                          <a:latin typeface="Open Sans"/>
                        </a:rPr>
                        <a:t>Committee</a:t>
                      </a:r>
                      <a:endParaRPr lang="en-US" sz="1100" b="0">
                        <a:solidFill>
                          <a:srgbClr val="006993"/>
                        </a:solidFill>
                        <a:effectLst/>
                        <a:latin typeface="Open Sans"/>
                      </a:endParaRPr>
                    </a:p>
                  </a:txBody>
                  <a:tcPr marL="28872" marR="28872" marT="57744" marB="5774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fontAlgn="t"/>
                      <a:r>
                        <a:rPr lang="en-US" sz="1100" b="0">
                          <a:solidFill>
                            <a:srgbClr val="555555"/>
                          </a:solidFill>
                          <a:effectLst/>
                          <a:latin typeface="Open Sans"/>
                        </a:rPr>
                        <a:t>Ballot Stage</a:t>
                      </a:r>
                      <a:endParaRPr lang="en-US" sz="1100" b="0">
                        <a:solidFill>
                          <a:srgbClr val="006993"/>
                        </a:solidFill>
                        <a:effectLst/>
                        <a:latin typeface="Open Sans"/>
                      </a:endParaRPr>
                    </a:p>
                  </a:txBody>
                  <a:tcPr marL="28872" marR="28872" marT="57744" marB="5774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fontAlgn="t"/>
                      <a:r>
                        <a:rPr lang="en-US" sz="1100" b="0">
                          <a:solidFill>
                            <a:srgbClr val="555555"/>
                          </a:solidFill>
                          <a:effectLst/>
                          <a:latin typeface="Open Sans"/>
                        </a:rPr>
                        <a:t>Invitation</a:t>
                      </a:r>
                      <a:br>
                        <a:rPr lang="en-US" sz="1100" b="0">
                          <a:solidFill>
                            <a:srgbClr val="555555"/>
                          </a:solidFill>
                          <a:effectLst/>
                          <a:latin typeface="Open Sans"/>
                        </a:rPr>
                      </a:br>
                      <a:r>
                        <a:rPr lang="en-US" sz="1100" b="0">
                          <a:solidFill>
                            <a:srgbClr val="555555"/>
                          </a:solidFill>
                          <a:effectLst/>
                          <a:latin typeface="Open Sans"/>
                        </a:rPr>
                        <a:t>Close</a:t>
                      </a:r>
                      <a:br>
                        <a:rPr lang="en-US" sz="1100" b="0">
                          <a:solidFill>
                            <a:srgbClr val="555555"/>
                          </a:solidFill>
                          <a:effectLst/>
                          <a:latin typeface="Open Sans"/>
                        </a:rPr>
                      </a:br>
                      <a:r>
                        <a:rPr lang="en-US" sz="1100" b="0">
                          <a:solidFill>
                            <a:srgbClr val="555555"/>
                          </a:solidFill>
                          <a:effectLst/>
                          <a:latin typeface="Open Sans"/>
                        </a:rPr>
                        <a:t>Date</a:t>
                      </a:r>
                      <a:endParaRPr lang="en-US" sz="1100" b="0">
                        <a:solidFill>
                          <a:srgbClr val="006993"/>
                        </a:solidFill>
                        <a:effectLst/>
                        <a:latin typeface="Open Sans"/>
                      </a:endParaRPr>
                    </a:p>
                  </a:txBody>
                  <a:tcPr marL="28872" marR="28872" marT="57744" marB="5774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fontAlgn="t"/>
                      <a:r>
                        <a:rPr lang="en-US" sz="1100" b="0">
                          <a:solidFill>
                            <a:srgbClr val="555555"/>
                          </a:solidFill>
                          <a:effectLst/>
                          <a:latin typeface="Open Sans"/>
                        </a:rPr>
                        <a:t>Ballot</a:t>
                      </a:r>
                      <a:br>
                        <a:rPr lang="en-US" sz="1100" b="0">
                          <a:solidFill>
                            <a:srgbClr val="555555"/>
                          </a:solidFill>
                          <a:effectLst/>
                          <a:latin typeface="Open Sans"/>
                        </a:rPr>
                      </a:br>
                      <a:r>
                        <a:rPr lang="en-US" sz="1100" b="0">
                          <a:solidFill>
                            <a:srgbClr val="555555"/>
                          </a:solidFill>
                          <a:effectLst/>
                          <a:latin typeface="Open Sans"/>
                        </a:rPr>
                        <a:t>Close</a:t>
                      </a:r>
                      <a:br>
                        <a:rPr lang="en-US" sz="1100" b="0">
                          <a:solidFill>
                            <a:srgbClr val="555555"/>
                          </a:solidFill>
                          <a:effectLst/>
                          <a:latin typeface="Open Sans"/>
                        </a:rPr>
                      </a:br>
                      <a:r>
                        <a:rPr lang="en-US" sz="1100" b="0">
                          <a:solidFill>
                            <a:srgbClr val="555555"/>
                          </a:solidFill>
                          <a:effectLst/>
                          <a:latin typeface="Open Sans"/>
                        </a:rPr>
                        <a:t>Date</a:t>
                      </a:r>
                      <a:endParaRPr lang="en-US" sz="1100" b="0">
                        <a:solidFill>
                          <a:srgbClr val="006993"/>
                        </a:solidFill>
                        <a:effectLst/>
                        <a:latin typeface="Open Sans"/>
                      </a:endParaRPr>
                    </a:p>
                  </a:txBody>
                  <a:tcPr marL="28872" marR="28872" marT="57744" marB="5774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fontAlgn="t"/>
                      <a:r>
                        <a:rPr lang="en-US" sz="1100" b="0">
                          <a:solidFill>
                            <a:srgbClr val="006993"/>
                          </a:solidFill>
                          <a:effectLst/>
                          <a:latin typeface="Open Sans"/>
                        </a:rPr>
                        <a:t>Ballot Group Members</a:t>
                      </a:r>
                    </a:p>
                  </a:txBody>
                  <a:tcPr marL="28872" marR="28872" marT="57744" marB="5774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fontAlgn="t"/>
                      <a:r>
                        <a:rPr lang="en-US" sz="1100" b="0">
                          <a:solidFill>
                            <a:srgbClr val="006993"/>
                          </a:solidFill>
                          <a:effectLst/>
                          <a:latin typeface="Open Sans"/>
                        </a:rPr>
                        <a:t>Response</a:t>
                      </a:r>
                      <a:br>
                        <a:rPr lang="en-US" sz="1100" b="0">
                          <a:solidFill>
                            <a:srgbClr val="006993"/>
                          </a:solidFill>
                          <a:effectLst/>
                          <a:latin typeface="Open Sans"/>
                        </a:rPr>
                      </a:br>
                      <a:r>
                        <a:rPr lang="en-US" sz="1100" b="0">
                          <a:solidFill>
                            <a:srgbClr val="006993"/>
                          </a:solidFill>
                          <a:effectLst/>
                          <a:latin typeface="Open Sans"/>
                        </a:rPr>
                        <a:t>Rate </a:t>
                      </a:r>
                    </a:p>
                  </a:txBody>
                  <a:tcPr marL="28872" marR="28872" marT="57744" marB="5774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fontAlgn="t"/>
                      <a:r>
                        <a:rPr lang="en-US" sz="1100" b="0">
                          <a:solidFill>
                            <a:srgbClr val="006993"/>
                          </a:solidFill>
                          <a:effectLst/>
                          <a:latin typeface="Open Sans"/>
                        </a:rPr>
                        <a:t>Approval</a:t>
                      </a:r>
                      <a:br>
                        <a:rPr lang="en-US" sz="1100" b="0">
                          <a:solidFill>
                            <a:srgbClr val="006993"/>
                          </a:solidFill>
                          <a:effectLst/>
                          <a:latin typeface="Open Sans"/>
                        </a:rPr>
                      </a:br>
                      <a:r>
                        <a:rPr lang="en-US" sz="1100" b="0">
                          <a:solidFill>
                            <a:srgbClr val="006993"/>
                          </a:solidFill>
                          <a:effectLst/>
                          <a:latin typeface="Open Sans"/>
                        </a:rPr>
                        <a:t>Rate</a:t>
                      </a:r>
                    </a:p>
                  </a:txBody>
                  <a:tcPr marL="28872" marR="28872" marT="57744" marB="5774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fontAlgn="t"/>
                      <a:r>
                        <a:rPr lang="en-US" sz="1100" b="0">
                          <a:solidFill>
                            <a:srgbClr val="006993"/>
                          </a:solidFill>
                          <a:effectLst/>
                          <a:latin typeface="Open Sans"/>
                        </a:rPr>
                        <a:t>Balance</a:t>
                      </a:r>
                    </a:p>
                  </a:txBody>
                  <a:tcPr marL="28872" marR="28872" marT="57744" marB="5774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l" fontAlgn="t"/>
                      <a:r>
                        <a:rPr lang="en-US" sz="1100" b="0" dirty="0">
                          <a:solidFill>
                            <a:srgbClr val="006993"/>
                          </a:solidFill>
                          <a:effectLst/>
                          <a:latin typeface="Open Sans"/>
                        </a:rPr>
                        <a:t>Comments</a:t>
                      </a:r>
                    </a:p>
                  </a:txBody>
                  <a:tcPr marL="28872" marR="28872" marT="57744" marB="57744">
                    <a:lnL>
                      <a:noFill/>
                    </a:lnL>
                    <a:lnR>
                      <a:noFill/>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3102241182"/>
                  </a:ext>
                </a:extLst>
              </a:tr>
            </a:tbl>
          </a:graphicData>
        </a:graphic>
      </p:graphicFrame>
      <p:graphicFrame>
        <p:nvGraphicFramePr>
          <p:cNvPr id="10" name="Table 9">
            <a:extLst>
              <a:ext uri="{FF2B5EF4-FFF2-40B4-BE49-F238E27FC236}">
                <a16:creationId xmlns:a16="http://schemas.microsoft.com/office/drawing/2014/main" id="{17818C46-AFA9-E147-BEBE-635262F3A3B9}"/>
              </a:ext>
            </a:extLst>
          </p:cNvPr>
          <p:cNvGraphicFramePr>
            <a:graphicFrameLocks noGrp="1"/>
          </p:cNvGraphicFramePr>
          <p:nvPr/>
        </p:nvGraphicFramePr>
        <p:xfrm>
          <a:off x="685800" y="3561756"/>
          <a:ext cx="7772399" cy="953688"/>
        </p:xfrm>
        <a:graphic>
          <a:graphicData uri="http://schemas.openxmlformats.org/drawingml/2006/table">
            <a:tbl>
              <a:tblPr/>
              <a:tblGrid>
                <a:gridCol w="561402">
                  <a:extLst>
                    <a:ext uri="{9D8B030D-6E8A-4147-A177-3AD203B41FA5}">
                      <a16:colId xmlns:a16="http://schemas.microsoft.com/office/drawing/2014/main" val="4219474817"/>
                    </a:ext>
                  </a:extLst>
                </a:gridCol>
                <a:gridCol w="1203210">
                  <a:extLst>
                    <a:ext uri="{9D8B030D-6E8A-4147-A177-3AD203B41FA5}">
                      <a16:colId xmlns:a16="http://schemas.microsoft.com/office/drawing/2014/main" val="4122248635"/>
                    </a:ext>
                  </a:extLst>
                </a:gridCol>
                <a:gridCol w="802040">
                  <a:extLst>
                    <a:ext uri="{9D8B030D-6E8A-4147-A177-3AD203B41FA5}">
                      <a16:colId xmlns:a16="http://schemas.microsoft.com/office/drawing/2014/main" val="1709293981"/>
                    </a:ext>
                  </a:extLst>
                </a:gridCol>
                <a:gridCol w="794178">
                  <a:extLst>
                    <a:ext uri="{9D8B030D-6E8A-4147-A177-3AD203B41FA5}">
                      <a16:colId xmlns:a16="http://schemas.microsoft.com/office/drawing/2014/main" val="1542501643"/>
                    </a:ext>
                  </a:extLst>
                </a:gridCol>
                <a:gridCol w="721828">
                  <a:extLst>
                    <a:ext uri="{9D8B030D-6E8A-4147-A177-3AD203B41FA5}">
                      <a16:colId xmlns:a16="http://schemas.microsoft.com/office/drawing/2014/main" val="3803746184"/>
                    </a:ext>
                  </a:extLst>
                </a:gridCol>
                <a:gridCol w="721927">
                  <a:extLst>
                    <a:ext uri="{9D8B030D-6E8A-4147-A177-3AD203B41FA5}">
                      <a16:colId xmlns:a16="http://schemas.microsoft.com/office/drawing/2014/main" val="1826876915"/>
                    </a:ext>
                  </a:extLst>
                </a:gridCol>
                <a:gridCol w="561495">
                  <a:extLst>
                    <a:ext uri="{9D8B030D-6E8A-4147-A177-3AD203B41FA5}">
                      <a16:colId xmlns:a16="http://schemas.microsoft.com/office/drawing/2014/main" val="231404610"/>
                    </a:ext>
                  </a:extLst>
                </a:gridCol>
                <a:gridCol w="641615">
                  <a:extLst>
                    <a:ext uri="{9D8B030D-6E8A-4147-A177-3AD203B41FA5}">
                      <a16:colId xmlns:a16="http://schemas.microsoft.com/office/drawing/2014/main" val="409580129"/>
                    </a:ext>
                  </a:extLst>
                </a:gridCol>
                <a:gridCol w="561495">
                  <a:extLst>
                    <a:ext uri="{9D8B030D-6E8A-4147-A177-3AD203B41FA5}">
                      <a16:colId xmlns:a16="http://schemas.microsoft.com/office/drawing/2014/main" val="2257414566"/>
                    </a:ext>
                  </a:extLst>
                </a:gridCol>
                <a:gridCol w="561495">
                  <a:extLst>
                    <a:ext uri="{9D8B030D-6E8A-4147-A177-3AD203B41FA5}">
                      <a16:colId xmlns:a16="http://schemas.microsoft.com/office/drawing/2014/main" val="2574410110"/>
                    </a:ext>
                  </a:extLst>
                </a:gridCol>
                <a:gridCol w="641714">
                  <a:extLst>
                    <a:ext uri="{9D8B030D-6E8A-4147-A177-3AD203B41FA5}">
                      <a16:colId xmlns:a16="http://schemas.microsoft.com/office/drawing/2014/main" val="861198206"/>
                    </a:ext>
                  </a:extLst>
                </a:gridCol>
              </a:tblGrid>
              <a:tr h="947009">
                <a:tc>
                  <a:txBody>
                    <a:bodyPr/>
                    <a:lstStyle/>
                    <a:p>
                      <a:pPr fontAlgn="t"/>
                      <a:r>
                        <a:rPr lang="en-US" sz="1100" u="none" strike="noStrike">
                          <a:solidFill>
                            <a:schemeClr val="tx1"/>
                          </a:solidFill>
                          <a:effectLst/>
                          <a:latin typeface="Open Sans"/>
                          <a:hlinkClick r:id="rId2">
                            <a:extLst>
                              <a:ext uri="{A12FA001-AC4F-418D-AE19-62706E023703}">
                                <ahyp:hlinkClr xmlns:ahyp="http://schemas.microsoft.com/office/drawing/2018/hyperlinkcolor" val="tx"/>
                              </a:ext>
                            </a:extLst>
                          </a:hlinkClick>
                        </a:rPr>
                        <a:t>P802.15.4y</a:t>
                      </a:r>
                      <a:endParaRPr lang="en-US" sz="1100">
                        <a:solidFill>
                          <a:schemeClr val="tx1"/>
                        </a:solidFill>
                        <a:effectLst/>
                        <a:latin typeface="Open Sans"/>
                      </a:endParaRPr>
                    </a:p>
                  </a:txBody>
                  <a:tcPr marL="28872" marR="28872" marT="57744" marB="57744">
                    <a:lnL w="28575" cap="flat" cmpd="sng" algn="ctr">
                      <a:solidFill>
                        <a:srgbClr val="555555"/>
                      </a:solidFill>
                      <a:prstDash val="solid"/>
                      <a:round/>
                      <a:headEnd type="none" w="med" len="med"/>
                      <a:tailEnd type="none" w="med" len="med"/>
                    </a:lnL>
                    <a:lnR>
                      <a:noFill/>
                    </a:lnR>
                    <a:lnT w="28575" cap="flat" cmpd="sng" algn="ctr">
                      <a:solidFill>
                        <a:srgbClr val="555555"/>
                      </a:solidFill>
                      <a:prstDash val="solid"/>
                      <a:round/>
                      <a:headEnd type="none" w="med" len="med"/>
                      <a:tailEnd type="none" w="med" len="med"/>
                    </a:lnT>
                    <a:lnB>
                      <a:noFill/>
                    </a:lnB>
                  </a:tcPr>
                </a:tc>
                <a:tc>
                  <a:txBody>
                    <a:bodyPr/>
                    <a:lstStyle/>
                    <a:p>
                      <a:pPr fontAlgn="t"/>
                      <a:r>
                        <a:rPr lang="en-US" sz="1100" b="0" dirty="0">
                          <a:solidFill>
                            <a:schemeClr val="tx1"/>
                          </a:solidFill>
                          <a:effectLst/>
                          <a:latin typeface="Open Sans"/>
                        </a:rPr>
                        <a:t>Standard for Low-Rate Wireless Networks Amendment Defining S...</a:t>
                      </a:r>
                      <a:r>
                        <a:rPr lang="en-US" sz="1100" b="1" u="none" strike="noStrike" dirty="0">
                          <a:solidFill>
                            <a:schemeClr val="tx1"/>
                          </a:solidFill>
                          <a:effectLst/>
                          <a:latin typeface="Open Sans"/>
                        </a:rPr>
                        <a:t>[+]</a:t>
                      </a:r>
                      <a:endParaRPr lang="en-US" sz="1100" b="0" dirty="0">
                        <a:solidFill>
                          <a:schemeClr val="tx1"/>
                        </a:solidFill>
                        <a:effectLst/>
                        <a:latin typeface="Open Sans"/>
                      </a:endParaRPr>
                    </a:p>
                  </a:txBody>
                  <a:tcPr marL="28872" marR="28872" marT="57744" marB="57744">
                    <a:lnL>
                      <a:noFill/>
                    </a:lnL>
                    <a:lnR>
                      <a:noFill/>
                    </a:lnR>
                    <a:lnT w="28575" cap="flat" cmpd="sng" algn="ctr">
                      <a:solidFill>
                        <a:srgbClr val="555555"/>
                      </a:solidFill>
                      <a:prstDash val="solid"/>
                      <a:round/>
                      <a:headEnd type="none" w="med" len="med"/>
                      <a:tailEnd type="none" w="med" len="med"/>
                    </a:lnT>
                    <a:lnB>
                      <a:noFill/>
                    </a:lnB>
                  </a:tcPr>
                </a:tc>
                <a:tc>
                  <a:txBody>
                    <a:bodyPr/>
                    <a:lstStyle/>
                    <a:p>
                      <a:pPr fontAlgn="t"/>
                      <a:r>
                        <a:rPr lang="en-US" sz="1100">
                          <a:solidFill>
                            <a:schemeClr val="tx1"/>
                          </a:solidFill>
                          <a:effectLst/>
                          <a:latin typeface="Open Sans"/>
                        </a:rPr>
                        <a:t>C/LM/802.15 WG</a:t>
                      </a:r>
                    </a:p>
                  </a:txBody>
                  <a:tcPr marL="28872" marR="28872" marT="57744" marB="57744">
                    <a:lnL>
                      <a:noFill/>
                    </a:lnL>
                    <a:lnR>
                      <a:noFill/>
                    </a:lnR>
                    <a:lnT w="28575" cap="flat" cmpd="sng" algn="ctr">
                      <a:solidFill>
                        <a:srgbClr val="555555"/>
                      </a:solidFill>
                      <a:prstDash val="solid"/>
                      <a:round/>
                      <a:headEnd type="none" w="med" len="med"/>
                      <a:tailEnd type="none" w="med" len="med"/>
                    </a:lnT>
                    <a:lnB>
                      <a:noFill/>
                    </a:lnB>
                  </a:tcPr>
                </a:tc>
                <a:tc>
                  <a:txBody>
                    <a:bodyPr/>
                    <a:lstStyle/>
                    <a:p>
                      <a:pPr fontAlgn="t"/>
                      <a:r>
                        <a:rPr lang="en-US" sz="1100">
                          <a:solidFill>
                            <a:schemeClr val="tx1"/>
                          </a:solidFill>
                          <a:effectLst/>
                          <a:latin typeface="Open Sans"/>
                        </a:rPr>
                        <a:t>Comment Resolution - 2</a:t>
                      </a:r>
                    </a:p>
                  </a:txBody>
                  <a:tcPr marL="28872" marR="28872" marT="57744" marB="57744">
                    <a:lnL>
                      <a:noFill/>
                    </a:lnL>
                    <a:lnR>
                      <a:noFill/>
                    </a:lnR>
                    <a:lnT w="28575" cap="flat" cmpd="sng" algn="ctr">
                      <a:solidFill>
                        <a:srgbClr val="555555"/>
                      </a:solidFill>
                      <a:prstDash val="solid"/>
                      <a:round/>
                      <a:headEnd type="none" w="med" len="med"/>
                      <a:tailEnd type="none" w="med" len="med"/>
                    </a:lnT>
                    <a:lnB>
                      <a:noFill/>
                    </a:lnB>
                  </a:tcPr>
                </a:tc>
                <a:tc>
                  <a:txBody>
                    <a:bodyPr/>
                    <a:lstStyle/>
                    <a:p>
                      <a:pPr fontAlgn="t"/>
                      <a:r>
                        <a:rPr lang="en-US" sz="1100">
                          <a:solidFill>
                            <a:schemeClr val="tx1"/>
                          </a:solidFill>
                          <a:effectLst/>
                          <a:latin typeface="Open Sans"/>
                        </a:rPr>
                        <a:t>06 Nov 2020</a:t>
                      </a:r>
                    </a:p>
                  </a:txBody>
                  <a:tcPr marL="28872" marR="28872" marT="57744" marB="57744">
                    <a:lnL>
                      <a:noFill/>
                    </a:lnL>
                    <a:lnR>
                      <a:noFill/>
                    </a:lnR>
                    <a:lnT w="28575" cap="flat" cmpd="sng" algn="ctr">
                      <a:solidFill>
                        <a:srgbClr val="555555"/>
                      </a:solidFill>
                      <a:prstDash val="solid"/>
                      <a:round/>
                      <a:headEnd type="none" w="med" len="med"/>
                      <a:tailEnd type="none" w="med" len="med"/>
                    </a:lnT>
                    <a:lnB>
                      <a:noFill/>
                    </a:lnB>
                  </a:tcPr>
                </a:tc>
                <a:tc>
                  <a:txBody>
                    <a:bodyPr/>
                    <a:lstStyle/>
                    <a:p>
                      <a:pPr fontAlgn="t"/>
                      <a:r>
                        <a:rPr lang="en-US" sz="1100">
                          <a:solidFill>
                            <a:schemeClr val="tx1"/>
                          </a:solidFill>
                          <a:effectLst/>
                          <a:latin typeface="Open Sans"/>
                        </a:rPr>
                        <a:t>14 Mar 2021</a:t>
                      </a:r>
                    </a:p>
                  </a:txBody>
                  <a:tcPr marL="28872" marR="28872" marT="57744" marB="57744">
                    <a:lnL>
                      <a:noFill/>
                    </a:lnL>
                    <a:lnR>
                      <a:noFill/>
                    </a:lnR>
                    <a:lnT w="28575" cap="flat" cmpd="sng" algn="ctr">
                      <a:solidFill>
                        <a:srgbClr val="555555"/>
                      </a:solidFill>
                      <a:prstDash val="solid"/>
                      <a:round/>
                      <a:headEnd type="none" w="med" len="med"/>
                      <a:tailEnd type="none" w="med" len="med"/>
                    </a:lnT>
                    <a:lnB>
                      <a:noFill/>
                    </a:lnB>
                  </a:tcPr>
                </a:tc>
                <a:tc>
                  <a:txBody>
                    <a:bodyPr/>
                    <a:lstStyle/>
                    <a:p>
                      <a:pPr fontAlgn="t"/>
                      <a:r>
                        <a:rPr lang="en-US" sz="1100" u="none" strike="noStrike">
                          <a:solidFill>
                            <a:schemeClr val="tx1"/>
                          </a:solidFill>
                          <a:effectLst/>
                          <a:latin typeface="Open Sans"/>
                          <a:hlinkClick r:id="rId3">
                            <a:extLst>
                              <a:ext uri="{A12FA001-AC4F-418D-AE19-62706E023703}">
                                <ahyp:hlinkClr xmlns:ahyp="http://schemas.microsoft.com/office/drawing/2018/hyperlinkcolor" val="tx"/>
                              </a:ext>
                            </a:extLst>
                          </a:hlinkClick>
                        </a:rPr>
                        <a:t>77</a:t>
                      </a:r>
                      <a:endParaRPr lang="en-US" sz="1100">
                        <a:solidFill>
                          <a:schemeClr val="tx1"/>
                        </a:solidFill>
                        <a:effectLst/>
                        <a:latin typeface="Open Sans"/>
                      </a:endParaRPr>
                    </a:p>
                  </a:txBody>
                  <a:tcPr marL="28872" marR="28872" marT="57744" marB="57744">
                    <a:lnL>
                      <a:noFill/>
                    </a:lnL>
                    <a:lnR>
                      <a:noFill/>
                    </a:lnR>
                    <a:lnT w="28575" cap="flat" cmpd="sng" algn="ctr">
                      <a:solidFill>
                        <a:srgbClr val="555555"/>
                      </a:solidFill>
                      <a:prstDash val="solid"/>
                      <a:round/>
                      <a:headEnd type="none" w="med" len="med"/>
                      <a:tailEnd type="none" w="med" len="med"/>
                    </a:lnT>
                    <a:lnB>
                      <a:noFill/>
                    </a:lnB>
                  </a:tcPr>
                </a:tc>
                <a:tc>
                  <a:txBody>
                    <a:bodyPr/>
                    <a:lstStyle/>
                    <a:p>
                      <a:pPr fontAlgn="t"/>
                      <a:r>
                        <a:rPr lang="en-US" sz="1100" u="none" strike="noStrike">
                          <a:solidFill>
                            <a:schemeClr val="tx1"/>
                          </a:solidFill>
                          <a:effectLst/>
                          <a:latin typeface="Open Sans"/>
                          <a:hlinkClick r:id="rId3">
                            <a:extLst>
                              <a:ext uri="{A12FA001-AC4F-418D-AE19-62706E023703}">
                                <ahyp:hlinkClr xmlns:ahyp="http://schemas.microsoft.com/office/drawing/2018/hyperlinkcolor" val="tx"/>
                              </a:ext>
                            </a:extLst>
                          </a:hlinkClick>
                        </a:rPr>
                        <a:t>84%</a:t>
                      </a:r>
                      <a:endParaRPr lang="en-US" sz="1100">
                        <a:solidFill>
                          <a:schemeClr val="tx1"/>
                        </a:solidFill>
                        <a:effectLst/>
                        <a:latin typeface="Open Sans"/>
                      </a:endParaRPr>
                    </a:p>
                  </a:txBody>
                  <a:tcPr marL="28872" marR="28872" marT="57744" marB="57744">
                    <a:lnL>
                      <a:noFill/>
                    </a:lnL>
                    <a:lnR>
                      <a:noFill/>
                    </a:lnR>
                    <a:lnT w="28575" cap="flat" cmpd="sng" algn="ctr">
                      <a:solidFill>
                        <a:srgbClr val="555555"/>
                      </a:solidFill>
                      <a:prstDash val="solid"/>
                      <a:round/>
                      <a:headEnd type="none" w="med" len="med"/>
                      <a:tailEnd type="none" w="med" len="med"/>
                    </a:lnT>
                    <a:lnB>
                      <a:noFill/>
                    </a:lnB>
                  </a:tcPr>
                </a:tc>
                <a:tc>
                  <a:txBody>
                    <a:bodyPr/>
                    <a:lstStyle/>
                    <a:p>
                      <a:pPr fontAlgn="t"/>
                      <a:r>
                        <a:rPr lang="en-US" sz="1100" u="none" strike="noStrike">
                          <a:solidFill>
                            <a:schemeClr val="tx1"/>
                          </a:solidFill>
                          <a:effectLst/>
                          <a:latin typeface="Open Sans"/>
                          <a:hlinkClick r:id="rId3">
                            <a:extLst>
                              <a:ext uri="{A12FA001-AC4F-418D-AE19-62706E023703}">
                                <ahyp:hlinkClr xmlns:ahyp="http://schemas.microsoft.com/office/drawing/2018/hyperlinkcolor" val="tx"/>
                              </a:ext>
                            </a:extLst>
                          </a:hlinkClick>
                        </a:rPr>
                        <a:t>100%</a:t>
                      </a:r>
                      <a:endParaRPr lang="en-US" sz="1100">
                        <a:solidFill>
                          <a:schemeClr val="tx1"/>
                        </a:solidFill>
                        <a:effectLst/>
                        <a:latin typeface="Open Sans"/>
                      </a:endParaRPr>
                    </a:p>
                  </a:txBody>
                  <a:tcPr marL="28872" marR="28872" marT="57744" marB="57744">
                    <a:lnL>
                      <a:noFill/>
                    </a:lnL>
                    <a:lnR>
                      <a:noFill/>
                    </a:lnR>
                    <a:lnT w="28575" cap="flat" cmpd="sng" algn="ctr">
                      <a:solidFill>
                        <a:srgbClr val="555555"/>
                      </a:solidFill>
                      <a:prstDash val="solid"/>
                      <a:round/>
                      <a:headEnd type="none" w="med" len="med"/>
                      <a:tailEnd type="none" w="med" len="med"/>
                    </a:lnT>
                    <a:lnB>
                      <a:noFill/>
                    </a:lnB>
                  </a:tcPr>
                </a:tc>
                <a:tc>
                  <a:txBody>
                    <a:bodyPr/>
                    <a:lstStyle/>
                    <a:p>
                      <a:pPr fontAlgn="t"/>
                      <a:r>
                        <a:rPr lang="en-US" sz="1100" u="none" strike="noStrike" dirty="0">
                          <a:solidFill>
                            <a:schemeClr val="tx1"/>
                          </a:solidFill>
                          <a:effectLst/>
                          <a:latin typeface="Open Sans"/>
                          <a:hlinkClick r:id="rId4">
                            <a:extLst>
                              <a:ext uri="{A12FA001-AC4F-418D-AE19-62706E023703}">
                                <ahyp:hlinkClr xmlns:ahyp="http://schemas.microsoft.com/office/drawing/2018/hyperlinkcolor" val="tx"/>
                              </a:ext>
                            </a:extLst>
                          </a:hlinkClick>
                        </a:rPr>
                        <a:t>Yes</a:t>
                      </a:r>
                      <a:endParaRPr lang="en-US" sz="1100" dirty="0">
                        <a:solidFill>
                          <a:schemeClr val="tx1"/>
                        </a:solidFill>
                        <a:effectLst/>
                        <a:latin typeface="Open Sans"/>
                      </a:endParaRPr>
                    </a:p>
                  </a:txBody>
                  <a:tcPr marL="28872" marR="28872" marT="57744" marB="57744">
                    <a:lnL>
                      <a:noFill/>
                    </a:lnL>
                    <a:lnR>
                      <a:noFill/>
                    </a:lnR>
                    <a:lnT w="28575" cap="flat" cmpd="sng" algn="ctr">
                      <a:solidFill>
                        <a:srgbClr val="555555"/>
                      </a:solidFill>
                      <a:prstDash val="solid"/>
                      <a:round/>
                      <a:headEnd type="none" w="med" len="med"/>
                      <a:tailEnd type="none" w="med" len="med"/>
                    </a:lnT>
                    <a:lnB>
                      <a:noFill/>
                    </a:lnB>
                  </a:tcPr>
                </a:tc>
                <a:tc>
                  <a:txBody>
                    <a:bodyPr/>
                    <a:lstStyle/>
                    <a:p>
                      <a:pPr fontAlgn="t"/>
                      <a:r>
                        <a:rPr lang="en-US" sz="1100" dirty="0">
                          <a:solidFill>
                            <a:schemeClr val="tx1"/>
                          </a:solidFill>
                          <a:effectLst/>
                          <a:latin typeface="Open Sans"/>
                        </a:rPr>
                        <a:t>0</a:t>
                      </a:r>
                    </a:p>
                  </a:txBody>
                  <a:tcPr marL="28872" marR="28872" marT="57744" marB="57744">
                    <a:lnL>
                      <a:noFill/>
                    </a:lnL>
                    <a:lnR>
                      <a:noFill/>
                    </a:lnR>
                    <a:lnT w="28575" cap="flat" cmpd="sng" algn="ctr">
                      <a:solidFill>
                        <a:srgbClr val="555555"/>
                      </a:solidFill>
                      <a:prstDash val="solid"/>
                      <a:round/>
                      <a:headEnd type="none" w="med" len="med"/>
                      <a:tailEnd type="none" w="med" len="med"/>
                    </a:lnT>
                    <a:lnB>
                      <a:noFill/>
                    </a:lnB>
                  </a:tcPr>
                </a:tc>
                <a:extLst>
                  <a:ext uri="{0D108BD9-81ED-4DB2-BD59-A6C34878D82A}">
                    <a16:rowId xmlns:a16="http://schemas.microsoft.com/office/drawing/2014/main" val="2851693654"/>
                  </a:ext>
                </a:extLst>
              </a:tr>
            </a:tbl>
          </a:graphicData>
        </a:graphic>
      </p:graphicFrame>
    </p:spTree>
    <p:extLst>
      <p:ext uri="{BB962C8B-B14F-4D97-AF65-F5344CB8AC3E}">
        <p14:creationId xmlns:p14="http://schemas.microsoft.com/office/powerpoint/2010/main" val="404566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63600" y="533400"/>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Progress at Mar 2021 virtual plenary</a:t>
            </a:r>
          </a:p>
        </p:txBody>
      </p:sp>
      <p:sp>
        <p:nvSpPr>
          <p:cNvPr id="5124" name="Text Box 4"/>
          <p:cNvSpPr txBox="1">
            <a:spLocks noChangeArrowheads="1"/>
          </p:cNvSpPr>
          <p:nvPr/>
        </p:nvSpPr>
        <p:spPr bwMode="auto">
          <a:xfrm>
            <a:off x="505346" y="1752600"/>
            <a:ext cx="815340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pPr marL="800100" indent="-457200" eaLnBrk="1" hangingPunct="1">
              <a:spcBef>
                <a:spcPts val="375"/>
              </a:spcBef>
              <a:buSzPct val="100000"/>
              <a:buFont typeface="Arial" panose="020B0604020202020204" pitchFamily="34" charset="0"/>
              <a:buChar char="•"/>
            </a:pPr>
            <a:r>
              <a:rPr lang="en-US" altLang="en-US" sz="2800" dirty="0">
                <a:solidFill>
                  <a:srgbClr val="000000"/>
                </a:solidFill>
              </a:rPr>
              <a:t>Completed SA Ballot of P802.15.4y/D4</a:t>
            </a:r>
          </a:p>
          <a:p>
            <a:pPr marL="800100" indent="-457200" eaLnBrk="1" hangingPunct="1">
              <a:spcBef>
                <a:spcPts val="375"/>
              </a:spcBef>
              <a:buSzPct val="100000"/>
              <a:buFont typeface="Arial" panose="020B0604020202020204" pitchFamily="34" charset="0"/>
              <a:buChar char="•"/>
            </a:pPr>
            <a:r>
              <a:rPr lang="en-US" altLang="en-US" sz="2800" dirty="0">
                <a:solidFill>
                  <a:srgbClr val="000000"/>
                </a:solidFill>
              </a:rPr>
              <a:t>Approved P802.15.4y/D4 to </a:t>
            </a:r>
            <a:r>
              <a:rPr lang="en-US" altLang="en-US" sz="2800" dirty="0" err="1">
                <a:solidFill>
                  <a:srgbClr val="000000"/>
                </a:solidFill>
              </a:rPr>
              <a:t>RevCom</a:t>
            </a:r>
            <a:endParaRPr lang="en-US" altLang="en-US" sz="2800" dirty="0">
              <a:solidFill>
                <a:srgbClr val="000000"/>
              </a:solidFill>
            </a:endParaRPr>
          </a:p>
          <a:p>
            <a:pPr marL="800100" indent="-457200" eaLnBrk="1" hangingPunct="1">
              <a:spcBef>
                <a:spcPts val="375"/>
              </a:spcBef>
              <a:buSzPct val="100000"/>
              <a:buFont typeface="Arial" panose="020B0604020202020204" pitchFamily="34" charset="0"/>
              <a:buChar char="•"/>
            </a:pPr>
            <a:r>
              <a:rPr lang="en-US" altLang="en-US" sz="2800" dirty="0">
                <a:solidFill>
                  <a:srgbClr val="000000"/>
                </a:solidFill>
              </a:rPr>
              <a:t>Updated Timeline	</a:t>
            </a:r>
            <a:endParaRPr lang="en-US" sz="2800" dirty="0">
              <a:solidFill>
                <a:schemeClr val="tx1"/>
              </a:solidFill>
              <a:latin typeface="Times" charset="0"/>
              <a:ea typeface="Times" charset="0"/>
              <a:cs typeface="Times" charset="0"/>
            </a:endParaRPr>
          </a:p>
          <a:p>
            <a:pPr marL="1314450" lvl="2" indent="-457200" eaLnBrk="1" hangingPunct="1">
              <a:spcBef>
                <a:spcPts val="375"/>
              </a:spcBef>
              <a:buSzPct val="100000"/>
              <a:buFont typeface="Arial" panose="020B0604020202020204" pitchFamily="34" charset="0"/>
              <a:buChar char="•"/>
            </a:pPr>
            <a:endParaRPr lang="mr-IN" sz="2800" dirty="0">
              <a:solidFill>
                <a:schemeClr val="tx1"/>
              </a:solidFill>
              <a:latin typeface="Times" charset="0"/>
              <a:ea typeface="Times" charset="0"/>
              <a:cs typeface="Times" charset="0"/>
            </a:endParaRPr>
          </a:p>
          <a:p>
            <a:pPr marL="1314450" lvl="2" indent="-457200" eaLnBrk="1" hangingPunct="1">
              <a:spcBef>
                <a:spcPts val="375"/>
              </a:spcBef>
              <a:buSzPct val="100000"/>
              <a:buFont typeface="Arial" panose="020B0604020202020204" pitchFamily="34" charset="0"/>
              <a:buChar char="•"/>
            </a:pPr>
            <a:endParaRPr lang="en-US" altLang="en-US" sz="2000" dirty="0">
              <a:solidFill>
                <a:srgbClr val="000000"/>
              </a:solidFill>
              <a:latin typeface="Times" charset="0"/>
              <a:ea typeface="Times" charset="0"/>
              <a:cs typeface="Times" charset="0"/>
            </a:endParaRP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a:t>Pat Kinney, Kinney Consulting</a:t>
            </a:r>
            <a:endParaRPr lang="en-US" dirty="0"/>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a:t>March 2021</a:t>
            </a:r>
            <a:endParaRPr lang="en-US" altLang="ko-KR" dirty="0"/>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26948550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63600" y="533400"/>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Work Plan for 4y to next IEEE 802 meeting (May 2021 Interim)</a:t>
            </a:r>
          </a:p>
        </p:txBody>
      </p:sp>
      <p:sp>
        <p:nvSpPr>
          <p:cNvPr id="5124" name="Text Box 4"/>
          <p:cNvSpPr txBox="1">
            <a:spLocks noChangeArrowheads="1"/>
          </p:cNvSpPr>
          <p:nvPr/>
        </p:nvSpPr>
        <p:spPr bwMode="auto">
          <a:xfrm>
            <a:off x="482600" y="1752600"/>
            <a:ext cx="815340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pPr marL="800100" indent="-457200" eaLnBrk="1" hangingPunct="1">
              <a:spcBef>
                <a:spcPts val="375"/>
              </a:spcBef>
              <a:buSzPct val="100000"/>
              <a:buFont typeface="Arial" panose="020B0604020202020204" pitchFamily="34" charset="0"/>
              <a:buChar char="•"/>
            </a:pPr>
            <a:r>
              <a:rPr lang="en-US" altLang="en-US" sz="2800" dirty="0">
                <a:solidFill>
                  <a:srgbClr val="000000"/>
                </a:solidFill>
              </a:rPr>
              <a:t>Respond to any </a:t>
            </a:r>
            <a:r>
              <a:rPr lang="en-US" altLang="en-US" sz="2800" dirty="0" err="1">
                <a:solidFill>
                  <a:srgbClr val="000000"/>
                </a:solidFill>
              </a:rPr>
              <a:t>RevCom</a:t>
            </a:r>
            <a:r>
              <a:rPr lang="en-US" altLang="en-US" sz="2800" dirty="0">
                <a:solidFill>
                  <a:srgbClr val="000000"/>
                </a:solidFill>
              </a:rPr>
              <a:t> comments</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a:t>Pat Kinney, Kinney Consulting</a:t>
            </a:r>
            <a:endParaRPr lang="en-US" dirty="0"/>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a:t>March 2021</a:t>
            </a:r>
            <a:endParaRPr lang="en-US" altLang="ko-KR" dirty="0"/>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354394421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38200" y="280566"/>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TG Motion</a:t>
            </a:r>
          </a:p>
        </p:txBody>
      </p:sp>
      <p:sp>
        <p:nvSpPr>
          <p:cNvPr id="5124" name="Text Box 4"/>
          <p:cNvSpPr txBox="1">
            <a:spLocks noChangeArrowheads="1"/>
          </p:cNvSpPr>
          <p:nvPr/>
        </p:nvSpPr>
        <p:spPr bwMode="auto">
          <a:xfrm>
            <a:off x="457200" y="1148185"/>
            <a:ext cx="8153400" cy="442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r>
              <a:rPr lang="en-US" sz="2400" dirty="0">
                <a:solidFill>
                  <a:schemeClr val="tx1"/>
                </a:solidFill>
              </a:rPr>
              <a:t>TG Motion to send draft to </a:t>
            </a:r>
            <a:r>
              <a:rPr lang="en-US" sz="2400" dirty="0" err="1">
                <a:solidFill>
                  <a:schemeClr val="tx1"/>
                </a:solidFill>
              </a:rPr>
              <a:t>RevCom</a:t>
            </a:r>
            <a:endParaRPr lang="en-US" sz="2400" dirty="0">
              <a:solidFill>
                <a:schemeClr val="tx1"/>
              </a:solidFill>
            </a:endParaRPr>
          </a:p>
          <a:p>
            <a:r>
              <a:rPr lang="en-US" sz="2400" i="1" dirty="0">
                <a:solidFill>
                  <a:schemeClr val="tx1"/>
                </a:solidFill>
              </a:rPr>
              <a:t>Motion: that 802.15 WG has reviewed and approves the CSD [EC-18-0084-00] and requests unconditional approval from the EC to submit </a:t>
            </a:r>
            <a:r>
              <a:rPr lang="en-US" sz="2400" dirty="0"/>
              <a:t> </a:t>
            </a:r>
            <a:r>
              <a:rPr lang="en-US" sz="2400" dirty="0">
                <a:solidFill>
                  <a:schemeClr val="tx1"/>
                </a:solidFill>
              </a:rPr>
              <a:t>P802.15.4y</a:t>
            </a:r>
            <a:r>
              <a:rPr lang="en-US" sz="2400" i="1" dirty="0">
                <a:solidFill>
                  <a:schemeClr val="tx1"/>
                </a:solidFill>
              </a:rPr>
              <a:t>-D4 to </a:t>
            </a:r>
            <a:r>
              <a:rPr lang="en-US" sz="2400" i="1" dirty="0" err="1">
                <a:solidFill>
                  <a:schemeClr val="tx1"/>
                </a:solidFill>
              </a:rPr>
              <a:t>RevCom</a:t>
            </a:r>
            <a:r>
              <a:rPr lang="en-US" sz="2400" i="1" dirty="0">
                <a:solidFill>
                  <a:schemeClr val="tx1"/>
                </a:solidFill>
              </a:rPr>
              <a:t>.</a:t>
            </a:r>
            <a:endParaRPr lang="en-US" sz="2400" dirty="0">
              <a:solidFill>
                <a:schemeClr val="tx1"/>
              </a:solidFill>
            </a:endParaRPr>
          </a:p>
          <a:p>
            <a:endParaRPr lang="en-US" altLang="en-US" sz="2400" dirty="0">
              <a:solidFill>
                <a:schemeClr val="tx1"/>
              </a:solidFill>
            </a:endParaRPr>
          </a:p>
          <a:p>
            <a:pPr lvl="2" eaLnBrk="1" hangingPunct="1">
              <a:spcBef>
                <a:spcPts val="375"/>
              </a:spcBef>
              <a:buSzPct val="100000"/>
            </a:pPr>
            <a:r>
              <a:rPr lang="en-US" altLang="en-US" sz="2000" dirty="0">
                <a:solidFill>
                  <a:srgbClr val="000000"/>
                </a:solidFill>
              </a:rPr>
              <a:t>Moved By:   Peter Yee</a:t>
            </a:r>
          </a:p>
          <a:p>
            <a:pPr lvl="2" eaLnBrk="1" hangingPunct="1">
              <a:spcBef>
                <a:spcPts val="375"/>
              </a:spcBef>
              <a:buSzPct val="100000"/>
            </a:pPr>
            <a:r>
              <a:rPr lang="en-US" altLang="en-US" sz="2000" dirty="0">
                <a:solidFill>
                  <a:srgbClr val="000000"/>
                </a:solidFill>
              </a:rPr>
              <a:t>Seconded By:   Kunal Shah</a:t>
            </a:r>
          </a:p>
          <a:p>
            <a:pPr lvl="2" eaLnBrk="1" hangingPunct="1">
              <a:spcBef>
                <a:spcPts val="375"/>
              </a:spcBef>
              <a:buSzPct val="100000"/>
            </a:pPr>
            <a:r>
              <a:rPr lang="en-US" altLang="en-US" sz="2000" dirty="0">
                <a:solidFill>
                  <a:srgbClr val="000000"/>
                </a:solidFill>
              </a:rPr>
              <a:t>Motion passes unanimously</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a:t>Pat Kinney, Kinney Consulting</a:t>
            </a:r>
            <a:endParaRPr lang="en-US" dirty="0"/>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a:t>March 2021</a:t>
            </a:r>
            <a:endParaRPr lang="en-US" altLang="ko-KR" dirty="0"/>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3113199697"/>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38200" y="280566"/>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WG Motion</a:t>
            </a:r>
          </a:p>
        </p:txBody>
      </p:sp>
      <p:sp>
        <p:nvSpPr>
          <p:cNvPr id="5124" name="Text Box 4"/>
          <p:cNvSpPr txBox="1">
            <a:spLocks noChangeArrowheads="1"/>
          </p:cNvSpPr>
          <p:nvPr/>
        </p:nvSpPr>
        <p:spPr bwMode="auto">
          <a:xfrm>
            <a:off x="457200" y="1148185"/>
            <a:ext cx="8153400" cy="442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r>
              <a:rPr lang="en-US" sz="2400" dirty="0">
                <a:solidFill>
                  <a:schemeClr val="tx1"/>
                </a:solidFill>
              </a:rPr>
              <a:t>WG Motion to send draft to </a:t>
            </a:r>
            <a:r>
              <a:rPr lang="en-US" sz="2400" dirty="0" err="1">
                <a:solidFill>
                  <a:schemeClr val="tx1"/>
                </a:solidFill>
              </a:rPr>
              <a:t>RevCom</a:t>
            </a:r>
            <a:endParaRPr lang="en-US" sz="2400" dirty="0">
              <a:solidFill>
                <a:schemeClr val="tx1"/>
              </a:solidFill>
            </a:endParaRPr>
          </a:p>
          <a:p>
            <a:r>
              <a:rPr lang="en-US" sz="2400" i="1" dirty="0">
                <a:solidFill>
                  <a:schemeClr val="tx1"/>
                </a:solidFill>
              </a:rPr>
              <a:t>Motion: that 802.15 WG has reviewed and approves the CSD [EC-18-0084-00] and requests unconditional approval from the EC to submit </a:t>
            </a:r>
            <a:r>
              <a:rPr lang="en-US" sz="2400" dirty="0"/>
              <a:t> </a:t>
            </a:r>
            <a:r>
              <a:rPr lang="en-US" sz="2400" dirty="0">
                <a:solidFill>
                  <a:schemeClr val="tx1"/>
                </a:solidFill>
              </a:rPr>
              <a:t>P802.15.4y</a:t>
            </a:r>
            <a:r>
              <a:rPr lang="en-US" sz="2400" i="1" dirty="0">
                <a:solidFill>
                  <a:schemeClr val="tx1"/>
                </a:solidFill>
              </a:rPr>
              <a:t>-D4 to </a:t>
            </a:r>
            <a:r>
              <a:rPr lang="en-US" sz="2400" i="1" dirty="0" err="1">
                <a:solidFill>
                  <a:schemeClr val="tx1"/>
                </a:solidFill>
              </a:rPr>
              <a:t>RevCom</a:t>
            </a:r>
            <a:r>
              <a:rPr lang="en-US" sz="2400" i="1" dirty="0">
                <a:solidFill>
                  <a:schemeClr val="tx1"/>
                </a:solidFill>
              </a:rPr>
              <a:t>.</a:t>
            </a:r>
            <a:endParaRPr lang="en-US" sz="2400" dirty="0">
              <a:solidFill>
                <a:schemeClr val="tx1"/>
              </a:solidFill>
            </a:endParaRPr>
          </a:p>
          <a:p>
            <a:endParaRPr lang="en-US" altLang="en-US" sz="2400" dirty="0">
              <a:solidFill>
                <a:schemeClr val="tx1"/>
              </a:solidFill>
            </a:endParaRPr>
          </a:p>
          <a:p>
            <a:pPr lvl="2" eaLnBrk="1" hangingPunct="1">
              <a:spcBef>
                <a:spcPts val="375"/>
              </a:spcBef>
              <a:buSzPct val="100000"/>
            </a:pPr>
            <a:r>
              <a:rPr lang="en-US" altLang="en-US" sz="2000" dirty="0">
                <a:solidFill>
                  <a:srgbClr val="000000"/>
                </a:solidFill>
              </a:rPr>
              <a:t>Moved By:   </a:t>
            </a:r>
          </a:p>
          <a:p>
            <a:pPr lvl="2" eaLnBrk="1" hangingPunct="1">
              <a:spcBef>
                <a:spcPts val="375"/>
              </a:spcBef>
              <a:buSzPct val="100000"/>
            </a:pPr>
            <a:r>
              <a:rPr lang="en-US" altLang="en-US" sz="2000" dirty="0">
                <a:solidFill>
                  <a:srgbClr val="000000"/>
                </a:solidFill>
              </a:rPr>
              <a:t>Seconded By:   </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a:t>Pat Kinney, Kinney Consulting</a:t>
            </a:r>
            <a:endParaRPr lang="en-US" dirty="0"/>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a:t>March 2021</a:t>
            </a:r>
            <a:endParaRPr lang="en-US" altLang="ko-KR" dirty="0"/>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179714124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38200" y="280566"/>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TG Motion</a:t>
            </a:r>
          </a:p>
        </p:txBody>
      </p:sp>
      <p:sp>
        <p:nvSpPr>
          <p:cNvPr id="5124" name="Text Box 4"/>
          <p:cNvSpPr txBox="1">
            <a:spLocks noChangeArrowheads="1"/>
          </p:cNvSpPr>
          <p:nvPr/>
        </p:nvSpPr>
        <p:spPr bwMode="auto">
          <a:xfrm>
            <a:off x="457200" y="890166"/>
            <a:ext cx="8153400" cy="442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r>
              <a:rPr lang="en-US" sz="2400" dirty="0">
                <a:solidFill>
                  <a:schemeClr val="tx1"/>
                </a:solidFill>
              </a:rPr>
              <a:t>TG CRG Motion </a:t>
            </a:r>
          </a:p>
          <a:p>
            <a:r>
              <a:rPr lang="en-US" altLang="en-US" sz="2400" i="1" dirty="0">
                <a:solidFill>
                  <a:schemeClr val="tx1"/>
                </a:solidFill>
              </a:rPr>
              <a:t>Move that </a:t>
            </a:r>
            <a:r>
              <a:rPr lang="en-US" sz="2400" i="1" dirty="0">
                <a:solidFill>
                  <a:schemeClr val="tx1"/>
                </a:solidFill>
              </a:rPr>
              <a:t>TG4y requests 802.15 WG </a:t>
            </a:r>
            <a:r>
              <a:rPr lang="en-US" altLang="en-US" sz="2400" i="1" dirty="0">
                <a:solidFill>
                  <a:schemeClr val="tx1"/>
                </a:solidFill>
              </a:rPr>
              <a:t>approve the formation of a Comment Resolution Group (CRG) </a:t>
            </a:r>
            <a:r>
              <a:rPr lang="en-US" sz="2400" i="1" dirty="0">
                <a:solidFill>
                  <a:schemeClr val="tx1"/>
                </a:solidFill>
              </a:rPr>
              <a:t>for the SA balloting of the P802.15.4y-D4 </a:t>
            </a:r>
            <a:r>
              <a:rPr lang="en-US" altLang="en-US" sz="2400" i="1" dirty="0">
                <a:solidFill>
                  <a:schemeClr val="tx1"/>
                </a:solidFill>
              </a:rPr>
              <a:t>with the following membership: </a:t>
            </a:r>
            <a:r>
              <a:rPr lang="en-US" sz="2400" i="1" dirty="0">
                <a:solidFill>
                  <a:schemeClr val="tx1"/>
                </a:solidFill>
              </a:rPr>
              <a:t>Don Sturek (As Chair), </a:t>
            </a:r>
            <a:r>
              <a:rPr lang="en-US" sz="2400" i="1" dirty="0" err="1">
                <a:solidFill>
                  <a:schemeClr val="tx1"/>
                </a:solidFill>
              </a:rPr>
              <a:t>Tero</a:t>
            </a:r>
            <a:r>
              <a:rPr lang="en-US" sz="2400" i="1" dirty="0">
                <a:solidFill>
                  <a:schemeClr val="tx1"/>
                </a:solidFill>
              </a:rPr>
              <a:t> </a:t>
            </a:r>
            <a:r>
              <a:rPr lang="en-US" sz="2400" i="1" dirty="0" err="1">
                <a:solidFill>
                  <a:schemeClr val="tx1"/>
                </a:solidFill>
              </a:rPr>
              <a:t>Kivinen</a:t>
            </a:r>
            <a:r>
              <a:rPr lang="en-US" sz="2400" i="1" dirty="0">
                <a:solidFill>
                  <a:schemeClr val="tx1"/>
                </a:solidFill>
              </a:rPr>
              <a:t>, Peter Yee, Ruben Salazar.</a:t>
            </a:r>
            <a:r>
              <a:rPr lang="en-US" altLang="en-US" sz="2400" i="1" dirty="0">
                <a:solidFill>
                  <a:schemeClr val="tx1"/>
                </a:solidFill>
              </a:rPr>
              <a:t> </a:t>
            </a:r>
            <a:r>
              <a:rPr lang="en-US" altLang="en-US" sz="2400" i="1" dirty="0">
                <a:solidFill>
                  <a:srgbClr val="000000"/>
                </a:solidFill>
              </a:rPr>
              <a:t>The 802.15.4y CRG is authorized to approve comment resolutions </a:t>
            </a:r>
            <a:r>
              <a:rPr lang="en-US" sz="2400" i="1" dirty="0">
                <a:solidFill>
                  <a:schemeClr val="tx1"/>
                </a:solidFill>
              </a:rPr>
              <a:t>and to approve the start of recirculation ballots of the revised draft on behalf of </a:t>
            </a:r>
            <a:r>
              <a:rPr lang="en-US" altLang="en-US" sz="2400" i="1" dirty="0">
                <a:solidFill>
                  <a:schemeClr val="tx1"/>
                </a:solidFill>
              </a:rPr>
              <a:t>802.15 </a:t>
            </a:r>
            <a:r>
              <a:rPr lang="en-US" altLang="en-US" sz="2400" i="1" dirty="0">
                <a:solidFill>
                  <a:srgbClr val="000000"/>
                </a:solidFill>
              </a:rPr>
              <a:t>WG. Comment resolution on ballots between sessions will be conducted via reflector email and via teleconferences announced to the reflector as per the LMSC 802 WG P&amp;P</a:t>
            </a:r>
          </a:p>
          <a:p>
            <a:endParaRPr lang="en-US" altLang="en-US" sz="2400" dirty="0">
              <a:solidFill>
                <a:srgbClr val="000000"/>
              </a:solidFill>
            </a:endParaRPr>
          </a:p>
          <a:p>
            <a:pPr lvl="2" eaLnBrk="1" hangingPunct="1">
              <a:spcBef>
                <a:spcPts val="375"/>
              </a:spcBef>
              <a:buSzPct val="100000"/>
            </a:pPr>
            <a:r>
              <a:rPr lang="en-US" altLang="en-US" sz="2000" dirty="0">
                <a:solidFill>
                  <a:srgbClr val="000000"/>
                </a:solidFill>
              </a:rPr>
              <a:t>Moved By:   Peter Yee</a:t>
            </a:r>
          </a:p>
          <a:p>
            <a:pPr lvl="2" eaLnBrk="1" hangingPunct="1">
              <a:spcBef>
                <a:spcPts val="375"/>
              </a:spcBef>
              <a:buSzPct val="100000"/>
            </a:pPr>
            <a:r>
              <a:rPr lang="en-US" altLang="en-US" sz="2000" dirty="0">
                <a:solidFill>
                  <a:srgbClr val="000000"/>
                </a:solidFill>
              </a:rPr>
              <a:t>Seconded By:   Ruben Salazar</a:t>
            </a:r>
          </a:p>
          <a:p>
            <a:pPr lvl="2" eaLnBrk="1" hangingPunct="1">
              <a:spcBef>
                <a:spcPts val="375"/>
              </a:spcBef>
              <a:buSzPct val="100000"/>
            </a:pPr>
            <a:r>
              <a:rPr lang="en-US" altLang="en-US" sz="2000" dirty="0">
                <a:solidFill>
                  <a:srgbClr val="000000"/>
                </a:solidFill>
              </a:rPr>
              <a:t>Motion </a:t>
            </a:r>
            <a:r>
              <a:rPr lang="en-US" altLang="en-US" sz="2000">
                <a:solidFill>
                  <a:srgbClr val="000000"/>
                </a:solidFill>
              </a:rPr>
              <a:t>passes unanimously</a:t>
            </a:r>
            <a:endParaRPr lang="en-US" altLang="en-US" sz="2000" dirty="0">
              <a:solidFill>
                <a:srgbClr val="000000"/>
              </a:solidFill>
            </a:endParaRP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a:t>Pat Kinney, Kinney Consulting</a:t>
            </a:r>
            <a:endParaRPr lang="en-US" dirty="0"/>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a:t>March 2021</a:t>
            </a:r>
            <a:endParaRPr lang="en-US" altLang="ko-KR" dirty="0"/>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160983643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2021</a:t>
            </a:r>
          </a:p>
        </p:txBody>
      </p:sp>
      <p:sp>
        <p:nvSpPr>
          <p:cNvPr id="4099"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101" name="Rectangle 4"/>
          <p:cNvSpPr>
            <a:spLocks noGrp="1" noChangeArrowheads="1"/>
          </p:cNvSpPr>
          <p:nvPr>
            <p:ph type="title"/>
          </p:nvPr>
        </p:nvSpPr>
        <p:spPr>
          <a:xfrm>
            <a:off x="684028" y="286020"/>
            <a:ext cx="8077200" cy="1066800"/>
          </a:xfrm>
        </p:spPr>
        <p:txBody>
          <a:bodyPr/>
          <a:lstStyle/>
          <a:p>
            <a:pPr>
              <a:defRPr/>
            </a:pPr>
            <a:r>
              <a:rPr lang="en-US" sz="3200" dirty="0"/>
              <a:t>Session Objectives Mar 9 - 17, 2021</a:t>
            </a:r>
          </a:p>
        </p:txBody>
      </p:sp>
      <p:sp>
        <p:nvSpPr>
          <p:cNvPr id="5126" name="Rectangle 3"/>
          <p:cNvSpPr>
            <a:spLocks noGrp="1" noChangeArrowheads="1"/>
          </p:cNvSpPr>
          <p:nvPr>
            <p:ph type="body" sz="half" idx="1"/>
          </p:nvPr>
        </p:nvSpPr>
        <p:spPr>
          <a:xfrm>
            <a:off x="425265" y="1014312"/>
            <a:ext cx="8594725" cy="5287963"/>
          </a:xfrm>
        </p:spPr>
        <p:txBody>
          <a:bodyPr/>
          <a:lstStyle/>
          <a:p>
            <a:pPr marL="609600" indent="-609600" fontAlgn="b">
              <a:lnSpc>
                <a:spcPct val="80000"/>
              </a:lnSpc>
              <a:buFontTx/>
              <a:buNone/>
              <a:defRPr/>
            </a:pPr>
            <a:r>
              <a:rPr lang="en-US" sz="2400" kern="1200" dirty="0">
                <a:latin typeface="Arial Rounded MT Bold" pitchFamily="34" charset="0"/>
                <a:cs typeface="Arial" charset="0"/>
              </a:rPr>
              <a:t>Task Group 4/Cor1</a:t>
            </a:r>
          </a:p>
          <a:p>
            <a:pPr marL="609600" indent="-609600" fontAlgn="b">
              <a:lnSpc>
                <a:spcPct val="80000"/>
              </a:lnSpc>
              <a:buFont typeface="+mj-lt"/>
              <a:buAutoNum type="arabicPeriod"/>
              <a:defRPr/>
            </a:pPr>
            <a:r>
              <a:rPr lang="en-US" sz="2400" kern="1200" dirty="0">
                <a:latin typeface="Arial Rounded MT Bold" pitchFamily="34" charset="0"/>
                <a:cs typeface="Arial" charset="0"/>
              </a:rPr>
              <a:t>Hear proposals</a:t>
            </a:r>
          </a:p>
          <a:p>
            <a:pPr marL="609600" indent="-609600" fontAlgn="b">
              <a:lnSpc>
                <a:spcPct val="80000"/>
              </a:lnSpc>
              <a:buFont typeface="+mj-lt"/>
              <a:buAutoNum type="arabicPeriod"/>
              <a:defRPr/>
            </a:pPr>
            <a:r>
              <a:rPr lang="en-US" sz="2400" kern="1200" dirty="0">
                <a:latin typeface="Arial Rounded MT Bold" pitchFamily="34" charset="0"/>
                <a:cs typeface="Arial" charset="0"/>
              </a:rPr>
              <a:t>Develop draft based upon the proposals heard</a:t>
            </a:r>
          </a:p>
          <a:p>
            <a:pPr marL="609600" indent="-609600" fontAlgn="b">
              <a:lnSpc>
                <a:spcPct val="80000"/>
              </a:lnSpc>
              <a:buFontTx/>
              <a:buNone/>
              <a:defRPr/>
            </a:pPr>
            <a:endParaRPr lang="en-US" sz="2400" kern="1200" dirty="0">
              <a:latin typeface="Arial Rounded MT Bold" pitchFamily="34" charset="0"/>
              <a:cs typeface="Arial" charset="0"/>
            </a:endParaRPr>
          </a:p>
          <a:p>
            <a:pPr marL="609600" indent="-609600" fontAlgn="b">
              <a:lnSpc>
                <a:spcPct val="80000"/>
              </a:lnSpc>
              <a:buFontTx/>
              <a:buNone/>
              <a:defRPr/>
            </a:pPr>
            <a:r>
              <a:rPr lang="en-US" sz="2400" kern="1200" dirty="0">
                <a:latin typeface="Arial Rounded MT Bold" pitchFamily="34" charset="0"/>
                <a:cs typeface="Arial" charset="0"/>
              </a:rPr>
              <a:t>Task Group 4aa – Japanese Rate Enhancement (JRE)</a:t>
            </a:r>
          </a:p>
          <a:p>
            <a:pPr marL="609600" indent="-609600" fontAlgn="b">
              <a:lnSpc>
                <a:spcPct val="80000"/>
              </a:lnSpc>
              <a:buFont typeface="+mj-lt"/>
              <a:buAutoNum type="arabicPeriod"/>
              <a:defRPr/>
            </a:pPr>
            <a:r>
              <a:rPr lang="en-US" sz="2400" kern="1200" dirty="0">
                <a:latin typeface="Arial Rounded MT Bold" pitchFamily="34" charset="0"/>
                <a:cs typeface="Arial" charset="0"/>
              </a:rPr>
              <a:t>Draft discussion</a:t>
            </a:r>
          </a:p>
          <a:p>
            <a:pPr marL="609600" indent="-609600" fontAlgn="b">
              <a:lnSpc>
                <a:spcPct val="80000"/>
              </a:lnSpc>
              <a:buFont typeface="+mj-lt"/>
              <a:buAutoNum type="arabicPeriod"/>
              <a:defRPr/>
            </a:pPr>
            <a:r>
              <a:rPr lang="en-US" sz="2400" kern="1200" dirty="0">
                <a:latin typeface="Arial Rounded MT Bold" pitchFamily="34" charset="0"/>
                <a:cs typeface="Arial" charset="0"/>
              </a:rPr>
              <a:t>CA document discussion</a:t>
            </a:r>
          </a:p>
          <a:p>
            <a:pPr marL="609600" indent="-609600" fontAlgn="b">
              <a:lnSpc>
                <a:spcPct val="80000"/>
              </a:lnSpc>
              <a:buFont typeface="+mj-lt"/>
              <a:buAutoNum type="arabicPeriod"/>
              <a:defRPr/>
            </a:pPr>
            <a:endParaRPr lang="en-US" sz="2400" kern="1200" dirty="0">
              <a:latin typeface="Arial Rounded MT Bold" pitchFamily="34" charset="0"/>
              <a:cs typeface="Arial" charset="0"/>
            </a:endParaRPr>
          </a:p>
          <a:p>
            <a:pPr marL="609600" indent="-609600" fontAlgn="b">
              <a:lnSpc>
                <a:spcPct val="80000"/>
              </a:lnSpc>
              <a:buFontTx/>
              <a:buNone/>
              <a:defRPr/>
            </a:pPr>
            <a:r>
              <a:rPr lang="en-US" sz="2400" kern="1200" dirty="0">
                <a:latin typeface="Arial Rounded MT Bold" pitchFamily="34" charset="0"/>
                <a:cs typeface="Arial" charset="0"/>
              </a:rPr>
              <a:t>TASK GROUP 4y –Security Next Generation (SECN)</a:t>
            </a:r>
          </a:p>
          <a:p>
            <a:pPr marL="685800" indent="-676275" fontAlgn="b">
              <a:lnSpc>
                <a:spcPct val="80000"/>
              </a:lnSpc>
              <a:buFontTx/>
              <a:buAutoNum type="arabicPeriod"/>
              <a:defRPr/>
            </a:pPr>
            <a:r>
              <a:rPr lang="en-US" sz="2200" dirty="0">
                <a:latin typeface="Arial Rounded MT Bold" pitchFamily="34" charset="0"/>
                <a:ea typeface="ＭＳ Ｐゴシック" pitchFamily="34" charset="-128"/>
                <a:cs typeface="Arial" pitchFamily="34" charset="0"/>
              </a:rPr>
              <a:t>Incorporation of accepted and revised comments to P802.15.4y/D2 shortly and CRG will review and commit revised draft to recirculation</a:t>
            </a:r>
          </a:p>
          <a:p>
            <a:pPr marL="685800" indent="-676275" fontAlgn="b">
              <a:lnSpc>
                <a:spcPct val="80000"/>
              </a:lnSpc>
              <a:buFontTx/>
              <a:buAutoNum type="arabicPeriod"/>
              <a:defRPr/>
            </a:pPr>
            <a:r>
              <a:rPr lang="en-US" sz="2200" dirty="0">
                <a:latin typeface="Arial Rounded MT Bold" pitchFamily="34" charset="0"/>
                <a:ea typeface="ＭＳ Ｐゴシック" pitchFamily="34" charset="-128"/>
                <a:cs typeface="Arial" pitchFamily="34" charset="0"/>
              </a:rPr>
              <a:t>Comment resolution on SA ballot draft when the ballot closes.</a:t>
            </a:r>
          </a:p>
          <a:p>
            <a:pPr marL="685800" indent="-676275" fontAlgn="b">
              <a:lnSpc>
                <a:spcPct val="80000"/>
              </a:lnSpc>
              <a:buFontTx/>
              <a:buAutoNum type="arabicPeriod"/>
              <a:defRPr/>
            </a:pPr>
            <a:r>
              <a:rPr lang="en-US" sz="2200" dirty="0">
                <a:latin typeface="Arial Rounded MT Bold" pitchFamily="34" charset="0"/>
                <a:ea typeface="ＭＳ Ｐゴシック" pitchFamily="34" charset="-128"/>
                <a:cs typeface="Arial" pitchFamily="34" charset="0"/>
              </a:rPr>
              <a:t>Recirculation(s) of SA Ballot draft as needed</a:t>
            </a:r>
          </a:p>
          <a:p>
            <a:pPr marL="685800" indent="-676275" fontAlgn="b">
              <a:lnSpc>
                <a:spcPct val="80000"/>
              </a:lnSpc>
              <a:buFontTx/>
              <a:buAutoNum type="arabicPeriod"/>
              <a:defRPr/>
            </a:pPr>
            <a:r>
              <a:rPr lang="en-US" sz="2200" dirty="0">
                <a:latin typeface="Arial Rounded MT Bold" pitchFamily="34" charset="0"/>
                <a:ea typeface="ＭＳ Ｐゴシック" pitchFamily="34" charset="-128"/>
                <a:cs typeface="Arial" pitchFamily="34" charset="0"/>
              </a:rPr>
              <a:t>TG Motion to form CRG</a:t>
            </a:r>
            <a:endParaRPr lang="en-US" sz="2400" dirty="0">
              <a:latin typeface="Arial Rounded MT Bold" pitchFamily="34" charset="0"/>
              <a:cs typeface="Times New Roman" pitchFamily="18" charset="0"/>
            </a:endParaRPr>
          </a:p>
          <a:p>
            <a:pPr marL="9525" indent="0" fontAlgn="b">
              <a:lnSpc>
                <a:spcPct val="80000"/>
              </a:lnSpc>
              <a:spcAft>
                <a:spcPts val="1200"/>
              </a:spcAft>
              <a:buNone/>
              <a:defRPr/>
            </a:pPr>
            <a:endParaRPr lang="en-US" sz="2200" dirty="0">
              <a:latin typeface="Arial Rounded MT Bold" pitchFamily="34" charset="0"/>
              <a:ea typeface="ＭＳ Ｐゴシック" pitchFamily="34" charset="-128"/>
              <a:cs typeface="Arial" pitchFamily="34" charset="0"/>
            </a:endParaRPr>
          </a:p>
        </p:txBody>
      </p:sp>
      <p:sp>
        <p:nvSpPr>
          <p:cNvPr id="3" name="AutoShape 2" descr="2520540b.jpg">
            <a:extLst>
              <a:ext uri="{FF2B5EF4-FFF2-40B4-BE49-F238E27FC236}">
                <a16:creationId xmlns:a16="http://schemas.microsoft.com/office/drawing/2014/main" id="{8AD9B11F-031B-3342-99A6-AA934806DF7C}"/>
              </a:ext>
            </a:extLst>
          </p:cNvPr>
          <p:cNvSpPr>
            <a:spLocks noChangeAspect="1" noChangeArrowheads="1"/>
          </p:cNvSpPr>
          <p:nvPr/>
        </p:nvSpPr>
        <p:spPr bwMode="auto">
          <a:xfrm>
            <a:off x="92075" y="-4556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838200" y="280566"/>
            <a:ext cx="77724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ctr">
              <a:buSzPct val="100000"/>
              <a:defRPr/>
            </a:pPr>
            <a:r>
              <a:rPr lang="en-US" sz="3200" dirty="0"/>
              <a:t>WG Motion</a:t>
            </a:r>
          </a:p>
        </p:txBody>
      </p:sp>
      <p:sp>
        <p:nvSpPr>
          <p:cNvPr id="5124" name="Text Box 4"/>
          <p:cNvSpPr txBox="1">
            <a:spLocks noChangeArrowheads="1"/>
          </p:cNvSpPr>
          <p:nvPr/>
        </p:nvSpPr>
        <p:spPr bwMode="auto">
          <a:xfrm>
            <a:off x="457200" y="890166"/>
            <a:ext cx="8153400" cy="442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92160" tIns="46080" rIns="92160" bIns="46080"/>
          <a:lstStyle>
            <a:lvl1pPr marL="342900" indent="-334963"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1pPr>
            <a:lvl2pPr marL="45720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2pPr>
            <a:lvl3pPr marL="857250"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3pPr>
            <a:lvl4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4pPr>
            <a:lvl5pPr eaLnBrk="0" hangingPunc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5pPr>
            <a:lvl6pPr marL="25146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6pPr>
            <a:lvl7pPr marL="29718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7pPr>
            <a:lvl8pPr marL="34290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8pPr>
            <a:lvl9pPr marL="3886200" indent="-228600" defTabSz="449263" eaLnBrk="0" fontAlgn="base" hangingPunct="0">
              <a:spcBef>
                <a:spcPct val="0"/>
              </a:spcBef>
              <a:spcAft>
                <a:spcPct val="0"/>
              </a:spcAft>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200">
                <a:solidFill>
                  <a:schemeClr val="bg1"/>
                </a:solidFill>
                <a:latin typeface="Times New Roman" charset="0"/>
                <a:ea typeface="MS PGothic" charset="-128"/>
              </a:defRPr>
            </a:lvl9pPr>
          </a:lstStyle>
          <a:p>
            <a:r>
              <a:rPr lang="en-US" sz="2400" dirty="0">
                <a:solidFill>
                  <a:schemeClr val="tx1"/>
                </a:solidFill>
              </a:rPr>
              <a:t>WG CRG Motion </a:t>
            </a:r>
          </a:p>
          <a:p>
            <a:r>
              <a:rPr lang="en-US" altLang="en-US" sz="2400" i="1" dirty="0">
                <a:solidFill>
                  <a:schemeClr val="tx1"/>
                </a:solidFill>
              </a:rPr>
              <a:t>Move that </a:t>
            </a:r>
            <a:r>
              <a:rPr lang="en-US" sz="2400" i="1" dirty="0">
                <a:solidFill>
                  <a:schemeClr val="tx1"/>
                </a:solidFill>
              </a:rPr>
              <a:t>TG4y requests 802.15 WG </a:t>
            </a:r>
            <a:r>
              <a:rPr lang="en-US" altLang="en-US" sz="2400" i="1" dirty="0">
                <a:solidFill>
                  <a:schemeClr val="tx1"/>
                </a:solidFill>
              </a:rPr>
              <a:t>approve the formation of a Comment Resolution Group (CRG) </a:t>
            </a:r>
            <a:r>
              <a:rPr lang="en-US" sz="2400" i="1" dirty="0">
                <a:solidFill>
                  <a:schemeClr val="tx1"/>
                </a:solidFill>
              </a:rPr>
              <a:t>for the SA balloting of the P802.15.4y-D4 </a:t>
            </a:r>
            <a:r>
              <a:rPr lang="en-US" altLang="en-US" sz="2400" i="1" dirty="0">
                <a:solidFill>
                  <a:schemeClr val="tx1"/>
                </a:solidFill>
              </a:rPr>
              <a:t>with the following membership: </a:t>
            </a:r>
            <a:r>
              <a:rPr lang="en-US" sz="2400" i="1" dirty="0">
                <a:solidFill>
                  <a:schemeClr val="tx1"/>
                </a:solidFill>
              </a:rPr>
              <a:t>Don Sturek (As Chair), </a:t>
            </a:r>
            <a:r>
              <a:rPr lang="en-US" sz="2400" i="1" dirty="0" err="1">
                <a:solidFill>
                  <a:schemeClr val="tx1"/>
                </a:solidFill>
              </a:rPr>
              <a:t>Tero</a:t>
            </a:r>
            <a:r>
              <a:rPr lang="en-US" sz="2400" i="1" dirty="0">
                <a:solidFill>
                  <a:schemeClr val="tx1"/>
                </a:solidFill>
              </a:rPr>
              <a:t> </a:t>
            </a:r>
            <a:r>
              <a:rPr lang="en-US" sz="2400" i="1" dirty="0" err="1">
                <a:solidFill>
                  <a:schemeClr val="tx1"/>
                </a:solidFill>
              </a:rPr>
              <a:t>Kivinen</a:t>
            </a:r>
            <a:r>
              <a:rPr lang="en-US" sz="2400" i="1" dirty="0">
                <a:solidFill>
                  <a:schemeClr val="tx1"/>
                </a:solidFill>
              </a:rPr>
              <a:t>, Peter Yee, Ruben Salazar.</a:t>
            </a:r>
            <a:r>
              <a:rPr lang="en-US" altLang="en-US" sz="2400" i="1" dirty="0">
                <a:solidFill>
                  <a:schemeClr val="tx1"/>
                </a:solidFill>
              </a:rPr>
              <a:t> </a:t>
            </a:r>
            <a:r>
              <a:rPr lang="en-US" altLang="en-US" sz="2400" i="1" dirty="0">
                <a:solidFill>
                  <a:srgbClr val="000000"/>
                </a:solidFill>
              </a:rPr>
              <a:t>The 802.15.4y CRG is authorized to approve comment resolutions </a:t>
            </a:r>
            <a:r>
              <a:rPr lang="en-US" sz="2400" i="1" dirty="0">
                <a:solidFill>
                  <a:schemeClr val="tx1"/>
                </a:solidFill>
              </a:rPr>
              <a:t>and to approve the start of recirculation ballots of the revised draft on behalf of </a:t>
            </a:r>
            <a:r>
              <a:rPr lang="en-US" altLang="en-US" sz="2400" i="1" dirty="0">
                <a:solidFill>
                  <a:schemeClr val="tx1"/>
                </a:solidFill>
              </a:rPr>
              <a:t>802.15 </a:t>
            </a:r>
            <a:r>
              <a:rPr lang="en-US" altLang="en-US" sz="2400" i="1" dirty="0">
                <a:solidFill>
                  <a:srgbClr val="000000"/>
                </a:solidFill>
              </a:rPr>
              <a:t>WG. Comment resolution on ballots between sessions will be conducted via reflector email and via teleconferences announced to the reflector as per the LMSC 802 WG P&amp;P</a:t>
            </a:r>
          </a:p>
          <a:p>
            <a:endParaRPr lang="en-US" altLang="en-US" sz="2400" dirty="0">
              <a:solidFill>
                <a:srgbClr val="000000"/>
              </a:solidFill>
            </a:endParaRPr>
          </a:p>
          <a:p>
            <a:pPr lvl="2" eaLnBrk="1" hangingPunct="1">
              <a:spcBef>
                <a:spcPts val="375"/>
              </a:spcBef>
              <a:buSzPct val="100000"/>
            </a:pPr>
            <a:r>
              <a:rPr lang="en-US" altLang="en-US" sz="2000" dirty="0">
                <a:solidFill>
                  <a:srgbClr val="000000"/>
                </a:solidFill>
              </a:rPr>
              <a:t>Moved By:  </a:t>
            </a:r>
          </a:p>
          <a:p>
            <a:pPr lvl="2" eaLnBrk="1" hangingPunct="1">
              <a:spcBef>
                <a:spcPts val="375"/>
              </a:spcBef>
              <a:buSzPct val="100000"/>
            </a:pPr>
            <a:r>
              <a:rPr lang="en-US" altLang="en-US" sz="2000" dirty="0">
                <a:solidFill>
                  <a:srgbClr val="000000"/>
                </a:solidFill>
              </a:rPr>
              <a:t>Seconded By:   </a:t>
            </a:r>
          </a:p>
        </p:txBody>
      </p:sp>
      <p:sp>
        <p:nvSpPr>
          <p:cNvPr id="5" name="Footer Placeholder 5"/>
          <p:cNvSpPr>
            <a:spLocks noGrp="1"/>
          </p:cNvSpPr>
          <p:nvPr>
            <p:ph type="ftr" sz="quarter" idx="11"/>
          </p:nvPr>
        </p:nvSpPr>
        <p:spPr>
          <a:xfrm>
            <a:off x="5143500" y="6475413"/>
            <a:ext cx="3467100" cy="184150"/>
          </a:xfrm>
        </p:spPr>
        <p:txBody>
          <a:bodyPr/>
          <a:lstStyle/>
          <a:p>
            <a:pPr>
              <a:defRPr/>
            </a:pPr>
            <a:r>
              <a:rPr lang="en-US"/>
              <a:t>Pat Kinney, Kinney Consulting</a:t>
            </a:r>
            <a:endParaRPr lang="en-US" dirty="0"/>
          </a:p>
        </p:txBody>
      </p:sp>
      <p:sp>
        <p:nvSpPr>
          <p:cNvPr id="6" name="Date Placeholder 3"/>
          <p:cNvSpPr>
            <a:spLocks noGrp="1"/>
          </p:cNvSpPr>
          <p:nvPr>
            <p:ph type="dt" sz="half" idx="10"/>
          </p:nvPr>
        </p:nvSpPr>
        <p:spPr>
          <a:xfrm>
            <a:off x="685800" y="381000"/>
            <a:ext cx="1600200" cy="215900"/>
          </a:xfrm>
        </p:spPr>
        <p:txBody>
          <a:bodyPr/>
          <a:lstStyle/>
          <a:p>
            <a:pPr>
              <a:defRPr/>
            </a:pPr>
            <a:r>
              <a:rPr lang="en-US" altLang="ko-KR"/>
              <a:t>March 2021</a:t>
            </a:r>
            <a:endParaRPr lang="en-US" altLang="ko-KR" dirty="0"/>
          </a:p>
        </p:txBody>
      </p:sp>
      <p:sp>
        <p:nvSpPr>
          <p:cNvPr id="7" name="Slide Number Placeholder 5"/>
          <p:cNvSpPr>
            <a:spLocks noGrp="1"/>
          </p:cNvSpPr>
          <p:nvPr>
            <p:ph type="sldNum" sz="quarter" idx="12"/>
          </p:nvPr>
        </p:nvSpPr>
        <p:spPr>
          <a:xfrm>
            <a:off x="4355594" y="6475413"/>
            <a:ext cx="432812" cy="184666"/>
          </a:xfrm>
        </p:spPr>
        <p:txBody>
          <a:bodyPr/>
          <a:lstStyle/>
          <a:p>
            <a:pPr>
              <a:defRPr/>
            </a:pPr>
            <a:r>
              <a:rPr lang="en-US" altLang="ko-KR"/>
              <a:t>Slide 3</a:t>
            </a:r>
            <a:endParaRPr lang="en-US" altLang="ko-KR" dirty="0"/>
          </a:p>
        </p:txBody>
      </p:sp>
    </p:spTree>
    <p:extLst>
      <p:ext uri="{BB962C8B-B14F-4D97-AF65-F5344CB8AC3E}">
        <p14:creationId xmlns:p14="http://schemas.microsoft.com/office/powerpoint/2010/main" val="153614333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762000" y="1371600"/>
            <a:ext cx="7632848" cy="3816424"/>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b="1" dirty="0">
                <a:ea typeface="ＭＳ Ｐゴシック" pitchFamily="50" charset="-128"/>
              </a:rPr>
              <a:t>IEEE 802.15.7a Higher Rate, Longer Range OCC TG</a:t>
            </a:r>
            <a:br>
              <a:rPr lang="en-US" altLang="ja-JP" b="1" dirty="0">
                <a:ea typeface="ＭＳ Ｐゴシック" pitchFamily="50" charset="-128"/>
              </a:rPr>
            </a:br>
            <a:br>
              <a:rPr lang="en-US" altLang="ja-JP" b="1" dirty="0">
                <a:ea typeface="ＭＳ Ｐゴシック" pitchFamily="50" charset="-128"/>
              </a:rPr>
            </a:br>
            <a:r>
              <a:rPr lang="en-US" altLang="ja-JP"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 </a:t>
            </a:r>
            <a:br>
              <a:rPr lang="en-US" altLang="ja-JP" dirty="0">
                <a:ea typeface="ＭＳ Ｐゴシック" pitchFamily="50" charset="-128"/>
              </a:rPr>
            </a:br>
            <a:r>
              <a:rPr lang="en-US" altLang="ja-JP" dirty="0">
                <a:ea typeface="ＭＳ Ｐゴシック" pitchFamily="50" charset="-128"/>
              </a:rPr>
              <a:t>March 17, 2021</a:t>
            </a:r>
            <a:endParaRPr lang="ja-JP" altLang="ja-JP" dirty="0"/>
          </a:p>
        </p:txBody>
      </p:sp>
      <p:sp>
        <p:nvSpPr>
          <p:cNvPr id="2" name="Date Placeholder 1">
            <a:extLst>
              <a:ext uri="{FF2B5EF4-FFF2-40B4-BE49-F238E27FC236}">
                <a16:creationId xmlns:a16="http://schemas.microsoft.com/office/drawing/2014/main" id="{0B381AA7-5D4C-2E43-AB22-C583C831B9C5}"/>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391E8E5A-01FF-DA47-95E3-3B548D558834}"/>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DA11BBDF-38CD-6642-90A7-A3C3EAB232CA}"/>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31</a:t>
            </a:fld>
            <a:endParaRPr lang="en-US"/>
          </a:p>
        </p:txBody>
      </p:sp>
    </p:spTree>
    <p:extLst>
      <p:ext uri="{BB962C8B-B14F-4D97-AF65-F5344CB8AC3E}">
        <p14:creationId xmlns:p14="http://schemas.microsoft.com/office/powerpoint/2010/main" val="3507418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251520" y="1406136"/>
            <a:ext cx="8640960" cy="4539208"/>
          </a:xfrm>
          <a:ln/>
        </p:spPr>
        <p:txBody>
          <a:bodyPr>
            <a:normAutofit lnSpcReduction="10000"/>
          </a:bodyPr>
          <a:lstStyle/>
          <a:p>
            <a:pPr algn="just"/>
            <a:r>
              <a:rPr lang="en-US" altLang="ja-JP" sz="2800" dirty="0">
                <a:latin typeface="Times New Roman" panose="02020603050405020304" pitchFamily="18" charset="0"/>
                <a:cs typeface="Times New Roman" panose="02020603050405020304" pitchFamily="18" charset="0"/>
              </a:rPr>
              <a:t>3 Slots (on Thur., Fri., and Tues.)</a:t>
            </a:r>
          </a:p>
          <a:p>
            <a:pPr algn="just"/>
            <a:r>
              <a:rPr lang="en-US" altLang="ja-JP" sz="2800" dirty="0">
                <a:latin typeface="Times New Roman" panose="02020603050405020304" pitchFamily="18" charset="0"/>
                <a:cs typeface="Times New Roman" panose="02020603050405020304" pitchFamily="18" charset="0"/>
              </a:rPr>
              <a:t>Completed Technical Considerations Document</a:t>
            </a:r>
          </a:p>
          <a:p>
            <a:pPr algn="just"/>
            <a:r>
              <a:rPr lang="en-US" altLang="ja-JP" sz="2800" dirty="0">
                <a:latin typeface="Times New Roman" panose="02020603050405020304" pitchFamily="18" charset="0"/>
                <a:cs typeface="Times New Roman" panose="02020603050405020304" pitchFamily="18" charset="0"/>
              </a:rPr>
              <a:t>Completed Call for Proposals</a:t>
            </a:r>
          </a:p>
          <a:p>
            <a:pPr algn="just"/>
            <a:endParaRPr lang="en-US" altLang="ja-JP" sz="2800" dirty="0">
              <a:latin typeface="Times New Roman" panose="02020603050405020304" pitchFamily="18" charset="0"/>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1</a:t>
            </a:r>
            <a:r>
              <a:rPr lang="en-US" altLang="ja-JP" sz="2800" baseline="30000" dirty="0">
                <a:latin typeface="Times New Roman" panose="02020603050405020304" pitchFamily="18" charset="0"/>
                <a:cs typeface="Times New Roman" panose="02020603050405020304" pitchFamily="18" charset="0"/>
              </a:rPr>
              <a:t>st</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400" dirty="0">
                <a:latin typeface="Times New Roman" panose="02020603050405020304" pitchFamily="18" charset="0"/>
                <a:cs typeface="Times New Roman" panose="02020603050405020304" pitchFamily="18" charset="0"/>
              </a:rPr>
              <a:t>Call for Contributions</a:t>
            </a:r>
          </a:p>
          <a:p>
            <a:pPr lvl="1" algn="just"/>
            <a:r>
              <a:rPr lang="en-US" altLang="ja-JP" sz="2400" dirty="0">
                <a:latin typeface="Times New Roman" panose="02020603050405020304" pitchFamily="18" charset="0"/>
                <a:cs typeface="Times New Roman" panose="02020603050405020304" pitchFamily="18" charset="0"/>
              </a:rPr>
              <a:t>Update Technical Considerations Document (065-01)</a:t>
            </a:r>
          </a:p>
          <a:p>
            <a:pPr lvl="1" algn="just"/>
            <a:r>
              <a:rPr lang="en-US" altLang="ja-JP" sz="2400" dirty="0">
                <a:latin typeface="Times New Roman" panose="02020603050405020304" pitchFamily="18" charset="0"/>
                <a:cs typeface="Times New Roman" panose="02020603050405020304" pitchFamily="18" charset="0"/>
              </a:rPr>
              <a:t>Hear presentation (1 contribution)</a:t>
            </a:r>
          </a:p>
          <a:p>
            <a:pPr lvl="2" algn="just"/>
            <a:r>
              <a:rPr lang="en-US" altLang="ja-JP" sz="2000" dirty="0">
                <a:latin typeface="Times New Roman" panose="02020603050405020304" pitchFamily="18" charset="0"/>
                <a:cs typeface="Times New Roman" panose="02020603050405020304" pitchFamily="18" charset="0"/>
              </a:rPr>
              <a:t>Promising of OFDM waveform for OCC system based on rolling shutter effect (160-02)</a:t>
            </a:r>
            <a:endParaRPr lang="en-US" altLang="ja-JP" sz="28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0881C8AD-FD13-D842-8B79-8A0FFFF4B9A3}"/>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4614E204-3F7D-6941-AE42-95177C17471F}"/>
              </a:ext>
            </a:extLst>
          </p:cNvPr>
          <p:cNvSpPr>
            <a:spLocks noGrp="1"/>
          </p:cNvSpPr>
          <p:nvPr>
            <p:ph type="ftr" sz="quarter" idx="11"/>
          </p:nvPr>
        </p:nvSpPr>
        <p:spPr/>
        <p:txBody>
          <a:bodyPr/>
          <a:lstStyle/>
          <a:p>
            <a:pPr>
              <a:defRPr/>
            </a:pPr>
            <a:r>
              <a:rPr lang="en-US"/>
              <a:t>Pat Kinney, Kinney Consulting</a:t>
            </a:r>
          </a:p>
        </p:txBody>
      </p:sp>
      <p:sp>
        <p:nvSpPr>
          <p:cNvPr id="5" name="Slide Number Placeholder 4">
            <a:extLst>
              <a:ext uri="{FF2B5EF4-FFF2-40B4-BE49-F238E27FC236}">
                <a16:creationId xmlns:a16="http://schemas.microsoft.com/office/drawing/2014/main" id="{675DD48C-FE84-A647-BD75-F229A49FBE9A}"/>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32</a:t>
            </a:fld>
            <a:endParaRPr lang="en-US"/>
          </a:p>
        </p:txBody>
      </p:sp>
    </p:spTree>
    <p:extLst>
      <p:ext uri="{BB962C8B-B14F-4D97-AF65-F5344CB8AC3E}">
        <p14:creationId xmlns:p14="http://schemas.microsoft.com/office/powerpoint/2010/main" val="558941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251520" y="1406136"/>
            <a:ext cx="8640960" cy="4539208"/>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2</a:t>
            </a:r>
            <a:r>
              <a:rPr lang="en-US" altLang="ja-JP" sz="2800" baseline="30000" dirty="0">
                <a:latin typeface="Times New Roman" panose="02020603050405020304" pitchFamily="18" charset="0"/>
                <a:cs typeface="Times New Roman" panose="02020603050405020304" pitchFamily="18" charset="0"/>
              </a:rPr>
              <a:t>nd</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400" dirty="0">
                <a:latin typeface="Times New Roman" panose="02020603050405020304" pitchFamily="18" charset="0"/>
                <a:cs typeface="Times New Roman" panose="02020603050405020304" pitchFamily="18" charset="0"/>
              </a:rPr>
              <a:t>Hear presentation (1 contribution):</a:t>
            </a:r>
          </a:p>
          <a:p>
            <a:pPr marL="1085850" lvl="1" algn="just">
              <a:buFont typeface="Arial" panose="020B0604020202020204" pitchFamily="34" charset="0"/>
              <a:buChar char="•"/>
            </a:pPr>
            <a:r>
              <a:rPr lang="en-US" altLang="ja-JP" sz="2400" dirty="0">
                <a:latin typeface="Times New Roman" panose="02020603050405020304" pitchFamily="18" charset="0"/>
                <a:cs typeface="Times New Roman" panose="02020603050405020304" pitchFamily="18" charset="0"/>
              </a:rPr>
              <a:t>Discussion on the Issues of Communication Range in TG7a TCD (165-00)</a:t>
            </a:r>
          </a:p>
          <a:p>
            <a:pPr lvl="1" algn="just"/>
            <a:r>
              <a:rPr lang="en-US" altLang="ja-JP" sz="2400" dirty="0">
                <a:latin typeface="Times New Roman" panose="02020603050405020304" pitchFamily="18" charset="0"/>
                <a:cs typeface="Times New Roman" panose="02020603050405020304" pitchFamily="18" charset="0"/>
              </a:rPr>
              <a:t>Update Technical Considerations Document (065-01)</a:t>
            </a:r>
          </a:p>
          <a:p>
            <a:pPr lvl="1" algn="just"/>
            <a:r>
              <a:rPr lang="en-US" altLang="ja-JP" sz="2400" dirty="0">
                <a:latin typeface="Times New Roman" panose="02020603050405020304" pitchFamily="18" charset="0"/>
                <a:cs typeface="Times New Roman" panose="02020603050405020304" pitchFamily="18" charset="0"/>
              </a:rPr>
              <a:t>Update Call for Proposals</a:t>
            </a:r>
          </a:p>
          <a:p>
            <a:pPr lvl="1" algn="just"/>
            <a:endParaRPr lang="en-US" altLang="ja-JP" sz="24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41A1F04E-8670-0043-84EE-E2B6A12D6CAF}"/>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B18225D2-9EB7-C24F-B74C-092ECE7CA1B9}"/>
              </a:ext>
            </a:extLst>
          </p:cNvPr>
          <p:cNvSpPr>
            <a:spLocks noGrp="1"/>
          </p:cNvSpPr>
          <p:nvPr>
            <p:ph type="ftr" sz="quarter" idx="11"/>
          </p:nvPr>
        </p:nvSpPr>
        <p:spPr/>
        <p:txBody>
          <a:bodyPr/>
          <a:lstStyle/>
          <a:p>
            <a:pPr>
              <a:defRPr/>
            </a:pPr>
            <a:r>
              <a:rPr lang="en-US"/>
              <a:t>Pat Kinney, Kinney Consulting</a:t>
            </a:r>
          </a:p>
        </p:txBody>
      </p:sp>
      <p:sp>
        <p:nvSpPr>
          <p:cNvPr id="5" name="Slide Number Placeholder 4">
            <a:extLst>
              <a:ext uri="{FF2B5EF4-FFF2-40B4-BE49-F238E27FC236}">
                <a16:creationId xmlns:a16="http://schemas.microsoft.com/office/drawing/2014/main" id="{C2A0430C-F528-C74C-93A2-EDFFC6D03A91}"/>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33</a:t>
            </a:fld>
            <a:endParaRPr lang="en-US"/>
          </a:p>
        </p:txBody>
      </p:sp>
    </p:spTree>
    <p:extLst>
      <p:ext uri="{BB962C8B-B14F-4D97-AF65-F5344CB8AC3E}">
        <p14:creationId xmlns:p14="http://schemas.microsoft.com/office/powerpoint/2010/main" val="30612422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Accomplishment for the meeting</a:t>
            </a:r>
          </a:p>
        </p:txBody>
      </p:sp>
      <p:sp>
        <p:nvSpPr>
          <p:cNvPr id="7" name="Rectangle 3"/>
          <p:cNvSpPr>
            <a:spLocks noGrp="1" noChangeArrowheads="1"/>
          </p:cNvSpPr>
          <p:nvPr>
            <p:ph idx="1"/>
          </p:nvPr>
        </p:nvSpPr>
        <p:spPr>
          <a:xfrm>
            <a:off x="251520" y="1295400"/>
            <a:ext cx="8640960" cy="4953000"/>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3</a:t>
            </a:r>
            <a:r>
              <a:rPr lang="en-US" altLang="ja-JP" sz="2800" baseline="30000" dirty="0">
                <a:latin typeface="Times New Roman" panose="02020603050405020304" pitchFamily="18" charset="0"/>
                <a:cs typeface="Times New Roman" panose="02020603050405020304" pitchFamily="18" charset="0"/>
              </a:rPr>
              <a:t>rd</a:t>
            </a:r>
            <a:r>
              <a:rPr lang="en-US" altLang="ja-JP" sz="2800" dirty="0">
                <a:latin typeface="Times New Roman" panose="02020603050405020304" pitchFamily="18" charset="0"/>
                <a:cs typeface="Times New Roman" panose="02020603050405020304" pitchFamily="18" charset="0"/>
              </a:rPr>
              <a:t> Slot:</a:t>
            </a:r>
          </a:p>
          <a:p>
            <a:pPr lvl="1" algn="just"/>
            <a:r>
              <a:rPr lang="en-US" altLang="ja-JP" sz="2400" dirty="0">
                <a:latin typeface="Times New Roman" panose="02020603050405020304" pitchFamily="18" charset="0"/>
                <a:cs typeface="Times New Roman" panose="02020603050405020304" pitchFamily="18" charset="0"/>
              </a:rPr>
              <a:t>Hear presentations (3 contributions)</a:t>
            </a:r>
          </a:p>
          <a:p>
            <a:pPr lvl="2" algn="just"/>
            <a:r>
              <a:rPr lang="en-US" altLang="ja-JP" sz="2000" dirty="0">
                <a:latin typeface="Times New Roman" panose="02020603050405020304" pitchFamily="18" charset="0"/>
                <a:cs typeface="Times New Roman" panose="02020603050405020304" pitchFamily="18" charset="0"/>
              </a:rPr>
              <a:t>Data Collection from LED Matrix in Different Rotation of LED in Optical Camera Communication (182-00)</a:t>
            </a:r>
          </a:p>
          <a:p>
            <a:pPr lvl="2" algn="just"/>
            <a:r>
              <a:rPr lang="en-US" altLang="ja-JP" sz="2000" dirty="0">
                <a:latin typeface="Times New Roman" panose="02020603050405020304" pitchFamily="18" charset="0"/>
                <a:cs typeface="Times New Roman" panose="02020603050405020304" pitchFamily="18" charset="0"/>
              </a:rPr>
              <a:t>Road curvature estimation from the rear LED shapes of the forwarding vehicle using OCC (183-00)</a:t>
            </a:r>
          </a:p>
          <a:p>
            <a:pPr lvl="2" algn="just"/>
            <a:r>
              <a:rPr lang="en-US" altLang="ja-JP" sz="2000" dirty="0">
                <a:latin typeface="Times New Roman" panose="02020603050405020304" pitchFamily="18" charset="0"/>
                <a:cs typeface="Times New Roman" panose="02020603050405020304" pitchFamily="18" charset="0"/>
              </a:rPr>
              <a:t>Discussion on the Issues of Communication Range in TG7a TCD (165-02)</a:t>
            </a:r>
          </a:p>
          <a:p>
            <a:pPr lvl="1" algn="just"/>
            <a:r>
              <a:rPr lang="en-US" altLang="ja-JP" sz="2400" dirty="0">
                <a:latin typeface="Times New Roman" panose="02020603050405020304" pitchFamily="18" charset="0"/>
                <a:cs typeface="Times New Roman" panose="02020603050405020304" pitchFamily="18" charset="0"/>
              </a:rPr>
              <a:t>Finalized Technical Considerations Document (065-06)</a:t>
            </a:r>
          </a:p>
          <a:p>
            <a:pPr lvl="1" algn="just"/>
            <a:r>
              <a:rPr lang="en-US" altLang="ja-JP" sz="2400" dirty="0">
                <a:latin typeface="Times New Roman" panose="02020603050405020304" pitchFamily="18" charset="0"/>
                <a:cs typeface="Times New Roman" panose="02020603050405020304" pitchFamily="18" charset="0"/>
              </a:rPr>
              <a:t>Finalized Call for Proposals (166-02)</a:t>
            </a:r>
          </a:p>
          <a:p>
            <a:pPr lvl="1" algn="just"/>
            <a:r>
              <a:rPr lang="en-US" altLang="ja-JP" sz="2400" dirty="0">
                <a:latin typeface="Times New Roman" panose="02020603050405020304" pitchFamily="18" charset="0"/>
                <a:cs typeface="Times New Roman" panose="02020603050405020304" pitchFamily="18" charset="0"/>
              </a:rPr>
              <a:t>Update 7a Web Page</a:t>
            </a:r>
          </a:p>
          <a:p>
            <a:pPr lvl="1" algn="just"/>
            <a:r>
              <a:rPr lang="en-US" altLang="ja-JP" sz="2400" dirty="0">
                <a:latin typeface="Times New Roman" panose="02020603050405020304" pitchFamily="18" charset="0"/>
                <a:cs typeface="Times New Roman" panose="02020603050405020304" pitchFamily="18" charset="0"/>
              </a:rPr>
              <a:t>Plan for April (online) and May meeting</a:t>
            </a:r>
          </a:p>
        </p:txBody>
      </p:sp>
      <p:sp>
        <p:nvSpPr>
          <p:cNvPr id="3" name="Date Placeholder 2">
            <a:extLst>
              <a:ext uri="{FF2B5EF4-FFF2-40B4-BE49-F238E27FC236}">
                <a16:creationId xmlns:a16="http://schemas.microsoft.com/office/drawing/2014/main" id="{5D3AA6DC-84A8-5C4F-AB60-48596BC925A5}"/>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50BD5378-2B35-004B-A228-C40DFDDA509D}"/>
              </a:ext>
            </a:extLst>
          </p:cNvPr>
          <p:cNvSpPr>
            <a:spLocks noGrp="1"/>
          </p:cNvSpPr>
          <p:nvPr>
            <p:ph type="ftr" sz="quarter" idx="11"/>
          </p:nvPr>
        </p:nvSpPr>
        <p:spPr/>
        <p:txBody>
          <a:bodyPr/>
          <a:lstStyle/>
          <a:p>
            <a:pPr>
              <a:defRPr/>
            </a:pPr>
            <a:r>
              <a:rPr lang="en-US"/>
              <a:t>Pat Kinney, Kinney Consulting</a:t>
            </a:r>
          </a:p>
        </p:txBody>
      </p:sp>
      <p:sp>
        <p:nvSpPr>
          <p:cNvPr id="5" name="Slide Number Placeholder 4">
            <a:extLst>
              <a:ext uri="{FF2B5EF4-FFF2-40B4-BE49-F238E27FC236}">
                <a16:creationId xmlns:a16="http://schemas.microsoft.com/office/drawing/2014/main" id="{78A85EC9-CC2C-A24D-833E-7C15AAA3AEC2}"/>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34</a:t>
            </a:fld>
            <a:endParaRPr lang="en-US"/>
          </a:p>
        </p:txBody>
      </p:sp>
    </p:spTree>
    <p:extLst>
      <p:ext uri="{BB962C8B-B14F-4D97-AF65-F5344CB8AC3E}">
        <p14:creationId xmlns:p14="http://schemas.microsoft.com/office/powerpoint/2010/main" val="21096785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Call for Proposals</a:t>
            </a:r>
          </a:p>
        </p:txBody>
      </p:sp>
      <p:sp>
        <p:nvSpPr>
          <p:cNvPr id="7" name="Rectangle 3"/>
          <p:cNvSpPr>
            <a:spLocks noGrp="1" noChangeArrowheads="1"/>
          </p:cNvSpPr>
          <p:nvPr>
            <p:ph idx="1"/>
          </p:nvPr>
        </p:nvSpPr>
        <p:spPr>
          <a:xfrm>
            <a:off x="251520" y="1295400"/>
            <a:ext cx="8640960" cy="4953000"/>
          </a:xfrm>
          <a:ln/>
        </p:spPr>
        <p:txBody>
          <a:bodyPr>
            <a:normAutofit/>
          </a:bodyPr>
          <a:lstStyle/>
          <a:p>
            <a:pPr algn="just"/>
            <a:r>
              <a:rPr lang="en-US" altLang="ja-JP" sz="2800" dirty="0">
                <a:latin typeface="Times New Roman" panose="02020603050405020304" pitchFamily="18" charset="0"/>
                <a:cs typeface="Times New Roman" panose="02020603050405020304" pitchFamily="18" charset="0"/>
              </a:rPr>
              <a:t>Call for Proposals</a:t>
            </a:r>
          </a:p>
          <a:p>
            <a:pPr marL="969963" indent="-457200" algn="just">
              <a:buFontTx/>
              <a:buChar char="-"/>
            </a:pPr>
            <a:r>
              <a:rPr lang="en-US" altLang="ja-JP" sz="2800" dirty="0">
                <a:latin typeface="Times New Roman" panose="02020603050405020304" pitchFamily="18" charset="0"/>
                <a:cs typeface="Times New Roman" panose="02020603050405020304" pitchFamily="18" charset="0"/>
              </a:rPr>
              <a:t>Deadline for pre-proposal: May 1, 2021</a:t>
            </a:r>
          </a:p>
          <a:p>
            <a:pPr marL="969963" indent="-457200" algn="just">
              <a:buFontTx/>
              <a:buChar char="-"/>
            </a:pPr>
            <a:r>
              <a:rPr lang="en-US" altLang="ja-JP" sz="2800" dirty="0">
                <a:latin typeface="Times New Roman" panose="02020603050405020304" pitchFamily="18" charset="0"/>
                <a:cs typeface="Times New Roman" panose="02020603050405020304" pitchFamily="18" charset="0"/>
              </a:rPr>
              <a:t>Deadline for proposal: July 10, 2021 (proposals with implementation or simulation results)</a:t>
            </a:r>
          </a:p>
          <a:p>
            <a:pPr marL="969963" indent="-457200" algn="just">
              <a:buFontTx/>
              <a:buChar char="-"/>
            </a:pPr>
            <a:r>
              <a:rPr lang="en-US" altLang="ja-JP" sz="2800" dirty="0">
                <a:latin typeface="Times New Roman" panose="02020603050405020304" pitchFamily="18" charset="0"/>
                <a:cs typeface="Times New Roman" panose="02020603050405020304" pitchFamily="18" charset="0"/>
              </a:rPr>
              <a:t>The latest Technical Considerations Document:</a:t>
            </a:r>
          </a:p>
          <a:p>
            <a:pPr marL="512763" indent="0" algn="just">
              <a:buNone/>
            </a:pPr>
            <a:r>
              <a:rPr lang="en-US" altLang="ja-JP" sz="2000" dirty="0">
                <a:latin typeface="Times New Roman" panose="02020603050405020304" pitchFamily="18" charset="0"/>
                <a:cs typeface="Times New Roman" panose="02020603050405020304" pitchFamily="18" charset="0"/>
                <a:hlinkClick r:id="rId2"/>
              </a:rPr>
              <a:t>https://mentor.ieee.org/802.15/dcn/21/15-21-0065-07-007a-technical-considerations-document.docx</a:t>
            </a:r>
            <a:r>
              <a:rPr lang="en-US" altLang="ja-JP" sz="2000" dirty="0">
                <a:latin typeface="Times New Roman" panose="02020603050405020304" pitchFamily="18" charset="0"/>
                <a:cs typeface="Times New Roman" panose="02020603050405020304" pitchFamily="18" charset="0"/>
              </a:rPr>
              <a:t> </a:t>
            </a:r>
          </a:p>
          <a:p>
            <a:pPr marL="969963" indent="-457200" algn="just">
              <a:buFontTx/>
              <a:buChar char="-"/>
            </a:pPr>
            <a:r>
              <a:rPr lang="en-US" altLang="ja-JP" sz="2800" dirty="0">
                <a:latin typeface="Times New Roman" panose="02020603050405020304" pitchFamily="18" charset="0"/>
                <a:cs typeface="Times New Roman" panose="02020603050405020304" pitchFamily="18" charset="0"/>
              </a:rPr>
              <a:t>The latest Call for Proposals:</a:t>
            </a:r>
          </a:p>
          <a:p>
            <a:pPr marL="512763" indent="0" algn="just">
              <a:buNone/>
            </a:pPr>
            <a:r>
              <a:rPr lang="en-US" altLang="ja-JP" sz="2000" dirty="0">
                <a:latin typeface="Times New Roman" panose="02020603050405020304" pitchFamily="18" charset="0"/>
                <a:cs typeface="Times New Roman" panose="02020603050405020304" pitchFamily="18" charset="0"/>
                <a:hlinkClick r:id="rId3"/>
              </a:rPr>
              <a:t>https://mentor.ieee.org/802.15/dcn/21/15-21-0166-03-007a-tg7a-call-for-proposals-cfp.doc</a:t>
            </a:r>
            <a:r>
              <a:rPr lang="en-US" altLang="ja-JP" sz="2000" dirty="0">
                <a:latin typeface="Times New Roman" panose="02020603050405020304" pitchFamily="18" charset="0"/>
                <a:cs typeface="Times New Roman" panose="02020603050405020304" pitchFamily="18" charset="0"/>
              </a:rPr>
              <a:t> </a:t>
            </a:r>
          </a:p>
          <a:p>
            <a:pPr marL="512763" indent="0" algn="just">
              <a:buNone/>
            </a:pPr>
            <a:endParaRPr lang="en-US" altLang="ja-JP" sz="2000" dirty="0">
              <a:latin typeface="Times New Roman" panose="02020603050405020304" pitchFamily="18" charset="0"/>
              <a:cs typeface="Times New Roman" panose="02020603050405020304" pitchFamily="18" charset="0"/>
              <a:hlinkClick r:id="rId4"/>
            </a:endParaRPr>
          </a:p>
        </p:txBody>
      </p:sp>
      <p:sp>
        <p:nvSpPr>
          <p:cNvPr id="3" name="Date Placeholder 2">
            <a:extLst>
              <a:ext uri="{FF2B5EF4-FFF2-40B4-BE49-F238E27FC236}">
                <a16:creationId xmlns:a16="http://schemas.microsoft.com/office/drawing/2014/main" id="{7281BD7B-B6FF-6849-B47B-38739A40C77A}"/>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14D30D64-F534-CD45-A47A-535357CBB49E}"/>
              </a:ext>
            </a:extLst>
          </p:cNvPr>
          <p:cNvSpPr>
            <a:spLocks noGrp="1"/>
          </p:cNvSpPr>
          <p:nvPr>
            <p:ph type="ftr" sz="quarter" idx="11"/>
          </p:nvPr>
        </p:nvSpPr>
        <p:spPr/>
        <p:txBody>
          <a:bodyPr/>
          <a:lstStyle/>
          <a:p>
            <a:pPr>
              <a:defRPr/>
            </a:pPr>
            <a:r>
              <a:rPr lang="en-US"/>
              <a:t>Pat Kinney, Kinney Consulting</a:t>
            </a:r>
          </a:p>
        </p:txBody>
      </p:sp>
      <p:sp>
        <p:nvSpPr>
          <p:cNvPr id="5" name="Slide Number Placeholder 4">
            <a:extLst>
              <a:ext uri="{FF2B5EF4-FFF2-40B4-BE49-F238E27FC236}">
                <a16:creationId xmlns:a16="http://schemas.microsoft.com/office/drawing/2014/main" id="{5D3E49FF-9648-1C4A-B541-30C1FCCCB193}"/>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35</a:t>
            </a:fld>
            <a:endParaRPr lang="en-US"/>
          </a:p>
        </p:txBody>
      </p:sp>
    </p:spTree>
    <p:extLst>
      <p:ext uri="{BB962C8B-B14F-4D97-AF65-F5344CB8AC3E}">
        <p14:creationId xmlns:p14="http://schemas.microsoft.com/office/powerpoint/2010/main" val="484841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4000" dirty="0">
                <a:latin typeface="Times New Roman" panose="02020603050405020304" pitchFamily="18" charset="0"/>
                <a:cs typeface="Times New Roman" panose="02020603050405020304" pitchFamily="18" charset="0"/>
              </a:rPr>
              <a:t>Plan for April Meeting (Online)</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251520" y="1406136"/>
            <a:ext cx="8640960" cy="4539208"/>
          </a:xfrm>
          <a:ln/>
        </p:spPr>
        <p:txBody>
          <a:bodyPr>
            <a:normAutofit/>
          </a:bodyPr>
          <a:lstStyle/>
          <a:p>
            <a:pPr algn="just">
              <a:lnSpc>
                <a:spcPct val="80000"/>
              </a:lnSpc>
            </a:pPr>
            <a:endParaRPr lang="en-US" altLang="ja-JP" sz="2800" dirty="0">
              <a:latin typeface="Times New Roman" panose="02020603050405020304" pitchFamily="18" charset="0"/>
              <a:ea typeface="ＭＳ Ｐゴシック" pitchFamily="50" charset="-128"/>
              <a:cs typeface="Times New Roman" panose="02020603050405020304" pitchFamily="18" charset="0"/>
            </a:endParaRPr>
          </a:p>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1 slot (7:00 am on April 23, 2020)</a:t>
            </a:r>
            <a:endParaRPr lang="en-US" altLang="ko-KR" sz="2800" dirty="0">
              <a:latin typeface="Times New Roman" panose="02020603050405020304" pitchFamily="18" charset="0"/>
              <a:ea typeface="굴림" pitchFamily="34" charset="-127"/>
              <a:cs typeface="Times New Roman" panose="02020603050405020304" pitchFamily="18" charset="0"/>
            </a:endParaRPr>
          </a:p>
          <a:p>
            <a:pPr algn="just"/>
            <a:endParaRPr lang="en-US" altLang="ja-JP" sz="2800" dirty="0">
              <a:latin typeface="Times New Roman" panose="02020603050405020304" pitchFamily="18" charset="0"/>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Update Technical Considerations Documents (if possible)</a:t>
            </a:r>
            <a:endParaRPr lang="en-US" altLang="ja-JP" sz="20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E98251AD-35E6-C349-A686-9D2AF325FB7C}"/>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E89506A4-D915-4C4B-AAAF-5F4A9598D59D}"/>
              </a:ext>
            </a:extLst>
          </p:cNvPr>
          <p:cNvSpPr>
            <a:spLocks noGrp="1"/>
          </p:cNvSpPr>
          <p:nvPr>
            <p:ph type="ftr" sz="quarter" idx="11"/>
          </p:nvPr>
        </p:nvSpPr>
        <p:spPr/>
        <p:txBody>
          <a:bodyPr/>
          <a:lstStyle/>
          <a:p>
            <a:pPr>
              <a:defRPr/>
            </a:pPr>
            <a:r>
              <a:rPr lang="en-US"/>
              <a:t>Pat Kinney, Kinney Consulting</a:t>
            </a:r>
          </a:p>
        </p:txBody>
      </p:sp>
      <p:sp>
        <p:nvSpPr>
          <p:cNvPr id="5" name="Slide Number Placeholder 4">
            <a:extLst>
              <a:ext uri="{FF2B5EF4-FFF2-40B4-BE49-F238E27FC236}">
                <a16:creationId xmlns:a16="http://schemas.microsoft.com/office/drawing/2014/main" id="{7717D621-A11D-1C43-99A9-C03824D0964F}"/>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36</a:t>
            </a:fld>
            <a:endParaRPr lang="en-US"/>
          </a:p>
        </p:txBody>
      </p:sp>
    </p:spTree>
    <p:extLst>
      <p:ext uri="{BB962C8B-B14F-4D97-AF65-F5344CB8AC3E}">
        <p14:creationId xmlns:p14="http://schemas.microsoft.com/office/powerpoint/2010/main" val="462063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ja-JP" sz="4000" dirty="0">
                <a:latin typeface="Times New Roman" panose="02020603050405020304" pitchFamily="18" charset="0"/>
                <a:cs typeface="Times New Roman" panose="02020603050405020304" pitchFamily="18" charset="0"/>
              </a:rPr>
              <a:t>Plan for May Meeting</a:t>
            </a:r>
            <a:endParaRPr lang="en-US" sz="4000" dirty="0">
              <a:latin typeface="Times New Roman" panose="02020603050405020304" pitchFamily="18" charset="0"/>
              <a:cs typeface="Times New Roman" panose="02020603050405020304" pitchFamily="18" charset="0"/>
            </a:endParaRPr>
          </a:p>
        </p:txBody>
      </p:sp>
      <p:sp>
        <p:nvSpPr>
          <p:cNvPr id="7" name="Rectangle 3"/>
          <p:cNvSpPr>
            <a:spLocks noGrp="1" noChangeArrowheads="1"/>
          </p:cNvSpPr>
          <p:nvPr>
            <p:ph idx="1"/>
          </p:nvPr>
        </p:nvSpPr>
        <p:spPr>
          <a:xfrm>
            <a:off x="251520" y="1406136"/>
            <a:ext cx="8640960" cy="4539208"/>
          </a:xfrm>
          <a:ln/>
        </p:spPr>
        <p:txBody>
          <a:bodyPr>
            <a:normAutofit/>
          </a:bodyPr>
          <a:lstStyle/>
          <a:p>
            <a:pPr algn="just">
              <a:lnSpc>
                <a:spcPct val="80000"/>
              </a:lnSpc>
            </a:pPr>
            <a:r>
              <a:rPr lang="en-US" altLang="ja-JP" sz="2800" dirty="0">
                <a:latin typeface="Times New Roman" panose="02020603050405020304" pitchFamily="18" charset="0"/>
                <a:ea typeface="ＭＳ Ｐゴシック" pitchFamily="50" charset="-128"/>
                <a:cs typeface="Times New Roman" panose="02020603050405020304" pitchFamily="18" charset="0"/>
              </a:rPr>
              <a:t>4 slots (8:00 am on Mon., Tue., Wed., and Thur.)</a:t>
            </a:r>
            <a:endParaRPr lang="en-US" altLang="ko-KR" sz="2800" dirty="0">
              <a:latin typeface="Times New Roman" panose="02020603050405020304" pitchFamily="18" charset="0"/>
              <a:ea typeface="굴림" pitchFamily="34" charset="-127"/>
              <a:cs typeface="Times New Roman" panose="02020603050405020304" pitchFamily="18" charset="0"/>
            </a:endParaRPr>
          </a:p>
          <a:p>
            <a:pPr algn="just"/>
            <a:r>
              <a:rPr lang="en-US" altLang="ja-JP" sz="2800" dirty="0">
                <a:latin typeface="Times New Roman" panose="02020603050405020304" pitchFamily="18" charset="0"/>
                <a:cs typeface="Times New Roman" panose="02020603050405020304" pitchFamily="18" charset="0"/>
              </a:rPr>
              <a:t>Call for Pre-proposals</a:t>
            </a:r>
          </a:p>
          <a:p>
            <a:pPr lvl="1" algn="just"/>
            <a:r>
              <a:rPr lang="en-US" altLang="ja-JP" sz="2400" dirty="0">
                <a:latin typeface="Times New Roman" panose="02020603050405020304" pitchFamily="18" charset="0"/>
                <a:cs typeface="Times New Roman" panose="02020603050405020304" pitchFamily="18" charset="0"/>
              </a:rPr>
              <a:t>Deadline: May 1, 2021.</a:t>
            </a:r>
          </a:p>
          <a:p>
            <a:pPr lvl="1" algn="just"/>
            <a:r>
              <a:rPr lang="en-US" altLang="ja-JP" sz="2400" dirty="0">
                <a:latin typeface="Times New Roman" panose="02020603050405020304" pitchFamily="18" charset="0"/>
                <a:cs typeface="Times New Roman" panose="02020603050405020304" pitchFamily="18" charset="0"/>
              </a:rPr>
              <a:t>Upload the documents and inform to the Chairman (yjang@kookmin.ac.kr)</a:t>
            </a:r>
          </a:p>
          <a:p>
            <a:pPr algn="just"/>
            <a:r>
              <a:rPr lang="en-US" altLang="ja-JP" sz="2800" dirty="0">
                <a:latin typeface="Times New Roman" panose="02020603050405020304" pitchFamily="18" charset="0"/>
                <a:cs typeface="Times New Roman" panose="02020603050405020304" pitchFamily="18" charset="0"/>
              </a:rPr>
              <a:t>Call for Proposals </a:t>
            </a:r>
            <a:r>
              <a:rPr lang="en-US" altLang="ja-JP" sz="2800" dirty="0">
                <a:latin typeface="Times New Roman" panose="02020603050405020304" pitchFamily="18" charset="0"/>
                <a:cs typeface="Times New Roman" panose="02020603050405020304" pitchFamily="18" charset="0"/>
                <a:sym typeface="Wingdings" panose="05000000000000000000" pitchFamily="2" charset="2"/>
              </a:rPr>
              <a:t>(</a:t>
            </a:r>
            <a:r>
              <a:rPr lang="en-US" altLang="ja-JP" sz="2800" dirty="0">
                <a:latin typeface="Times New Roman" panose="02020603050405020304" pitchFamily="18" charset="0"/>
                <a:cs typeface="Times New Roman" panose="02020603050405020304" pitchFamily="18" charset="0"/>
              </a:rPr>
              <a:t>proposals with implementation or simulation results</a:t>
            </a:r>
            <a:r>
              <a:rPr lang="en-US" altLang="ja-JP" sz="2800" dirty="0">
                <a:latin typeface="Times New Roman" panose="02020603050405020304" pitchFamily="18" charset="0"/>
                <a:cs typeface="Times New Roman" panose="02020603050405020304" pitchFamily="18" charset="0"/>
                <a:sym typeface="Wingdings" panose="05000000000000000000" pitchFamily="2" charset="2"/>
              </a:rPr>
              <a:t>)</a:t>
            </a:r>
          </a:p>
          <a:p>
            <a:pPr lvl="1" algn="just"/>
            <a:r>
              <a:rPr lang="en-US" altLang="ja-JP" sz="2400" dirty="0">
                <a:latin typeface="Times New Roman" panose="02020603050405020304" pitchFamily="18" charset="0"/>
                <a:cs typeface="Times New Roman" panose="02020603050405020304" pitchFamily="18" charset="0"/>
              </a:rPr>
              <a:t>Deadline: July 10, 2021.</a:t>
            </a:r>
          </a:p>
          <a:p>
            <a:pPr lvl="1" algn="just"/>
            <a:r>
              <a:rPr lang="en-US" altLang="ja-JP" sz="2400" dirty="0">
                <a:latin typeface="Times New Roman" panose="02020603050405020304" pitchFamily="18" charset="0"/>
                <a:cs typeface="Times New Roman" panose="02020603050405020304" pitchFamily="18" charset="0"/>
              </a:rPr>
              <a:t>Upload the documents and inform to the Chairman (yjang@kookmin.ac.kr)</a:t>
            </a:r>
          </a:p>
          <a:p>
            <a:pPr marL="0" indent="0" algn="just">
              <a:buNone/>
            </a:pPr>
            <a:endParaRPr lang="en-US" altLang="ja-JP" sz="2000"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EBE68623-1C19-B743-8582-BF7E1B2A0FFA}"/>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55C20E3E-3C73-DF40-A4E1-517071B3ADD3}"/>
              </a:ext>
            </a:extLst>
          </p:cNvPr>
          <p:cNvSpPr>
            <a:spLocks noGrp="1"/>
          </p:cNvSpPr>
          <p:nvPr>
            <p:ph type="ftr" sz="quarter" idx="11"/>
          </p:nvPr>
        </p:nvSpPr>
        <p:spPr/>
        <p:txBody>
          <a:bodyPr/>
          <a:lstStyle/>
          <a:p>
            <a:pPr>
              <a:defRPr/>
            </a:pPr>
            <a:r>
              <a:rPr lang="en-US"/>
              <a:t>Pat Kinney, Kinney Consulting</a:t>
            </a:r>
          </a:p>
        </p:txBody>
      </p:sp>
      <p:sp>
        <p:nvSpPr>
          <p:cNvPr id="5" name="Slide Number Placeholder 4">
            <a:extLst>
              <a:ext uri="{FF2B5EF4-FFF2-40B4-BE49-F238E27FC236}">
                <a16:creationId xmlns:a16="http://schemas.microsoft.com/office/drawing/2014/main" id="{9E75031B-7AED-D547-A90E-C76508C724E6}"/>
              </a:ext>
            </a:extLst>
          </p:cNvPr>
          <p:cNvSpPr>
            <a:spLocks noGrp="1"/>
          </p:cNvSpPr>
          <p:nvPr>
            <p:ph type="sldNum" sz="quarter" idx="12"/>
          </p:nvPr>
        </p:nvSpPr>
        <p:spPr/>
        <p:txBody>
          <a:bodyPr/>
          <a:lstStyle/>
          <a:p>
            <a:pPr>
              <a:defRPr/>
            </a:pPr>
            <a:r>
              <a:rPr lang="en-US"/>
              <a:t>Slide </a:t>
            </a:r>
            <a:fld id="{50F26D4D-007A-4A26-8C44-99A858FCE800}" type="slidenum">
              <a:rPr lang="en-US" smtClean="0"/>
              <a:pPr>
                <a:defRPr/>
              </a:pPr>
              <a:t>37</a:t>
            </a:fld>
            <a:endParaRPr lang="en-US"/>
          </a:p>
        </p:txBody>
      </p:sp>
    </p:spTree>
    <p:extLst>
      <p:ext uri="{BB962C8B-B14F-4D97-AF65-F5344CB8AC3E}">
        <p14:creationId xmlns:p14="http://schemas.microsoft.com/office/powerpoint/2010/main" val="2764671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200" y="273600"/>
            <a:ext cx="8224200" cy="1139760"/>
          </a:xfrm>
          <a:prstGeom prst="rect">
            <a:avLst/>
          </a:prstGeom>
          <a:noFill/>
          <a:ln>
            <a:noFill/>
          </a:ln>
        </p:spPr>
        <p:style>
          <a:lnRef idx="0">
            <a:scrgbClr r="0" g="0" b="0"/>
          </a:lnRef>
          <a:fillRef idx="0">
            <a:scrgbClr r="0" g="0" b="0"/>
          </a:fillRef>
          <a:effectRef idx="0">
            <a:scrgbClr r="0" g="0" b="0"/>
          </a:effectRef>
          <a:fontRef idx="minor"/>
        </p:style>
      </p:sp>
      <p:sp>
        <p:nvSpPr>
          <p:cNvPr id="140" name="CustomShape 2"/>
          <p:cNvSpPr/>
          <p:nvPr/>
        </p:nvSpPr>
        <p:spPr>
          <a:xfrm>
            <a:off x="457200" y="2617560"/>
            <a:ext cx="8224200" cy="194904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3200" b="0" strike="noStrike" spc="-1">
                <a:solidFill>
                  <a:srgbClr val="000000"/>
                </a:solidFill>
                <a:latin typeface="Arial"/>
                <a:ea typeface="DejaVu Sans"/>
              </a:rPr>
              <a:t>Closing report for TG 9ma</a:t>
            </a:r>
            <a:endParaRPr lang="en-US" sz="3200" b="0" strike="noStrike" spc="-1">
              <a:latin typeface="Arial"/>
            </a:endParaRPr>
          </a:p>
          <a:p>
            <a:pPr algn="ctr">
              <a:lnSpc>
                <a:spcPct val="100000"/>
              </a:lnSpc>
            </a:pPr>
            <a:endParaRPr lang="en-US" sz="3200" b="0" strike="noStrike" spc="-1">
              <a:latin typeface="Arial"/>
            </a:endParaRPr>
          </a:p>
          <a:p>
            <a:pPr algn="ctr">
              <a:lnSpc>
                <a:spcPct val="100000"/>
              </a:lnSpc>
            </a:pPr>
            <a:r>
              <a:rPr lang="en-US" sz="3200" b="0" strike="noStrike" spc="-1">
                <a:solidFill>
                  <a:srgbClr val="000000"/>
                </a:solidFill>
                <a:latin typeface="Arial"/>
                <a:ea typeface="DejaVu Sans"/>
              </a:rPr>
              <a:t>March 8, 2021</a:t>
            </a:r>
            <a:endParaRPr lang="en-US" sz="3200" b="0" strike="noStrike" spc="-1">
              <a:latin typeface="Arial"/>
            </a:endParaRPr>
          </a:p>
          <a:p>
            <a:pPr algn="ctr">
              <a:lnSpc>
                <a:spcPct val="100000"/>
              </a:lnSpc>
            </a:pPr>
            <a:r>
              <a:rPr lang="en-US" sz="3200" b="0" strike="noStrike" spc="-1">
                <a:solidFill>
                  <a:srgbClr val="000000"/>
                </a:solidFill>
                <a:latin typeface="Arial"/>
                <a:ea typeface="DejaVu Sans"/>
              </a:rPr>
              <a:t>Tero Kivinen</a:t>
            </a:r>
            <a:endParaRPr lang="en-US" sz="3200" b="0" strike="noStrike" spc="-1">
              <a:latin typeface="Arial"/>
            </a:endParaRPr>
          </a:p>
        </p:txBody>
      </p:sp>
      <p:sp>
        <p:nvSpPr>
          <p:cNvPr id="2" name="Date Placeholder 1">
            <a:extLst>
              <a:ext uri="{FF2B5EF4-FFF2-40B4-BE49-F238E27FC236}">
                <a16:creationId xmlns:a16="http://schemas.microsoft.com/office/drawing/2014/main" id="{164F05D1-EEE1-4044-B813-E59355FECFF7}"/>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9C953728-7AEA-C74A-89D4-0AED6B2C566F}"/>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D286C3A7-8866-0E47-A3D9-00BC03A30BED}"/>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38</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CustomShape 1"/>
          <p:cNvSpPr/>
          <p:nvPr/>
        </p:nvSpPr>
        <p:spPr>
          <a:xfrm>
            <a:off x="685800" y="685440"/>
            <a:ext cx="7764840" cy="1059480"/>
          </a:xfrm>
          <a:prstGeom prst="rect">
            <a:avLst/>
          </a:prstGeom>
          <a:noFill/>
          <a:ln>
            <a:noFill/>
          </a:ln>
        </p:spPr>
        <p:style>
          <a:lnRef idx="0">
            <a:scrgbClr r="0" g="0" b="0"/>
          </a:lnRef>
          <a:fillRef idx="0">
            <a:scrgbClr r="0" g="0" b="0"/>
          </a:fillRef>
          <a:effectRef idx="0">
            <a:scrgbClr r="0" g="0" b="0"/>
          </a:effectRef>
          <a:fontRef idx="minor"/>
        </p:style>
      </p:sp>
      <p:sp>
        <p:nvSpPr>
          <p:cNvPr id="142" name="CustomShape 2"/>
          <p:cNvSpPr/>
          <p:nvPr/>
        </p:nvSpPr>
        <p:spPr>
          <a:xfrm>
            <a:off x="438120" y="602280"/>
            <a:ext cx="82234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Work Plan</a:t>
            </a:r>
            <a:endParaRPr lang="en-US" sz="4400" b="0" strike="noStrike" spc="-1">
              <a:latin typeface="Arial"/>
            </a:endParaRPr>
          </a:p>
        </p:txBody>
      </p:sp>
      <p:sp>
        <p:nvSpPr>
          <p:cNvPr id="143" name="CustomShape 3"/>
          <p:cNvSpPr/>
          <p:nvPr/>
        </p:nvSpPr>
        <p:spPr>
          <a:xfrm>
            <a:off x="457200" y="1604520"/>
            <a:ext cx="8223480" cy="3971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Approve agenda and minutes</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Go through the comments received during Standard Association Ballot recirculation</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Make a motion to submit draft to RevCom</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Form CRG</a:t>
            </a:r>
            <a:endParaRPr lang="en-US" sz="3200" b="0" strike="noStrike" spc="-1">
              <a:latin typeface="Arial"/>
            </a:endParaRPr>
          </a:p>
        </p:txBody>
      </p:sp>
      <p:sp>
        <p:nvSpPr>
          <p:cNvPr id="2" name="Date Placeholder 1">
            <a:extLst>
              <a:ext uri="{FF2B5EF4-FFF2-40B4-BE49-F238E27FC236}">
                <a16:creationId xmlns:a16="http://schemas.microsoft.com/office/drawing/2014/main" id="{38436B37-A072-1A40-BE03-229DD72DC98B}"/>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81AFEE82-7914-8E42-B0F4-B98B8CA04762}"/>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FF089FC9-F538-0C45-83EE-0061BE9772BA}"/>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39</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4"/>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2021</a:t>
            </a:r>
          </a:p>
        </p:txBody>
      </p:sp>
      <p:sp>
        <p:nvSpPr>
          <p:cNvPr id="5123" name="Footer Placeholder 5"/>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5124"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760DFE03-2914-4784-B9E1-2A9209C57472}" type="slidenum">
              <a:rPr lang="en-US" sz="1200" smtClean="0"/>
              <a:pPr>
                <a:defRPr/>
              </a:pPr>
              <a:t>4</a:t>
            </a:fld>
            <a:endParaRPr lang="en-US" sz="1200"/>
          </a:p>
        </p:txBody>
      </p:sp>
      <p:sp>
        <p:nvSpPr>
          <p:cNvPr id="5125" name="Rectangle 4"/>
          <p:cNvSpPr>
            <a:spLocks noGrp="1" noChangeArrowheads="1"/>
          </p:cNvSpPr>
          <p:nvPr>
            <p:ph type="title"/>
          </p:nvPr>
        </p:nvSpPr>
        <p:spPr>
          <a:xfrm>
            <a:off x="685800" y="524133"/>
            <a:ext cx="7772400" cy="701675"/>
          </a:xfrm>
        </p:spPr>
        <p:txBody>
          <a:bodyPr/>
          <a:lstStyle/>
          <a:p>
            <a:pPr>
              <a:defRPr/>
            </a:pPr>
            <a:r>
              <a:rPr lang="en-US" sz="3200" dirty="0"/>
              <a:t>Session Objectives Mar 9 - 17, 2021</a:t>
            </a:r>
          </a:p>
        </p:txBody>
      </p:sp>
      <p:sp>
        <p:nvSpPr>
          <p:cNvPr id="5126" name="Rectangle 3"/>
          <p:cNvSpPr>
            <a:spLocks noGrp="1" noChangeArrowheads="1"/>
          </p:cNvSpPr>
          <p:nvPr>
            <p:ph type="body" sz="half" idx="1"/>
          </p:nvPr>
        </p:nvSpPr>
        <p:spPr>
          <a:xfrm>
            <a:off x="259774" y="1316737"/>
            <a:ext cx="8863149" cy="5275897"/>
          </a:xfrm>
        </p:spPr>
        <p:txBody>
          <a:bodyPr/>
          <a:lstStyle/>
          <a:p>
            <a:pPr marL="0" indent="0" fontAlgn="b">
              <a:spcBef>
                <a:spcPts val="0"/>
              </a:spcBef>
              <a:buFontTx/>
              <a:buNone/>
              <a:defRPr/>
            </a:pPr>
            <a:r>
              <a:rPr lang="en-US" sz="2400" dirty="0">
                <a:latin typeface="Arial Rounded MT Bold" pitchFamily="34" charset="0"/>
                <a:cs typeface="Arial" charset="0"/>
              </a:rPr>
              <a:t>TASK GOUP 7a Optical Camera Communication</a:t>
            </a:r>
          </a:p>
          <a:p>
            <a:pPr marL="0" indent="0" fontAlgn="b">
              <a:spcBef>
                <a:spcPts val="0"/>
              </a:spcBef>
              <a:buFontTx/>
              <a:buNone/>
              <a:defRPr/>
            </a:pPr>
            <a:endParaRPr lang="en-US" sz="800" dirty="0">
              <a:latin typeface="Arial Rounded MT Bold" pitchFamily="34" charset="0"/>
              <a:cs typeface="Arial" charset="0"/>
            </a:endParaRPr>
          </a:p>
          <a:p>
            <a:pPr marL="746125" indent="-398463" fontAlgn="b">
              <a:lnSpc>
                <a:spcPct val="80000"/>
              </a:lnSpc>
              <a:spcBef>
                <a:spcPts val="0"/>
              </a:spcBef>
              <a:spcAft>
                <a:spcPts val="0"/>
              </a:spcAft>
              <a:buFont typeface="+mj-lt"/>
              <a:buAutoNum type="arabicPeriod"/>
              <a:defRPr/>
            </a:pPr>
            <a:r>
              <a:rPr lang="en-US" sz="2400" dirty="0">
                <a:solidFill>
                  <a:srgbClr val="000000"/>
                </a:solidFill>
                <a:latin typeface="Arial Rounded MT Bold" pitchFamily="34" charset="0"/>
                <a:cs typeface="Arial" pitchFamily="34" charset="0"/>
              </a:rPr>
              <a:t>Finalize and approve TCD</a:t>
            </a:r>
          </a:p>
          <a:p>
            <a:pPr marL="746125" indent="-398463" fontAlgn="b">
              <a:lnSpc>
                <a:spcPct val="80000"/>
              </a:lnSpc>
              <a:spcBef>
                <a:spcPts val="0"/>
              </a:spcBef>
              <a:spcAft>
                <a:spcPts val="0"/>
              </a:spcAft>
              <a:buFont typeface="+mj-lt"/>
              <a:buAutoNum type="arabicPeriod"/>
              <a:defRPr/>
            </a:pPr>
            <a:r>
              <a:rPr lang="en-US" sz="2400" dirty="0">
                <a:solidFill>
                  <a:srgbClr val="000000"/>
                </a:solidFill>
                <a:latin typeface="Arial Rounded MT Bold" pitchFamily="34" charset="0"/>
                <a:cs typeface="Arial" pitchFamily="34" charset="0"/>
              </a:rPr>
              <a:t>Start preparation Call for Proposal(CFP) (and challenge to release CFP)</a:t>
            </a:r>
          </a:p>
          <a:p>
            <a:pPr marL="57150" indent="0" fontAlgn="b">
              <a:lnSpc>
                <a:spcPct val="80000"/>
              </a:lnSpc>
              <a:spcBef>
                <a:spcPts val="600"/>
              </a:spcBef>
              <a:spcAft>
                <a:spcPts val="0"/>
              </a:spcAft>
              <a:buNone/>
              <a:defRPr/>
            </a:pPr>
            <a:r>
              <a:rPr lang="en-US" sz="2400" dirty="0">
                <a:latin typeface="Arial Rounded MT Bold" pitchFamily="34" charset="0"/>
                <a:cs typeface="Arial" charset="0"/>
              </a:rPr>
              <a:t>TASK GROUP-9ma 15.9 Revision 1</a:t>
            </a:r>
          </a:p>
          <a:p>
            <a:pPr marL="739775" lvl="2" indent="-406400" fontAlgn="b">
              <a:spcBef>
                <a:spcPts val="0"/>
              </a:spcBef>
              <a:buFont typeface="Times New Roman" pitchFamily="18" charset="0"/>
              <a:buAutoNum type="arabicPeriod"/>
              <a:defRPr/>
            </a:pPr>
            <a:r>
              <a:rPr lang="en-US" sz="2200" dirty="0">
                <a:latin typeface="Arial Rounded MT Bold" pitchFamily="34" charset="0"/>
                <a:cs typeface="Arial" charset="0"/>
              </a:rPr>
              <a:t>Finnish recirculation standard association ballot, and process comments received</a:t>
            </a:r>
          </a:p>
          <a:p>
            <a:pPr marL="739775" lvl="2" indent="-406400" fontAlgn="b">
              <a:spcBef>
                <a:spcPts val="0"/>
              </a:spcBef>
              <a:buFont typeface="Times New Roman" pitchFamily="18" charset="0"/>
              <a:buAutoNum type="arabicPeriod"/>
              <a:defRPr/>
            </a:pPr>
            <a:r>
              <a:rPr lang="en-US" sz="2200" dirty="0">
                <a:latin typeface="Arial Rounded MT Bold" pitchFamily="34" charset="0"/>
                <a:cs typeface="Arial" charset="0"/>
              </a:rPr>
              <a:t>TG Motion to form CRG</a:t>
            </a:r>
          </a:p>
          <a:p>
            <a:pPr marL="57150" lvl="2" indent="0" fontAlgn="b">
              <a:spcBef>
                <a:spcPts val="0"/>
              </a:spcBef>
              <a:buNone/>
              <a:defRPr/>
            </a:pPr>
            <a:r>
              <a:rPr lang="en-US" sz="2400" dirty="0">
                <a:latin typeface="Arial Rounded MT Bold" pitchFamily="34" charset="0"/>
                <a:ea typeface="ＭＳ Ｐゴシック" pitchFamily="34" charset="-128"/>
                <a:cs typeface="Times New Roman" pitchFamily="18" charset="0"/>
              </a:rPr>
              <a:t>TASK GROUP 12 -15.4 Upper Layer Interface (ULI)</a:t>
            </a:r>
            <a:r>
              <a:rPr lang="en-US" dirty="0">
                <a:solidFill>
                  <a:srgbClr val="000000"/>
                </a:solidFill>
                <a:latin typeface="Arial Rounded MT Bold" pitchFamily="34" charset="0"/>
                <a:ea typeface="ＭＳ Ｐゴシック" pitchFamily="34" charset="-128"/>
                <a:cs typeface="Arial" pitchFamily="34" charset="0"/>
              </a:rPr>
              <a:t> </a:t>
            </a:r>
          </a:p>
          <a:p>
            <a:pPr marL="803275" indent="-338138" fontAlgn="b">
              <a:lnSpc>
                <a:spcPct val="80000"/>
              </a:lnSpc>
              <a:spcAft>
                <a:spcPts val="600"/>
              </a:spcAft>
              <a:buFont typeface="Arial" panose="020B0604020202020204" pitchFamily="34" charset="0"/>
              <a:buChar char="•"/>
              <a:defRPr/>
            </a:pPr>
            <a:r>
              <a:rPr lang="en-US" sz="2200" dirty="0">
                <a:solidFill>
                  <a:srgbClr val="000000"/>
                </a:solidFill>
                <a:latin typeface="Arial Rounded MT Bold" pitchFamily="34" charset="0"/>
                <a:ea typeface="ＭＳ Ｐゴシック" pitchFamily="34" charset="-128"/>
                <a:cs typeface="Arial" pitchFamily="34" charset="0"/>
              </a:rPr>
              <a:t>(Not meeting this session)</a:t>
            </a:r>
            <a:endParaRPr lang="en-US" sz="2200" dirty="0">
              <a:latin typeface="Arial Rounded MT Bold" pitchFamily="34" charset="0"/>
              <a:ea typeface="ＭＳ Ｐゴシック" pitchFamily="34" charset="-128"/>
              <a:cs typeface="Times New Roman" pitchFamily="18" charset="0"/>
            </a:endParaRPr>
          </a:p>
          <a:p>
            <a:pPr marL="0" indent="0" fontAlgn="b">
              <a:lnSpc>
                <a:spcPct val="80000"/>
              </a:lnSpc>
              <a:buFontTx/>
              <a:buNone/>
              <a:defRPr/>
            </a:pPr>
            <a:r>
              <a:rPr lang="en-US" sz="2400" dirty="0">
                <a:latin typeface="Arial Rounded MT Bold" pitchFamily="34" charset="0"/>
                <a:ea typeface="ＭＳ Ｐゴシック" pitchFamily="34" charset="-128"/>
                <a:cs typeface="Times New Roman" pitchFamily="18" charset="0"/>
              </a:rPr>
              <a:t>TASK GROUP 13 –Multi Gigabit/sec OWC</a:t>
            </a:r>
          </a:p>
          <a:p>
            <a:pPr marL="742950" lvl="2" indent="-400050" fontAlgn="b">
              <a:spcBef>
                <a:spcPct val="0"/>
              </a:spcBef>
              <a:spcAft>
                <a:spcPts val="300"/>
              </a:spcAft>
              <a:buFontTx/>
              <a:buAutoNum type="arabicPeriod"/>
              <a:defRPr/>
            </a:pPr>
            <a:r>
              <a:rPr lang="en-US" sz="2200" dirty="0">
                <a:solidFill>
                  <a:srgbClr val="000000"/>
                </a:solidFill>
                <a:latin typeface="Arial Rounded MT Bold" pitchFamily="34" charset="0"/>
                <a:ea typeface="ＭＳ Ｐゴシック" pitchFamily="34" charset="-128"/>
                <a:cs typeface="Arial" pitchFamily="34" charset="0"/>
              </a:rPr>
              <a:t>SA Ballot comment resolution</a:t>
            </a:r>
          </a:p>
          <a:p>
            <a:pPr marL="742950" lvl="2" indent="-400050" fontAlgn="b">
              <a:spcBef>
                <a:spcPct val="0"/>
              </a:spcBef>
              <a:spcAft>
                <a:spcPts val="300"/>
              </a:spcAft>
              <a:buFontTx/>
              <a:buAutoNum type="arabicPeriod"/>
              <a:defRPr/>
            </a:pPr>
            <a:r>
              <a:rPr lang="en-US" sz="2200" dirty="0">
                <a:solidFill>
                  <a:srgbClr val="000000"/>
                </a:solidFill>
                <a:latin typeface="Arial Rounded MT Bold" pitchFamily="34" charset="0"/>
                <a:ea typeface="ＭＳ Ｐゴシック" pitchFamily="34" charset="-128"/>
                <a:cs typeface="Arial" pitchFamily="34" charset="0"/>
              </a:rPr>
              <a:t>TG Motion to confirm CRG members for the SA ballot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685800" y="685440"/>
            <a:ext cx="7764840" cy="1059480"/>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438120" y="602280"/>
            <a:ext cx="82234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Meeting Achievements</a:t>
            </a:r>
            <a:endParaRPr lang="en-US" sz="4400" b="0" strike="noStrike" spc="-1">
              <a:latin typeface="Arial"/>
            </a:endParaRPr>
          </a:p>
        </p:txBody>
      </p:sp>
      <p:sp>
        <p:nvSpPr>
          <p:cNvPr id="146" name="CustomShape 3"/>
          <p:cNvSpPr/>
          <p:nvPr/>
        </p:nvSpPr>
        <p:spPr>
          <a:xfrm>
            <a:off x="457200" y="1604520"/>
            <a:ext cx="8223480" cy="3971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No comments received during last recirculation → Forward draft to RevCom</a:t>
            </a:r>
            <a:endParaRPr lang="en-US" sz="3200" b="0" strike="noStrike" spc="-1">
              <a:latin typeface="Arial"/>
            </a:endParaRPr>
          </a:p>
        </p:txBody>
      </p:sp>
      <p:sp>
        <p:nvSpPr>
          <p:cNvPr id="2" name="Date Placeholder 1">
            <a:extLst>
              <a:ext uri="{FF2B5EF4-FFF2-40B4-BE49-F238E27FC236}">
                <a16:creationId xmlns:a16="http://schemas.microsoft.com/office/drawing/2014/main" id="{06440D56-4EEE-C14F-80D2-C609B91EFBEB}"/>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8C73F0F0-B252-B44D-A583-B9C305B5B498}"/>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D824A956-7364-4A42-A305-667D13EB9EB9}"/>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40</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CustomShape 1"/>
          <p:cNvSpPr/>
          <p:nvPr/>
        </p:nvSpPr>
        <p:spPr>
          <a:xfrm>
            <a:off x="685800" y="685440"/>
            <a:ext cx="7764840" cy="1059480"/>
          </a:xfrm>
          <a:prstGeom prst="rect">
            <a:avLst/>
          </a:prstGeom>
          <a:noFill/>
          <a:ln>
            <a:noFill/>
          </a:ln>
        </p:spPr>
        <p:style>
          <a:lnRef idx="0">
            <a:scrgbClr r="0" g="0" b="0"/>
          </a:lnRef>
          <a:fillRef idx="0">
            <a:scrgbClr r="0" g="0" b="0"/>
          </a:fillRef>
          <a:effectRef idx="0">
            <a:scrgbClr r="0" g="0" b="0"/>
          </a:effectRef>
          <a:fontRef idx="minor"/>
        </p:style>
      </p:sp>
      <p:sp>
        <p:nvSpPr>
          <p:cNvPr id="148" name="CustomShape 2"/>
          <p:cNvSpPr/>
          <p:nvPr/>
        </p:nvSpPr>
        <p:spPr>
          <a:xfrm>
            <a:off x="438120" y="602280"/>
            <a:ext cx="82234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Initial ballot results</a:t>
            </a:r>
            <a:endParaRPr lang="en-US" sz="4400" b="0" strike="noStrike" spc="-1">
              <a:latin typeface="Arial"/>
            </a:endParaRPr>
          </a:p>
        </p:txBody>
      </p:sp>
      <p:sp>
        <p:nvSpPr>
          <p:cNvPr id="149" name="CustomShape 3"/>
          <p:cNvSpPr/>
          <p:nvPr/>
        </p:nvSpPr>
        <p:spPr>
          <a:xfrm>
            <a:off x="457200" y="1604520"/>
            <a:ext cx="8223480" cy="3971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44000" lnSpcReduction="10000"/>
          </a:bodyPr>
          <a:lstStyle/>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Open date: 14 Dec 2020</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Close date: 13 Jan 2021</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Ballot Group Members 55</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Return Ballots: (47) 85%</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Absentations: (2) 4%</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Approval rate: 93%</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Votes: 42 Approve, 3 Disapprove</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There were 115 comments in total:</a:t>
            </a:r>
            <a:endParaRPr lang="en-US" sz="3200" b="0" strike="noStrike" spc="-1">
              <a:latin typeface="Arial"/>
            </a:endParaRPr>
          </a:p>
          <a:p>
            <a:pPr marL="648000" lvl="2"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47 Editorial comments</a:t>
            </a:r>
            <a:endParaRPr lang="en-US" sz="3200" b="0" strike="noStrike" spc="-1">
              <a:latin typeface="Arial"/>
            </a:endParaRPr>
          </a:p>
          <a:p>
            <a:pPr marL="648000" lvl="2"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1 General comment</a:t>
            </a:r>
            <a:endParaRPr lang="en-US" sz="3200" b="0" strike="noStrike" spc="-1">
              <a:latin typeface="Arial"/>
            </a:endParaRPr>
          </a:p>
          <a:p>
            <a:pPr marL="648000" lvl="2"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66 Technical comments. </a:t>
            </a:r>
            <a:endParaRPr lang="en-US" sz="3200" b="0" strike="noStrike" spc="-1">
              <a:latin typeface="Arial"/>
            </a:endParaRPr>
          </a:p>
        </p:txBody>
      </p:sp>
      <p:sp>
        <p:nvSpPr>
          <p:cNvPr id="2" name="Date Placeholder 1">
            <a:extLst>
              <a:ext uri="{FF2B5EF4-FFF2-40B4-BE49-F238E27FC236}">
                <a16:creationId xmlns:a16="http://schemas.microsoft.com/office/drawing/2014/main" id="{A2347118-DA52-2D44-974A-0BE428AAD6A1}"/>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DD7368FE-B713-9E44-AB0E-9F9A9A6F06DF}"/>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890F4665-BC86-AF4F-ABE7-87CC507D867C}"/>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41</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TextShape 1"/>
          <p:cNvSpPr txBox="1"/>
          <p:nvPr/>
        </p:nvSpPr>
        <p:spPr>
          <a:xfrm>
            <a:off x="438840" y="406800"/>
            <a:ext cx="8229240" cy="1144800"/>
          </a:xfrm>
          <a:prstGeom prst="rect">
            <a:avLst/>
          </a:prstGeom>
          <a:noFill/>
          <a:ln>
            <a:noFill/>
          </a:ln>
        </p:spPr>
        <p:txBody>
          <a:bodyPr lIns="0" tIns="0" rIns="0" bIns="0" anchor="ctr">
            <a:spAutoFit/>
          </a:bodyPr>
          <a:lstStyle/>
          <a:p>
            <a:pPr algn="ctr"/>
            <a:r>
              <a:rPr lang="en-US" sz="4400" b="0" strike="noStrike" spc="-1">
                <a:latin typeface="Arial"/>
              </a:rPr>
              <a:t>Initial ballot comments</a:t>
            </a:r>
          </a:p>
        </p:txBody>
      </p:sp>
      <p:graphicFrame>
        <p:nvGraphicFramePr>
          <p:cNvPr id="151" name="Table 2"/>
          <p:cNvGraphicFramePr/>
          <p:nvPr/>
        </p:nvGraphicFramePr>
        <p:xfrm>
          <a:off x="946440" y="2147040"/>
          <a:ext cx="7498080" cy="3599280"/>
        </p:xfrm>
        <a:graphic>
          <a:graphicData uri="http://schemas.openxmlformats.org/drawingml/2006/table">
            <a:tbl>
              <a:tblPr/>
              <a:tblGrid>
                <a:gridCol w="1498680">
                  <a:extLst>
                    <a:ext uri="{9D8B030D-6E8A-4147-A177-3AD203B41FA5}">
                      <a16:colId xmlns:a16="http://schemas.microsoft.com/office/drawing/2014/main" val="20000"/>
                    </a:ext>
                  </a:extLst>
                </a:gridCol>
                <a:gridCol w="1498680">
                  <a:extLst>
                    <a:ext uri="{9D8B030D-6E8A-4147-A177-3AD203B41FA5}">
                      <a16:colId xmlns:a16="http://schemas.microsoft.com/office/drawing/2014/main" val="20001"/>
                    </a:ext>
                  </a:extLst>
                </a:gridCol>
                <a:gridCol w="1498680">
                  <a:extLst>
                    <a:ext uri="{9D8B030D-6E8A-4147-A177-3AD203B41FA5}">
                      <a16:colId xmlns:a16="http://schemas.microsoft.com/office/drawing/2014/main" val="20002"/>
                    </a:ext>
                  </a:extLst>
                </a:gridCol>
                <a:gridCol w="1498680">
                  <a:extLst>
                    <a:ext uri="{9D8B030D-6E8A-4147-A177-3AD203B41FA5}">
                      <a16:colId xmlns:a16="http://schemas.microsoft.com/office/drawing/2014/main" val="20003"/>
                    </a:ext>
                  </a:extLst>
                </a:gridCol>
                <a:gridCol w="1503360">
                  <a:extLst>
                    <a:ext uri="{9D8B030D-6E8A-4147-A177-3AD203B41FA5}">
                      <a16:colId xmlns:a16="http://schemas.microsoft.com/office/drawing/2014/main" val="20004"/>
                    </a:ext>
                  </a:extLst>
                </a:gridCol>
              </a:tblGrid>
              <a:tr h="719640">
                <a:tc>
                  <a:txBody>
                    <a:bodyPr/>
                    <a:lstStyle/>
                    <a:p>
                      <a:pPr algn="ctr"/>
                      <a:r>
                        <a:rPr lang="en-US" sz="1800" b="1" strike="noStrike" spc="-1">
                          <a:latin typeface="Arial"/>
                        </a:rPr>
                        <a:t>Type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800" b="1" strike="noStrike" spc="-1">
                          <a:latin typeface="Arial"/>
                        </a:rPr>
                        <a:t>REJECT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800" b="1" strike="noStrike" spc="-1">
                          <a:latin typeface="Arial"/>
                        </a:rPr>
                        <a:t>ACCEPT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800" b="1" strike="noStrike" spc="-1">
                          <a:latin typeface="Arial"/>
                        </a:rPr>
                        <a:t>REVISED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800" b="1" strike="noStrike" spc="-1">
                          <a:latin typeface="Arial"/>
                        </a:rPr>
                        <a:t>Total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719640">
                <a:tc>
                  <a:txBody>
                    <a:bodyPr/>
                    <a:lstStyle/>
                    <a:p>
                      <a:pPr algn="r"/>
                      <a:r>
                        <a:rPr lang="en-US" sz="1800" b="1" strike="noStrike" spc="-1">
                          <a:latin typeface="Arial"/>
                        </a:rPr>
                        <a:t>Editorial: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32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12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47</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719640">
                <a:tc>
                  <a:txBody>
                    <a:bodyPr/>
                    <a:lstStyle/>
                    <a:p>
                      <a:pPr algn="r"/>
                      <a:r>
                        <a:rPr lang="en-US" sz="1800" b="1" strike="noStrike" spc="-1">
                          <a:latin typeface="Arial"/>
                        </a:rPr>
                        <a:t>General: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1</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1</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719640">
                <a:tc>
                  <a:txBody>
                    <a:bodyPr/>
                    <a:lstStyle/>
                    <a:p>
                      <a:pPr algn="r"/>
                      <a:r>
                        <a:rPr lang="en-US" sz="1800" b="1" strike="noStrike" spc="-1">
                          <a:latin typeface="Arial"/>
                        </a:rPr>
                        <a:t>Techinical: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9</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18</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39</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66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721080">
                <a:tc>
                  <a:txBody>
                    <a:bodyPr/>
                    <a:lstStyle/>
                    <a:p>
                      <a:pPr algn="r"/>
                      <a:r>
                        <a:rPr lang="en-US" sz="1800" b="1" strike="noStrike" spc="-1">
                          <a:latin typeface="Arial"/>
                        </a:rPr>
                        <a:t>Total: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13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50</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52</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115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2" name="Date Placeholder 1">
            <a:extLst>
              <a:ext uri="{FF2B5EF4-FFF2-40B4-BE49-F238E27FC236}">
                <a16:creationId xmlns:a16="http://schemas.microsoft.com/office/drawing/2014/main" id="{B0EA96E9-EDD1-594D-8770-629F453A009A}"/>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9B8041BD-6078-024D-901E-5F955DC51F73}"/>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C7F044AA-99C2-0549-86EE-B3B9359C96D7}"/>
              </a:ext>
            </a:extLst>
          </p:cNvPr>
          <p:cNvSpPr>
            <a:spLocks noGrp="1"/>
          </p:cNvSpPr>
          <p:nvPr>
            <p:ph type="sldNum" sz="quarter" idx="12"/>
          </p:nvPr>
        </p:nvSpPr>
        <p:spPr/>
        <p:txBody>
          <a:bodyPr/>
          <a:lstStyle/>
          <a:p>
            <a:pPr>
              <a:defRPr/>
            </a:pPr>
            <a:r>
              <a:rPr lang="en-US"/>
              <a:t>Slide </a:t>
            </a:r>
            <a:fld id="{7CD831EE-E1D4-4342-A1DB-C47C4AE14B77}" type="slidenum">
              <a:rPr lang="en-US" smtClean="0"/>
              <a:pPr>
                <a:defRPr/>
              </a:pPr>
              <a:t>42</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685800" y="685440"/>
            <a:ext cx="7764840" cy="1059480"/>
          </a:xfrm>
          <a:prstGeom prst="rect">
            <a:avLst/>
          </a:prstGeom>
          <a:noFill/>
          <a:ln>
            <a:noFill/>
          </a:ln>
        </p:spPr>
        <p:style>
          <a:lnRef idx="0">
            <a:scrgbClr r="0" g="0" b="0"/>
          </a:lnRef>
          <a:fillRef idx="0">
            <a:scrgbClr r="0" g="0" b="0"/>
          </a:fillRef>
          <a:effectRef idx="0">
            <a:scrgbClr r="0" g="0" b="0"/>
          </a:effectRef>
          <a:fontRef idx="minor"/>
        </p:style>
      </p:sp>
      <p:sp>
        <p:nvSpPr>
          <p:cNvPr id="153" name="CustomShape 2"/>
          <p:cNvSpPr/>
          <p:nvPr/>
        </p:nvSpPr>
        <p:spPr>
          <a:xfrm>
            <a:off x="438120" y="602280"/>
            <a:ext cx="82234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Recirculation 1 ballot results</a:t>
            </a:r>
            <a:endParaRPr lang="en-US" sz="4400" b="0" strike="noStrike" spc="-1">
              <a:latin typeface="Arial"/>
            </a:endParaRPr>
          </a:p>
        </p:txBody>
      </p:sp>
      <p:sp>
        <p:nvSpPr>
          <p:cNvPr id="154" name="CustomShape 3"/>
          <p:cNvSpPr/>
          <p:nvPr/>
        </p:nvSpPr>
        <p:spPr>
          <a:xfrm>
            <a:off x="457200" y="1604520"/>
            <a:ext cx="8223480" cy="3971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51000" lnSpcReduction="10000"/>
          </a:bodyPr>
          <a:lstStyle/>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Open date: 9 Feb 2021</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Close date: 21 Feb 2021</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Ballot Group Members 55</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Return Ballots: (48) 87%</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Absentations: (2) 4%</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Approval rate: 97%</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Votes: 45 Approve, 1 Disapprove</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There were 16 comments in total:</a:t>
            </a:r>
            <a:endParaRPr lang="en-US" sz="3200" b="0" strike="noStrike" spc="-1">
              <a:latin typeface="Arial"/>
            </a:endParaRPr>
          </a:p>
          <a:p>
            <a:pPr marL="648000" lvl="2"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11 Editorial comments</a:t>
            </a:r>
            <a:endParaRPr lang="en-US" sz="3200" b="0" strike="noStrike" spc="-1">
              <a:latin typeface="Arial"/>
            </a:endParaRPr>
          </a:p>
          <a:p>
            <a:pPr marL="648000" lvl="2" indent="-21600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5 Technical comments. </a:t>
            </a:r>
            <a:endParaRPr lang="en-US" sz="3200" b="0" strike="noStrike" spc="-1">
              <a:latin typeface="Arial"/>
            </a:endParaRPr>
          </a:p>
        </p:txBody>
      </p:sp>
      <p:sp>
        <p:nvSpPr>
          <p:cNvPr id="2" name="Date Placeholder 1">
            <a:extLst>
              <a:ext uri="{FF2B5EF4-FFF2-40B4-BE49-F238E27FC236}">
                <a16:creationId xmlns:a16="http://schemas.microsoft.com/office/drawing/2014/main" id="{FDE9B3F4-F0E7-FC4E-B04C-13E103C9D60F}"/>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1BC642DA-2AD0-BB44-B0EA-6E6B634BFB0E}"/>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9DCB9357-F8FE-8444-BF04-FE7BFE80C470}"/>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43</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438840" y="406800"/>
            <a:ext cx="8229240" cy="1144800"/>
          </a:xfrm>
          <a:prstGeom prst="rect">
            <a:avLst/>
          </a:prstGeom>
          <a:noFill/>
          <a:ln>
            <a:noFill/>
          </a:ln>
        </p:spPr>
        <p:txBody>
          <a:bodyPr lIns="0" tIns="0" rIns="0" bIns="0" anchor="ctr">
            <a:spAutoFit/>
          </a:bodyPr>
          <a:lstStyle/>
          <a:p>
            <a:pPr algn="ctr"/>
            <a:r>
              <a:rPr lang="en-US" sz="4400" b="0" strike="noStrike" spc="-1">
                <a:latin typeface="Arial"/>
              </a:rPr>
              <a:t>Recirculation 1 ballot comments</a:t>
            </a:r>
          </a:p>
        </p:txBody>
      </p:sp>
      <p:graphicFrame>
        <p:nvGraphicFramePr>
          <p:cNvPr id="156" name="Table 2"/>
          <p:cNvGraphicFramePr/>
          <p:nvPr/>
        </p:nvGraphicFramePr>
        <p:xfrm>
          <a:off x="946440" y="2147040"/>
          <a:ext cx="7498080" cy="3599280"/>
        </p:xfrm>
        <a:graphic>
          <a:graphicData uri="http://schemas.openxmlformats.org/drawingml/2006/table">
            <a:tbl>
              <a:tblPr/>
              <a:tblGrid>
                <a:gridCol w="1498680">
                  <a:extLst>
                    <a:ext uri="{9D8B030D-6E8A-4147-A177-3AD203B41FA5}">
                      <a16:colId xmlns:a16="http://schemas.microsoft.com/office/drawing/2014/main" val="20000"/>
                    </a:ext>
                  </a:extLst>
                </a:gridCol>
                <a:gridCol w="1498680">
                  <a:extLst>
                    <a:ext uri="{9D8B030D-6E8A-4147-A177-3AD203B41FA5}">
                      <a16:colId xmlns:a16="http://schemas.microsoft.com/office/drawing/2014/main" val="20001"/>
                    </a:ext>
                  </a:extLst>
                </a:gridCol>
                <a:gridCol w="1498680">
                  <a:extLst>
                    <a:ext uri="{9D8B030D-6E8A-4147-A177-3AD203B41FA5}">
                      <a16:colId xmlns:a16="http://schemas.microsoft.com/office/drawing/2014/main" val="20002"/>
                    </a:ext>
                  </a:extLst>
                </a:gridCol>
                <a:gridCol w="1498680">
                  <a:extLst>
                    <a:ext uri="{9D8B030D-6E8A-4147-A177-3AD203B41FA5}">
                      <a16:colId xmlns:a16="http://schemas.microsoft.com/office/drawing/2014/main" val="20003"/>
                    </a:ext>
                  </a:extLst>
                </a:gridCol>
                <a:gridCol w="1503360">
                  <a:extLst>
                    <a:ext uri="{9D8B030D-6E8A-4147-A177-3AD203B41FA5}">
                      <a16:colId xmlns:a16="http://schemas.microsoft.com/office/drawing/2014/main" val="20004"/>
                    </a:ext>
                  </a:extLst>
                </a:gridCol>
              </a:tblGrid>
              <a:tr h="719640">
                <a:tc>
                  <a:txBody>
                    <a:bodyPr/>
                    <a:lstStyle/>
                    <a:p>
                      <a:pPr algn="ctr"/>
                      <a:r>
                        <a:rPr lang="en-US" sz="1800" b="1" strike="noStrike" spc="-1">
                          <a:latin typeface="Arial"/>
                        </a:rPr>
                        <a:t>Type</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800" b="1" strike="noStrike" spc="-1">
                          <a:latin typeface="Arial"/>
                        </a:rPr>
                        <a:t>REJECT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800" b="1" strike="noStrike" spc="-1">
                          <a:latin typeface="Arial"/>
                        </a:rPr>
                        <a:t>ACCEPT</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800" b="1" strike="noStrike" spc="-1">
                          <a:latin typeface="Arial"/>
                        </a:rPr>
                        <a:t>REVISED</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a:lstStyle/>
                    <a:p>
                      <a:pPr algn="ctr"/>
                      <a:r>
                        <a:rPr lang="en-US" sz="1800" b="1" strike="noStrike" spc="-1">
                          <a:latin typeface="Arial"/>
                        </a:rPr>
                        <a:t>Total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extLst>
                  <a:ext uri="{0D108BD9-81ED-4DB2-BD59-A6C34878D82A}">
                    <a16:rowId xmlns:a16="http://schemas.microsoft.com/office/drawing/2014/main" val="10000"/>
                  </a:ext>
                </a:extLst>
              </a:tr>
              <a:tr h="719640">
                <a:tc>
                  <a:txBody>
                    <a:bodyPr/>
                    <a:lstStyle/>
                    <a:p>
                      <a:pPr algn="r"/>
                      <a:r>
                        <a:rPr lang="en-US" sz="1800" b="1" strike="noStrike" spc="-1">
                          <a:latin typeface="Arial"/>
                        </a:rPr>
                        <a:t>Editorial: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11</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1"/>
                  </a:ext>
                </a:extLst>
              </a:tr>
              <a:tr h="719640">
                <a:tc>
                  <a:txBody>
                    <a:bodyPr/>
                    <a:lstStyle/>
                    <a:p>
                      <a:pPr algn="r"/>
                      <a:r>
                        <a:rPr lang="en-US" sz="1800" b="1" strike="noStrike" spc="-1">
                          <a:latin typeface="Arial"/>
                        </a:rPr>
                        <a:t>General: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2"/>
                  </a:ext>
                </a:extLst>
              </a:tr>
              <a:tr h="719640">
                <a:tc>
                  <a:txBody>
                    <a:bodyPr/>
                    <a:lstStyle/>
                    <a:p>
                      <a:pPr algn="r"/>
                      <a:r>
                        <a:rPr lang="en-US" sz="1800" b="1" strike="noStrike" spc="-1">
                          <a:latin typeface="Arial"/>
                        </a:rPr>
                        <a:t>Techinical: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1</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4</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endParaRPr lang="en-US"/>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a:lstStyle/>
                    <a:p>
                      <a:pPr algn="ctr"/>
                      <a:r>
                        <a:rPr lang="en-US" sz="1800" b="0" strike="noStrike" spc="-1">
                          <a:latin typeface="Arial"/>
                        </a:rPr>
                        <a:t>5</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extLst>
                  <a:ext uri="{0D108BD9-81ED-4DB2-BD59-A6C34878D82A}">
                    <a16:rowId xmlns:a16="http://schemas.microsoft.com/office/drawing/2014/main" val="10003"/>
                  </a:ext>
                </a:extLst>
              </a:tr>
              <a:tr h="721080">
                <a:tc>
                  <a:txBody>
                    <a:bodyPr/>
                    <a:lstStyle/>
                    <a:p>
                      <a:pPr algn="r"/>
                      <a:r>
                        <a:rPr lang="en-US" sz="1800" b="1" strike="noStrike" spc="-1">
                          <a:latin typeface="Arial"/>
                        </a:rPr>
                        <a:t>Total:</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7</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3</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a:lstStyle/>
                    <a:p>
                      <a:pPr algn="ctr"/>
                      <a:r>
                        <a:rPr lang="en-US" sz="1800" b="0" strike="noStrike" spc="-1">
                          <a:latin typeface="Arial"/>
                        </a:rPr>
                        <a:t>16</a:t>
                      </a:r>
                    </a:p>
                  </a:txBody>
                  <a:tcPr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extLst>
                  <a:ext uri="{0D108BD9-81ED-4DB2-BD59-A6C34878D82A}">
                    <a16:rowId xmlns:a16="http://schemas.microsoft.com/office/drawing/2014/main" val="10004"/>
                  </a:ext>
                </a:extLst>
              </a:tr>
            </a:tbl>
          </a:graphicData>
        </a:graphic>
      </p:graphicFrame>
      <p:sp>
        <p:nvSpPr>
          <p:cNvPr id="2" name="Date Placeholder 1">
            <a:extLst>
              <a:ext uri="{FF2B5EF4-FFF2-40B4-BE49-F238E27FC236}">
                <a16:creationId xmlns:a16="http://schemas.microsoft.com/office/drawing/2014/main" id="{A3888AE0-D2FB-7C44-B1C2-9DA9DB61A496}"/>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C8588EF8-EE46-9A47-92CA-25BC2FFAEC1D}"/>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6D44A0A7-FA5B-2642-B3D9-A21EE18E5847}"/>
              </a:ext>
            </a:extLst>
          </p:cNvPr>
          <p:cNvSpPr>
            <a:spLocks noGrp="1"/>
          </p:cNvSpPr>
          <p:nvPr>
            <p:ph type="sldNum" sz="quarter" idx="12"/>
          </p:nvPr>
        </p:nvSpPr>
        <p:spPr/>
        <p:txBody>
          <a:bodyPr/>
          <a:lstStyle/>
          <a:p>
            <a:pPr>
              <a:defRPr/>
            </a:pPr>
            <a:r>
              <a:rPr lang="en-US"/>
              <a:t>Slide </a:t>
            </a:r>
            <a:fld id="{7CD831EE-E1D4-4342-A1DB-C47C4AE14B77}" type="slidenum">
              <a:rPr lang="en-US" smtClean="0"/>
              <a:pPr>
                <a:defRPr/>
              </a:pPr>
              <a:t>44</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685800" y="685440"/>
            <a:ext cx="7764840" cy="1059480"/>
          </a:xfrm>
          <a:prstGeom prst="rect">
            <a:avLst/>
          </a:prstGeom>
          <a:noFill/>
          <a:ln>
            <a:noFill/>
          </a:ln>
        </p:spPr>
        <p:style>
          <a:lnRef idx="0">
            <a:scrgbClr r="0" g="0" b="0"/>
          </a:lnRef>
          <a:fillRef idx="0">
            <a:scrgbClr r="0" g="0" b="0"/>
          </a:fillRef>
          <a:effectRef idx="0">
            <a:scrgbClr r="0" g="0" b="0"/>
          </a:effectRef>
          <a:fontRef idx="minor"/>
        </p:style>
      </p:sp>
      <p:sp>
        <p:nvSpPr>
          <p:cNvPr id="158" name="CustomShape 2"/>
          <p:cNvSpPr/>
          <p:nvPr/>
        </p:nvSpPr>
        <p:spPr>
          <a:xfrm>
            <a:off x="438120" y="602280"/>
            <a:ext cx="82234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Recirculation 2 ballot results</a:t>
            </a:r>
            <a:endParaRPr lang="en-US" sz="4400" b="0" strike="noStrike" spc="-1">
              <a:latin typeface="Arial"/>
            </a:endParaRPr>
          </a:p>
        </p:txBody>
      </p:sp>
      <p:sp>
        <p:nvSpPr>
          <p:cNvPr id="159" name="CustomShape 3"/>
          <p:cNvSpPr/>
          <p:nvPr/>
        </p:nvSpPr>
        <p:spPr>
          <a:xfrm>
            <a:off x="457200" y="1604520"/>
            <a:ext cx="8223480" cy="3971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1000" lnSpcReduction="10000"/>
          </a:bodyPr>
          <a:lstStyle/>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Open date: 03 Mar 2021</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Close date: 13 Mar 2021</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Ballot Group Members 55</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Return Ballots: (49) 89%</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Absentations: (2) 4%</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Approval rate: 95%</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Votes: 46 Approve, 1 Disapprove</a:t>
            </a:r>
            <a:endParaRPr lang="en-US" sz="3200" b="0" strike="noStrike" spc="-1">
              <a:latin typeface="Arial"/>
            </a:endParaRPr>
          </a:p>
          <a:p>
            <a:pPr marL="432000" indent="-3182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No comments received during recirculation</a:t>
            </a:r>
            <a:endParaRPr lang="en-US" sz="3200" b="0" strike="noStrike" spc="-1">
              <a:latin typeface="Arial"/>
            </a:endParaRPr>
          </a:p>
        </p:txBody>
      </p:sp>
      <p:sp>
        <p:nvSpPr>
          <p:cNvPr id="2" name="Date Placeholder 1">
            <a:extLst>
              <a:ext uri="{FF2B5EF4-FFF2-40B4-BE49-F238E27FC236}">
                <a16:creationId xmlns:a16="http://schemas.microsoft.com/office/drawing/2014/main" id="{CA3D1541-0933-9447-B889-1B3887848D27}"/>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ACCF3226-0804-D64D-BCBE-8671030789B0}"/>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58A68383-75EA-1244-9199-440E47F51D00}"/>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45</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457200" y="582120"/>
            <a:ext cx="82263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TG Motion for CRG</a:t>
            </a:r>
            <a:endParaRPr lang="en-US" sz="4400" b="0" strike="noStrike" spc="-1">
              <a:latin typeface="Arial"/>
            </a:endParaRPr>
          </a:p>
        </p:txBody>
      </p:sp>
      <p:sp>
        <p:nvSpPr>
          <p:cNvPr id="161" name="CustomShape 2"/>
          <p:cNvSpPr/>
          <p:nvPr/>
        </p:nvSpPr>
        <p:spPr>
          <a:xfrm>
            <a:off x="457200" y="1604520"/>
            <a:ext cx="822636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56000" lnSpcReduction="10000"/>
          </a:bodyPr>
          <a:lstStyle/>
          <a:p>
            <a:pPr marL="432000" indent="-3211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Move that TG9ma formally requests that the 802.15 WG forms of a Comment Resolution Group (CRG) for the Standards Association balloting of the P802.15.9ma-D05 with the following membership: Tero Kivinen(Chair), Ben Rolfe, Don Sturek, Pat Kinney, and Peter Yee. The 802.15.9ma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3200" b="0" strike="noStrike" spc="-1">
              <a:latin typeface="Arial"/>
            </a:endParaRPr>
          </a:p>
          <a:p>
            <a:pPr marL="432000" indent="-3211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Moved by: Don Sturek</a:t>
            </a:r>
            <a:endParaRPr lang="en-US" sz="3200" b="0" strike="noStrike" spc="-1">
              <a:latin typeface="Arial"/>
            </a:endParaRPr>
          </a:p>
          <a:p>
            <a:pPr marL="432000" indent="-3211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Seconded by: Peter Yee</a:t>
            </a:r>
            <a:endParaRPr lang="en-US" sz="3200" b="0" strike="noStrike" spc="-1">
              <a:latin typeface="Arial"/>
            </a:endParaRPr>
          </a:p>
          <a:p>
            <a:pPr marL="432000" indent="-3211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Motion passed unanimously</a:t>
            </a:r>
            <a:endParaRPr lang="en-US" sz="3200" b="0" strike="noStrike" spc="-1">
              <a:latin typeface="Arial"/>
            </a:endParaRPr>
          </a:p>
        </p:txBody>
      </p:sp>
      <p:sp>
        <p:nvSpPr>
          <p:cNvPr id="2" name="Date Placeholder 1">
            <a:extLst>
              <a:ext uri="{FF2B5EF4-FFF2-40B4-BE49-F238E27FC236}">
                <a16:creationId xmlns:a16="http://schemas.microsoft.com/office/drawing/2014/main" id="{5A5AA606-F07A-1C41-B22E-3D0795F3385B}"/>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35A26BBF-EB71-5141-9FFA-4D3F5B1D5111}"/>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242892A6-CC8A-B84F-8A92-80148597849B}"/>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46</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457200" y="582120"/>
            <a:ext cx="82263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WG Motion for CRG</a:t>
            </a:r>
            <a:endParaRPr lang="en-US" sz="4400" b="0" strike="noStrike" spc="-1">
              <a:latin typeface="Arial"/>
            </a:endParaRPr>
          </a:p>
        </p:txBody>
      </p:sp>
      <p:sp>
        <p:nvSpPr>
          <p:cNvPr id="163" name="CustomShape 2"/>
          <p:cNvSpPr/>
          <p:nvPr/>
        </p:nvSpPr>
        <p:spPr>
          <a:xfrm>
            <a:off x="457200" y="1604520"/>
            <a:ext cx="822636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2500" lnSpcReduction="10000"/>
          </a:bodyPr>
          <a:lstStyle/>
          <a:p>
            <a:pPr marL="432000" indent="-3211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Move that 802.15 WG approve the formation of a Comment Resolution Group (CRG) for the Standards Association balloting of the P802.15.9ma-D05 with the following membership: Tero Kivinen(Chair), Ben Rolfe, Don Sturek, Pat Kinney, and Peter Yee. The 802.15.9ma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endParaRPr lang="en-US" sz="3200" b="0" strike="noStrike" spc="-1">
              <a:latin typeface="Arial"/>
            </a:endParaRPr>
          </a:p>
        </p:txBody>
      </p:sp>
      <p:sp>
        <p:nvSpPr>
          <p:cNvPr id="2" name="Date Placeholder 1">
            <a:extLst>
              <a:ext uri="{FF2B5EF4-FFF2-40B4-BE49-F238E27FC236}">
                <a16:creationId xmlns:a16="http://schemas.microsoft.com/office/drawing/2014/main" id="{1C0B4AFB-76A3-5D4A-8293-5E249701CEF3}"/>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8C1C3DE5-2C18-AE41-BC07-8F0F18E60A89}"/>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3FEFF150-A23E-BE40-925B-9B4E54658A75}"/>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47</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CustomShape 1"/>
          <p:cNvSpPr/>
          <p:nvPr/>
        </p:nvSpPr>
        <p:spPr>
          <a:xfrm>
            <a:off x="457200" y="731520"/>
            <a:ext cx="8226360" cy="1339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TG Motion for Unconditional submittal to RevCom</a:t>
            </a:r>
            <a:endParaRPr lang="en-US" sz="4400" b="0" strike="noStrike" spc="-1">
              <a:latin typeface="Arial"/>
            </a:endParaRPr>
          </a:p>
        </p:txBody>
      </p:sp>
      <p:sp>
        <p:nvSpPr>
          <p:cNvPr id="165" name="CustomShape 2"/>
          <p:cNvSpPr/>
          <p:nvPr/>
        </p:nvSpPr>
        <p:spPr>
          <a:xfrm>
            <a:off x="457200" y="2194560"/>
            <a:ext cx="822636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fontScale="78500" lnSpcReduction="10000"/>
          </a:bodyPr>
          <a:lstStyle/>
          <a:p>
            <a:pPr marL="432000" indent="-3211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Move that TG9ma formally requests that the 802.15 WG to make following motion during closing plenary:</a:t>
            </a:r>
            <a:endParaRPr lang="en-US" sz="3200" b="0" strike="noStrike" spc="-1">
              <a:latin typeface="Arial"/>
            </a:endParaRPr>
          </a:p>
          <a:p>
            <a:pPr marL="648000" lvl="2" indent="-21564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WG Motion: that 802.15 WG has reviewed and approves the CSD ec-20-0250-00 and requests unconditional approval from the EC to submit P802.15.9ma-D05 to RevCom.</a:t>
            </a:r>
            <a:endParaRPr lang="en-US" sz="3200" b="0" strike="noStrike" spc="-1">
              <a:latin typeface="Arial"/>
            </a:endParaRPr>
          </a:p>
          <a:p>
            <a:pPr marL="432000" indent="-3211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Moved by: Don Sturek</a:t>
            </a:r>
            <a:endParaRPr lang="en-US" sz="3200" b="0" strike="noStrike" spc="-1">
              <a:latin typeface="Arial"/>
            </a:endParaRPr>
          </a:p>
          <a:p>
            <a:pPr marL="432000" indent="-3211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Seconded by: Peter Yee</a:t>
            </a:r>
            <a:endParaRPr lang="en-US" sz="3200" b="0" strike="noStrike" spc="-1">
              <a:latin typeface="Arial"/>
            </a:endParaRPr>
          </a:p>
          <a:p>
            <a:pPr marL="432000" indent="-3211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Motion passed unanimously</a:t>
            </a:r>
            <a:endParaRPr lang="en-US" sz="3200" b="0" strike="noStrike" spc="-1">
              <a:latin typeface="Arial"/>
            </a:endParaRPr>
          </a:p>
        </p:txBody>
      </p:sp>
      <p:sp>
        <p:nvSpPr>
          <p:cNvPr id="2" name="Date Placeholder 1">
            <a:extLst>
              <a:ext uri="{FF2B5EF4-FFF2-40B4-BE49-F238E27FC236}">
                <a16:creationId xmlns:a16="http://schemas.microsoft.com/office/drawing/2014/main" id="{8E6FE345-6C6C-8A4B-9A3C-755302369CC3}"/>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E63F8813-E82D-0B48-AB6E-4C40F37714B8}"/>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6CA1B40E-269F-144D-B342-FE2AB8351A29}"/>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48</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457200" y="731520"/>
            <a:ext cx="8226360" cy="13399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WG Motion for Unconditional submittal to RevCom</a:t>
            </a:r>
            <a:endParaRPr lang="en-US" sz="4400" b="0" strike="noStrike" spc="-1">
              <a:latin typeface="Arial"/>
            </a:endParaRPr>
          </a:p>
        </p:txBody>
      </p:sp>
      <p:sp>
        <p:nvSpPr>
          <p:cNvPr id="167" name="CustomShape 2"/>
          <p:cNvSpPr/>
          <p:nvPr/>
        </p:nvSpPr>
        <p:spPr>
          <a:xfrm>
            <a:off x="457200" y="2194560"/>
            <a:ext cx="822636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a:lnSpc>
                <a:spcPct val="100000"/>
              </a:lnSpc>
              <a:spcBef>
                <a:spcPts val="1417"/>
              </a:spcBef>
            </a:pPr>
            <a:r>
              <a:rPr lang="en-US" sz="3200" b="0" strike="noStrike" spc="-1">
                <a:solidFill>
                  <a:srgbClr val="000000"/>
                </a:solidFill>
                <a:latin typeface="Arial"/>
                <a:ea typeface="DejaVu Sans"/>
              </a:rPr>
              <a:t>Motion: that 802.15 WG has reviewed and approves the CSD ec-20-0250-00 and requests unconditional approval from the EC to submit P802.15.9ma-D05 to RevCom.</a:t>
            </a:r>
            <a:endParaRPr lang="en-US" sz="3200" b="0" strike="noStrike" spc="-1">
              <a:latin typeface="Arial"/>
            </a:endParaRPr>
          </a:p>
        </p:txBody>
      </p:sp>
      <p:sp>
        <p:nvSpPr>
          <p:cNvPr id="2" name="Date Placeholder 1">
            <a:extLst>
              <a:ext uri="{FF2B5EF4-FFF2-40B4-BE49-F238E27FC236}">
                <a16:creationId xmlns:a16="http://schemas.microsoft.com/office/drawing/2014/main" id="{CD373D3F-06A7-404F-860F-426E55E4F530}"/>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7B96BB48-04A1-6446-A7C3-47D055FEEE32}"/>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A22D7162-805A-084E-ADF6-FA0D3D4C62C8}"/>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49</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5"/>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2021</a:t>
            </a:r>
          </a:p>
        </p:txBody>
      </p:sp>
      <p:sp>
        <p:nvSpPr>
          <p:cNvPr id="7171" name="Footer Placeholder 6"/>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7172" name="Slide Number Placeholder 7"/>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5A265F72-EDBC-4F1B-B408-4167E90A375A}" type="slidenum">
              <a:rPr lang="en-US" sz="1200" smtClean="0"/>
              <a:pPr>
                <a:defRPr/>
              </a:pPr>
              <a:t>5</a:t>
            </a:fld>
            <a:endParaRPr lang="en-US" sz="1200"/>
          </a:p>
        </p:txBody>
      </p:sp>
      <p:sp>
        <p:nvSpPr>
          <p:cNvPr id="7173" name="Rectangle 2"/>
          <p:cNvSpPr>
            <a:spLocks noGrp="1" noChangeArrowheads="1"/>
          </p:cNvSpPr>
          <p:nvPr>
            <p:ph type="title"/>
          </p:nvPr>
        </p:nvSpPr>
        <p:spPr>
          <a:xfrm>
            <a:off x="674077" y="570279"/>
            <a:ext cx="7772400" cy="509589"/>
          </a:xfrm>
        </p:spPr>
        <p:txBody>
          <a:bodyPr/>
          <a:lstStyle/>
          <a:p>
            <a:pPr>
              <a:defRPr/>
            </a:pPr>
            <a:r>
              <a:rPr lang="en-US" sz="3200" dirty="0"/>
              <a:t>Session Objectives Mar 9 - 17, 2021</a:t>
            </a:r>
          </a:p>
        </p:txBody>
      </p:sp>
      <p:sp>
        <p:nvSpPr>
          <p:cNvPr id="7174" name="Rectangle 4"/>
          <p:cNvSpPr>
            <a:spLocks noChangeArrowheads="1"/>
          </p:cNvSpPr>
          <p:nvPr/>
        </p:nvSpPr>
        <p:spPr bwMode="auto">
          <a:xfrm>
            <a:off x="990600" y="1752600"/>
            <a:ext cx="7696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990600" lvl="1" indent="-533400" fontAlgn="b">
              <a:spcBef>
                <a:spcPct val="20000"/>
              </a:spcBef>
              <a:buFontTx/>
              <a:buAutoNum type="arabicPeriod"/>
              <a:defRPr/>
            </a:pPr>
            <a:endParaRPr lang="en-US" sz="2400">
              <a:solidFill>
                <a:srgbClr val="000000"/>
              </a:solidFill>
              <a:latin typeface="Arial Rounded MT Bold" charset="0"/>
              <a:ea typeface="ＭＳ Ｐゴシック" charset="0"/>
              <a:cs typeface="Arial" charset="0"/>
            </a:endParaRPr>
          </a:p>
          <a:p>
            <a:pPr marL="609600" indent="-609600" fontAlgn="b">
              <a:spcBef>
                <a:spcPct val="20000"/>
              </a:spcBef>
              <a:defRPr/>
            </a:pPr>
            <a:endParaRPr lang="en-US" sz="2400">
              <a:latin typeface="Arial Rounded MT Bold" charset="0"/>
              <a:ea typeface="ＭＳ Ｐゴシック" charset="0"/>
              <a:cs typeface="Arial" charset="0"/>
            </a:endParaRPr>
          </a:p>
        </p:txBody>
      </p:sp>
      <p:sp>
        <p:nvSpPr>
          <p:cNvPr id="2" name="Text Placeholder 1"/>
          <p:cNvSpPr>
            <a:spLocks noGrp="1"/>
          </p:cNvSpPr>
          <p:nvPr>
            <p:ph type="body" sz="half" idx="1"/>
          </p:nvPr>
        </p:nvSpPr>
        <p:spPr>
          <a:xfrm>
            <a:off x="316401" y="1079075"/>
            <a:ext cx="8057173" cy="5092332"/>
          </a:xfrm>
        </p:spPr>
        <p:txBody>
          <a:bodyPr/>
          <a:lstStyle/>
          <a:p>
            <a:pPr marL="0" indent="0" fontAlgn="b">
              <a:lnSpc>
                <a:spcPct val="80000"/>
              </a:lnSpc>
              <a:buFontTx/>
              <a:buNone/>
              <a:defRPr/>
            </a:pPr>
            <a:r>
              <a:rPr lang="en-US" sz="2800" dirty="0">
                <a:latin typeface="Arial Rounded MT Bold" pitchFamily="34" charset="0"/>
                <a:ea typeface="ＭＳ Ｐゴシック" pitchFamily="34" charset="-128"/>
                <a:cs typeface="Times New Roman" pitchFamily="18" charset="0"/>
              </a:rPr>
              <a:t>TASK GROUP 16t –Licensed Narrowband</a:t>
            </a:r>
          </a:p>
          <a:p>
            <a:pPr marL="803275" indent="-454025" fontAlgn="b">
              <a:lnSpc>
                <a:spcPct val="80000"/>
              </a:lnSpc>
              <a:buFont typeface="+mj-lt"/>
              <a:buAutoNum type="arabicPeriod"/>
              <a:defRPr/>
            </a:pPr>
            <a:r>
              <a:rPr lang="en-US" sz="2400" dirty="0">
                <a:solidFill>
                  <a:srgbClr val="000000"/>
                </a:solidFill>
                <a:latin typeface="Arial Rounded MT Bold" pitchFamily="34" charset="0"/>
                <a:ea typeface="ＭＳ Ｐゴシック" pitchFamily="34" charset="-128"/>
                <a:cs typeface="Arial" pitchFamily="34" charset="0"/>
              </a:rPr>
              <a:t>Work on spec framework</a:t>
            </a:r>
          </a:p>
          <a:p>
            <a:pPr marL="803275" indent="-454025" fontAlgn="b">
              <a:lnSpc>
                <a:spcPct val="80000"/>
              </a:lnSpc>
              <a:buFont typeface="+mj-lt"/>
              <a:buAutoNum type="arabicPeriod"/>
              <a:defRPr/>
            </a:pPr>
            <a:r>
              <a:rPr lang="en-US" sz="2400" dirty="0">
                <a:solidFill>
                  <a:srgbClr val="000000"/>
                </a:solidFill>
                <a:latin typeface="Arial Rounded MT Bold" pitchFamily="34" charset="0"/>
                <a:ea typeface="ＭＳ Ｐゴシック" pitchFamily="34" charset="-128"/>
                <a:cs typeface="Arial" pitchFamily="34" charset="0"/>
              </a:rPr>
              <a:t>Update WG regularly on the progress</a:t>
            </a:r>
            <a:endParaRPr lang="en-US" sz="2400" dirty="0">
              <a:solidFill>
                <a:srgbClr val="000000"/>
              </a:solidFill>
              <a:latin typeface="Arial Rounded MT Bold" pitchFamily="34" charset="0"/>
              <a:cs typeface="Arial" charset="0"/>
            </a:endParaRPr>
          </a:p>
          <a:p>
            <a:pPr marL="0" indent="0" fontAlgn="b">
              <a:spcBef>
                <a:spcPts val="0"/>
              </a:spcBef>
              <a:spcAft>
                <a:spcPts val="0"/>
              </a:spcAft>
              <a:buFontTx/>
              <a:buNone/>
              <a:defRPr/>
            </a:pPr>
            <a:r>
              <a:rPr lang="en-US" sz="2800" dirty="0">
                <a:solidFill>
                  <a:srgbClr val="000000"/>
                </a:solidFill>
                <a:latin typeface="Arial Rounded MT Bold" pitchFamily="34" charset="0"/>
                <a:cs typeface="Arial" charset="0"/>
              </a:rPr>
              <a:t>SC THz </a:t>
            </a:r>
            <a:r>
              <a:rPr lang="en-US" sz="2400" dirty="0">
                <a:solidFill>
                  <a:srgbClr val="000000"/>
                </a:solidFill>
                <a:latin typeface="Arial Rounded MT Bold" pitchFamily="34" charset="0"/>
                <a:cs typeface="Arial" charset="0"/>
              </a:rPr>
              <a:t>:</a:t>
            </a:r>
          </a:p>
          <a:p>
            <a:pPr marL="862013" indent="-455613" fontAlgn="b">
              <a:spcBef>
                <a:spcPts val="0"/>
              </a:spcBef>
              <a:spcAft>
                <a:spcPts val="0"/>
              </a:spcAft>
              <a:buFont typeface="+mj-lt"/>
              <a:buAutoNum type="arabicPeriod"/>
              <a:defRPr/>
            </a:pPr>
            <a:r>
              <a:rPr lang="en-US" sz="2400" dirty="0">
                <a:solidFill>
                  <a:srgbClr val="000000"/>
                </a:solidFill>
                <a:latin typeface="Arial Rounded MT Bold" pitchFamily="34" charset="0"/>
                <a:cs typeface="Arial" charset="0"/>
              </a:rPr>
              <a:t>Discussing next steps, i.e. to take into account </a:t>
            </a:r>
            <a:br>
              <a:rPr lang="en-US" sz="2400" dirty="0">
                <a:solidFill>
                  <a:srgbClr val="000000"/>
                </a:solidFill>
                <a:latin typeface="Arial Rounded MT Bold" pitchFamily="34" charset="0"/>
                <a:cs typeface="Arial" charset="0"/>
              </a:rPr>
            </a:br>
            <a:r>
              <a:rPr lang="en-US" sz="2400" dirty="0">
                <a:solidFill>
                  <a:srgbClr val="000000"/>
                </a:solidFill>
                <a:latin typeface="Arial Rounded MT Bold" pitchFamily="34" charset="0"/>
                <a:cs typeface="Arial" charset="0"/>
              </a:rPr>
              <a:t>WRC 19 changes</a:t>
            </a:r>
          </a:p>
          <a:p>
            <a:pPr marL="0" indent="0" fontAlgn="b">
              <a:spcBef>
                <a:spcPts val="0"/>
              </a:spcBef>
              <a:spcAft>
                <a:spcPts val="0"/>
              </a:spcAft>
              <a:buFontTx/>
              <a:buNone/>
              <a:defRPr/>
            </a:pPr>
            <a:r>
              <a:rPr lang="en-US" sz="2800" dirty="0">
                <a:solidFill>
                  <a:srgbClr val="000000"/>
                </a:solidFill>
                <a:latin typeface="Arial Rounded MT Bold" pitchFamily="34" charset="0"/>
                <a:cs typeface="Arial" charset="0"/>
              </a:rPr>
              <a:t>SC MAINTENANCE</a:t>
            </a:r>
            <a:r>
              <a:rPr lang="en-US" sz="2800" dirty="0">
                <a:solidFill>
                  <a:srgbClr val="000000"/>
                </a:solidFill>
                <a:latin typeface="Arial Rounded MT Bold" pitchFamily="34" charset="0"/>
                <a:ea typeface="ＭＳ Ｐゴシック" pitchFamily="34" charset="-128"/>
                <a:cs typeface="Arial" pitchFamily="34" charset="0"/>
              </a:rPr>
              <a:t>:</a:t>
            </a:r>
          </a:p>
          <a:p>
            <a:pPr marL="803275" indent="-412750" fontAlgn="b">
              <a:spcBef>
                <a:spcPts val="0"/>
              </a:spcBef>
              <a:spcAft>
                <a:spcPts val="0"/>
              </a:spcAft>
              <a:buFont typeface="+mj-lt"/>
              <a:buAutoNum type="arabicPeriod"/>
              <a:defRPr/>
            </a:pPr>
            <a:r>
              <a:rPr lang="en-US" sz="2400" dirty="0">
                <a:solidFill>
                  <a:srgbClr val="000000"/>
                </a:solidFill>
                <a:latin typeface="Arial Rounded MT Bold" pitchFamily="34" charset="0"/>
                <a:cs typeface="Arial" charset="0"/>
              </a:rPr>
              <a:t>Review all Operations Manual (OM) changes</a:t>
            </a:r>
          </a:p>
          <a:p>
            <a:pPr marL="803275" indent="-412750" fontAlgn="b">
              <a:spcBef>
                <a:spcPts val="0"/>
              </a:spcBef>
              <a:spcAft>
                <a:spcPts val="0"/>
              </a:spcAft>
              <a:buFont typeface="+mj-lt"/>
              <a:buAutoNum type="arabicPeriod"/>
              <a:defRPr/>
            </a:pPr>
            <a:r>
              <a:rPr lang="en-US" sz="2400" dirty="0">
                <a:solidFill>
                  <a:srgbClr val="000000"/>
                </a:solidFill>
                <a:latin typeface="Arial Rounded MT Bold" pitchFamily="34" charset="0"/>
                <a:cs typeface="Arial" charset="0"/>
              </a:rPr>
              <a:t>Motion to approve OM</a:t>
            </a:r>
          </a:p>
          <a:p>
            <a:pPr marL="390525" indent="-381000" fontAlgn="b">
              <a:spcBef>
                <a:spcPts val="0"/>
              </a:spcBef>
              <a:spcAft>
                <a:spcPts val="0"/>
              </a:spcAft>
              <a:buNone/>
              <a:defRPr/>
            </a:pPr>
            <a:r>
              <a:rPr lang="en-US" sz="2800" dirty="0">
                <a:solidFill>
                  <a:srgbClr val="000000"/>
                </a:solidFill>
                <a:latin typeface="Arial Rounded MT Bold" pitchFamily="34" charset="0"/>
                <a:cs typeface="Arial" charset="0"/>
              </a:rPr>
              <a:t>SC IETF</a:t>
            </a:r>
          </a:p>
          <a:p>
            <a:pPr marL="847725" indent="-457200" fontAlgn="b">
              <a:spcBef>
                <a:spcPts val="0"/>
              </a:spcBef>
              <a:spcAft>
                <a:spcPts val="0"/>
              </a:spcAft>
              <a:buFont typeface="+mj-lt"/>
              <a:buAutoNum type="arabicPeriod"/>
              <a:defRPr/>
            </a:pPr>
            <a:r>
              <a:rPr lang="en-US" sz="2400" dirty="0">
                <a:solidFill>
                  <a:srgbClr val="000000"/>
                </a:solidFill>
                <a:latin typeface="Arial Rounded MT Bold" pitchFamily="34" charset="0"/>
                <a:cs typeface="Arial" charset="0"/>
              </a:rPr>
              <a:t>Discuss IETF activities</a:t>
            </a:r>
          </a:p>
          <a:p>
            <a:pPr marL="390525" indent="-381000" fontAlgn="b">
              <a:spcBef>
                <a:spcPts val="0"/>
              </a:spcBef>
              <a:spcAft>
                <a:spcPts val="0"/>
              </a:spcAft>
              <a:buNone/>
              <a:defRPr/>
            </a:pPr>
            <a:r>
              <a:rPr lang="en-US" sz="2800" dirty="0">
                <a:solidFill>
                  <a:srgbClr val="000000"/>
                </a:solidFill>
                <a:latin typeface="Arial Rounded MT Bold" pitchFamily="34" charset="0"/>
                <a:cs typeface="Arial" charset="0"/>
              </a:rPr>
              <a:t>SC WNG</a:t>
            </a:r>
          </a:p>
          <a:p>
            <a:pPr marL="866775" indent="-444500" fontAlgn="b">
              <a:spcBef>
                <a:spcPts val="0"/>
              </a:spcBef>
              <a:spcAft>
                <a:spcPts val="0"/>
              </a:spcAft>
              <a:buFont typeface="+mj-lt"/>
              <a:buAutoNum type="arabicPeriod"/>
              <a:defRPr/>
            </a:pPr>
            <a:r>
              <a:rPr lang="en-US" sz="2400" dirty="0">
                <a:solidFill>
                  <a:srgbClr val="000000"/>
                </a:solidFill>
                <a:latin typeface="Arial Rounded MT Bold" pitchFamily="34" charset="0"/>
                <a:cs typeface="Arial" charset="0"/>
              </a:rPr>
              <a:t>Two presentations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457200" y="582120"/>
            <a:ext cx="822636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CRG Calls</a:t>
            </a:r>
            <a:endParaRPr lang="en-US" sz="4400" b="0" strike="noStrike" spc="-1">
              <a:latin typeface="Arial"/>
            </a:endParaRPr>
          </a:p>
        </p:txBody>
      </p:sp>
      <p:sp>
        <p:nvSpPr>
          <p:cNvPr id="169" name="CustomShape 2"/>
          <p:cNvSpPr/>
          <p:nvPr/>
        </p:nvSpPr>
        <p:spPr>
          <a:xfrm>
            <a:off x="457200" y="1604520"/>
            <a:ext cx="8226360" cy="397440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432000" indent="-32112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CRG Will be having weekly teleconferences every Tuesday 16:00 EDT starting at Tuesday 30</a:t>
            </a:r>
            <a:r>
              <a:rPr lang="en-US" sz="3200" b="0" strike="noStrike" spc="-1" baseline="101000">
                <a:solidFill>
                  <a:srgbClr val="000000"/>
                </a:solidFill>
                <a:latin typeface="Arial"/>
                <a:ea typeface="DejaVu Sans"/>
              </a:rPr>
              <a:t>th</a:t>
            </a:r>
            <a:r>
              <a:rPr lang="en-US" sz="3200" b="0" strike="noStrike" spc="-1">
                <a:solidFill>
                  <a:srgbClr val="000000"/>
                </a:solidFill>
                <a:latin typeface="Arial"/>
                <a:ea typeface="DejaVu Sans"/>
              </a:rPr>
              <a:t> of March 2021</a:t>
            </a:r>
            <a:endParaRPr lang="en-US" sz="3200" b="0" strike="noStrike" spc="-1">
              <a:latin typeface="Arial"/>
            </a:endParaRPr>
          </a:p>
          <a:p>
            <a:pPr marL="432000" indent="-321120">
              <a:lnSpc>
                <a:spcPct val="100000"/>
              </a:lnSpc>
              <a:spcBef>
                <a:spcPts val="1417"/>
              </a:spcBef>
              <a:buClr>
                <a:srgbClr val="000000"/>
              </a:buClr>
              <a:buSzPct val="45000"/>
              <a:buFont typeface="Wingdings" charset="2"/>
              <a:buChar char=""/>
            </a:pPr>
            <a:r>
              <a:rPr lang="en-US" sz="3200" b="0" u="sng" strike="noStrike" spc="-1">
                <a:solidFill>
                  <a:srgbClr val="0000FF"/>
                </a:solidFill>
                <a:uFillTx/>
                <a:latin typeface="Arial"/>
                <a:ea typeface="DejaVu Sans"/>
              </a:rPr>
              <a:t>https://www.timeanddate.com/worldclock/meetingdetails.html?year=2021&amp;month=3&amp;day=30&amp;hour=20&amp;min=0&amp;sec=0&amp;p1=179&amp;p2=101&amp;p3=137</a:t>
            </a:r>
            <a:endParaRPr lang="en-US" sz="3200" b="0" strike="noStrike" spc="-1">
              <a:latin typeface="Arial"/>
            </a:endParaRPr>
          </a:p>
          <a:p>
            <a:pPr>
              <a:lnSpc>
                <a:spcPct val="100000"/>
              </a:lnSpc>
              <a:spcBef>
                <a:spcPts val="1417"/>
              </a:spcBef>
            </a:pPr>
            <a:endParaRPr lang="en-US" sz="3200" b="0" strike="noStrike" spc="-1">
              <a:latin typeface="Arial"/>
            </a:endParaRPr>
          </a:p>
          <a:p>
            <a:pPr>
              <a:lnSpc>
                <a:spcPct val="100000"/>
              </a:lnSpc>
              <a:spcBef>
                <a:spcPts val="1417"/>
              </a:spcBef>
            </a:pPr>
            <a:endParaRPr lang="en-US" sz="3200" b="0" strike="noStrike" spc="-1">
              <a:latin typeface="Arial"/>
            </a:endParaRPr>
          </a:p>
        </p:txBody>
      </p:sp>
      <p:sp>
        <p:nvSpPr>
          <p:cNvPr id="2" name="Date Placeholder 1">
            <a:extLst>
              <a:ext uri="{FF2B5EF4-FFF2-40B4-BE49-F238E27FC236}">
                <a16:creationId xmlns:a16="http://schemas.microsoft.com/office/drawing/2014/main" id="{A936548A-09E1-E443-8C87-F1B3BBF6A3ED}"/>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00D5FD0E-3113-A040-9C4A-BE72C4612468}"/>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92732D3A-39F4-2B42-966C-F84EF87BDDF6}"/>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50</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1"/>
          <p:cNvSpPr/>
          <p:nvPr/>
        </p:nvSpPr>
        <p:spPr>
          <a:xfrm>
            <a:off x="685800" y="685440"/>
            <a:ext cx="7764840" cy="1059480"/>
          </a:xfrm>
          <a:prstGeom prst="rect">
            <a:avLst/>
          </a:prstGeom>
          <a:noFill/>
          <a:ln>
            <a:noFill/>
          </a:ln>
        </p:spPr>
        <p:style>
          <a:lnRef idx="0">
            <a:scrgbClr r="0" g="0" b="0"/>
          </a:lnRef>
          <a:fillRef idx="0">
            <a:scrgbClr r="0" g="0" b="0"/>
          </a:fillRef>
          <a:effectRef idx="0">
            <a:scrgbClr r="0" g="0" b="0"/>
          </a:effectRef>
          <a:fontRef idx="minor"/>
        </p:style>
      </p:sp>
      <p:sp>
        <p:nvSpPr>
          <p:cNvPr id="171" name="CustomShape 2"/>
          <p:cNvSpPr/>
          <p:nvPr/>
        </p:nvSpPr>
        <p:spPr>
          <a:xfrm>
            <a:off x="438120" y="602280"/>
            <a:ext cx="8223480" cy="6696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4400" b="0" strike="noStrike" spc="-1">
                <a:solidFill>
                  <a:srgbClr val="000000"/>
                </a:solidFill>
                <a:latin typeface="Arial"/>
                <a:ea typeface="DejaVu Sans"/>
              </a:rPr>
              <a:t>Agenda for Next Meeting</a:t>
            </a:r>
            <a:endParaRPr lang="en-US" sz="4400" b="0" strike="noStrike" spc="-1">
              <a:latin typeface="Arial"/>
            </a:endParaRPr>
          </a:p>
        </p:txBody>
      </p:sp>
      <p:sp>
        <p:nvSpPr>
          <p:cNvPr id="172" name="CustomShape 3"/>
          <p:cNvSpPr/>
          <p:nvPr/>
        </p:nvSpPr>
        <p:spPr>
          <a:xfrm>
            <a:off x="457200" y="1604520"/>
            <a:ext cx="8223480" cy="3971520"/>
          </a:xfrm>
          <a:prstGeom prst="rect">
            <a:avLst/>
          </a:prstGeom>
          <a:noFill/>
          <a:ln>
            <a:noFill/>
          </a:ln>
        </p:spPr>
        <p:style>
          <a:lnRef idx="0">
            <a:scrgbClr r="0" g="0" b="0"/>
          </a:lnRef>
          <a:fillRef idx="0">
            <a:scrgbClr r="0" g="0" b="0"/>
          </a:fillRef>
          <a:effectRef idx="0">
            <a:scrgbClr r="0" g="0" b="0"/>
          </a:effectRef>
          <a:fontRef idx="minor"/>
        </p:style>
        <p:txBody>
          <a:bodyPr lIns="0" tIns="0" rIns="0" bIns="0">
            <a:normAutofit/>
          </a:bodyPr>
          <a:lstStyle/>
          <a:p>
            <a:pPr marL="216000" indent="-213480">
              <a:lnSpc>
                <a:spcPct val="100000"/>
              </a:lnSpc>
              <a:spcBef>
                <a:spcPts val="1417"/>
              </a:spcBef>
              <a:buClr>
                <a:srgbClr val="000000"/>
              </a:buClr>
              <a:buSzPct val="45000"/>
              <a:buFont typeface="Wingdings" charset="2"/>
              <a:buChar char=""/>
            </a:pPr>
            <a:r>
              <a:rPr lang="en-US" sz="3200" b="0" strike="noStrike" spc="-1">
                <a:solidFill>
                  <a:srgbClr val="000000"/>
                </a:solidFill>
                <a:latin typeface="Arial"/>
                <a:ea typeface="DejaVu Sans"/>
              </a:rPr>
              <a:t>Hopefully nothing, as we have finished with the draft.</a:t>
            </a:r>
            <a:endParaRPr lang="en-US" sz="3200" b="0" strike="noStrike" spc="-1">
              <a:latin typeface="Arial"/>
            </a:endParaRPr>
          </a:p>
        </p:txBody>
      </p:sp>
      <p:sp>
        <p:nvSpPr>
          <p:cNvPr id="2" name="Date Placeholder 1">
            <a:extLst>
              <a:ext uri="{FF2B5EF4-FFF2-40B4-BE49-F238E27FC236}">
                <a16:creationId xmlns:a16="http://schemas.microsoft.com/office/drawing/2014/main" id="{8ED06C93-70B1-E646-B6B1-64E8B8DB45D6}"/>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4CA31C38-8B7C-204E-9537-D2AB360B7471}"/>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CA83CC43-0C9C-704A-8779-2F1BF37A51F0}"/>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51</a:t>
            </a:fld>
            <a:endParaRPr lang="en-US"/>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200" y="273600"/>
            <a:ext cx="8224200" cy="1139760"/>
          </a:xfrm>
          <a:prstGeom prst="rect">
            <a:avLst/>
          </a:prstGeom>
          <a:noFill/>
          <a:ln>
            <a:noFill/>
          </a:ln>
        </p:spPr>
        <p:style>
          <a:lnRef idx="0">
            <a:scrgbClr r="0" g="0" b="0"/>
          </a:lnRef>
          <a:fillRef idx="0">
            <a:scrgbClr r="0" g="0" b="0"/>
          </a:fillRef>
          <a:effectRef idx="0">
            <a:scrgbClr r="0" g="0" b="0"/>
          </a:effectRef>
          <a:fontRef idx="minor"/>
        </p:style>
      </p:sp>
      <p:sp>
        <p:nvSpPr>
          <p:cNvPr id="140" name="CustomShape 2"/>
          <p:cNvSpPr/>
          <p:nvPr/>
        </p:nvSpPr>
        <p:spPr>
          <a:xfrm>
            <a:off x="232888" y="1674843"/>
            <a:ext cx="8224200" cy="1785104"/>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3200" b="0" strike="noStrike" spc="-1" dirty="0">
                <a:solidFill>
                  <a:srgbClr val="000000"/>
                </a:solidFill>
                <a:latin typeface="Arial"/>
                <a:ea typeface="DejaVu Sans"/>
              </a:rPr>
              <a:t>Closing report for TG 13</a:t>
            </a:r>
            <a:endParaRPr lang="en-US" sz="3200" b="0" strike="noStrike" spc="-1" dirty="0">
              <a:latin typeface="Arial"/>
            </a:endParaRPr>
          </a:p>
          <a:p>
            <a:pPr algn="ctr"/>
            <a:endParaRPr lang="en-US" altLang="en-US" sz="2800" dirty="0"/>
          </a:p>
          <a:p>
            <a:pPr algn="ctr"/>
            <a:r>
              <a:rPr lang="en-US" altLang="en-US" sz="2800" dirty="0"/>
              <a:t>Kai </a:t>
            </a:r>
            <a:r>
              <a:rPr lang="en-US" altLang="en-US" sz="2800" dirty="0" err="1"/>
              <a:t>Lennert</a:t>
            </a:r>
            <a:r>
              <a:rPr lang="en-US" altLang="en-US" sz="2800" dirty="0"/>
              <a:t> </a:t>
            </a:r>
            <a:r>
              <a:rPr lang="en-US" altLang="en-US" sz="2800" dirty="0" err="1"/>
              <a:t>Bober</a:t>
            </a:r>
            <a:r>
              <a:rPr lang="en-US" altLang="en-US" sz="2800" dirty="0"/>
              <a:t> (Fraunhofer HHI)</a:t>
            </a:r>
            <a:endParaRPr lang="en-US" sz="2800" b="0" strike="noStrike" spc="-1" dirty="0">
              <a:latin typeface="Arial"/>
            </a:endParaRPr>
          </a:p>
          <a:p>
            <a:pPr algn="ctr">
              <a:lnSpc>
                <a:spcPct val="100000"/>
              </a:lnSpc>
            </a:pPr>
            <a:r>
              <a:rPr lang="en-US" sz="2800" b="0" strike="noStrike" spc="-1" dirty="0">
                <a:solidFill>
                  <a:srgbClr val="000000"/>
                </a:solidFill>
                <a:latin typeface="Arial"/>
                <a:ea typeface="DejaVu Sans"/>
              </a:rPr>
              <a:t>March 17, 2021</a:t>
            </a:r>
            <a:endParaRPr lang="en-US" sz="2800" b="0" strike="noStrike" spc="-1" dirty="0">
              <a:latin typeface="Arial"/>
            </a:endParaRPr>
          </a:p>
        </p:txBody>
      </p:sp>
      <p:sp>
        <p:nvSpPr>
          <p:cNvPr id="2" name="Date Placeholder 1">
            <a:extLst>
              <a:ext uri="{FF2B5EF4-FFF2-40B4-BE49-F238E27FC236}">
                <a16:creationId xmlns:a16="http://schemas.microsoft.com/office/drawing/2014/main" id="{164F05D1-EEE1-4044-B813-E59355FECFF7}"/>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9C953728-7AEA-C74A-89D4-0AED6B2C566F}"/>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D286C3A7-8866-0E47-A3D9-00BC03A30BED}"/>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52</a:t>
            </a:fld>
            <a:endParaRPr lang="en-US"/>
          </a:p>
        </p:txBody>
      </p:sp>
      <p:sp>
        <p:nvSpPr>
          <p:cNvPr id="5" name="Rectangle 4">
            <a:extLst>
              <a:ext uri="{FF2B5EF4-FFF2-40B4-BE49-F238E27FC236}">
                <a16:creationId xmlns:a16="http://schemas.microsoft.com/office/drawing/2014/main" id="{8C6B2FB1-EB26-7E44-9146-B8CC32CF757B}"/>
              </a:ext>
            </a:extLst>
          </p:cNvPr>
          <p:cNvSpPr/>
          <p:nvPr/>
        </p:nvSpPr>
        <p:spPr>
          <a:xfrm>
            <a:off x="382314" y="3962400"/>
            <a:ext cx="8455572" cy="1200329"/>
          </a:xfrm>
          <a:prstGeom prst="rect">
            <a:avLst/>
          </a:prstGeom>
        </p:spPr>
        <p:txBody>
          <a:bodyPr wrap="square">
            <a:spAutoFit/>
          </a:bodyPr>
          <a:lstStyle/>
          <a:p>
            <a:pPr algn="just">
              <a:buFontTx/>
              <a:buNone/>
            </a:pPr>
            <a:r>
              <a:rPr lang="en-US" altLang="en-US" sz="2400" dirty="0"/>
              <a:t>This presentation contains the IEEE 802.15 TG13 Multi- Gbit/s Optical Wireless Communication Closing report for the March 2021 virtual meeting.</a:t>
            </a:r>
          </a:p>
        </p:txBody>
      </p:sp>
    </p:spTree>
    <p:extLst>
      <p:ext uri="{BB962C8B-B14F-4D97-AF65-F5344CB8AC3E}">
        <p14:creationId xmlns:p14="http://schemas.microsoft.com/office/powerpoint/2010/main" val="15240806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a:t>Slide </a:t>
            </a:r>
            <a:fld id="{B6EC035D-6983-44A7-9182-D0B7115AE266}" type="slidenum">
              <a:rPr lang="en-US" altLang="en-US" sz="1200" b="0" smtClean="0"/>
              <a:pPr>
                <a:spcBef>
                  <a:spcPct val="0"/>
                </a:spcBef>
                <a:buFontTx/>
                <a:buNone/>
              </a:pPr>
              <a:t>53</a:t>
            </a:fld>
            <a:endParaRPr lang="en-US" altLang="en-US" sz="1200" b="0"/>
          </a:p>
        </p:txBody>
      </p:sp>
      <p:sp>
        <p:nvSpPr>
          <p:cNvPr id="27651"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dirty="0">
                <a:solidFill>
                  <a:schemeClr val="tx2"/>
                </a:solidFill>
              </a:rPr>
              <a:t>TG13 schedule for March</a:t>
            </a:r>
          </a:p>
        </p:txBody>
      </p:sp>
      <p:sp>
        <p:nvSpPr>
          <p:cNvPr id="27652" name="Footer Placeholder 4"/>
          <p:cNvSpPr>
            <a:spLocks noGrp="1"/>
          </p:cNvSpPr>
          <p:nvPr>
            <p:ph type="ftr" sz="quarter" idx="11"/>
          </p:nvPr>
        </p:nvSpPr>
        <p:spPr bwMode="auto">
          <a:xfrm>
            <a:off x="6172200" y="6475413"/>
            <a:ext cx="2600325" cy="230187"/>
          </a:xfrm>
          <a:noFill/>
        </p:spPr>
        <p:txBody>
          <a:bodyPr vert="horz" wrap="square" lIns="91440" tIns="45720" rIns="91440" bIns="45720" numCol="1" anchor="t" anchorCtr="0" compatLnSpc="1">
            <a:prstTxWarp prst="textNoShape">
              <a:avLst/>
            </a:prstTxWarp>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None/>
            </a:pPr>
            <a:r>
              <a:rPr lang="en-US" altLang="en-US" sz="1200" b="0"/>
              <a:t>Pat Kinney, Kinney Consulting</a:t>
            </a:r>
            <a:endParaRPr lang="en-US" altLang="en-US" sz="1200" b="0" dirty="0"/>
          </a:p>
        </p:txBody>
      </p:sp>
      <p:graphicFrame>
        <p:nvGraphicFramePr>
          <p:cNvPr id="7" name="Table 1"/>
          <p:cNvGraphicFramePr>
            <a:graphicFrameLocks noGrp="1"/>
          </p:cNvGraphicFramePr>
          <p:nvPr/>
        </p:nvGraphicFramePr>
        <p:xfrm>
          <a:off x="2032000" y="2209800"/>
          <a:ext cx="5080000" cy="2253264"/>
        </p:xfrm>
        <a:graphic>
          <a:graphicData uri="http://schemas.openxmlformats.org/drawingml/2006/table">
            <a:tbl>
              <a:tblPr firstRow="1" bandRow="1">
                <a:tableStyleId>{21E4AEA4-8DFA-4A89-87EB-49C32662AFE0}</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751088">
                <a:tc>
                  <a:txBody>
                    <a:bodyPr/>
                    <a:lstStyle/>
                    <a:p>
                      <a:endParaRPr lang="en-US" sz="1800" dirty="0"/>
                    </a:p>
                  </a:txBody>
                  <a:tcPr marT="45744" marB="45744"/>
                </a:tc>
                <a:tc>
                  <a:txBody>
                    <a:bodyPr/>
                    <a:lstStyle/>
                    <a:p>
                      <a:pPr algn="ctr"/>
                      <a:r>
                        <a:rPr lang="en-US" sz="1800" dirty="0"/>
                        <a:t>THUR</a:t>
                      </a:r>
                    </a:p>
                  </a:txBody>
                  <a:tcPr marT="45744" marB="45744"/>
                </a:tc>
                <a:tc>
                  <a:txBody>
                    <a:bodyPr/>
                    <a:lstStyle/>
                    <a:p>
                      <a:pPr algn="ctr"/>
                      <a:r>
                        <a:rPr lang="en-US" sz="1800" dirty="0"/>
                        <a:t>MON</a:t>
                      </a:r>
                    </a:p>
                  </a:txBody>
                  <a:tcPr marT="45744" marB="45744"/>
                </a:tc>
                <a:tc>
                  <a:txBody>
                    <a:bodyPr/>
                    <a:lstStyle/>
                    <a:p>
                      <a:pPr algn="ctr"/>
                      <a:r>
                        <a:rPr lang="en-US" sz="1800" dirty="0"/>
                        <a:t>TUES</a:t>
                      </a:r>
                    </a:p>
                  </a:txBody>
                  <a:tcPr marT="45744" marB="45744"/>
                </a:tc>
                <a:tc>
                  <a:txBody>
                    <a:bodyPr/>
                    <a:lstStyle/>
                    <a:p>
                      <a:pPr algn="ctr"/>
                      <a:r>
                        <a:rPr lang="en-US" sz="1800" dirty="0"/>
                        <a:t>WED</a:t>
                      </a:r>
                    </a:p>
                  </a:txBody>
                  <a:tcPr marT="45744" marB="45744"/>
                </a:tc>
                <a:extLst>
                  <a:ext uri="{0D108BD9-81ED-4DB2-BD59-A6C34878D82A}">
                    <a16:rowId xmlns:a16="http://schemas.microsoft.com/office/drawing/2014/main" val="10000"/>
                  </a:ext>
                </a:extLst>
              </a:tr>
              <a:tr h="751088">
                <a:tc>
                  <a:txBody>
                    <a:bodyPr/>
                    <a:lstStyle/>
                    <a:p>
                      <a:pPr algn="ctr"/>
                      <a:r>
                        <a:rPr lang="en-US" sz="1800" dirty="0"/>
                        <a:t>5-7/6-8 EDT</a:t>
                      </a:r>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a:t>TG13#1</a:t>
                      </a:r>
                      <a:endParaRPr lang="en-US" sz="1400" b="0" dirty="0"/>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dirty="0"/>
                        <a:t>TG13#2</a:t>
                      </a:r>
                      <a:endParaRPr lang="en-US" sz="1200" b="0" dirty="0"/>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600" i="1" dirty="0">
                        <a:solidFill>
                          <a:schemeClr val="tx1"/>
                        </a:solidFill>
                      </a:endParaRPr>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TG13#3</a:t>
                      </a:r>
                      <a:endParaRPr lang="en-US" sz="1400" b="0" dirty="0">
                        <a:solidFill>
                          <a:schemeClr val="tx1"/>
                        </a:solidFill>
                      </a:endParaRPr>
                    </a:p>
                  </a:txBody>
                  <a:tcPr marT="45744" marB="45744" anchor="ctr"/>
                </a:tc>
                <a:extLst>
                  <a:ext uri="{0D108BD9-81ED-4DB2-BD59-A6C34878D82A}">
                    <a16:rowId xmlns:a16="http://schemas.microsoft.com/office/drawing/2014/main" val="10001"/>
                  </a:ext>
                </a:extLst>
              </a:tr>
              <a:tr h="751088">
                <a:tc>
                  <a:txBody>
                    <a:bodyPr/>
                    <a:lstStyle/>
                    <a:p>
                      <a:pPr algn="ctr"/>
                      <a:r>
                        <a:rPr lang="en-US" sz="1800" dirty="0"/>
                        <a:t>10-12 EDT</a:t>
                      </a:r>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1600" i="1" dirty="0">
                        <a:solidFill>
                          <a:schemeClr val="tx1"/>
                        </a:solidFill>
                      </a:endParaRPr>
                    </a:p>
                  </a:txBody>
                  <a:tcPr marT="45744" marB="45744"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WG15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Closing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ndParaRPr>
                    </a:p>
                  </a:txBody>
                  <a:tcPr marT="45744" marB="45744" anchor="ctr"/>
                </a:tc>
                <a:extLst>
                  <a:ext uri="{0D108BD9-81ED-4DB2-BD59-A6C34878D82A}">
                    <a16:rowId xmlns:a16="http://schemas.microsoft.com/office/drawing/2014/main" val="1406228956"/>
                  </a:ext>
                </a:extLst>
              </a:tr>
            </a:tbl>
          </a:graphicData>
        </a:graphic>
      </p:graphicFrame>
      <p:sp>
        <p:nvSpPr>
          <p:cNvPr id="2" name="Date Placeholder 1">
            <a:extLst>
              <a:ext uri="{FF2B5EF4-FFF2-40B4-BE49-F238E27FC236}">
                <a16:creationId xmlns:a16="http://schemas.microsoft.com/office/drawing/2014/main" id="{9759855D-41CC-B846-9883-E50818D05C88}"/>
              </a:ext>
            </a:extLst>
          </p:cNvPr>
          <p:cNvSpPr>
            <a:spLocks noGrp="1"/>
          </p:cNvSpPr>
          <p:nvPr>
            <p:ph type="dt" sz="half" idx="10"/>
          </p:nvPr>
        </p:nvSpPr>
        <p:spPr/>
        <p:txBody>
          <a:bodyPr/>
          <a:lstStyle/>
          <a:p>
            <a:pPr>
              <a:defRPr/>
            </a:pPr>
            <a:r>
              <a:rPr lang="en-US"/>
              <a:t>March 2021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685800" y="1600200"/>
            <a:ext cx="8153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itchFamily="18" charset="0"/>
                <a:ea typeface="MS PGothic" pitchFamily="34" charset="-128"/>
              </a:defRPr>
            </a:lvl1pPr>
            <a:lvl2pPr marL="742950" indent="-285750">
              <a:spcBef>
                <a:spcPct val="20000"/>
              </a:spcBef>
              <a:buChar char="–"/>
              <a:defRPr sz="2000">
                <a:solidFill>
                  <a:schemeClr val="tx1"/>
                </a:solidFill>
                <a:latin typeface="Times New Roman" pitchFamily="18" charset="0"/>
                <a:ea typeface="MS PGothic" pitchFamily="34" charset="-128"/>
              </a:defRPr>
            </a:lvl2pPr>
            <a:lvl3pPr marL="1143000" indent="-228600">
              <a:spcBef>
                <a:spcPct val="20000"/>
              </a:spcBef>
              <a:buChar char="•"/>
              <a:defRPr>
                <a:solidFill>
                  <a:schemeClr val="tx1"/>
                </a:solidFill>
                <a:latin typeface="Times New Roman" pitchFamily="18" charset="0"/>
                <a:ea typeface="MS PGothic" pitchFamily="34" charset="-128"/>
              </a:defRPr>
            </a:lvl3pPr>
            <a:lvl4pPr marL="1600200" indent="-228600">
              <a:spcBef>
                <a:spcPct val="20000"/>
              </a:spcBef>
              <a:buChar char="–"/>
              <a:defRPr sz="1600">
                <a:solidFill>
                  <a:schemeClr val="tx1"/>
                </a:solidFill>
                <a:latin typeface="Times New Roman" pitchFamily="18" charset="0"/>
                <a:ea typeface="MS PGothic" pitchFamily="34" charset="-128"/>
              </a:defRPr>
            </a:lvl4pPr>
            <a:lvl5pPr marL="2057400" indent="-228600">
              <a:spcBef>
                <a:spcPct val="20000"/>
              </a:spcBef>
              <a:buChar char="•"/>
              <a:defRPr sz="1600">
                <a:solidFill>
                  <a:schemeClr val="tx1"/>
                </a:solidFill>
                <a:latin typeface="Times New Roman" pitchFamily="18" charset="0"/>
                <a:ea typeface="MS PGothic" pitchFamily="34" charset="-128"/>
              </a:defRPr>
            </a:lvl5pPr>
            <a:lvl6pPr marL="25146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6pPr>
            <a:lvl7pPr marL="29718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7pPr>
            <a:lvl8pPr marL="34290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8pPr>
            <a:lvl9pPr marL="3886200" indent="-228600" eaLnBrk="0" fontAlgn="base" hangingPunct="0">
              <a:spcBef>
                <a:spcPct val="20000"/>
              </a:spcBef>
              <a:spcAft>
                <a:spcPct val="0"/>
              </a:spcAft>
              <a:buChar char="•"/>
              <a:defRPr sz="1600">
                <a:solidFill>
                  <a:schemeClr val="tx1"/>
                </a:solidFill>
                <a:latin typeface="Times New Roman" pitchFamily="18" charset="0"/>
                <a:ea typeface="MS PGothic" pitchFamily="34" charset="-128"/>
              </a:defRPr>
            </a:lvl9pPr>
          </a:lstStyle>
          <a:p>
            <a:pPr marL="342900" indent="-342900" algn="just">
              <a:buFont typeface="Arial" panose="020B0604020202020204" pitchFamily="34" charset="0"/>
              <a:buChar char="•"/>
              <a:defRPr/>
            </a:pPr>
            <a:r>
              <a:rPr lang="en-US" sz="1800" dirty="0"/>
              <a:t>Agenda in doc. 15-21/0159r1</a:t>
            </a:r>
          </a:p>
          <a:p>
            <a:pPr marL="342900" indent="-342900" algn="just">
              <a:buFont typeface="Arial" panose="020B0604020202020204" pitchFamily="34" charset="0"/>
              <a:buChar char="•"/>
              <a:defRPr/>
            </a:pPr>
            <a:r>
              <a:rPr lang="en-US" sz="1800" dirty="0"/>
              <a:t>3 slots</a:t>
            </a:r>
          </a:p>
          <a:p>
            <a:pPr marL="342900" indent="-342900" algn="just">
              <a:buFont typeface="Arial" panose="020B0604020202020204" pitchFamily="34" charset="0"/>
              <a:buChar char="•"/>
              <a:defRPr/>
            </a:pPr>
            <a:r>
              <a:rPr lang="en-US" sz="1800" dirty="0"/>
              <a:t>Thursday</a:t>
            </a:r>
          </a:p>
          <a:p>
            <a:pPr marL="1085850" lvl="1" indent="-342900" algn="just">
              <a:buFont typeface="Arial" panose="020B0604020202020204" pitchFamily="34" charset="0"/>
              <a:buChar char="•"/>
              <a:defRPr/>
            </a:pPr>
            <a:r>
              <a:rPr lang="en-US" sz="1600" dirty="0"/>
              <a:t>Motion on agenda</a:t>
            </a:r>
          </a:p>
          <a:p>
            <a:pPr marL="1085850" lvl="1" indent="-342900" algn="just">
              <a:buFont typeface="Arial" panose="020B0604020202020204" pitchFamily="34" charset="0"/>
              <a:buChar char="•"/>
              <a:defRPr/>
            </a:pPr>
            <a:r>
              <a:rPr lang="en-US" sz="1600" dirty="0"/>
              <a:t>Comment resolution against D4.0</a:t>
            </a:r>
          </a:p>
          <a:p>
            <a:pPr marL="342900" indent="-342900" algn="just">
              <a:buFont typeface="Arial" panose="020B0604020202020204" pitchFamily="34" charset="0"/>
              <a:buChar char="•"/>
              <a:defRPr/>
            </a:pPr>
            <a:r>
              <a:rPr lang="en-US" sz="1800" dirty="0"/>
              <a:t>Monday</a:t>
            </a:r>
          </a:p>
          <a:p>
            <a:pPr marL="1085850" lvl="1" indent="-342900" algn="just">
              <a:buFont typeface="Arial" panose="020B0604020202020204" pitchFamily="34" charset="0"/>
              <a:buChar char="•"/>
              <a:defRPr/>
            </a:pPr>
            <a:r>
              <a:rPr lang="en-US" sz="1600" dirty="0"/>
              <a:t>Comment resolution against D4.0</a:t>
            </a:r>
          </a:p>
          <a:p>
            <a:pPr marL="1085850" lvl="1" indent="-342900" algn="just">
              <a:buFont typeface="Arial" panose="020B0604020202020204" pitchFamily="34" charset="0"/>
              <a:buChar char="•"/>
              <a:defRPr/>
            </a:pPr>
            <a:r>
              <a:rPr lang="en-US" sz="1600" dirty="0"/>
              <a:t>Motion to reconfirm CRG</a:t>
            </a:r>
          </a:p>
          <a:p>
            <a:pPr marL="342900" indent="-342900" algn="just">
              <a:buFont typeface="Arial" panose="020B0604020202020204" pitchFamily="34" charset="0"/>
              <a:buChar char="•"/>
              <a:defRPr/>
            </a:pPr>
            <a:r>
              <a:rPr lang="en-US" sz="2000" dirty="0"/>
              <a:t>Wednesday</a:t>
            </a:r>
          </a:p>
          <a:p>
            <a:pPr marL="1085850" lvl="1" indent="-342900" algn="just">
              <a:buFont typeface="Arial" panose="020B0604020202020204" pitchFamily="34" charset="0"/>
              <a:buChar char="•"/>
              <a:defRPr/>
            </a:pPr>
            <a:r>
              <a:rPr lang="en-US" sz="1600" dirty="0"/>
              <a:t>Motion minutes from January and CRG </a:t>
            </a:r>
            <a:r>
              <a:rPr lang="en-US" sz="1600" dirty="0" err="1"/>
              <a:t>telcos</a:t>
            </a:r>
            <a:endParaRPr lang="en-US" sz="1600" dirty="0"/>
          </a:p>
          <a:p>
            <a:pPr marL="1085850" lvl="1" indent="-342900" algn="just">
              <a:buFont typeface="Arial" panose="020B0604020202020204" pitchFamily="34" charset="0"/>
              <a:buChar char="•"/>
              <a:defRPr/>
            </a:pPr>
            <a:r>
              <a:rPr lang="en-US" sz="1600" dirty="0"/>
              <a:t>Comment resolution against D4.0</a:t>
            </a:r>
            <a:endParaRPr lang="en-US" dirty="0"/>
          </a:p>
          <a:p>
            <a:pPr marL="342900" indent="-342900" algn="just">
              <a:buFont typeface="Arial" panose="020B0604020202020204" pitchFamily="34" charset="0"/>
              <a:buChar char="•"/>
              <a:defRPr/>
            </a:pPr>
            <a:r>
              <a:rPr lang="en-US" sz="2000" dirty="0"/>
              <a:t>Comments in 15-21/0033r10</a:t>
            </a:r>
          </a:p>
          <a:p>
            <a:pPr marL="1085850" lvl="1" indent="-342900" algn="just">
              <a:buFont typeface="Arial" panose="020B0604020202020204" pitchFamily="34" charset="0"/>
              <a:buChar char="•"/>
              <a:defRPr/>
            </a:pPr>
            <a:r>
              <a:rPr lang="en-US" sz="1600" dirty="0"/>
              <a:t>Technical comments: 10 are unhandled, 37 are assigned, 43 handled</a:t>
            </a:r>
          </a:p>
          <a:p>
            <a:pPr marL="1085850" lvl="1" indent="-342900" algn="just">
              <a:buFont typeface="Arial" panose="020B0604020202020204" pitchFamily="34" charset="0"/>
              <a:buChar char="•"/>
              <a:defRPr/>
            </a:pPr>
            <a:r>
              <a:rPr lang="en-US" sz="1600" dirty="0"/>
              <a:t>Editorial comments: 192 unhandled</a:t>
            </a:r>
          </a:p>
          <a:p>
            <a:pPr marL="1085850" lvl="1" indent="-342900" algn="just">
              <a:buFont typeface="Arial" panose="020B0604020202020204" pitchFamily="34" charset="0"/>
              <a:buChar char="•"/>
              <a:defRPr/>
            </a:pPr>
            <a:r>
              <a:rPr lang="en-US" sz="1600" dirty="0"/>
              <a:t>Additional comments: 19 new comments</a:t>
            </a:r>
            <a:endParaRPr lang="en-US" sz="1200" dirty="0"/>
          </a:p>
        </p:txBody>
      </p:sp>
      <p:sp>
        <p:nvSpPr>
          <p:cNvPr id="29698" name="Slide Number Placeholder 5"/>
          <p:cNvSpPr>
            <a:spLocks noGrp="1"/>
          </p:cNvSpPr>
          <p:nvPr>
            <p:ph type="sldNum" sz="quarter" idx="10"/>
          </p:nvPr>
        </p:nvSpPr>
        <p:spPr>
          <a:xfrm>
            <a:off x="4393695" y="6475413"/>
            <a:ext cx="432811"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FontTx/>
              <a:buNone/>
            </a:pPr>
            <a:r>
              <a:rPr lang="en-US" altLang="en-US" sz="1200" b="0" dirty="0"/>
              <a:t>Slide </a:t>
            </a:r>
            <a:fld id="{CE92B1CF-42C3-4957-B9D9-3C50DCFDE095}" type="slidenum">
              <a:rPr lang="en-US" altLang="en-US" sz="1200" b="0" smtClean="0"/>
              <a:pPr>
                <a:spcBef>
                  <a:spcPct val="0"/>
                </a:spcBef>
                <a:buFontTx/>
                <a:buNone/>
              </a:pPr>
              <a:t>54</a:t>
            </a:fld>
            <a:endParaRPr lang="en-US" altLang="en-US" sz="1200" b="0" dirty="0"/>
          </a:p>
        </p:txBody>
      </p:sp>
      <p:sp>
        <p:nvSpPr>
          <p:cNvPr id="2969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200" dirty="0">
                <a:solidFill>
                  <a:schemeClr val="tx2"/>
                </a:solidFill>
              </a:rPr>
              <a:t>TG13 activities this week</a:t>
            </a:r>
          </a:p>
        </p:txBody>
      </p:sp>
      <p:sp>
        <p:nvSpPr>
          <p:cNvPr id="29700" name="Footer Placeholder 4"/>
          <p:cNvSpPr>
            <a:spLocks noGrp="1"/>
          </p:cNvSpPr>
          <p:nvPr>
            <p:ph type="ftr" sz="quarter" idx="11"/>
          </p:nvPr>
        </p:nvSpPr>
        <p:spPr bwMode="auto">
          <a:xfrm>
            <a:off x="6172200" y="6475413"/>
            <a:ext cx="2600325" cy="230187"/>
          </a:xfrm>
          <a:noFill/>
        </p:spPr>
        <p:txBody>
          <a:bodyPr vert="horz" wrap="square" lIns="91440" tIns="45720" rIns="91440" bIns="45720" numCol="1" anchor="t" anchorCtr="0" compatLnSpc="1">
            <a:prstTxWarp prst="textNoShape">
              <a:avLst/>
            </a:prstTxWarp>
          </a:bodyPr>
          <a:lstStyle>
            <a:lvl1pPr>
              <a:spcBef>
                <a:spcPct val="20000"/>
              </a:spcBef>
              <a:buChar char="•"/>
              <a:defRPr sz="2400" b="1">
                <a:solidFill>
                  <a:schemeClr val="tx1"/>
                </a:solidFill>
                <a:latin typeface="Times New Roman" panose="02020603050405020304" pitchFamily="18" charset="0"/>
                <a:ea typeface="ＭＳ Ｐゴシック"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ＭＳ Ｐゴシック" panose="020B0600070205080204" pitchFamily="34" charset="-128"/>
              </a:defRPr>
            </a:lvl9pPr>
          </a:lstStyle>
          <a:p>
            <a:pPr>
              <a:spcBef>
                <a:spcPct val="0"/>
              </a:spcBef>
              <a:buNone/>
            </a:pPr>
            <a:r>
              <a:rPr lang="en-US" altLang="en-US" sz="1200" b="0"/>
              <a:t>Pat Kinney, Kinney Consulting</a:t>
            </a:r>
            <a:endParaRPr lang="en-US" altLang="en-US" sz="1200" b="0" dirty="0"/>
          </a:p>
        </p:txBody>
      </p:sp>
      <p:sp>
        <p:nvSpPr>
          <p:cNvPr id="2" name="Date Placeholder 1">
            <a:extLst>
              <a:ext uri="{FF2B5EF4-FFF2-40B4-BE49-F238E27FC236}">
                <a16:creationId xmlns:a16="http://schemas.microsoft.com/office/drawing/2014/main" id="{8FA51963-1D50-304E-BFAB-A9FC25B63F24}"/>
              </a:ext>
            </a:extLst>
          </p:cNvPr>
          <p:cNvSpPr>
            <a:spLocks noGrp="1"/>
          </p:cNvSpPr>
          <p:nvPr>
            <p:ph type="dt" sz="half" idx="10"/>
          </p:nvPr>
        </p:nvSpPr>
        <p:spPr/>
        <p:txBody>
          <a:bodyPr/>
          <a:lstStyle/>
          <a:p>
            <a:pPr>
              <a:defRPr/>
            </a:pPr>
            <a:r>
              <a:rPr lang="en-US"/>
              <a:t>March 2021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TG Motion </a:t>
            </a:r>
            <a:r>
              <a:rPr lang="de-DE" dirty="0" err="1"/>
              <a:t>to</a:t>
            </a:r>
            <a:r>
              <a:rPr lang="de-DE" dirty="0"/>
              <a:t> </a:t>
            </a:r>
            <a:r>
              <a:rPr lang="de-DE" dirty="0" err="1"/>
              <a:t>reconfirm</a:t>
            </a:r>
            <a:r>
              <a:rPr lang="de-DE" dirty="0"/>
              <a:t> CRG</a:t>
            </a:r>
          </a:p>
        </p:txBody>
      </p:sp>
      <p:sp>
        <p:nvSpPr>
          <p:cNvPr id="3" name="Inhaltsplatzhalter 2"/>
          <p:cNvSpPr>
            <a:spLocks noGrp="1"/>
          </p:cNvSpPr>
          <p:nvPr>
            <p:ph idx="1"/>
          </p:nvPr>
        </p:nvSpPr>
        <p:spPr>
          <a:xfrm>
            <a:off x="381000" y="1981200"/>
            <a:ext cx="8534400" cy="2286000"/>
          </a:xfrm>
        </p:spPr>
        <p:txBody>
          <a:bodyPr/>
          <a:lstStyle/>
          <a:p>
            <a:pPr marL="0" lvl="0" indent="0">
              <a:buNone/>
            </a:pPr>
            <a:r>
              <a:rPr lang="en-US" sz="1800" b="0" i="1" dirty="0"/>
              <a:t>Move to request that 802.15 WG approves the formation of a Comment Resolution Group (CRG) for the Standards Association balloting of the P802.15.13_D4+D5 with the following membership: Volker Jungnickel as Chair, Nikola </a:t>
            </a:r>
            <a:r>
              <a:rPr lang="en-US" sz="1800" b="0" i="1" dirty="0" err="1"/>
              <a:t>Serafimovski</a:t>
            </a:r>
            <a:r>
              <a:rPr lang="en-US" sz="1800" b="0" i="1" dirty="0"/>
              <a:t>, Tuncer Baykas, Sang-Kyu Lim, Tero Kivinen. The 802.15.13 CRG is authorized to approve comment resolutions, edit the draft according to the comment resolutions, and to approve the start of recirculation ballots of the revised draft on behalf of the 802.15 WG. Comment resolution on recirculation ballots between sessions will be conducted via reflector email and via teleconferences announced to the reflector as per the LMSC 802 WG P&amp;P.</a:t>
            </a:r>
          </a:p>
          <a:p>
            <a:pPr lvl="0"/>
            <a:endParaRPr lang="de-DE" sz="2000" dirty="0"/>
          </a:p>
          <a:p>
            <a:pPr marL="457200" lvl="1" indent="0">
              <a:buNone/>
            </a:pPr>
            <a:r>
              <a:rPr lang="en-US" sz="1800" b="1" dirty="0"/>
              <a:t>Moved:  Tuncer Baykas</a:t>
            </a:r>
          </a:p>
          <a:p>
            <a:pPr marL="457200" lvl="1" indent="0">
              <a:buNone/>
            </a:pPr>
            <a:r>
              <a:rPr lang="en-US" sz="1800" b="1" dirty="0"/>
              <a:t>Second:  Tero Kivinen</a:t>
            </a:r>
            <a:endParaRPr lang="de-DE" sz="1800" b="1" dirty="0"/>
          </a:p>
          <a:p>
            <a:pPr marL="457200" lvl="1" indent="0">
              <a:buNone/>
            </a:pPr>
            <a:endParaRPr lang="en-US" sz="1800" dirty="0"/>
          </a:p>
          <a:p>
            <a:pPr marL="457200" lvl="1" indent="0">
              <a:buNone/>
            </a:pPr>
            <a:r>
              <a:rPr lang="en-US" sz="1800" dirty="0"/>
              <a:t>Result: Motion passed unanimously.</a:t>
            </a:r>
            <a:endParaRPr lang="de-DE" sz="1800" dirty="0">
              <a:effectLst/>
            </a:endParaRPr>
          </a:p>
        </p:txBody>
      </p:sp>
      <p:sp>
        <p:nvSpPr>
          <p:cNvPr id="4" name="Foliennummernplatzhalter 3"/>
          <p:cNvSpPr>
            <a:spLocks noGrp="1"/>
          </p:cNvSpPr>
          <p:nvPr>
            <p:ph type="sldNum" sz="quarter" idx="10"/>
          </p:nvPr>
        </p:nvSpPr>
        <p:spPr/>
        <p:txBody>
          <a:bodyPr/>
          <a:lstStyle/>
          <a:p>
            <a:pPr>
              <a:defRPr/>
            </a:pPr>
            <a:r>
              <a:rPr lang="en-US" altLang="en-US"/>
              <a:t>Slide </a:t>
            </a:r>
            <a:fld id="{474469FC-C9DB-4CF7-B72B-A1003E4A38C5}" type="slidenum">
              <a:rPr lang="en-US" altLang="en-US" smtClean="0"/>
              <a:pPr>
                <a:defRPr/>
              </a:pPr>
              <a:t>55</a:t>
            </a:fld>
            <a:endParaRPr lang="en-US" altLang="en-US"/>
          </a:p>
        </p:txBody>
      </p:sp>
      <p:sp>
        <p:nvSpPr>
          <p:cNvPr id="5" name="Fußzeilenplatzhalter 4"/>
          <p:cNvSpPr>
            <a:spLocks noGrp="1"/>
          </p:cNvSpPr>
          <p:nvPr>
            <p:ph type="ftr" sz="quarter" idx="11"/>
          </p:nvPr>
        </p:nvSpPr>
        <p:spPr/>
        <p:txBody>
          <a:bodyPr/>
          <a:lstStyle/>
          <a:p>
            <a:r>
              <a:rPr lang="en-US" altLang="en-US"/>
              <a:t>Pat Kinney, Kinney Consulting</a:t>
            </a:r>
            <a:endParaRPr lang="en-US" altLang="en-US" dirty="0"/>
          </a:p>
        </p:txBody>
      </p:sp>
      <p:sp>
        <p:nvSpPr>
          <p:cNvPr id="6" name="Date Placeholder 5">
            <a:extLst>
              <a:ext uri="{FF2B5EF4-FFF2-40B4-BE49-F238E27FC236}">
                <a16:creationId xmlns:a16="http://schemas.microsoft.com/office/drawing/2014/main" id="{3ED19801-AFF8-B746-8150-1970800C86E1}"/>
              </a:ext>
            </a:extLst>
          </p:cNvPr>
          <p:cNvSpPr>
            <a:spLocks noGrp="1"/>
          </p:cNvSpPr>
          <p:nvPr>
            <p:ph type="dt" sz="half" idx="10"/>
          </p:nvPr>
        </p:nvSpPr>
        <p:spPr/>
        <p:txBody>
          <a:bodyPr/>
          <a:lstStyle/>
          <a:p>
            <a:pPr>
              <a:defRPr/>
            </a:pPr>
            <a:r>
              <a:rPr lang="en-US"/>
              <a:t>March 2021</a:t>
            </a:r>
          </a:p>
        </p:txBody>
      </p:sp>
    </p:spTree>
    <p:extLst>
      <p:ext uri="{BB962C8B-B14F-4D97-AF65-F5344CB8AC3E}">
        <p14:creationId xmlns:p14="http://schemas.microsoft.com/office/powerpoint/2010/main" val="7992049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900" y="304800"/>
            <a:ext cx="7772400" cy="1066800"/>
          </a:xfrm>
        </p:spPr>
        <p:txBody>
          <a:bodyPr/>
          <a:lstStyle/>
          <a:p>
            <a:r>
              <a:rPr lang="en-US" dirty="0"/>
              <a:t>Plan for finalization of TG13 Spec</a:t>
            </a:r>
          </a:p>
        </p:txBody>
      </p:sp>
      <p:sp>
        <p:nvSpPr>
          <p:cNvPr id="3" name="Inhaltsplatzhalter 2"/>
          <p:cNvSpPr>
            <a:spLocks noGrp="1"/>
          </p:cNvSpPr>
          <p:nvPr>
            <p:ph idx="1"/>
          </p:nvPr>
        </p:nvSpPr>
        <p:spPr>
          <a:xfrm>
            <a:off x="228600" y="1143000"/>
            <a:ext cx="8534400" cy="2286000"/>
          </a:xfrm>
        </p:spPr>
        <p:txBody>
          <a:bodyPr/>
          <a:lstStyle/>
          <a:p>
            <a:r>
              <a:rPr lang="en-US" dirty="0"/>
              <a:t>After March</a:t>
            </a:r>
          </a:p>
          <a:p>
            <a:pPr lvl="1"/>
            <a:r>
              <a:rPr lang="en-US" sz="2400" b="0" dirty="0"/>
              <a:t>Work resolved comments into D5.0</a:t>
            </a:r>
          </a:p>
          <a:p>
            <a:pPr lvl="1"/>
            <a:r>
              <a:rPr lang="en-US" sz="2400" dirty="0"/>
              <a:t>Start recirculation</a:t>
            </a:r>
          </a:p>
          <a:p>
            <a:pPr lvl="1"/>
            <a:r>
              <a:rPr lang="en-US" sz="2400" dirty="0"/>
              <a:t>Start comment resolution against D5.0</a:t>
            </a:r>
          </a:p>
          <a:p>
            <a:pPr marL="400050"/>
            <a:r>
              <a:rPr lang="en-US" dirty="0"/>
              <a:t>TG13 CRG Telco dates</a:t>
            </a:r>
          </a:p>
          <a:p>
            <a:pPr marL="800100" lvl="1"/>
            <a:r>
              <a:rPr lang="en-US" sz="2400" b="0" dirty="0"/>
              <a:t>29 Mar. 2021, 11-13 CET (5-7 ET, 19-21 KT)</a:t>
            </a:r>
          </a:p>
          <a:p>
            <a:pPr marL="800100" lvl="1"/>
            <a:r>
              <a:rPr lang="en-US" sz="2400" dirty="0"/>
              <a:t>05 Apr. 2021, 11-13 CET (5-7 ET, 19-21 KT)</a:t>
            </a:r>
          </a:p>
          <a:p>
            <a:pPr marL="800100" lvl="1"/>
            <a:r>
              <a:rPr lang="en-US" sz="2400" dirty="0"/>
              <a:t>12 Apr. 2021, 11-13 CET (5-7 ET, 19-21 KT)</a:t>
            </a:r>
          </a:p>
          <a:p>
            <a:pPr marL="800100" lvl="1"/>
            <a:r>
              <a:rPr lang="en-US" sz="2400" dirty="0"/>
              <a:t>19 Apr. 2021, 11-13 CET (5-7 ET, 19-21 KT)</a:t>
            </a:r>
          </a:p>
          <a:p>
            <a:pPr marL="800100" lvl="1"/>
            <a:r>
              <a:rPr lang="en-US" sz="2400" dirty="0"/>
              <a:t>26 Apr. 2021, 11-13 CET (5-7 ET, 19-21 KT)</a:t>
            </a:r>
          </a:p>
          <a:p>
            <a:pPr marL="800100" lvl="1"/>
            <a:r>
              <a:rPr lang="en-US" sz="2400" dirty="0"/>
              <a:t>02 May 2021, 11-13 CET (5-7 ET, 19-21 KT)</a:t>
            </a:r>
          </a:p>
          <a:p>
            <a:pPr marL="800100" lvl="1"/>
            <a:endParaRPr lang="en-US" dirty="0"/>
          </a:p>
          <a:p>
            <a:pPr marL="800100" lvl="1"/>
            <a:endParaRPr lang="en-US" b="0" dirty="0"/>
          </a:p>
        </p:txBody>
      </p:sp>
      <p:sp>
        <p:nvSpPr>
          <p:cNvPr id="4" name="Foliennummernplatzhalter 3"/>
          <p:cNvSpPr>
            <a:spLocks noGrp="1"/>
          </p:cNvSpPr>
          <p:nvPr>
            <p:ph type="sldNum" sz="quarter" idx="10"/>
          </p:nvPr>
        </p:nvSpPr>
        <p:spPr>
          <a:xfrm>
            <a:off x="4393695" y="6475413"/>
            <a:ext cx="432811" cy="184666"/>
          </a:xfrm>
        </p:spPr>
        <p:txBody>
          <a:bodyPr/>
          <a:lstStyle/>
          <a:p>
            <a:pPr>
              <a:defRPr/>
            </a:pPr>
            <a:r>
              <a:rPr lang="en-US" altLang="en-US" dirty="0"/>
              <a:t>Slide </a:t>
            </a:r>
            <a:fld id="{474469FC-C9DB-4CF7-B72B-A1003E4A38C5}" type="slidenum">
              <a:rPr lang="en-US" altLang="en-US" smtClean="0"/>
              <a:pPr>
                <a:defRPr/>
              </a:pPr>
              <a:t>56</a:t>
            </a:fld>
            <a:endParaRPr lang="en-US" altLang="en-US" dirty="0"/>
          </a:p>
        </p:txBody>
      </p:sp>
      <p:sp>
        <p:nvSpPr>
          <p:cNvPr id="5" name="Fußzeilenplatzhalter 4"/>
          <p:cNvSpPr>
            <a:spLocks noGrp="1"/>
          </p:cNvSpPr>
          <p:nvPr>
            <p:ph type="ftr" sz="quarter" idx="11"/>
          </p:nvPr>
        </p:nvSpPr>
        <p:spPr/>
        <p:txBody>
          <a:bodyPr/>
          <a:lstStyle/>
          <a:p>
            <a:r>
              <a:rPr lang="en-US" altLang="en-US"/>
              <a:t>Pat Kinney, Kinney Consulting</a:t>
            </a:r>
            <a:endParaRPr lang="en-US" altLang="en-US" dirty="0"/>
          </a:p>
        </p:txBody>
      </p:sp>
      <p:sp>
        <p:nvSpPr>
          <p:cNvPr id="6" name="Date Placeholder 5">
            <a:extLst>
              <a:ext uri="{FF2B5EF4-FFF2-40B4-BE49-F238E27FC236}">
                <a16:creationId xmlns:a16="http://schemas.microsoft.com/office/drawing/2014/main" id="{AE89BB8C-6C28-904A-AFE9-7BB5000AB23F}"/>
              </a:ext>
            </a:extLst>
          </p:cNvPr>
          <p:cNvSpPr>
            <a:spLocks noGrp="1"/>
          </p:cNvSpPr>
          <p:nvPr>
            <p:ph type="dt" sz="half" idx="10"/>
          </p:nvPr>
        </p:nvSpPr>
        <p:spPr/>
        <p:txBody>
          <a:bodyPr/>
          <a:lstStyle/>
          <a:p>
            <a:pPr>
              <a:defRPr/>
            </a:pPr>
            <a:r>
              <a:rPr lang="en-US"/>
              <a:t>March 2021</a:t>
            </a:r>
          </a:p>
        </p:txBody>
      </p:sp>
    </p:spTree>
    <p:extLst>
      <p:ext uri="{BB962C8B-B14F-4D97-AF65-F5344CB8AC3E}">
        <p14:creationId xmlns:p14="http://schemas.microsoft.com/office/powerpoint/2010/main" val="219296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200" y="273600"/>
            <a:ext cx="8224200" cy="1139760"/>
          </a:xfrm>
          <a:prstGeom prst="rect">
            <a:avLst/>
          </a:prstGeom>
          <a:noFill/>
          <a:ln>
            <a:noFill/>
          </a:ln>
        </p:spPr>
        <p:style>
          <a:lnRef idx="0">
            <a:scrgbClr r="0" g="0" b="0"/>
          </a:lnRef>
          <a:fillRef idx="0">
            <a:scrgbClr r="0" g="0" b="0"/>
          </a:fillRef>
          <a:effectRef idx="0">
            <a:scrgbClr r="0" g="0" b="0"/>
          </a:effectRef>
          <a:fontRef idx="minor"/>
        </p:style>
      </p:sp>
      <p:sp>
        <p:nvSpPr>
          <p:cNvPr id="140" name="CustomShape 2"/>
          <p:cNvSpPr/>
          <p:nvPr/>
        </p:nvSpPr>
        <p:spPr>
          <a:xfrm>
            <a:off x="457200" y="2607195"/>
            <a:ext cx="8224200" cy="196977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3200" b="0" strike="noStrike" spc="-1" dirty="0">
                <a:solidFill>
                  <a:srgbClr val="000000"/>
                </a:solidFill>
                <a:latin typeface="Arial"/>
                <a:ea typeface="DejaVu Sans"/>
              </a:rPr>
              <a:t>Closing report for TG 16t</a:t>
            </a:r>
            <a:endParaRPr lang="en-US" sz="3200" b="0" strike="noStrike" spc="-1" dirty="0">
              <a:latin typeface="Arial"/>
            </a:endParaRPr>
          </a:p>
          <a:p>
            <a:pPr algn="ctr">
              <a:lnSpc>
                <a:spcPct val="100000"/>
              </a:lnSpc>
            </a:pPr>
            <a:endParaRPr lang="en-US" sz="3200" b="0" strike="noStrike" spc="-1" dirty="0">
              <a:latin typeface="Arial"/>
            </a:endParaRPr>
          </a:p>
          <a:p>
            <a:pPr algn="ctr">
              <a:lnSpc>
                <a:spcPct val="100000"/>
              </a:lnSpc>
            </a:pPr>
            <a:r>
              <a:rPr lang="en-US" sz="3200" b="0" strike="noStrike" spc="-1" dirty="0">
                <a:solidFill>
                  <a:srgbClr val="000000"/>
                </a:solidFill>
                <a:latin typeface="Arial"/>
                <a:ea typeface="DejaVu Sans"/>
              </a:rPr>
              <a:t>March 17, 2021</a:t>
            </a:r>
            <a:endParaRPr lang="en-US" sz="3200" b="0" strike="noStrike" spc="-1" dirty="0">
              <a:latin typeface="Arial"/>
            </a:endParaRPr>
          </a:p>
          <a:p>
            <a:pPr algn="ctr">
              <a:lnSpc>
                <a:spcPct val="100000"/>
              </a:lnSpc>
            </a:pPr>
            <a:r>
              <a:rPr lang="en-US" spc="-1" dirty="0">
                <a:solidFill>
                  <a:srgbClr val="000000"/>
                </a:solidFill>
                <a:latin typeface="Arial"/>
                <a:ea typeface="DejaVu Sans"/>
              </a:rPr>
              <a:t>Tim Godfrey</a:t>
            </a:r>
            <a:endParaRPr lang="en-US" sz="3200" b="0" strike="noStrike" spc="-1" dirty="0">
              <a:solidFill>
                <a:srgbClr val="000000"/>
              </a:solidFill>
              <a:latin typeface="Arial"/>
              <a:ea typeface="DejaVu Sans"/>
            </a:endParaRPr>
          </a:p>
        </p:txBody>
      </p:sp>
      <p:sp>
        <p:nvSpPr>
          <p:cNvPr id="2" name="Date Placeholder 1">
            <a:extLst>
              <a:ext uri="{FF2B5EF4-FFF2-40B4-BE49-F238E27FC236}">
                <a16:creationId xmlns:a16="http://schemas.microsoft.com/office/drawing/2014/main" id="{164F05D1-EEE1-4044-B813-E59355FECFF7}"/>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9C953728-7AEA-C74A-89D4-0AED6B2C566F}"/>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D286C3A7-8866-0E47-A3D9-00BC03A30BED}"/>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57</a:t>
            </a:fld>
            <a:endParaRPr lang="en-US"/>
          </a:p>
        </p:txBody>
      </p:sp>
    </p:spTree>
    <p:extLst>
      <p:ext uri="{BB962C8B-B14F-4D97-AF65-F5344CB8AC3E}">
        <p14:creationId xmlns:p14="http://schemas.microsoft.com/office/powerpoint/2010/main" val="373126197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64475C-A9EB-483F-98AF-B14E5D270153}"/>
              </a:ext>
            </a:extLst>
          </p:cNvPr>
          <p:cNvSpPr>
            <a:spLocks noGrp="1"/>
          </p:cNvSpPr>
          <p:nvPr>
            <p:ph type="title"/>
          </p:nvPr>
        </p:nvSpPr>
        <p:spPr/>
        <p:txBody>
          <a:bodyPr/>
          <a:lstStyle/>
          <a:p>
            <a:r>
              <a:rPr lang="en-US" dirty="0"/>
              <a:t>TG16t Agenda  March Plenary </a:t>
            </a:r>
          </a:p>
        </p:txBody>
      </p:sp>
      <p:sp>
        <p:nvSpPr>
          <p:cNvPr id="6" name="Content Placeholder 5">
            <a:extLst>
              <a:ext uri="{FF2B5EF4-FFF2-40B4-BE49-F238E27FC236}">
                <a16:creationId xmlns:a16="http://schemas.microsoft.com/office/drawing/2014/main" id="{C058C766-5081-4EC1-AA46-AB8069E3A9CC}"/>
              </a:ext>
            </a:extLst>
          </p:cNvPr>
          <p:cNvSpPr>
            <a:spLocks noGrp="1"/>
          </p:cNvSpPr>
          <p:nvPr>
            <p:ph idx="1"/>
          </p:nvPr>
        </p:nvSpPr>
        <p:spPr/>
        <p:txBody>
          <a:bodyPr>
            <a:normAutofit fontScale="77500" lnSpcReduction="20000"/>
          </a:bodyPr>
          <a:lstStyle/>
          <a:p>
            <a:r>
              <a:rPr lang="en-US" dirty="0"/>
              <a:t>Two Meetings – March 11, March 16</a:t>
            </a:r>
          </a:p>
          <a:p>
            <a:endParaRPr lang="en-US" dirty="0"/>
          </a:p>
          <a:p>
            <a:r>
              <a:rPr lang="en-US" dirty="0"/>
              <a:t>Introductions, Secretary, Review and Approve Agenda</a:t>
            </a:r>
          </a:p>
          <a:p>
            <a:r>
              <a:rPr lang="en-US" dirty="0"/>
              <a:t>Policy Review</a:t>
            </a:r>
          </a:p>
          <a:p>
            <a:r>
              <a:rPr lang="en-US" dirty="0"/>
              <a:t>Use Case Document </a:t>
            </a:r>
          </a:p>
          <a:p>
            <a:r>
              <a:rPr lang="en-US" dirty="0"/>
              <a:t>Finalization of System Requirements Document (SRD)</a:t>
            </a:r>
          </a:p>
          <a:p>
            <a:r>
              <a:rPr lang="en-US" dirty="0"/>
              <a:t>Approval of SRD</a:t>
            </a:r>
          </a:p>
          <a:p>
            <a:r>
              <a:rPr lang="en-US" dirty="0"/>
              <a:t>Development of SDD</a:t>
            </a:r>
          </a:p>
          <a:p>
            <a:r>
              <a:rPr lang="en-US" dirty="0"/>
              <a:t>Adjourn</a:t>
            </a:r>
          </a:p>
        </p:txBody>
      </p:sp>
      <p:sp>
        <p:nvSpPr>
          <p:cNvPr id="3" name="Footer Placeholder 2">
            <a:extLst>
              <a:ext uri="{FF2B5EF4-FFF2-40B4-BE49-F238E27FC236}">
                <a16:creationId xmlns:a16="http://schemas.microsoft.com/office/drawing/2014/main" id="{F458B843-2D7B-491F-9765-8FB389289A60}"/>
              </a:ext>
            </a:extLst>
          </p:cNvPr>
          <p:cNvSpPr>
            <a:spLocks noGrp="1"/>
          </p:cNvSpPr>
          <p:nvPr>
            <p:ph type="ftr" sz="quarter" idx="11"/>
          </p:nvPr>
        </p:nvSpPr>
        <p:spPr>
          <a:xfrm>
            <a:off x="3028950" y="5624513"/>
            <a:ext cx="3086100" cy="184666"/>
          </a:xfrm>
        </p:spPr>
        <p:txBody>
          <a:bodyPr/>
          <a:lstStyle/>
          <a:p>
            <a:r>
              <a:rPr lang="en-US"/>
              <a:t>Pat Kinney, Kinney Consulting</a:t>
            </a:r>
          </a:p>
        </p:txBody>
      </p:sp>
      <p:sp>
        <p:nvSpPr>
          <p:cNvPr id="15" name="Slide Number Placeholder 14">
            <a:extLst>
              <a:ext uri="{FF2B5EF4-FFF2-40B4-BE49-F238E27FC236}">
                <a16:creationId xmlns:a16="http://schemas.microsoft.com/office/drawing/2014/main" id="{824263D1-DE15-41E4-8177-E6070155BCE3}"/>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58</a:t>
            </a:fld>
            <a:endParaRPr lang="en-US" dirty="0"/>
          </a:p>
        </p:txBody>
      </p:sp>
      <p:sp>
        <p:nvSpPr>
          <p:cNvPr id="2" name="Date Placeholder 1">
            <a:extLst>
              <a:ext uri="{FF2B5EF4-FFF2-40B4-BE49-F238E27FC236}">
                <a16:creationId xmlns:a16="http://schemas.microsoft.com/office/drawing/2014/main" id="{41E60755-E59F-4F40-88E0-CA50E338D0C1}"/>
              </a:ext>
            </a:extLst>
          </p:cNvPr>
          <p:cNvSpPr>
            <a:spLocks noGrp="1"/>
          </p:cNvSpPr>
          <p:nvPr>
            <p:ph type="dt" sz="half" idx="10"/>
          </p:nvPr>
        </p:nvSpPr>
        <p:spPr>
          <a:xfrm>
            <a:off x="685800" y="378281"/>
            <a:ext cx="1600200" cy="215444"/>
          </a:xfrm>
        </p:spPr>
        <p:txBody>
          <a:bodyPr/>
          <a:lstStyle/>
          <a:p>
            <a:r>
              <a:rPr lang="en-US"/>
              <a:t>March 2021</a:t>
            </a:r>
            <a:endParaRPr lang="en-US" dirty="0"/>
          </a:p>
        </p:txBody>
      </p:sp>
    </p:spTree>
    <p:extLst>
      <p:ext uri="{BB962C8B-B14F-4D97-AF65-F5344CB8AC3E}">
        <p14:creationId xmlns:p14="http://schemas.microsoft.com/office/powerpoint/2010/main" val="2006485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B9A9-F19F-40D8-A08F-07812A0FDFE4}"/>
              </a:ext>
            </a:extLst>
          </p:cNvPr>
          <p:cNvSpPr>
            <a:spLocks noGrp="1"/>
          </p:cNvSpPr>
          <p:nvPr>
            <p:ph type="title"/>
          </p:nvPr>
        </p:nvSpPr>
        <p:spPr/>
        <p:txBody>
          <a:bodyPr/>
          <a:lstStyle/>
          <a:p>
            <a:r>
              <a:rPr lang="en-US" dirty="0"/>
              <a:t>Contributions for March</a:t>
            </a:r>
          </a:p>
        </p:txBody>
      </p:sp>
      <p:sp>
        <p:nvSpPr>
          <p:cNvPr id="4" name="Footer Placeholder 3">
            <a:extLst>
              <a:ext uri="{FF2B5EF4-FFF2-40B4-BE49-F238E27FC236}">
                <a16:creationId xmlns:a16="http://schemas.microsoft.com/office/drawing/2014/main" id="{32BC02E6-14A9-4417-B10C-007682B6AEA0}"/>
              </a:ext>
            </a:extLst>
          </p:cNvPr>
          <p:cNvSpPr>
            <a:spLocks noGrp="1"/>
          </p:cNvSpPr>
          <p:nvPr>
            <p:ph type="ftr" sz="quarter" idx="11"/>
          </p:nvPr>
        </p:nvSpPr>
        <p:spPr/>
        <p:txBody>
          <a:bodyPr/>
          <a:lstStyle/>
          <a:p>
            <a:r>
              <a:rPr lang="en-US"/>
              <a:t>Pat Kinney, Kinney Consulting</a:t>
            </a:r>
          </a:p>
        </p:txBody>
      </p:sp>
      <p:graphicFrame>
        <p:nvGraphicFramePr>
          <p:cNvPr id="3" name="Content Placeholder 2">
            <a:extLst>
              <a:ext uri="{FF2B5EF4-FFF2-40B4-BE49-F238E27FC236}">
                <a16:creationId xmlns:a16="http://schemas.microsoft.com/office/drawing/2014/main" id="{883F585E-16E7-4C54-8B13-A4C65BC7CAAB}"/>
              </a:ext>
            </a:extLst>
          </p:cNvPr>
          <p:cNvGraphicFramePr>
            <a:graphicFrameLocks noGrp="1"/>
          </p:cNvGraphicFramePr>
          <p:nvPr>
            <p:ph idx="1"/>
          </p:nvPr>
        </p:nvGraphicFramePr>
        <p:xfrm>
          <a:off x="571500" y="2057400"/>
          <a:ext cx="7886700" cy="1783080"/>
        </p:xfrm>
        <a:graphic>
          <a:graphicData uri="http://schemas.openxmlformats.org/drawingml/2006/table">
            <a:tbl>
              <a:tblPr/>
              <a:tblGrid>
                <a:gridCol w="876300">
                  <a:extLst>
                    <a:ext uri="{9D8B030D-6E8A-4147-A177-3AD203B41FA5}">
                      <a16:colId xmlns:a16="http://schemas.microsoft.com/office/drawing/2014/main" val="76195949"/>
                    </a:ext>
                  </a:extLst>
                </a:gridCol>
                <a:gridCol w="876300">
                  <a:extLst>
                    <a:ext uri="{9D8B030D-6E8A-4147-A177-3AD203B41FA5}">
                      <a16:colId xmlns:a16="http://schemas.microsoft.com/office/drawing/2014/main" val="398818306"/>
                    </a:ext>
                  </a:extLst>
                </a:gridCol>
                <a:gridCol w="876300">
                  <a:extLst>
                    <a:ext uri="{9D8B030D-6E8A-4147-A177-3AD203B41FA5}">
                      <a16:colId xmlns:a16="http://schemas.microsoft.com/office/drawing/2014/main" val="3271072838"/>
                    </a:ext>
                  </a:extLst>
                </a:gridCol>
                <a:gridCol w="400050">
                  <a:extLst>
                    <a:ext uri="{9D8B030D-6E8A-4147-A177-3AD203B41FA5}">
                      <a16:colId xmlns:a16="http://schemas.microsoft.com/office/drawing/2014/main" val="1242308050"/>
                    </a:ext>
                  </a:extLst>
                </a:gridCol>
                <a:gridCol w="971550">
                  <a:extLst>
                    <a:ext uri="{9D8B030D-6E8A-4147-A177-3AD203B41FA5}">
                      <a16:colId xmlns:a16="http://schemas.microsoft.com/office/drawing/2014/main" val="2357492101"/>
                    </a:ext>
                  </a:extLst>
                </a:gridCol>
                <a:gridCol w="1257300">
                  <a:extLst>
                    <a:ext uri="{9D8B030D-6E8A-4147-A177-3AD203B41FA5}">
                      <a16:colId xmlns:a16="http://schemas.microsoft.com/office/drawing/2014/main" val="3844338202"/>
                    </a:ext>
                  </a:extLst>
                </a:gridCol>
                <a:gridCol w="876300">
                  <a:extLst>
                    <a:ext uri="{9D8B030D-6E8A-4147-A177-3AD203B41FA5}">
                      <a16:colId xmlns:a16="http://schemas.microsoft.com/office/drawing/2014/main" val="3127012480"/>
                    </a:ext>
                  </a:extLst>
                </a:gridCol>
                <a:gridCol w="876300">
                  <a:extLst>
                    <a:ext uri="{9D8B030D-6E8A-4147-A177-3AD203B41FA5}">
                      <a16:colId xmlns:a16="http://schemas.microsoft.com/office/drawing/2014/main" val="3973463939"/>
                    </a:ext>
                  </a:extLst>
                </a:gridCol>
                <a:gridCol w="876300">
                  <a:extLst>
                    <a:ext uri="{9D8B030D-6E8A-4147-A177-3AD203B41FA5}">
                      <a16:colId xmlns:a16="http://schemas.microsoft.com/office/drawing/2014/main" val="635264298"/>
                    </a:ext>
                  </a:extLst>
                </a:gridCol>
              </a:tblGrid>
              <a:tr h="891540">
                <a:tc>
                  <a:txBody>
                    <a:bodyPr/>
                    <a:lstStyle/>
                    <a:p>
                      <a:r>
                        <a:rPr lang="en-US" sz="1400" dirty="0"/>
                        <a:t>11-Mar-2021 ET</a:t>
                      </a:r>
                    </a:p>
                  </a:txBody>
                  <a:tcPr marL="68580" marR="68580" marT="34290" marB="34290" anchor="ctr">
                    <a:lnL>
                      <a:noFill/>
                    </a:lnL>
                    <a:lnR>
                      <a:noFill/>
                    </a:lnR>
                    <a:lnT>
                      <a:noFill/>
                    </a:lnT>
                    <a:lnB>
                      <a:noFill/>
                    </a:lnB>
                  </a:tcPr>
                </a:tc>
                <a:tc>
                  <a:txBody>
                    <a:bodyPr/>
                    <a:lstStyle/>
                    <a:p>
                      <a:r>
                        <a:rPr lang="en-US" sz="1400"/>
                        <a:t>2021</a:t>
                      </a:r>
                    </a:p>
                  </a:txBody>
                  <a:tcPr marL="68580" marR="68580" marT="34290" marB="34290" anchor="ctr">
                    <a:lnL>
                      <a:noFill/>
                    </a:lnL>
                    <a:lnR>
                      <a:noFill/>
                    </a:lnR>
                    <a:lnT>
                      <a:noFill/>
                    </a:lnT>
                    <a:lnB>
                      <a:noFill/>
                    </a:lnB>
                  </a:tcPr>
                </a:tc>
                <a:tc>
                  <a:txBody>
                    <a:bodyPr/>
                    <a:lstStyle/>
                    <a:p>
                      <a:r>
                        <a:rPr lang="en-US" sz="1400"/>
                        <a:t>97</a:t>
                      </a:r>
                    </a:p>
                  </a:txBody>
                  <a:tcPr marL="68580" marR="68580" marT="34290" marB="34290" anchor="ctr">
                    <a:lnL>
                      <a:noFill/>
                    </a:lnL>
                    <a:lnR>
                      <a:noFill/>
                    </a:lnR>
                    <a:lnT>
                      <a:noFill/>
                    </a:lnT>
                    <a:lnB>
                      <a:noFill/>
                    </a:lnB>
                  </a:tcPr>
                </a:tc>
                <a:tc>
                  <a:txBody>
                    <a:bodyPr/>
                    <a:lstStyle/>
                    <a:p>
                      <a:r>
                        <a:rPr lang="en-US" sz="1400"/>
                        <a:t>4</a:t>
                      </a:r>
                    </a:p>
                  </a:txBody>
                  <a:tcPr marL="68580" marR="68580" marT="34290" marB="34290" anchor="ctr">
                    <a:lnL>
                      <a:noFill/>
                    </a:lnL>
                    <a:lnR>
                      <a:noFill/>
                    </a:lnR>
                    <a:lnT>
                      <a:noFill/>
                    </a:lnT>
                    <a:lnB>
                      <a:noFill/>
                    </a:lnB>
                  </a:tcPr>
                </a:tc>
                <a:tc>
                  <a:txBody>
                    <a:bodyPr/>
                    <a:lstStyle/>
                    <a:p>
                      <a:r>
                        <a:rPr lang="en-US" sz="1400"/>
                        <a:t>TG16t</a:t>
                      </a:r>
                    </a:p>
                  </a:txBody>
                  <a:tcPr marL="68580" marR="68580" marT="34290" marB="34290" anchor="ctr">
                    <a:lnL>
                      <a:noFill/>
                    </a:lnL>
                    <a:lnR>
                      <a:noFill/>
                    </a:lnR>
                    <a:lnT>
                      <a:noFill/>
                    </a:lnT>
                    <a:lnB>
                      <a:noFill/>
                    </a:lnB>
                  </a:tcPr>
                </a:tc>
                <a:tc>
                  <a:txBody>
                    <a:bodyPr/>
                    <a:lstStyle/>
                    <a:p>
                      <a:r>
                        <a:rPr lang="en-US" sz="1400"/>
                        <a:t>16t System Requirements Document</a:t>
                      </a:r>
                    </a:p>
                  </a:txBody>
                  <a:tcPr marL="68580" marR="68580" marT="34290" marB="34290" anchor="ctr">
                    <a:lnL>
                      <a:noFill/>
                    </a:lnL>
                    <a:lnR>
                      <a:noFill/>
                    </a:lnR>
                    <a:lnT>
                      <a:noFill/>
                    </a:lnT>
                    <a:lnB>
                      <a:noFill/>
                    </a:lnB>
                  </a:tcPr>
                </a:tc>
                <a:tc>
                  <a:txBody>
                    <a:bodyPr/>
                    <a:lstStyle/>
                    <a:p>
                      <a:r>
                        <a:rPr lang="en-US" sz="1400"/>
                        <a:t>Menashe Shahar (Ondas)</a:t>
                      </a:r>
                    </a:p>
                  </a:txBody>
                  <a:tcPr marL="68580" marR="68580" marT="34290" marB="34290" anchor="ctr">
                    <a:lnL>
                      <a:noFill/>
                    </a:lnL>
                    <a:lnR>
                      <a:noFill/>
                    </a:lnR>
                    <a:lnT>
                      <a:noFill/>
                    </a:lnT>
                    <a:lnB>
                      <a:noFill/>
                    </a:lnB>
                  </a:tcPr>
                </a:tc>
                <a:tc>
                  <a:txBody>
                    <a:bodyPr/>
                    <a:lstStyle/>
                    <a:p>
                      <a:r>
                        <a:rPr lang="en-US" sz="1400"/>
                        <a:t>11-Mar-2021 12:04:57 ET</a:t>
                      </a:r>
                    </a:p>
                  </a:txBody>
                  <a:tcPr marL="68580" marR="68580" marT="34290" marB="34290" anchor="ctr">
                    <a:lnL>
                      <a:noFill/>
                    </a:lnL>
                    <a:lnR>
                      <a:noFill/>
                    </a:lnR>
                    <a:lnT>
                      <a:noFill/>
                    </a:lnT>
                    <a:lnB>
                      <a:noFill/>
                    </a:lnB>
                  </a:tcPr>
                </a:tc>
                <a:tc>
                  <a:txBody>
                    <a:bodyPr/>
                    <a:lstStyle/>
                    <a:p>
                      <a:endParaRPr lang="en-US" sz="1400" dirty="0"/>
                    </a:p>
                  </a:txBody>
                  <a:tcPr marL="68580" marR="68580" marT="34290" marB="34290" anchor="ctr">
                    <a:lnL>
                      <a:noFill/>
                    </a:lnL>
                    <a:lnR>
                      <a:noFill/>
                    </a:lnR>
                    <a:lnT>
                      <a:noFill/>
                    </a:lnT>
                    <a:lnB>
                      <a:noFill/>
                    </a:lnB>
                  </a:tcPr>
                </a:tc>
                <a:extLst>
                  <a:ext uri="{0D108BD9-81ED-4DB2-BD59-A6C34878D82A}">
                    <a16:rowId xmlns:a16="http://schemas.microsoft.com/office/drawing/2014/main" val="2674003615"/>
                  </a:ext>
                </a:extLst>
              </a:tr>
              <a:tr h="891540">
                <a:tc>
                  <a:txBody>
                    <a:bodyPr/>
                    <a:lstStyle/>
                    <a:p>
                      <a:r>
                        <a:rPr lang="en-US" sz="1400"/>
                        <a:t>10-Mar-2021 ET</a:t>
                      </a:r>
                    </a:p>
                  </a:txBody>
                  <a:tcPr marL="68580" marR="68580" marT="34290" marB="34290" anchor="ctr">
                    <a:lnL>
                      <a:noFill/>
                    </a:lnL>
                    <a:lnR>
                      <a:noFill/>
                    </a:lnR>
                    <a:lnT>
                      <a:noFill/>
                    </a:lnT>
                    <a:lnB>
                      <a:noFill/>
                    </a:lnB>
                  </a:tcPr>
                </a:tc>
                <a:tc>
                  <a:txBody>
                    <a:bodyPr/>
                    <a:lstStyle/>
                    <a:p>
                      <a:r>
                        <a:rPr lang="en-US" sz="1400"/>
                        <a:t>2021</a:t>
                      </a:r>
                    </a:p>
                  </a:txBody>
                  <a:tcPr marL="68580" marR="68580" marT="34290" marB="34290" anchor="ctr">
                    <a:lnL>
                      <a:noFill/>
                    </a:lnL>
                    <a:lnR>
                      <a:noFill/>
                    </a:lnR>
                    <a:lnT>
                      <a:noFill/>
                    </a:lnT>
                    <a:lnB>
                      <a:noFill/>
                    </a:lnB>
                  </a:tcPr>
                </a:tc>
                <a:tc>
                  <a:txBody>
                    <a:bodyPr/>
                    <a:lstStyle/>
                    <a:p>
                      <a:r>
                        <a:rPr lang="en-US" sz="1400"/>
                        <a:t>97</a:t>
                      </a:r>
                    </a:p>
                  </a:txBody>
                  <a:tcPr marL="68580" marR="68580" marT="34290" marB="34290" anchor="ctr">
                    <a:lnL>
                      <a:noFill/>
                    </a:lnL>
                    <a:lnR>
                      <a:noFill/>
                    </a:lnR>
                    <a:lnT>
                      <a:noFill/>
                    </a:lnT>
                    <a:lnB>
                      <a:noFill/>
                    </a:lnB>
                  </a:tcPr>
                </a:tc>
                <a:tc>
                  <a:txBody>
                    <a:bodyPr/>
                    <a:lstStyle/>
                    <a:p>
                      <a:r>
                        <a:rPr lang="en-US" sz="1400"/>
                        <a:t>3</a:t>
                      </a:r>
                    </a:p>
                  </a:txBody>
                  <a:tcPr marL="68580" marR="68580" marT="34290" marB="34290" anchor="ctr">
                    <a:lnL>
                      <a:noFill/>
                    </a:lnL>
                    <a:lnR>
                      <a:noFill/>
                    </a:lnR>
                    <a:lnT>
                      <a:noFill/>
                    </a:lnT>
                    <a:lnB>
                      <a:noFill/>
                    </a:lnB>
                  </a:tcPr>
                </a:tc>
                <a:tc>
                  <a:txBody>
                    <a:bodyPr/>
                    <a:lstStyle/>
                    <a:p>
                      <a:r>
                        <a:rPr lang="en-US" sz="1400"/>
                        <a:t>TG16t</a:t>
                      </a:r>
                    </a:p>
                  </a:txBody>
                  <a:tcPr marL="68580" marR="68580" marT="34290" marB="34290" anchor="ctr">
                    <a:lnL>
                      <a:noFill/>
                    </a:lnL>
                    <a:lnR>
                      <a:noFill/>
                    </a:lnR>
                    <a:lnT>
                      <a:noFill/>
                    </a:lnT>
                    <a:lnB>
                      <a:noFill/>
                    </a:lnB>
                  </a:tcPr>
                </a:tc>
                <a:tc>
                  <a:txBody>
                    <a:bodyPr/>
                    <a:lstStyle/>
                    <a:p>
                      <a:r>
                        <a:rPr lang="en-US" sz="1400"/>
                        <a:t>16t System Requirements Document</a:t>
                      </a:r>
                    </a:p>
                  </a:txBody>
                  <a:tcPr marL="68580" marR="68580" marT="34290" marB="34290" anchor="ctr">
                    <a:lnL>
                      <a:noFill/>
                    </a:lnL>
                    <a:lnR>
                      <a:noFill/>
                    </a:lnR>
                    <a:lnT>
                      <a:noFill/>
                    </a:lnT>
                    <a:lnB>
                      <a:noFill/>
                    </a:lnB>
                  </a:tcPr>
                </a:tc>
                <a:tc>
                  <a:txBody>
                    <a:bodyPr/>
                    <a:lstStyle/>
                    <a:p>
                      <a:r>
                        <a:rPr lang="en-US" sz="1400"/>
                        <a:t>Juha Juntunen (Meteorcomm)</a:t>
                      </a:r>
                    </a:p>
                  </a:txBody>
                  <a:tcPr marL="68580" marR="68580" marT="34290" marB="34290" anchor="ctr">
                    <a:lnL>
                      <a:noFill/>
                    </a:lnL>
                    <a:lnR>
                      <a:noFill/>
                    </a:lnR>
                    <a:lnT>
                      <a:noFill/>
                    </a:lnT>
                    <a:lnB>
                      <a:noFill/>
                    </a:lnB>
                  </a:tcPr>
                </a:tc>
                <a:tc>
                  <a:txBody>
                    <a:bodyPr/>
                    <a:lstStyle/>
                    <a:p>
                      <a:r>
                        <a:rPr lang="en-US" sz="1400"/>
                        <a:t>10-Mar-2021 19:14:26 ET</a:t>
                      </a:r>
                    </a:p>
                  </a:txBody>
                  <a:tcPr marL="68580" marR="68580" marT="34290" marB="34290" anchor="ctr">
                    <a:lnL>
                      <a:noFill/>
                    </a:lnL>
                    <a:lnR>
                      <a:noFill/>
                    </a:lnR>
                    <a:lnT>
                      <a:noFill/>
                    </a:lnT>
                    <a:lnB>
                      <a:noFill/>
                    </a:lnB>
                  </a:tcPr>
                </a:tc>
                <a:tc>
                  <a:txBody>
                    <a:bodyPr/>
                    <a:lstStyle/>
                    <a:p>
                      <a:endParaRPr lang="en-US" sz="1400" dirty="0"/>
                    </a:p>
                  </a:txBody>
                  <a:tcPr marL="68580" marR="68580" marT="34290" marB="34290" anchor="ctr">
                    <a:lnL>
                      <a:noFill/>
                    </a:lnL>
                    <a:lnR>
                      <a:noFill/>
                    </a:lnR>
                    <a:lnT>
                      <a:noFill/>
                    </a:lnT>
                    <a:lnB>
                      <a:noFill/>
                    </a:lnB>
                  </a:tcPr>
                </a:tc>
                <a:extLst>
                  <a:ext uri="{0D108BD9-81ED-4DB2-BD59-A6C34878D82A}">
                    <a16:rowId xmlns:a16="http://schemas.microsoft.com/office/drawing/2014/main" val="1170256893"/>
                  </a:ext>
                </a:extLst>
              </a:tr>
            </a:tbl>
          </a:graphicData>
        </a:graphic>
      </p:graphicFrame>
      <p:sp>
        <p:nvSpPr>
          <p:cNvPr id="15" name="Slide Number Placeholder 14">
            <a:extLst>
              <a:ext uri="{FF2B5EF4-FFF2-40B4-BE49-F238E27FC236}">
                <a16:creationId xmlns:a16="http://schemas.microsoft.com/office/drawing/2014/main" id="{AD3FD41F-FBC4-4721-A0F6-9AFBAC699FDF}"/>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59</a:t>
            </a:fld>
            <a:endParaRPr lang="en-US" dirty="0"/>
          </a:p>
        </p:txBody>
      </p:sp>
      <p:sp>
        <p:nvSpPr>
          <p:cNvPr id="5" name="Date Placeholder 4">
            <a:extLst>
              <a:ext uri="{FF2B5EF4-FFF2-40B4-BE49-F238E27FC236}">
                <a16:creationId xmlns:a16="http://schemas.microsoft.com/office/drawing/2014/main" id="{A97FB7FA-1D33-46AB-86CE-9C33D26E0432}"/>
              </a:ext>
            </a:extLst>
          </p:cNvPr>
          <p:cNvSpPr>
            <a:spLocks noGrp="1"/>
          </p:cNvSpPr>
          <p:nvPr>
            <p:ph type="dt" sz="half" idx="10"/>
          </p:nvPr>
        </p:nvSpPr>
        <p:spPr>
          <a:xfrm>
            <a:off x="685800" y="378281"/>
            <a:ext cx="1600200" cy="215444"/>
          </a:xfrm>
        </p:spPr>
        <p:txBody>
          <a:bodyPr/>
          <a:lstStyle/>
          <a:p>
            <a:r>
              <a:rPr lang="en-US"/>
              <a:t>March 2021</a:t>
            </a:r>
            <a:endParaRPr lang="en-US" dirty="0"/>
          </a:p>
        </p:txBody>
      </p:sp>
      <p:graphicFrame>
        <p:nvGraphicFramePr>
          <p:cNvPr id="7" name="Table 6">
            <a:extLst>
              <a:ext uri="{FF2B5EF4-FFF2-40B4-BE49-F238E27FC236}">
                <a16:creationId xmlns:a16="http://schemas.microsoft.com/office/drawing/2014/main" id="{546F6F8F-7CB5-4678-81C3-CCC118B65A57}"/>
              </a:ext>
            </a:extLst>
          </p:cNvPr>
          <p:cNvGraphicFramePr>
            <a:graphicFrameLocks noGrp="1"/>
          </p:cNvGraphicFramePr>
          <p:nvPr/>
        </p:nvGraphicFramePr>
        <p:xfrm>
          <a:off x="560845" y="4343400"/>
          <a:ext cx="7097256" cy="891540"/>
        </p:xfrm>
        <a:graphic>
          <a:graphicData uri="http://schemas.openxmlformats.org/drawingml/2006/table">
            <a:tbl>
              <a:tblPr/>
              <a:tblGrid>
                <a:gridCol w="887157">
                  <a:extLst>
                    <a:ext uri="{9D8B030D-6E8A-4147-A177-3AD203B41FA5}">
                      <a16:colId xmlns:a16="http://schemas.microsoft.com/office/drawing/2014/main" val="204380300"/>
                    </a:ext>
                  </a:extLst>
                </a:gridCol>
                <a:gridCol w="887157">
                  <a:extLst>
                    <a:ext uri="{9D8B030D-6E8A-4147-A177-3AD203B41FA5}">
                      <a16:colId xmlns:a16="http://schemas.microsoft.com/office/drawing/2014/main" val="3153993079"/>
                    </a:ext>
                  </a:extLst>
                </a:gridCol>
                <a:gridCol w="887157">
                  <a:extLst>
                    <a:ext uri="{9D8B030D-6E8A-4147-A177-3AD203B41FA5}">
                      <a16:colId xmlns:a16="http://schemas.microsoft.com/office/drawing/2014/main" val="2752437452"/>
                    </a:ext>
                  </a:extLst>
                </a:gridCol>
                <a:gridCol w="492434">
                  <a:extLst>
                    <a:ext uri="{9D8B030D-6E8A-4147-A177-3AD203B41FA5}">
                      <a16:colId xmlns:a16="http://schemas.microsoft.com/office/drawing/2014/main" val="1594385228"/>
                    </a:ext>
                  </a:extLst>
                </a:gridCol>
                <a:gridCol w="914400">
                  <a:extLst>
                    <a:ext uri="{9D8B030D-6E8A-4147-A177-3AD203B41FA5}">
                      <a16:colId xmlns:a16="http://schemas.microsoft.com/office/drawing/2014/main" val="120443171"/>
                    </a:ext>
                  </a:extLst>
                </a:gridCol>
                <a:gridCol w="1254637">
                  <a:extLst>
                    <a:ext uri="{9D8B030D-6E8A-4147-A177-3AD203B41FA5}">
                      <a16:colId xmlns:a16="http://schemas.microsoft.com/office/drawing/2014/main" val="846171762"/>
                    </a:ext>
                  </a:extLst>
                </a:gridCol>
                <a:gridCol w="887157">
                  <a:extLst>
                    <a:ext uri="{9D8B030D-6E8A-4147-A177-3AD203B41FA5}">
                      <a16:colId xmlns:a16="http://schemas.microsoft.com/office/drawing/2014/main" val="1718181402"/>
                    </a:ext>
                  </a:extLst>
                </a:gridCol>
                <a:gridCol w="887157">
                  <a:extLst>
                    <a:ext uri="{9D8B030D-6E8A-4147-A177-3AD203B41FA5}">
                      <a16:colId xmlns:a16="http://schemas.microsoft.com/office/drawing/2014/main" val="2707803428"/>
                    </a:ext>
                  </a:extLst>
                </a:gridCol>
              </a:tblGrid>
              <a:tr h="891540">
                <a:tc>
                  <a:txBody>
                    <a:bodyPr/>
                    <a:lstStyle/>
                    <a:p>
                      <a:r>
                        <a:rPr lang="en-US" sz="1400" dirty="0"/>
                        <a:t>16-Mar-2021 ET</a:t>
                      </a:r>
                    </a:p>
                  </a:txBody>
                  <a:tcPr marL="68580" marR="68580" marT="34290" marB="34290" anchor="ctr">
                    <a:lnL>
                      <a:noFill/>
                    </a:lnL>
                    <a:lnR>
                      <a:noFill/>
                    </a:lnR>
                    <a:lnT>
                      <a:noFill/>
                    </a:lnT>
                    <a:lnB>
                      <a:noFill/>
                    </a:lnB>
                  </a:tcPr>
                </a:tc>
                <a:tc>
                  <a:txBody>
                    <a:bodyPr/>
                    <a:lstStyle/>
                    <a:p>
                      <a:r>
                        <a:rPr lang="en-US" sz="1400"/>
                        <a:t>2021</a:t>
                      </a:r>
                    </a:p>
                  </a:txBody>
                  <a:tcPr marL="68580" marR="68580" marT="34290" marB="34290" anchor="ctr">
                    <a:lnL>
                      <a:noFill/>
                    </a:lnL>
                    <a:lnR>
                      <a:noFill/>
                    </a:lnR>
                    <a:lnT>
                      <a:noFill/>
                    </a:lnT>
                    <a:lnB>
                      <a:noFill/>
                    </a:lnB>
                  </a:tcPr>
                </a:tc>
                <a:tc>
                  <a:txBody>
                    <a:bodyPr/>
                    <a:lstStyle/>
                    <a:p>
                      <a:r>
                        <a:rPr lang="en-US" sz="1400"/>
                        <a:t>97</a:t>
                      </a:r>
                    </a:p>
                  </a:txBody>
                  <a:tcPr marL="68580" marR="68580" marT="34290" marB="34290" anchor="ctr">
                    <a:lnL>
                      <a:noFill/>
                    </a:lnL>
                    <a:lnR>
                      <a:noFill/>
                    </a:lnR>
                    <a:lnT>
                      <a:noFill/>
                    </a:lnT>
                    <a:lnB>
                      <a:noFill/>
                    </a:lnB>
                  </a:tcPr>
                </a:tc>
                <a:tc>
                  <a:txBody>
                    <a:bodyPr/>
                    <a:lstStyle/>
                    <a:p>
                      <a:r>
                        <a:rPr lang="en-US" sz="1400"/>
                        <a:t>6</a:t>
                      </a:r>
                    </a:p>
                  </a:txBody>
                  <a:tcPr marL="68580" marR="68580" marT="34290" marB="34290" anchor="ctr">
                    <a:lnL>
                      <a:noFill/>
                    </a:lnL>
                    <a:lnR>
                      <a:noFill/>
                    </a:lnR>
                    <a:lnT>
                      <a:noFill/>
                    </a:lnT>
                    <a:lnB>
                      <a:noFill/>
                    </a:lnB>
                  </a:tcPr>
                </a:tc>
                <a:tc>
                  <a:txBody>
                    <a:bodyPr/>
                    <a:lstStyle/>
                    <a:p>
                      <a:r>
                        <a:rPr lang="en-US" sz="1400" dirty="0"/>
                        <a:t>TG16t</a:t>
                      </a:r>
                    </a:p>
                  </a:txBody>
                  <a:tcPr marL="68580" marR="68580" marT="34290" marB="34290" anchor="ctr">
                    <a:lnL>
                      <a:noFill/>
                    </a:lnL>
                    <a:lnR>
                      <a:noFill/>
                    </a:lnR>
                    <a:lnT>
                      <a:noFill/>
                    </a:lnT>
                    <a:lnB>
                      <a:noFill/>
                    </a:lnB>
                  </a:tcPr>
                </a:tc>
                <a:tc>
                  <a:txBody>
                    <a:bodyPr/>
                    <a:lstStyle/>
                    <a:p>
                      <a:r>
                        <a:rPr lang="en-US" sz="1400" dirty="0"/>
                        <a:t>16t System Requirements Document</a:t>
                      </a:r>
                    </a:p>
                  </a:txBody>
                  <a:tcPr marL="68580" marR="68580" marT="34290" marB="34290" anchor="ctr">
                    <a:lnL>
                      <a:noFill/>
                    </a:lnL>
                    <a:lnR>
                      <a:noFill/>
                    </a:lnR>
                    <a:lnT>
                      <a:noFill/>
                    </a:lnT>
                    <a:lnB>
                      <a:noFill/>
                    </a:lnB>
                  </a:tcPr>
                </a:tc>
                <a:tc>
                  <a:txBody>
                    <a:bodyPr/>
                    <a:lstStyle/>
                    <a:p>
                      <a:r>
                        <a:rPr lang="en-US" sz="1400"/>
                        <a:t>Juha Juntunen (Meteorcomm)</a:t>
                      </a:r>
                    </a:p>
                  </a:txBody>
                  <a:tcPr marL="68580" marR="68580" marT="34290" marB="34290" anchor="ctr">
                    <a:lnL>
                      <a:noFill/>
                    </a:lnL>
                    <a:lnR>
                      <a:noFill/>
                    </a:lnR>
                    <a:lnT>
                      <a:noFill/>
                    </a:lnT>
                    <a:lnB>
                      <a:noFill/>
                    </a:lnB>
                  </a:tcPr>
                </a:tc>
                <a:tc>
                  <a:txBody>
                    <a:bodyPr/>
                    <a:lstStyle/>
                    <a:p>
                      <a:r>
                        <a:rPr lang="en-US" sz="1400" dirty="0"/>
                        <a:t>16-Mar-2021 12:20:10 ET</a:t>
                      </a:r>
                    </a:p>
                  </a:txBody>
                  <a:tcPr marL="68580" marR="68580" marT="34290" marB="34290" anchor="ctr">
                    <a:lnL>
                      <a:noFill/>
                    </a:lnL>
                    <a:lnR>
                      <a:noFill/>
                    </a:lnR>
                    <a:lnT>
                      <a:noFill/>
                    </a:lnT>
                    <a:lnB>
                      <a:noFill/>
                    </a:lnB>
                  </a:tcPr>
                </a:tc>
                <a:extLst>
                  <a:ext uri="{0D108BD9-81ED-4DB2-BD59-A6C34878D82A}">
                    <a16:rowId xmlns:a16="http://schemas.microsoft.com/office/drawing/2014/main" val="4002908782"/>
                  </a:ext>
                </a:extLst>
              </a:tr>
            </a:tbl>
          </a:graphicData>
        </a:graphic>
      </p:graphicFrame>
      <p:sp>
        <p:nvSpPr>
          <p:cNvPr id="8" name="TextBox 7">
            <a:extLst>
              <a:ext uri="{FF2B5EF4-FFF2-40B4-BE49-F238E27FC236}">
                <a16:creationId xmlns:a16="http://schemas.microsoft.com/office/drawing/2014/main" id="{6D9F36C5-5134-42A6-A4E6-36AD4C31E15A}"/>
              </a:ext>
            </a:extLst>
          </p:cNvPr>
          <p:cNvSpPr txBox="1"/>
          <p:nvPr/>
        </p:nvSpPr>
        <p:spPr>
          <a:xfrm>
            <a:off x="342900" y="4123584"/>
            <a:ext cx="2438488" cy="461665"/>
          </a:xfrm>
          <a:prstGeom prst="rect">
            <a:avLst/>
          </a:prstGeom>
          <a:noFill/>
        </p:spPr>
        <p:txBody>
          <a:bodyPr wrap="none" rtlCol="0">
            <a:spAutoFit/>
          </a:bodyPr>
          <a:lstStyle/>
          <a:p>
            <a:r>
              <a:rPr lang="en-US" sz="2400" dirty="0"/>
              <a:t>March 16 meeting</a:t>
            </a:r>
          </a:p>
        </p:txBody>
      </p:sp>
      <p:sp>
        <p:nvSpPr>
          <p:cNvPr id="10" name="TextBox 9">
            <a:extLst>
              <a:ext uri="{FF2B5EF4-FFF2-40B4-BE49-F238E27FC236}">
                <a16:creationId xmlns:a16="http://schemas.microsoft.com/office/drawing/2014/main" id="{844F7509-B279-4EA5-9C4A-F1D41012A01C}"/>
              </a:ext>
            </a:extLst>
          </p:cNvPr>
          <p:cNvSpPr txBox="1"/>
          <p:nvPr/>
        </p:nvSpPr>
        <p:spPr>
          <a:xfrm>
            <a:off x="342901" y="1913186"/>
            <a:ext cx="2427075" cy="461665"/>
          </a:xfrm>
          <a:prstGeom prst="rect">
            <a:avLst/>
          </a:prstGeom>
          <a:noFill/>
        </p:spPr>
        <p:txBody>
          <a:bodyPr wrap="none" rtlCol="0">
            <a:spAutoFit/>
          </a:bodyPr>
          <a:lstStyle/>
          <a:p>
            <a:r>
              <a:rPr lang="en-US" sz="2400" dirty="0"/>
              <a:t>March 11 meeting</a:t>
            </a:r>
          </a:p>
        </p:txBody>
      </p:sp>
    </p:spTree>
    <p:extLst>
      <p:ext uri="{BB962C8B-B14F-4D97-AF65-F5344CB8AC3E}">
        <p14:creationId xmlns:p14="http://schemas.microsoft.com/office/powerpoint/2010/main" val="123118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2"/>
          <p:cNvSpPr>
            <a:spLocks noGrp="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400"/>
              <a:t>March 2021</a:t>
            </a:r>
          </a:p>
        </p:txBody>
      </p:sp>
      <p:sp>
        <p:nvSpPr>
          <p:cNvPr id="9219" name="Footer Placeholder 3"/>
          <p:cNvSpPr>
            <a:spLocks noGrp="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charset="0"/>
                <a:ea typeface="ＭＳ Ｐゴシック" charset="0"/>
              </a:defRPr>
            </a:lvl1pPr>
            <a:lvl2pPr marL="742950" indent="-285750">
              <a:defRPr sz="3200">
                <a:solidFill>
                  <a:schemeClr val="tx1"/>
                </a:solidFill>
                <a:latin typeface="Times New Roman" charset="0"/>
                <a:ea typeface="ＭＳ Ｐゴシック" charset="0"/>
              </a:defRPr>
            </a:lvl2pPr>
            <a:lvl3pPr marL="1143000" indent="-228600">
              <a:defRPr sz="3200">
                <a:solidFill>
                  <a:schemeClr val="tx1"/>
                </a:solidFill>
                <a:latin typeface="Times New Roman" charset="0"/>
                <a:ea typeface="ＭＳ Ｐゴシック" charset="0"/>
              </a:defRPr>
            </a:lvl3pPr>
            <a:lvl4pPr marL="1600200" indent="-228600">
              <a:defRPr sz="3200">
                <a:solidFill>
                  <a:schemeClr val="tx1"/>
                </a:solidFill>
                <a:latin typeface="Times New Roman" charset="0"/>
                <a:ea typeface="ＭＳ Ｐゴシック" charset="0"/>
              </a:defRPr>
            </a:lvl4pPr>
            <a:lvl5pPr marL="2057400" indent="-228600">
              <a:defRPr sz="3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3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3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3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3200">
                <a:solidFill>
                  <a:schemeClr val="tx1"/>
                </a:solidFill>
                <a:latin typeface="Times New Roman" charset="0"/>
                <a:ea typeface="ＭＳ Ｐゴシック" charset="0"/>
              </a:defRPr>
            </a:lvl9pPr>
          </a:lstStyle>
          <a:p>
            <a:pPr>
              <a:defRPr/>
            </a:pPr>
            <a:r>
              <a:rPr lang="en-US" sz="1200"/>
              <a:t>Pat Kinney, Kinney Consulting</a:t>
            </a:r>
          </a:p>
        </p:txBody>
      </p:sp>
      <p:sp>
        <p:nvSpPr>
          <p:cNvPr id="9220" name="Slide Number Placeholder 4"/>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598D81A8-676D-4B71-81B0-5919593A92F0}" type="slidenum">
              <a:rPr lang="en-US" sz="1200" smtClean="0"/>
              <a:pPr>
                <a:defRPr/>
              </a:pPr>
              <a:t>6</a:t>
            </a:fld>
            <a:endParaRPr lang="en-US" sz="1200"/>
          </a:p>
        </p:txBody>
      </p:sp>
      <p:pic>
        <p:nvPicPr>
          <p:cNvPr id="1025" name="Picture 1" descr="page1image3863846096">
            <a:extLst>
              <a:ext uri="{FF2B5EF4-FFF2-40B4-BE49-F238E27FC236}">
                <a16:creationId xmlns:a16="http://schemas.microsoft.com/office/drawing/2014/main" id="{50135784-D432-5E4B-88A6-6FE7FA5058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image3863846384">
            <a:extLst>
              <a:ext uri="{FF2B5EF4-FFF2-40B4-BE49-F238E27FC236}">
                <a16:creationId xmlns:a16="http://schemas.microsoft.com/office/drawing/2014/main" id="{BFB4C29F-1BAD-2C4F-8656-1A2441DC3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234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image3863846672">
            <a:extLst>
              <a:ext uri="{FF2B5EF4-FFF2-40B4-BE49-F238E27FC236}">
                <a16:creationId xmlns:a16="http://schemas.microsoft.com/office/drawing/2014/main" id="{679BF1C9-785B-5C4D-B63B-2E2F88D019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423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image3863846960">
            <a:extLst>
              <a:ext uri="{FF2B5EF4-FFF2-40B4-BE49-F238E27FC236}">
                <a16:creationId xmlns:a16="http://schemas.microsoft.com/office/drawing/2014/main" id="{E01ABA73-41B2-3045-87E3-632FA68507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4234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image3863847536">
            <a:extLst>
              <a:ext uri="{FF2B5EF4-FFF2-40B4-BE49-F238E27FC236}">
                <a16:creationId xmlns:a16="http://schemas.microsoft.com/office/drawing/2014/main" id="{47E1BD8E-39A2-6045-B6F6-B01E3CF755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372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image3863847824">
            <a:extLst>
              <a:ext uri="{FF2B5EF4-FFF2-40B4-BE49-F238E27FC236}">
                <a16:creationId xmlns:a16="http://schemas.microsoft.com/office/drawing/2014/main" id="{C9D6A975-6560-5C42-97B8-662C084D0A8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3627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image3863849824">
            <a:extLst>
              <a:ext uri="{FF2B5EF4-FFF2-40B4-BE49-F238E27FC236}">
                <a16:creationId xmlns:a16="http://schemas.microsoft.com/office/drawing/2014/main" id="{7C0B70F2-E7F2-854C-8660-309F0CF56C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image3863850112">
            <a:extLst>
              <a:ext uri="{FF2B5EF4-FFF2-40B4-BE49-F238E27FC236}">
                <a16:creationId xmlns:a16="http://schemas.microsoft.com/office/drawing/2014/main" id="{A373C41C-3B70-7841-8389-796BCD117EC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1image3863851488">
            <a:extLst>
              <a:ext uri="{FF2B5EF4-FFF2-40B4-BE49-F238E27FC236}">
                <a16:creationId xmlns:a16="http://schemas.microsoft.com/office/drawing/2014/main" id="{425949A1-7D22-6A4C-A46D-9A6AADA931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age1image3863851680">
            <a:extLst>
              <a:ext uri="{FF2B5EF4-FFF2-40B4-BE49-F238E27FC236}">
                <a16:creationId xmlns:a16="http://schemas.microsoft.com/office/drawing/2014/main" id="{AD7D0471-5FD8-454F-AD54-975DA1BB1E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ge1image3863857632">
            <a:extLst>
              <a:ext uri="{FF2B5EF4-FFF2-40B4-BE49-F238E27FC236}">
                <a16:creationId xmlns:a16="http://schemas.microsoft.com/office/drawing/2014/main" id="{423DEA9A-8D42-FB4F-9D25-99A89FF6ED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age1image3863854960">
            <a:extLst>
              <a:ext uri="{FF2B5EF4-FFF2-40B4-BE49-F238E27FC236}">
                <a16:creationId xmlns:a16="http://schemas.microsoft.com/office/drawing/2014/main" id="{B0C69B89-FCAE-6D42-A577-A6336003A9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page1image3863938416">
            <a:extLst>
              <a:ext uri="{FF2B5EF4-FFF2-40B4-BE49-F238E27FC236}">
                <a16:creationId xmlns:a16="http://schemas.microsoft.com/office/drawing/2014/main" id="{D60D3E30-48F2-024A-A60F-B459DE31B1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age1image3863938704">
            <a:extLst>
              <a:ext uri="{FF2B5EF4-FFF2-40B4-BE49-F238E27FC236}">
                <a16:creationId xmlns:a16="http://schemas.microsoft.com/office/drawing/2014/main" id="{44CE156B-9265-7A40-955F-5F7624BA47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page1image3863940928">
            <a:extLst>
              <a:ext uri="{FF2B5EF4-FFF2-40B4-BE49-F238E27FC236}">
                <a16:creationId xmlns:a16="http://schemas.microsoft.com/office/drawing/2014/main" id="{95D25D1D-EF3E-F446-9364-2E30996C2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06400" cy="69723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ge1image3863941120">
            <a:extLst>
              <a:ext uri="{FF2B5EF4-FFF2-40B4-BE49-F238E27FC236}">
                <a16:creationId xmlns:a16="http://schemas.microsoft.com/office/drawing/2014/main" id="{0B0D7638-342F-FC47-800A-B9E0249BB5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68300" cy="6540500"/>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page1image3863846096">
            <a:extLst>
              <a:ext uri="{FF2B5EF4-FFF2-40B4-BE49-F238E27FC236}">
                <a16:creationId xmlns:a16="http://schemas.microsoft.com/office/drawing/2014/main" id="{2E5C0BF4-7CD6-8740-BECB-7FEA84C59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page1image3863846384">
            <a:extLst>
              <a:ext uri="{FF2B5EF4-FFF2-40B4-BE49-F238E27FC236}">
                <a16:creationId xmlns:a16="http://schemas.microsoft.com/office/drawing/2014/main" id="{6C820EC3-99B2-C041-8E2E-AD011E9C8F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234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page1image3863846672">
            <a:extLst>
              <a:ext uri="{FF2B5EF4-FFF2-40B4-BE49-F238E27FC236}">
                <a16:creationId xmlns:a16="http://schemas.microsoft.com/office/drawing/2014/main" id="{19D0F79F-18E0-1E4C-B59C-34AF239A4C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423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age1image3863846960">
            <a:extLst>
              <a:ext uri="{FF2B5EF4-FFF2-40B4-BE49-F238E27FC236}">
                <a16:creationId xmlns:a16="http://schemas.microsoft.com/office/drawing/2014/main" id="{C92EEEF9-EEB8-2548-8ED6-EACF5AB4F7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4234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age1image3863847536">
            <a:extLst>
              <a:ext uri="{FF2B5EF4-FFF2-40B4-BE49-F238E27FC236}">
                <a16:creationId xmlns:a16="http://schemas.microsoft.com/office/drawing/2014/main" id="{092E2637-DE89-DA45-8D4C-B059DC9E48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372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page1image3863847824">
            <a:extLst>
              <a:ext uri="{FF2B5EF4-FFF2-40B4-BE49-F238E27FC236}">
                <a16:creationId xmlns:a16="http://schemas.microsoft.com/office/drawing/2014/main" id="{1F32ABED-BEF6-5F45-A3A8-CA6B4A35D5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63627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age1image3863849824">
            <a:extLst>
              <a:ext uri="{FF2B5EF4-FFF2-40B4-BE49-F238E27FC236}">
                <a16:creationId xmlns:a16="http://schemas.microsoft.com/office/drawing/2014/main" id="{0727C076-53EF-EA4F-9383-FC0EEE4BEA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page1image3863850112">
            <a:extLst>
              <a:ext uri="{FF2B5EF4-FFF2-40B4-BE49-F238E27FC236}">
                <a16:creationId xmlns:a16="http://schemas.microsoft.com/office/drawing/2014/main" id="{0C44C571-2CAC-C34E-840A-BFF6A3E257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age1image3863851488">
            <a:extLst>
              <a:ext uri="{FF2B5EF4-FFF2-40B4-BE49-F238E27FC236}">
                <a16:creationId xmlns:a16="http://schemas.microsoft.com/office/drawing/2014/main" id="{CA88100F-34F8-1C4E-A0AA-0857E54BC78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page1image3863851680">
            <a:extLst>
              <a:ext uri="{FF2B5EF4-FFF2-40B4-BE49-F238E27FC236}">
                <a16:creationId xmlns:a16="http://schemas.microsoft.com/office/drawing/2014/main" id="{537A97D8-41D9-3940-AD50-6CF21E8209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page1image3863857632">
            <a:extLst>
              <a:ext uri="{FF2B5EF4-FFF2-40B4-BE49-F238E27FC236}">
                <a16:creationId xmlns:a16="http://schemas.microsoft.com/office/drawing/2014/main" id="{6E6C0F21-030C-A84F-BCD8-9AF5DAE5F1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page1image3863854960">
            <a:extLst>
              <a:ext uri="{FF2B5EF4-FFF2-40B4-BE49-F238E27FC236}">
                <a16:creationId xmlns:a16="http://schemas.microsoft.com/office/drawing/2014/main" id="{92359B67-7D9C-9B46-8E07-9ABE1FEE09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page1image3863938416">
            <a:extLst>
              <a:ext uri="{FF2B5EF4-FFF2-40B4-BE49-F238E27FC236}">
                <a16:creationId xmlns:a16="http://schemas.microsoft.com/office/drawing/2014/main" id="{AD2D3308-1424-4340-BBCA-CF3BA0DBE7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page1image3863938704">
            <a:extLst>
              <a:ext uri="{FF2B5EF4-FFF2-40B4-BE49-F238E27FC236}">
                <a16:creationId xmlns:a16="http://schemas.microsoft.com/office/drawing/2014/main" id="{428B13F0-34BA-044E-A495-023E2C29276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700" cy="139700"/>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page1image3863940928">
            <a:extLst>
              <a:ext uri="{FF2B5EF4-FFF2-40B4-BE49-F238E27FC236}">
                <a16:creationId xmlns:a16="http://schemas.microsoft.com/office/drawing/2014/main" id="{A13F3793-AE37-8240-9BEF-EB3A617E3E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406400" cy="697230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page1image3863941120">
            <a:extLst>
              <a:ext uri="{FF2B5EF4-FFF2-40B4-BE49-F238E27FC236}">
                <a16:creationId xmlns:a16="http://schemas.microsoft.com/office/drawing/2014/main" id="{651C5019-BB00-B245-9526-FBE4AD06E2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68300" cy="6540500"/>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page1image19817280">
            <a:extLst>
              <a:ext uri="{FF2B5EF4-FFF2-40B4-BE49-F238E27FC236}">
                <a16:creationId xmlns:a16="http://schemas.microsoft.com/office/drawing/2014/main" id="{7DB3FB02-534C-7547-9E00-798D2465C4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 cy="393700"/>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1image19817088">
            <a:extLst>
              <a:ext uri="{FF2B5EF4-FFF2-40B4-BE49-F238E27FC236}">
                <a16:creationId xmlns:a16="http://schemas.microsoft.com/office/drawing/2014/main" id="{01812A94-647C-1F49-951D-EB4E1740FF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23400" cy="203200"/>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page1image19821504">
            <a:extLst>
              <a:ext uri="{FF2B5EF4-FFF2-40B4-BE49-F238E27FC236}">
                <a16:creationId xmlns:a16="http://schemas.microsoft.com/office/drawing/2014/main" id="{AFBEAB71-F6F8-6846-8AA3-2D08127D43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423400" cy="63500"/>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page1image19817664">
            <a:extLst>
              <a:ext uri="{FF2B5EF4-FFF2-40B4-BE49-F238E27FC236}">
                <a16:creationId xmlns:a16="http://schemas.microsoft.com/office/drawing/2014/main" id="{1C768F2E-59B1-E54D-ADCC-817100A5E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423400" cy="38100"/>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page1image19819584">
            <a:extLst>
              <a:ext uri="{FF2B5EF4-FFF2-40B4-BE49-F238E27FC236}">
                <a16:creationId xmlns:a16="http://schemas.microsoft.com/office/drawing/2014/main" id="{2B0A156E-ABDA-2845-A818-A73C2223DF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page1image19819008">
            <a:extLst>
              <a:ext uri="{FF2B5EF4-FFF2-40B4-BE49-F238E27FC236}">
                <a16:creationId xmlns:a16="http://schemas.microsoft.com/office/drawing/2014/main" id="{5A98829A-C0BE-6F43-B666-19DED16249E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age1image19819200">
            <a:extLst>
              <a:ext uri="{FF2B5EF4-FFF2-40B4-BE49-F238E27FC236}">
                <a16:creationId xmlns:a16="http://schemas.microsoft.com/office/drawing/2014/main" id="{38AB63BB-2546-D341-ABD0-0EC27B4905D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page1image19819392">
            <a:extLst>
              <a:ext uri="{FF2B5EF4-FFF2-40B4-BE49-F238E27FC236}">
                <a16:creationId xmlns:a16="http://schemas.microsoft.com/office/drawing/2014/main" id="{B1272BE3-5A3E-7744-8178-4D805C1A078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page1image19819776">
            <a:extLst>
              <a:ext uri="{FF2B5EF4-FFF2-40B4-BE49-F238E27FC236}">
                <a16:creationId xmlns:a16="http://schemas.microsoft.com/office/drawing/2014/main" id="{1F8272EC-89AC-144E-A1A7-9943E1252E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1image19819968">
            <a:extLst>
              <a:ext uri="{FF2B5EF4-FFF2-40B4-BE49-F238E27FC236}">
                <a16:creationId xmlns:a16="http://schemas.microsoft.com/office/drawing/2014/main" id="{CAC993BF-5E1E-C847-8B36-01356E0F77E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page1image19820928">
            <a:extLst>
              <a:ext uri="{FF2B5EF4-FFF2-40B4-BE49-F238E27FC236}">
                <a16:creationId xmlns:a16="http://schemas.microsoft.com/office/drawing/2014/main" id="{39B12DEC-98FB-D24F-956E-7B284A1EDAB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5" name="Picture 81" descr="page1image19820160">
            <a:extLst>
              <a:ext uri="{FF2B5EF4-FFF2-40B4-BE49-F238E27FC236}">
                <a16:creationId xmlns:a16="http://schemas.microsoft.com/office/drawing/2014/main" id="{07391478-82F5-1741-B8D9-7B6FA615631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page1image19821120">
            <a:extLst>
              <a:ext uri="{FF2B5EF4-FFF2-40B4-BE49-F238E27FC236}">
                <a16:creationId xmlns:a16="http://schemas.microsoft.com/office/drawing/2014/main" id="{E32768B8-8C02-4746-B717-4F32C14462B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7" name="Picture 83" descr="page1image19821888">
            <a:extLst>
              <a:ext uri="{FF2B5EF4-FFF2-40B4-BE49-F238E27FC236}">
                <a16:creationId xmlns:a16="http://schemas.microsoft.com/office/drawing/2014/main" id="{F7D07E7B-F79C-0542-8794-736A3CE6B6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page1image19822080">
            <a:extLst>
              <a:ext uri="{FF2B5EF4-FFF2-40B4-BE49-F238E27FC236}">
                <a16:creationId xmlns:a16="http://schemas.microsoft.com/office/drawing/2014/main" id="{ED376E55-377B-D44B-9B70-ABEC5AF267F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page1image19822464">
            <a:extLst>
              <a:ext uri="{FF2B5EF4-FFF2-40B4-BE49-F238E27FC236}">
                <a16:creationId xmlns:a16="http://schemas.microsoft.com/office/drawing/2014/main" id="{8F3292FA-E3B6-8E4C-8910-F8A363DB6E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page1image19822656">
            <a:extLst>
              <a:ext uri="{FF2B5EF4-FFF2-40B4-BE49-F238E27FC236}">
                <a16:creationId xmlns:a16="http://schemas.microsoft.com/office/drawing/2014/main" id="{2E18C4A3-ACEA-2748-803B-2AACE94D763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page1image19822848">
            <a:extLst>
              <a:ext uri="{FF2B5EF4-FFF2-40B4-BE49-F238E27FC236}">
                <a16:creationId xmlns:a16="http://schemas.microsoft.com/office/drawing/2014/main" id="{9E823EAF-240B-7E4D-A0BD-0A116D40CC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page1image19823040">
            <a:extLst>
              <a:ext uri="{FF2B5EF4-FFF2-40B4-BE49-F238E27FC236}">
                <a16:creationId xmlns:a16="http://schemas.microsoft.com/office/drawing/2014/main" id="{23329E87-306E-7446-8FBD-D86C53B579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page1image19823232">
            <a:extLst>
              <a:ext uri="{FF2B5EF4-FFF2-40B4-BE49-F238E27FC236}">
                <a16:creationId xmlns:a16="http://schemas.microsoft.com/office/drawing/2014/main" id="{1B2D6303-C0B3-FB49-A285-7B44C1E489D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page1image19823424">
            <a:extLst>
              <a:ext uri="{FF2B5EF4-FFF2-40B4-BE49-F238E27FC236}">
                <a16:creationId xmlns:a16="http://schemas.microsoft.com/office/drawing/2014/main" id="{951BF715-D095-2641-8124-6154E8F0C3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5" name="Picture 91" descr="page1image19823616">
            <a:extLst>
              <a:ext uri="{FF2B5EF4-FFF2-40B4-BE49-F238E27FC236}">
                <a16:creationId xmlns:a16="http://schemas.microsoft.com/office/drawing/2014/main" id="{4DB5DCF7-0EFB-D349-AFD3-1ED2021818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page1image19823808">
            <a:extLst>
              <a:ext uri="{FF2B5EF4-FFF2-40B4-BE49-F238E27FC236}">
                <a16:creationId xmlns:a16="http://schemas.microsoft.com/office/drawing/2014/main" id="{07A25337-9C49-CA4D-AEF4-FA59AF8D9E1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7" name="Picture 93" descr="page1image19824000">
            <a:extLst>
              <a:ext uri="{FF2B5EF4-FFF2-40B4-BE49-F238E27FC236}">
                <a16:creationId xmlns:a16="http://schemas.microsoft.com/office/drawing/2014/main" id="{A3C8EE69-F249-9643-9605-03D25F7FD6F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page1image19824192">
            <a:extLst>
              <a:ext uri="{FF2B5EF4-FFF2-40B4-BE49-F238E27FC236}">
                <a16:creationId xmlns:a16="http://schemas.microsoft.com/office/drawing/2014/main" id="{368014CC-2C18-2843-B43D-1FBE69F83BB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19" name="Picture 95" descr="page1image19824384">
            <a:extLst>
              <a:ext uri="{FF2B5EF4-FFF2-40B4-BE49-F238E27FC236}">
                <a16:creationId xmlns:a16="http://schemas.microsoft.com/office/drawing/2014/main" id="{E090C84D-BF92-C848-8F4D-C146143B1DA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0" name="Picture 96" descr="page1image19880704">
            <a:extLst>
              <a:ext uri="{FF2B5EF4-FFF2-40B4-BE49-F238E27FC236}">
                <a16:creationId xmlns:a16="http://schemas.microsoft.com/office/drawing/2014/main" id="{2D6DB8A0-0C0B-8144-BF40-FB2F61F48CB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page1image19880896">
            <a:extLst>
              <a:ext uri="{FF2B5EF4-FFF2-40B4-BE49-F238E27FC236}">
                <a16:creationId xmlns:a16="http://schemas.microsoft.com/office/drawing/2014/main" id="{0CA038C6-7EC7-BB4C-B7CE-C925A70D4BC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page1image19881280">
            <a:extLst>
              <a:ext uri="{FF2B5EF4-FFF2-40B4-BE49-F238E27FC236}">
                <a16:creationId xmlns:a16="http://schemas.microsoft.com/office/drawing/2014/main" id="{3F7290FE-4E93-D447-B59B-B4D1CA7620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page1image19881472">
            <a:extLst>
              <a:ext uri="{FF2B5EF4-FFF2-40B4-BE49-F238E27FC236}">
                <a16:creationId xmlns:a16="http://schemas.microsoft.com/office/drawing/2014/main" id="{A6DEF993-9EF7-3F4B-9626-C5C78FD22B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page1image19881856">
            <a:extLst>
              <a:ext uri="{FF2B5EF4-FFF2-40B4-BE49-F238E27FC236}">
                <a16:creationId xmlns:a16="http://schemas.microsoft.com/office/drawing/2014/main" id="{53417D01-BDDB-874A-8A0B-0A55830B7C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page1image19882048">
            <a:extLst>
              <a:ext uri="{FF2B5EF4-FFF2-40B4-BE49-F238E27FC236}">
                <a16:creationId xmlns:a16="http://schemas.microsoft.com/office/drawing/2014/main" id="{E71C7754-8876-3647-AEC4-136709FF2E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page1image19881664">
            <a:extLst>
              <a:ext uri="{FF2B5EF4-FFF2-40B4-BE49-F238E27FC236}">
                <a16:creationId xmlns:a16="http://schemas.microsoft.com/office/drawing/2014/main" id="{C6675FA1-E7F5-D447-970F-AA82F9B52C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page1image19882240">
            <a:extLst>
              <a:ext uri="{FF2B5EF4-FFF2-40B4-BE49-F238E27FC236}">
                <a16:creationId xmlns:a16="http://schemas.microsoft.com/office/drawing/2014/main" id="{3ED180FC-AFC8-D943-BE51-1472EEE51C2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page1image19882816">
            <a:extLst>
              <a:ext uri="{FF2B5EF4-FFF2-40B4-BE49-F238E27FC236}">
                <a16:creationId xmlns:a16="http://schemas.microsoft.com/office/drawing/2014/main" id="{25452C9A-0C07-BE42-B455-FBCD617BBB5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29" name="Picture 105" descr="page1image19883008">
            <a:extLst>
              <a:ext uri="{FF2B5EF4-FFF2-40B4-BE49-F238E27FC236}">
                <a16:creationId xmlns:a16="http://schemas.microsoft.com/office/drawing/2014/main" id="{6EE4D633-0901-E14D-B8A6-5DB2A72FF0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page1image19882624">
            <a:extLst>
              <a:ext uri="{FF2B5EF4-FFF2-40B4-BE49-F238E27FC236}">
                <a16:creationId xmlns:a16="http://schemas.microsoft.com/office/drawing/2014/main" id="{8B0BD229-4999-7F48-97C3-EBCDBC8706D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page1image19883200">
            <a:extLst>
              <a:ext uri="{FF2B5EF4-FFF2-40B4-BE49-F238E27FC236}">
                <a16:creationId xmlns:a16="http://schemas.microsoft.com/office/drawing/2014/main" id="{778D8A90-986C-8A4E-AA61-AA699E0DD56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page1image19883776">
            <a:extLst>
              <a:ext uri="{FF2B5EF4-FFF2-40B4-BE49-F238E27FC236}">
                <a16:creationId xmlns:a16="http://schemas.microsoft.com/office/drawing/2014/main" id="{90EE9E71-8629-2B44-A94A-81829F39171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3" name="Picture 109" descr="page1image19883968">
            <a:extLst>
              <a:ext uri="{FF2B5EF4-FFF2-40B4-BE49-F238E27FC236}">
                <a16:creationId xmlns:a16="http://schemas.microsoft.com/office/drawing/2014/main" id="{43C0BF7A-6000-C94D-B09E-D2C57E5F34B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4" name="Picture 110" descr="page1image19875136">
            <a:extLst>
              <a:ext uri="{FF2B5EF4-FFF2-40B4-BE49-F238E27FC236}">
                <a16:creationId xmlns:a16="http://schemas.microsoft.com/office/drawing/2014/main" id="{C504B4E4-529C-F842-9113-1EC0DC9E2BD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5" name="Picture 111" descr="page1image19883584">
            <a:extLst>
              <a:ext uri="{FF2B5EF4-FFF2-40B4-BE49-F238E27FC236}">
                <a16:creationId xmlns:a16="http://schemas.microsoft.com/office/drawing/2014/main" id="{71B8AB1A-6B2D-824A-B4AF-DADF1582ED1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6" name="Picture 112" descr="page1image19884544">
            <a:extLst>
              <a:ext uri="{FF2B5EF4-FFF2-40B4-BE49-F238E27FC236}">
                <a16:creationId xmlns:a16="http://schemas.microsoft.com/office/drawing/2014/main" id="{08191368-5435-E140-BF22-DD9678C18E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7" name="Picture 113" descr="page1image19884928">
            <a:extLst>
              <a:ext uri="{FF2B5EF4-FFF2-40B4-BE49-F238E27FC236}">
                <a16:creationId xmlns:a16="http://schemas.microsoft.com/office/drawing/2014/main" id="{171938D4-F5E0-FF4B-8D0C-D532395655F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14" descr="page1image19886080">
            <a:extLst>
              <a:ext uri="{FF2B5EF4-FFF2-40B4-BE49-F238E27FC236}">
                <a16:creationId xmlns:a16="http://schemas.microsoft.com/office/drawing/2014/main" id="{E96757D6-40DD-9D4A-A10F-F347519AFD0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15" descr="page1image19888000">
            <a:extLst>
              <a:ext uri="{FF2B5EF4-FFF2-40B4-BE49-F238E27FC236}">
                <a16:creationId xmlns:a16="http://schemas.microsoft.com/office/drawing/2014/main" id="{C5A5959A-9D0A-1C42-8496-5A8905B1001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0" name="Picture 116" descr="page1image19888192">
            <a:extLst>
              <a:ext uri="{FF2B5EF4-FFF2-40B4-BE49-F238E27FC236}">
                <a16:creationId xmlns:a16="http://schemas.microsoft.com/office/drawing/2014/main" id="{5CA3ABDF-8E52-4444-8E50-398A4F97673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1" name="Picture 117" descr="page1image19887808">
            <a:extLst>
              <a:ext uri="{FF2B5EF4-FFF2-40B4-BE49-F238E27FC236}">
                <a16:creationId xmlns:a16="http://schemas.microsoft.com/office/drawing/2014/main" id="{61ACB4F1-A538-5E4A-93E9-3258B91A964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2" name="Picture 118" descr="page1image19887232">
            <a:extLst>
              <a:ext uri="{FF2B5EF4-FFF2-40B4-BE49-F238E27FC236}">
                <a16:creationId xmlns:a16="http://schemas.microsoft.com/office/drawing/2014/main" id="{AAECCB76-30B1-5D4F-A934-1D3D9F5C0F1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119" descr="page1image19889728">
            <a:extLst>
              <a:ext uri="{FF2B5EF4-FFF2-40B4-BE49-F238E27FC236}">
                <a16:creationId xmlns:a16="http://schemas.microsoft.com/office/drawing/2014/main" id="{67B3BCB7-5098-604E-B013-D7CE80A6A7C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page1image19862784">
            <a:extLst>
              <a:ext uri="{FF2B5EF4-FFF2-40B4-BE49-F238E27FC236}">
                <a16:creationId xmlns:a16="http://schemas.microsoft.com/office/drawing/2014/main" id="{1896B675-799B-E74C-A055-C99341ABC04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descr="page1image19863360">
            <a:extLst>
              <a:ext uri="{FF2B5EF4-FFF2-40B4-BE49-F238E27FC236}">
                <a16:creationId xmlns:a16="http://schemas.microsoft.com/office/drawing/2014/main" id="{EB76FF12-D54E-9B47-B067-682476AB33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89662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page1image19782592">
            <a:extLst>
              <a:ext uri="{FF2B5EF4-FFF2-40B4-BE49-F238E27FC236}">
                <a16:creationId xmlns:a16="http://schemas.microsoft.com/office/drawing/2014/main" id="{1AE354C4-E8D9-864B-8927-DA26151E8F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372600" cy="12700"/>
          </a:xfrm>
          <a:prstGeom prst="rect">
            <a:avLst/>
          </a:prstGeom>
          <a:noFill/>
          <a:extLst>
            <a:ext uri="{909E8E84-426E-40DD-AFC4-6F175D3DCCD1}">
              <a14:hiddenFill xmlns:a14="http://schemas.microsoft.com/office/drawing/2010/main">
                <a:solidFill>
                  <a:srgbClr val="FFFFFF"/>
                </a:solidFill>
              </a14:hiddenFill>
            </a:ext>
          </a:extLst>
        </p:spPr>
      </p:pic>
      <p:pic>
        <p:nvPicPr>
          <p:cNvPr id="1147" name="Picture 123" descr="page1image19789504">
            <a:extLst>
              <a:ext uri="{FF2B5EF4-FFF2-40B4-BE49-F238E27FC236}">
                <a16:creationId xmlns:a16="http://schemas.microsoft.com/office/drawing/2014/main" id="{D1307DCC-AF3D-414C-A0A3-0CDA2AC3A7D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page1image19787200">
            <a:extLst>
              <a:ext uri="{FF2B5EF4-FFF2-40B4-BE49-F238E27FC236}">
                <a16:creationId xmlns:a16="http://schemas.microsoft.com/office/drawing/2014/main" id="{2EA9B232-ABDA-3B49-852C-D35A9D47FF8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49" name="Picture 125" descr="page1image19780480">
            <a:extLst>
              <a:ext uri="{FF2B5EF4-FFF2-40B4-BE49-F238E27FC236}">
                <a16:creationId xmlns:a16="http://schemas.microsoft.com/office/drawing/2014/main" id="{A5E3BE1A-FC36-CA40-BE70-D618E0A5A0D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page1image19779904">
            <a:extLst>
              <a:ext uri="{FF2B5EF4-FFF2-40B4-BE49-F238E27FC236}">
                <a16:creationId xmlns:a16="http://schemas.microsoft.com/office/drawing/2014/main" id="{48748ABA-06B7-2542-9CA8-E5EC708AC5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1" name="Picture 127" descr="page1image12934144">
            <a:extLst>
              <a:ext uri="{FF2B5EF4-FFF2-40B4-BE49-F238E27FC236}">
                <a16:creationId xmlns:a16="http://schemas.microsoft.com/office/drawing/2014/main" id="{C981DCC1-7095-A140-9667-341C99A1F9B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6362700" cy="127000"/>
          </a:xfrm>
          <a:prstGeom prst="rect">
            <a:avLst/>
          </a:prstGeom>
          <a:noFill/>
          <a:extLst>
            <a:ext uri="{909E8E84-426E-40DD-AFC4-6F175D3DCCD1}">
              <a14:hiddenFill xmlns:a14="http://schemas.microsoft.com/office/drawing/2010/main">
                <a:solidFill>
                  <a:srgbClr val="FFFFFF"/>
                </a:solidFill>
              </a14:hiddenFill>
            </a:ext>
          </a:extLst>
        </p:spPr>
      </p:pic>
      <p:pic>
        <p:nvPicPr>
          <p:cNvPr id="1154" name="Picture 130" descr="page1image19765824">
            <a:extLst>
              <a:ext uri="{FF2B5EF4-FFF2-40B4-BE49-F238E27FC236}">
                <a16:creationId xmlns:a16="http://schemas.microsoft.com/office/drawing/2014/main" id="{F53BA802-F375-5646-9579-3F27A788512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5" name="Picture 131" descr="page1image19756352">
            <a:extLst>
              <a:ext uri="{FF2B5EF4-FFF2-40B4-BE49-F238E27FC236}">
                <a16:creationId xmlns:a16="http://schemas.microsoft.com/office/drawing/2014/main" id="{837FEE83-613D-9349-9D98-8B3ED986D8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8" name="Picture 134" descr="page1image19807232">
            <a:extLst>
              <a:ext uri="{FF2B5EF4-FFF2-40B4-BE49-F238E27FC236}">
                <a16:creationId xmlns:a16="http://schemas.microsoft.com/office/drawing/2014/main" id="{71A5168D-166D-0946-8681-FC155138A42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59" name="Picture 135" descr="page1image19807808">
            <a:extLst>
              <a:ext uri="{FF2B5EF4-FFF2-40B4-BE49-F238E27FC236}">
                <a16:creationId xmlns:a16="http://schemas.microsoft.com/office/drawing/2014/main" id="{7162050F-AC59-914F-903C-36FBC976191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140" descr="page1image19842560">
            <a:extLst>
              <a:ext uri="{FF2B5EF4-FFF2-40B4-BE49-F238E27FC236}">
                <a16:creationId xmlns:a16="http://schemas.microsoft.com/office/drawing/2014/main" id="{CD0F6AC1-4734-C74D-B51E-DE4ACE31E3A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page1image19842752">
            <a:extLst>
              <a:ext uri="{FF2B5EF4-FFF2-40B4-BE49-F238E27FC236}">
                <a16:creationId xmlns:a16="http://schemas.microsoft.com/office/drawing/2014/main" id="{CFF10CEE-9D21-F44B-ADFD-8435AA78F3F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page1image19844672">
            <a:extLst>
              <a:ext uri="{FF2B5EF4-FFF2-40B4-BE49-F238E27FC236}">
                <a16:creationId xmlns:a16="http://schemas.microsoft.com/office/drawing/2014/main" id="{157CF7A5-818E-6841-BB8A-23BF2896699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page1image19844864">
            <a:extLst>
              <a:ext uri="{FF2B5EF4-FFF2-40B4-BE49-F238E27FC236}">
                <a16:creationId xmlns:a16="http://schemas.microsoft.com/office/drawing/2014/main" id="{B476FEDE-AB39-4F4E-8460-6E09E360AA5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2700" cy="6731000"/>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page1image19845824">
            <a:extLst>
              <a:ext uri="{FF2B5EF4-FFF2-40B4-BE49-F238E27FC236}">
                <a16:creationId xmlns:a16="http://schemas.microsoft.com/office/drawing/2014/main" id="{68323654-EF25-E342-B350-8568CABC49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4" y="-151496"/>
            <a:ext cx="406400" cy="697230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page1image19846016">
            <a:extLst>
              <a:ext uri="{FF2B5EF4-FFF2-40B4-BE49-F238E27FC236}">
                <a16:creationId xmlns:a16="http://schemas.microsoft.com/office/drawing/2014/main" id="{27A834B5-364B-DA42-93AE-D863CBEB13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68300" cy="65405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B87DF612-C5E1-5045-946B-60D1F2F83D9F}"/>
              </a:ext>
            </a:extLst>
          </p:cNvPr>
          <p:cNvGraphicFramePr>
            <a:graphicFrameLocks noGrp="1"/>
          </p:cNvGraphicFramePr>
          <p:nvPr>
            <p:extLst>
              <p:ext uri="{D42A27DB-BD31-4B8C-83A1-F6EECF244321}">
                <p14:modId xmlns:p14="http://schemas.microsoft.com/office/powerpoint/2010/main" val="2420737394"/>
              </p:ext>
            </p:extLst>
          </p:nvPr>
        </p:nvGraphicFramePr>
        <p:xfrm>
          <a:off x="756364" y="883095"/>
          <a:ext cx="7772398" cy="2379049"/>
        </p:xfrm>
        <a:graphic>
          <a:graphicData uri="http://schemas.openxmlformats.org/drawingml/2006/table">
            <a:tbl>
              <a:tblPr>
                <a:tableStyleId>{5C22544A-7EE6-4342-B048-85BDC9FD1C3A}</a:tableStyleId>
              </a:tblPr>
              <a:tblGrid>
                <a:gridCol w="275088">
                  <a:extLst>
                    <a:ext uri="{9D8B030D-6E8A-4147-A177-3AD203B41FA5}">
                      <a16:colId xmlns:a16="http://schemas.microsoft.com/office/drawing/2014/main" val="1058488993"/>
                    </a:ext>
                  </a:extLst>
                </a:gridCol>
                <a:gridCol w="447600">
                  <a:extLst>
                    <a:ext uri="{9D8B030D-6E8A-4147-A177-3AD203B41FA5}">
                      <a16:colId xmlns:a16="http://schemas.microsoft.com/office/drawing/2014/main" val="2608612048"/>
                    </a:ext>
                  </a:extLst>
                </a:gridCol>
                <a:gridCol w="267317">
                  <a:extLst>
                    <a:ext uri="{9D8B030D-6E8A-4147-A177-3AD203B41FA5}">
                      <a16:colId xmlns:a16="http://schemas.microsoft.com/office/drawing/2014/main" val="3810362799"/>
                    </a:ext>
                  </a:extLst>
                </a:gridCol>
                <a:gridCol w="267317">
                  <a:extLst>
                    <a:ext uri="{9D8B030D-6E8A-4147-A177-3AD203B41FA5}">
                      <a16:colId xmlns:a16="http://schemas.microsoft.com/office/drawing/2014/main" val="3198914597"/>
                    </a:ext>
                  </a:extLst>
                </a:gridCol>
                <a:gridCol w="248667">
                  <a:extLst>
                    <a:ext uri="{9D8B030D-6E8A-4147-A177-3AD203B41FA5}">
                      <a16:colId xmlns:a16="http://schemas.microsoft.com/office/drawing/2014/main" val="11281886"/>
                    </a:ext>
                  </a:extLst>
                </a:gridCol>
                <a:gridCol w="368338">
                  <a:extLst>
                    <a:ext uri="{9D8B030D-6E8A-4147-A177-3AD203B41FA5}">
                      <a16:colId xmlns:a16="http://schemas.microsoft.com/office/drawing/2014/main" val="3426298316"/>
                    </a:ext>
                  </a:extLst>
                </a:gridCol>
                <a:gridCol w="304617">
                  <a:extLst>
                    <a:ext uri="{9D8B030D-6E8A-4147-A177-3AD203B41FA5}">
                      <a16:colId xmlns:a16="http://schemas.microsoft.com/office/drawing/2014/main" val="625704595"/>
                    </a:ext>
                  </a:extLst>
                </a:gridCol>
                <a:gridCol w="317050">
                  <a:extLst>
                    <a:ext uri="{9D8B030D-6E8A-4147-A177-3AD203B41FA5}">
                      <a16:colId xmlns:a16="http://schemas.microsoft.com/office/drawing/2014/main" val="1538838019"/>
                    </a:ext>
                  </a:extLst>
                </a:gridCol>
                <a:gridCol w="323267">
                  <a:extLst>
                    <a:ext uri="{9D8B030D-6E8A-4147-A177-3AD203B41FA5}">
                      <a16:colId xmlns:a16="http://schemas.microsoft.com/office/drawing/2014/main" val="1327861172"/>
                    </a:ext>
                  </a:extLst>
                </a:gridCol>
                <a:gridCol w="416517">
                  <a:extLst>
                    <a:ext uri="{9D8B030D-6E8A-4147-A177-3AD203B41FA5}">
                      <a16:colId xmlns:a16="http://schemas.microsoft.com/office/drawing/2014/main" val="3773472157"/>
                    </a:ext>
                  </a:extLst>
                </a:gridCol>
                <a:gridCol w="269422">
                  <a:extLst>
                    <a:ext uri="{9D8B030D-6E8A-4147-A177-3AD203B41FA5}">
                      <a16:colId xmlns:a16="http://schemas.microsoft.com/office/drawing/2014/main" val="836640566"/>
                    </a:ext>
                  </a:extLst>
                </a:gridCol>
                <a:gridCol w="246562">
                  <a:extLst>
                    <a:ext uri="{9D8B030D-6E8A-4147-A177-3AD203B41FA5}">
                      <a16:colId xmlns:a16="http://schemas.microsoft.com/office/drawing/2014/main" val="1212519448"/>
                    </a:ext>
                  </a:extLst>
                </a:gridCol>
                <a:gridCol w="163188">
                  <a:extLst>
                    <a:ext uri="{9D8B030D-6E8A-4147-A177-3AD203B41FA5}">
                      <a16:colId xmlns:a16="http://schemas.microsoft.com/office/drawing/2014/main" val="3746557861"/>
                    </a:ext>
                  </a:extLst>
                </a:gridCol>
                <a:gridCol w="163188">
                  <a:extLst>
                    <a:ext uri="{9D8B030D-6E8A-4147-A177-3AD203B41FA5}">
                      <a16:colId xmlns:a16="http://schemas.microsoft.com/office/drawing/2014/main" val="1483254737"/>
                    </a:ext>
                  </a:extLst>
                </a:gridCol>
                <a:gridCol w="379217">
                  <a:extLst>
                    <a:ext uri="{9D8B030D-6E8A-4147-A177-3AD203B41FA5}">
                      <a16:colId xmlns:a16="http://schemas.microsoft.com/office/drawing/2014/main" val="145521149"/>
                    </a:ext>
                  </a:extLst>
                </a:gridCol>
                <a:gridCol w="405638">
                  <a:extLst>
                    <a:ext uri="{9D8B030D-6E8A-4147-A177-3AD203B41FA5}">
                      <a16:colId xmlns:a16="http://schemas.microsoft.com/office/drawing/2014/main" val="2857415986"/>
                    </a:ext>
                  </a:extLst>
                </a:gridCol>
                <a:gridCol w="331038">
                  <a:extLst>
                    <a:ext uri="{9D8B030D-6E8A-4147-A177-3AD203B41FA5}">
                      <a16:colId xmlns:a16="http://schemas.microsoft.com/office/drawing/2014/main" val="2976321185"/>
                    </a:ext>
                  </a:extLst>
                </a:gridCol>
                <a:gridCol w="331038">
                  <a:extLst>
                    <a:ext uri="{9D8B030D-6E8A-4147-A177-3AD203B41FA5}">
                      <a16:colId xmlns:a16="http://schemas.microsoft.com/office/drawing/2014/main" val="1641170984"/>
                    </a:ext>
                  </a:extLst>
                </a:gridCol>
                <a:gridCol w="312388">
                  <a:extLst>
                    <a:ext uri="{9D8B030D-6E8A-4147-A177-3AD203B41FA5}">
                      <a16:colId xmlns:a16="http://schemas.microsoft.com/office/drawing/2014/main" val="1981064318"/>
                    </a:ext>
                  </a:extLst>
                </a:gridCol>
                <a:gridCol w="341917">
                  <a:extLst>
                    <a:ext uri="{9D8B030D-6E8A-4147-A177-3AD203B41FA5}">
                      <a16:colId xmlns:a16="http://schemas.microsoft.com/office/drawing/2014/main" val="1868651732"/>
                    </a:ext>
                  </a:extLst>
                </a:gridCol>
                <a:gridCol w="323267">
                  <a:extLst>
                    <a:ext uri="{9D8B030D-6E8A-4147-A177-3AD203B41FA5}">
                      <a16:colId xmlns:a16="http://schemas.microsoft.com/office/drawing/2014/main" val="2566201445"/>
                    </a:ext>
                  </a:extLst>
                </a:gridCol>
                <a:gridCol w="237788">
                  <a:extLst>
                    <a:ext uri="{9D8B030D-6E8A-4147-A177-3AD203B41FA5}">
                      <a16:colId xmlns:a16="http://schemas.microsoft.com/office/drawing/2014/main" val="1580894485"/>
                    </a:ext>
                  </a:extLst>
                </a:gridCol>
                <a:gridCol w="304617">
                  <a:extLst>
                    <a:ext uri="{9D8B030D-6E8A-4147-A177-3AD203B41FA5}">
                      <a16:colId xmlns:a16="http://schemas.microsoft.com/office/drawing/2014/main" val="2357315944"/>
                    </a:ext>
                  </a:extLst>
                </a:gridCol>
                <a:gridCol w="205150">
                  <a:extLst>
                    <a:ext uri="{9D8B030D-6E8A-4147-A177-3AD203B41FA5}">
                      <a16:colId xmlns:a16="http://schemas.microsoft.com/office/drawing/2014/main" val="3926513076"/>
                    </a:ext>
                  </a:extLst>
                </a:gridCol>
                <a:gridCol w="279751">
                  <a:extLst>
                    <a:ext uri="{9D8B030D-6E8A-4147-A177-3AD203B41FA5}">
                      <a16:colId xmlns:a16="http://schemas.microsoft.com/office/drawing/2014/main" val="4285682150"/>
                    </a:ext>
                  </a:extLst>
                </a:gridCol>
                <a:gridCol w="242451">
                  <a:extLst>
                    <a:ext uri="{9D8B030D-6E8A-4147-A177-3AD203B41FA5}">
                      <a16:colId xmlns:a16="http://schemas.microsoft.com/office/drawing/2014/main" val="83669167"/>
                    </a:ext>
                  </a:extLst>
                </a:gridCol>
              </a:tblGrid>
              <a:tr h="99646">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Wednesday</a:t>
                      </a:r>
                      <a:endParaRPr lang="en-US" sz="600" b="1" i="0" u="none" strike="noStrike">
                        <a:effectLst/>
                        <a:latin typeface="Arial" panose="020B0604020202020204" pitchFamily="34" charset="0"/>
                      </a:endParaRPr>
                    </a:p>
                  </a:txBody>
                  <a:tcPr marL="4671" marR="4671" marT="4671" marB="0" anchor="b"/>
                </a:tc>
                <a:tc gridSpan="3">
                  <a:txBody>
                    <a:bodyPr/>
                    <a:lstStyle/>
                    <a:p>
                      <a:pPr algn="ctr" fontAlgn="b"/>
                      <a:r>
                        <a:rPr lang="en-US" sz="600" u="none" strike="noStrike">
                          <a:effectLst/>
                        </a:rPr>
                        <a:t>Tuesday</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gridSpan="3">
                  <a:txBody>
                    <a:bodyPr/>
                    <a:lstStyle/>
                    <a:p>
                      <a:pPr algn="ctr" fontAlgn="b"/>
                      <a:r>
                        <a:rPr lang="en-US" sz="600" u="none" strike="noStrike">
                          <a:effectLst/>
                        </a:rPr>
                        <a:t>Wednesday</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gridSpan="3">
                  <a:txBody>
                    <a:bodyPr/>
                    <a:lstStyle/>
                    <a:p>
                      <a:pPr algn="ctr" fontAlgn="b"/>
                      <a:r>
                        <a:rPr lang="en-US" sz="600" u="none" strike="noStrike">
                          <a:effectLst/>
                        </a:rPr>
                        <a:t>Thursday</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gridSpan="3">
                  <a:txBody>
                    <a:bodyPr/>
                    <a:lstStyle/>
                    <a:p>
                      <a:pPr algn="ctr" fontAlgn="b"/>
                      <a:r>
                        <a:rPr lang="en-US" sz="600" u="none" strike="noStrike">
                          <a:effectLst/>
                        </a:rPr>
                        <a:t>Friday</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a:txBody>
                    <a:bodyPr/>
                    <a:lstStyle/>
                    <a:p>
                      <a:pPr algn="ctr" fontAlgn="b"/>
                      <a:r>
                        <a:rPr lang="en-US" sz="600" u="none" strike="noStrike">
                          <a:effectLst/>
                        </a:rPr>
                        <a:t>Saturday</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Sunday</a:t>
                      </a:r>
                      <a:endParaRPr lang="en-US" sz="600" b="1" i="0" u="none" strike="noStrike">
                        <a:effectLst/>
                        <a:latin typeface="Arial" panose="020B0604020202020204" pitchFamily="34" charset="0"/>
                      </a:endParaRPr>
                    </a:p>
                  </a:txBody>
                  <a:tcPr marL="4671" marR="4671" marT="4671" marB="0" anchor="b"/>
                </a:tc>
                <a:tc gridSpan="3">
                  <a:txBody>
                    <a:bodyPr/>
                    <a:lstStyle/>
                    <a:p>
                      <a:pPr algn="ctr" fontAlgn="b"/>
                      <a:r>
                        <a:rPr lang="en-US" sz="600" u="none" strike="noStrike">
                          <a:effectLst/>
                        </a:rPr>
                        <a:t>Monday</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gridSpan="3">
                  <a:txBody>
                    <a:bodyPr/>
                    <a:lstStyle/>
                    <a:p>
                      <a:pPr algn="ctr" fontAlgn="b"/>
                      <a:r>
                        <a:rPr lang="en-US" sz="600" u="none" strike="noStrike">
                          <a:effectLst/>
                        </a:rPr>
                        <a:t>Tuesday</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gridSpan="3">
                  <a:txBody>
                    <a:bodyPr/>
                    <a:lstStyle/>
                    <a:p>
                      <a:pPr algn="ctr" fontAlgn="b"/>
                      <a:r>
                        <a:rPr lang="en-US" sz="600" u="none" strike="noStrike">
                          <a:effectLst/>
                        </a:rPr>
                        <a:t> Wednesday </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3847091886"/>
                  </a:ext>
                </a:extLst>
              </a:tr>
              <a:tr h="99646">
                <a:tc>
                  <a:txBody>
                    <a:bodyPr/>
                    <a:lstStyle/>
                    <a:p>
                      <a:pPr algn="r" fontAlgn="b"/>
                      <a:r>
                        <a:rPr lang="en-US" sz="600" u="none" strike="noStrike">
                          <a:effectLst/>
                        </a:rPr>
                        <a:t>EST</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3-Mar</a:t>
                      </a:r>
                      <a:endParaRPr lang="en-US" sz="600" b="1" i="0" u="none" strike="noStrike">
                        <a:effectLst/>
                        <a:latin typeface="Arial" panose="020B0604020202020204" pitchFamily="34" charset="0"/>
                      </a:endParaRPr>
                    </a:p>
                  </a:txBody>
                  <a:tcPr marL="4671" marR="4671" marT="4671" marB="0" anchor="b"/>
                </a:tc>
                <a:tc gridSpan="3">
                  <a:txBody>
                    <a:bodyPr/>
                    <a:lstStyle/>
                    <a:p>
                      <a:pPr algn="ctr" fontAlgn="b"/>
                      <a:r>
                        <a:rPr lang="en-US" sz="600" u="none" strike="noStrike">
                          <a:effectLst/>
                        </a:rPr>
                        <a:t>9-Mar</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gridSpan="3">
                  <a:txBody>
                    <a:bodyPr/>
                    <a:lstStyle/>
                    <a:p>
                      <a:pPr algn="ctr" fontAlgn="b"/>
                      <a:r>
                        <a:rPr lang="en-US" sz="600" u="none" strike="noStrike">
                          <a:effectLst/>
                        </a:rPr>
                        <a:t>10-Mar</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gridSpan="3">
                  <a:txBody>
                    <a:bodyPr/>
                    <a:lstStyle/>
                    <a:p>
                      <a:pPr algn="ctr" fontAlgn="b"/>
                      <a:r>
                        <a:rPr lang="en-US" sz="600" u="none" strike="noStrike">
                          <a:effectLst/>
                        </a:rPr>
                        <a:t>11-Mar</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gridSpan="3">
                  <a:txBody>
                    <a:bodyPr/>
                    <a:lstStyle/>
                    <a:p>
                      <a:pPr algn="ctr" fontAlgn="b"/>
                      <a:r>
                        <a:rPr lang="en-US" sz="600" u="none" strike="noStrike">
                          <a:effectLst/>
                        </a:rPr>
                        <a:t>12-Mar</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a:txBody>
                    <a:bodyPr/>
                    <a:lstStyle/>
                    <a:p>
                      <a:pPr algn="r" fontAlgn="b"/>
                      <a:r>
                        <a:rPr lang="en-US" sz="600" u="none" strike="noStrike">
                          <a:effectLst/>
                        </a:rPr>
                        <a:t>EDT</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14-Mar</a:t>
                      </a:r>
                      <a:endParaRPr lang="en-US" sz="600" b="1" i="0" u="none" strike="noStrike">
                        <a:effectLst/>
                        <a:latin typeface="Arial" panose="020B0604020202020204" pitchFamily="34" charset="0"/>
                      </a:endParaRPr>
                    </a:p>
                  </a:txBody>
                  <a:tcPr marL="4671" marR="4671" marT="4671" marB="0" anchor="b"/>
                </a:tc>
                <a:tc gridSpan="3">
                  <a:txBody>
                    <a:bodyPr/>
                    <a:lstStyle/>
                    <a:p>
                      <a:pPr algn="ctr" fontAlgn="b"/>
                      <a:r>
                        <a:rPr lang="en-US" sz="600" u="none" strike="noStrike">
                          <a:effectLst/>
                        </a:rPr>
                        <a:t>15-Mar</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gridSpan="3">
                  <a:txBody>
                    <a:bodyPr/>
                    <a:lstStyle/>
                    <a:p>
                      <a:pPr algn="ctr" fontAlgn="b"/>
                      <a:r>
                        <a:rPr lang="en-US" sz="600" u="none" strike="noStrike">
                          <a:effectLst/>
                        </a:rPr>
                        <a:t>16-Mar</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gridSpan="3">
                  <a:txBody>
                    <a:bodyPr/>
                    <a:lstStyle/>
                    <a:p>
                      <a:pPr algn="ctr" fontAlgn="b"/>
                      <a:r>
                        <a:rPr lang="en-US" sz="600" u="none" strike="noStrike">
                          <a:effectLst/>
                        </a:rPr>
                        <a:t>17-Mar</a:t>
                      </a:r>
                      <a:endParaRPr lang="en-US" sz="600" b="1" i="0" u="none" strike="noStrike">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a:txBody>
                    <a:bodyPr/>
                    <a:lstStyle/>
                    <a:p>
                      <a:pPr algn="ctr" fontAlgn="b"/>
                      <a:r>
                        <a:rPr lang="en-US" sz="600" u="none" strike="noStrike">
                          <a:effectLst/>
                        </a:rPr>
                        <a:t>JST</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272546167"/>
                  </a:ext>
                </a:extLst>
              </a:tr>
              <a:tr h="99646">
                <a:tc>
                  <a:txBody>
                    <a:bodyPr/>
                    <a:lstStyle/>
                    <a:p>
                      <a:pPr algn="r" fontAlgn="b"/>
                      <a:r>
                        <a:rPr lang="en-US" sz="600" u="none" strike="noStrike">
                          <a:effectLst/>
                        </a:rPr>
                        <a:t>5:00</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TG13</a:t>
                      </a:r>
                      <a:endParaRPr lang="en-US" sz="600" b="1" i="0" u="none" strike="noStrike">
                        <a:effectLst/>
                        <a:latin typeface="Arial" panose="020B0604020202020204" pitchFamily="34" charset="0"/>
                      </a:endParaRPr>
                    </a:p>
                  </a:txBody>
                  <a:tcPr marL="4671" marR="4671" marT="4671" marB="0" anchor="ctr"/>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6:00</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TG13</a:t>
                      </a:r>
                      <a:endParaRPr lang="en-US" sz="600" b="1" i="0" u="none" strike="noStrike">
                        <a:effectLst/>
                        <a:latin typeface="Arial" panose="020B0604020202020204" pitchFamily="34" charset="0"/>
                      </a:endParaRPr>
                    </a:p>
                  </a:txBody>
                  <a:tcPr marL="4671" marR="4671" marT="4671" marB="0" anchor="ctr"/>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TG13</a:t>
                      </a:r>
                      <a:endParaRPr lang="en-US" sz="600" b="1" i="0" u="none" strike="noStrike">
                        <a:effectLst/>
                        <a:latin typeface="Arial" panose="020B0604020202020204" pitchFamily="34" charset="0"/>
                      </a:endParaRPr>
                    </a:p>
                  </a:txBody>
                  <a:tcPr marL="4671" marR="4671" marT="4671" marB="0" anchor="ctr"/>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19:00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708395854"/>
                  </a:ext>
                </a:extLst>
              </a:tr>
              <a:tr h="99646">
                <a:tc>
                  <a:txBody>
                    <a:bodyPr/>
                    <a:lstStyle/>
                    <a:p>
                      <a:pPr algn="r" fontAlgn="b"/>
                      <a:r>
                        <a:rPr lang="en-US" sz="600" u="none" strike="noStrike">
                          <a:effectLst/>
                        </a:rPr>
                        <a:t>6:00</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7:00</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ctr" fontAlgn="b"/>
                      <a:endParaRPr lang="en-US" sz="600" b="1"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20:00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139275155"/>
                  </a:ext>
                </a:extLst>
              </a:tr>
              <a:tr h="99646">
                <a:tc>
                  <a:txBody>
                    <a:bodyPr/>
                    <a:lstStyle/>
                    <a:p>
                      <a:pPr algn="r" fontAlgn="b"/>
                      <a:r>
                        <a:rPr lang="en-US" sz="600" u="none" strike="noStrike">
                          <a:effectLst/>
                        </a:rPr>
                        <a:t>7:00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endParaRPr lang="en-US" sz="600" b="1" i="0" u="none" strike="noStrike" dirty="0">
                        <a:effectLst/>
                        <a:latin typeface="Arial" panose="020B0604020202020204" pitchFamily="34" charset="0"/>
                      </a:endParaRPr>
                    </a:p>
                  </a:txBody>
                  <a:tcPr marL="4671" marR="4671" marT="4671" marB="0" anchor="b">
                    <a:noFill/>
                  </a:tcPr>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8:00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sng" strike="noStrike">
                          <a:effectLst/>
                          <a:hlinkClick r:id="rId14"/>
                        </a:rPr>
                        <a:t>SC THz</a:t>
                      </a:r>
                      <a:endParaRPr lang="en-US" sz="600" b="1" i="0" u="sng" strike="noStrike">
                        <a:solidFill>
                          <a:srgbClr val="0000FF"/>
                        </a:solidFill>
                        <a:effectLst/>
                        <a:latin typeface="Arial" panose="020B0604020202020204" pitchFamily="34" charset="0"/>
                      </a:endParaRPr>
                    </a:p>
                  </a:txBody>
                  <a:tcPr marL="4671" marR="4671" marT="4671" marB="0" anchor="ctr"/>
                </a:tc>
                <a:tc rowSpan="2">
                  <a:txBody>
                    <a:bodyPr/>
                    <a:lstStyle/>
                    <a:p>
                      <a:pPr algn="ctr" fontAlgn="ctr"/>
                      <a:r>
                        <a:rPr lang="en-US" sz="600" u="none" strike="noStrike">
                          <a:effectLst/>
                        </a:rPr>
                        <a:t>TG7a</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21:00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521975494"/>
                  </a:ext>
                </a:extLst>
              </a:tr>
              <a:tr h="99646">
                <a:tc>
                  <a:txBody>
                    <a:bodyPr/>
                    <a:lstStyle/>
                    <a:p>
                      <a:pPr algn="r" fontAlgn="b"/>
                      <a:r>
                        <a:rPr lang="en-US" sz="600" u="none" strike="noStrike">
                          <a:effectLst/>
                        </a:rPr>
                        <a:t>8:00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TG7a</a:t>
                      </a:r>
                      <a:endParaRPr lang="en-US" sz="600" b="1" i="0" u="none" strike="noStrike">
                        <a:effectLst/>
                        <a:latin typeface="Arial" panose="020B0604020202020204" pitchFamily="34" charset="0"/>
                      </a:endParaRPr>
                    </a:p>
                  </a:txBody>
                  <a:tcPr marL="4671" marR="4671" marT="4671" marB="0" anchor="ct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TG7a</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9:00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vMerge="1">
                  <a:txBody>
                    <a:bodyPr/>
                    <a:lstStyle/>
                    <a:p>
                      <a:endParaRPr lang="en-US"/>
                    </a:p>
                  </a:txBody>
                  <a:tcPr/>
                </a:tc>
                <a:tc v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gridSpan="3">
                  <a:txBody>
                    <a:bodyPr/>
                    <a:lstStyle/>
                    <a:p>
                      <a:pPr algn="ctr" fontAlgn="ctr"/>
                      <a:r>
                        <a:rPr lang="en-US" sz="600" u="sng" strike="noStrike">
                          <a:effectLst/>
                          <a:hlinkClick r:id="rId15"/>
                        </a:rPr>
                        <a:t>WG Closing Meeting</a:t>
                      </a:r>
                      <a:endParaRPr lang="en-US" sz="600" b="1" i="0" u="sng" strike="noStrike">
                        <a:solidFill>
                          <a:srgbClr val="0000FF"/>
                        </a:solidFill>
                        <a:effectLst/>
                        <a:latin typeface="Arial" panose="020B0604020202020204" pitchFamily="34" charset="0"/>
                      </a:endParaRPr>
                    </a:p>
                  </a:txBody>
                  <a:tcPr marL="4671" marR="4671" marT="4671" marB="0" anchor="ctr"/>
                </a:tc>
                <a:tc rowSpan="2" hMerge="1">
                  <a:txBody>
                    <a:bodyPr/>
                    <a:lstStyle/>
                    <a:p>
                      <a:endParaRPr lang="en-US"/>
                    </a:p>
                  </a:txBody>
                  <a:tcPr/>
                </a:tc>
                <a:tc rowSpan="2" hMerge="1">
                  <a:txBody>
                    <a:bodyPr/>
                    <a:lstStyle/>
                    <a:p>
                      <a:endParaRPr lang="en-US"/>
                    </a:p>
                  </a:txBody>
                  <a:tcPr/>
                </a:tc>
                <a:tc>
                  <a:txBody>
                    <a:bodyPr/>
                    <a:lstStyle/>
                    <a:p>
                      <a:pPr algn="r" fontAlgn="b"/>
                      <a:r>
                        <a:rPr lang="en-US" sz="600" u="none" strike="noStrike">
                          <a:effectLst/>
                        </a:rPr>
                        <a:t>22:00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1638230570"/>
                  </a:ext>
                </a:extLst>
              </a:tr>
              <a:tr h="99646">
                <a:tc>
                  <a:txBody>
                    <a:bodyPr/>
                    <a:lstStyle/>
                    <a:p>
                      <a:pPr algn="r" fontAlgn="b"/>
                      <a:r>
                        <a:rPr lang="en-US" sz="600" u="none" strike="noStrike">
                          <a:effectLst/>
                        </a:rPr>
                        <a:t>9:00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rowSpan="2" gridSpan="3">
                  <a:txBody>
                    <a:bodyPr/>
                    <a:lstStyle/>
                    <a:p>
                      <a:pPr algn="ctr" fontAlgn="ctr"/>
                      <a:r>
                        <a:rPr lang="en-US" sz="600" u="sng" strike="noStrike">
                          <a:effectLst/>
                          <a:hlinkClick r:id="rId16"/>
                        </a:rPr>
                        <a:t>WG Opening Meeting</a:t>
                      </a:r>
                      <a:endParaRPr lang="en-US" sz="600" b="1" i="0" u="sng" strike="noStrike">
                        <a:solidFill>
                          <a:srgbClr val="0000FF"/>
                        </a:solidFill>
                        <a:effectLst/>
                        <a:latin typeface="Arial" panose="020B0604020202020204" pitchFamily="34" charset="0"/>
                      </a:endParaRPr>
                    </a:p>
                  </a:txBody>
                  <a:tcPr marL="4671" marR="4671" marT="4671" marB="0" anchor="ctr"/>
                </a:tc>
                <a:tc rowSpan="2" hMerge="1">
                  <a:txBody>
                    <a:bodyPr/>
                    <a:lstStyle/>
                    <a:p>
                      <a:endParaRPr lang="en-US"/>
                    </a:p>
                  </a:txBody>
                  <a:tcPr/>
                </a:tc>
                <a:tc rowSpan="2" hMerge="1">
                  <a:txBody>
                    <a:bodyPr/>
                    <a:lstStyle/>
                    <a:p>
                      <a:endParaRPr lang="en-US"/>
                    </a:p>
                  </a:txBody>
                  <a:tcPr/>
                </a:tc>
                <a:tc rowSpan="2" gridSpan="3">
                  <a:txBody>
                    <a:bodyPr/>
                    <a:lstStyle/>
                    <a:p>
                      <a:pPr algn="ctr" fontAlgn="ctr"/>
                      <a:r>
                        <a:rPr lang="en-US" sz="600" u="sng" strike="noStrike">
                          <a:effectLst/>
                          <a:hlinkClick r:id="rId17"/>
                        </a:rPr>
                        <a:t>SC WNG</a:t>
                      </a:r>
                      <a:endParaRPr lang="en-US" sz="600" b="1" i="0" u="sng" strike="noStrike">
                        <a:solidFill>
                          <a:srgbClr val="0000FF"/>
                        </a:solidFill>
                        <a:effectLst/>
                        <a:latin typeface="Arial" panose="020B0604020202020204" pitchFamily="34" charset="0"/>
                      </a:endParaRPr>
                    </a:p>
                  </a:txBody>
                  <a:tcPr marL="4671" marR="4671" marT="4671" marB="0" anchor="ctr"/>
                </a:tc>
                <a:tc rowSpan="2" hMerge="1">
                  <a:txBody>
                    <a:bodyPr/>
                    <a:lstStyle/>
                    <a:p>
                      <a:endParaRPr lang="en-US"/>
                    </a:p>
                  </a:txBody>
                  <a:tcPr/>
                </a:tc>
                <a:tc rowSpan="2" hMerge="1">
                  <a:txBody>
                    <a:bodyPr/>
                    <a:lstStyle/>
                    <a:p>
                      <a:endParaRPr lang="en-US"/>
                    </a:p>
                  </a:txBody>
                  <a:tcPr/>
                </a:tc>
                <a:tc rowSpan="2">
                  <a:txBody>
                    <a:bodyPr/>
                    <a:lstStyle/>
                    <a:p>
                      <a:pPr algn="ctr" fontAlgn="ctr"/>
                      <a:r>
                        <a:rPr lang="en-US" sz="600" u="none" strike="noStrike">
                          <a:effectLst/>
                        </a:rPr>
                        <a:t>IG-UWB NG</a:t>
                      </a:r>
                      <a:endParaRPr lang="en-US" sz="600" b="1" i="0" u="none" strike="noStrike">
                        <a:effectLst/>
                        <a:latin typeface="Arial" panose="020B0604020202020204" pitchFamily="34" charset="0"/>
                      </a:endParaRPr>
                    </a:p>
                  </a:txBody>
                  <a:tcPr marL="4671" marR="4671" marT="4671" marB="0" anchor="ctr"/>
                </a:tc>
                <a:tc v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a:txBody>
                    <a:bodyPr/>
                    <a:lstStyle/>
                    <a:p>
                      <a:pPr algn="r" fontAlgn="b"/>
                      <a:r>
                        <a:rPr lang="en-US" sz="600" u="none" strike="noStrike">
                          <a:effectLst/>
                        </a:rPr>
                        <a:t>10:00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IG-UWB NG</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rowSpan="2">
                  <a:txBody>
                    <a:bodyPr/>
                    <a:lstStyle/>
                    <a:p>
                      <a:pPr algn="ctr" fontAlgn="ctr"/>
                      <a:r>
                        <a:rPr lang="en-US" sz="600" u="none" strike="noStrike">
                          <a:effectLst/>
                        </a:rPr>
                        <a:t>IG-UWB NG</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r" fontAlgn="b"/>
                      <a:r>
                        <a:rPr lang="en-US" sz="600" u="none" strike="noStrike">
                          <a:effectLst/>
                        </a:rPr>
                        <a:t>23:00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669723812"/>
                  </a:ext>
                </a:extLst>
              </a:tr>
              <a:tr h="99646">
                <a:tc>
                  <a:txBody>
                    <a:bodyPr/>
                    <a:lstStyle/>
                    <a:p>
                      <a:pPr algn="r" fontAlgn="b"/>
                      <a:r>
                        <a:rPr lang="en-US" sz="600" u="none" strike="noStrike">
                          <a:effectLst/>
                        </a:rPr>
                        <a:t>10:00</a:t>
                      </a:r>
                      <a:endParaRPr lang="en-US" sz="600" b="1" i="0" u="none" strike="noStrike">
                        <a:effectLst/>
                        <a:latin typeface="Arial" panose="020B0604020202020204" pitchFamily="34" charset="0"/>
                      </a:endParaRPr>
                    </a:p>
                  </a:txBody>
                  <a:tcPr marL="4671" marR="4671" marT="4671" marB="0" anchor="b"/>
                </a:tc>
                <a:tc>
                  <a:txBody>
                    <a:bodyPr/>
                    <a:lstStyle/>
                    <a:p>
                      <a:pPr algn="ctr" fontAlgn="ctr"/>
                      <a:r>
                        <a:rPr lang="en-US" sz="600" u="sng" strike="noStrike">
                          <a:effectLst/>
                          <a:hlinkClick r:id="rId18"/>
                        </a:rPr>
                        <a:t>802.15 CAC</a:t>
                      </a:r>
                      <a:endParaRPr lang="en-US" sz="600" b="1" i="0" u="sng" strike="noStrike">
                        <a:solidFill>
                          <a:srgbClr val="0000FF"/>
                        </a:solidFill>
                        <a:effectLst/>
                        <a:latin typeface="Arial" panose="020B0604020202020204" pitchFamily="34" charset="0"/>
                      </a:endParaRPr>
                    </a:p>
                  </a:txBody>
                  <a:tcPr marL="4671" marR="4671" marT="4671" marB="0" anchor="ct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a:txBody>
                    <a:bodyPr/>
                    <a:lstStyle/>
                    <a:p>
                      <a:pPr algn="r" fontAlgn="b"/>
                      <a:r>
                        <a:rPr lang="en-US" sz="600" u="none" strike="noStrike">
                          <a:effectLst/>
                        </a:rPr>
                        <a:t>11:00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0:00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899017715"/>
                  </a:ext>
                </a:extLst>
              </a:tr>
              <a:tr h="99646">
                <a:tc>
                  <a:txBody>
                    <a:bodyPr/>
                    <a:lstStyle/>
                    <a:p>
                      <a:pPr algn="r" fontAlgn="b"/>
                      <a:r>
                        <a:rPr lang="en-US" sz="600" u="none" strike="noStrike">
                          <a:effectLst/>
                        </a:rPr>
                        <a:t>11:00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sng" strike="noStrike">
                          <a:effectLst/>
                          <a:hlinkClick r:id="rId19"/>
                        </a:rPr>
                        <a:t>SC main</a:t>
                      </a:r>
                      <a:endParaRPr lang="en-US" sz="600" b="1" i="0" u="sng" strike="noStrike">
                        <a:solidFill>
                          <a:srgbClr val="0000FF"/>
                        </a:solidFill>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IG-NS UWB</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12:00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TG9ma</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TG9ma</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412289449"/>
                  </a:ext>
                </a:extLst>
              </a:tr>
              <a:tr h="99646">
                <a:tc>
                  <a:txBody>
                    <a:bodyPr/>
                    <a:lstStyle/>
                    <a:p>
                      <a:pPr algn="r" fontAlgn="b"/>
                      <a:r>
                        <a:rPr lang="en-US" sz="600" u="none" strike="noStrike">
                          <a:effectLst/>
                        </a:rPr>
                        <a:t>12:00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13:00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2:00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1577960884"/>
                  </a:ext>
                </a:extLst>
              </a:tr>
              <a:tr h="99646">
                <a:tc>
                  <a:txBody>
                    <a:bodyPr/>
                    <a:lstStyle/>
                    <a:p>
                      <a:pPr algn="r" fontAlgn="b"/>
                      <a:r>
                        <a:rPr lang="en-US" sz="600" u="none" strike="noStrike">
                          <a:effectLst/>
                        </a:rPr>
                        <a:t>13:00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14:00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sng" strike="noStrike">
                          <a:effectLst/>
                          <a:hlinkClick r:id="rId20"/>
                        </a:rPr>
                        <a:t>SC IETF</a:t>
                      </a:r>
                      <a:endParaRPr lang="en-US" sz="600" b="1" i="0" u="sng" strike="noStrike">
                        <a:solidFill>
                          <a:srgbClr val="0000FF"/>
                        </a:solidFill>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TG4y</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3:00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952333442"/>
                  </a:ext>
                </a:extLst>
              </a:tr>
              <a:tr h="99646">
                <a:tc>
                  <a:txBody>
                    <a:bodyPr/>
                    <a:lstStyle/>
                    <a:p>
                      <a:pPr algn="r" fontAlgn="b"/>
                      <a:r>
                        <a:rPr lang="en-US" sz="600" u="none" strike="noStrike">
                          <a:effectLst/>
                        </a:rPr>
                        <a:t>14:00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15:00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4:00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329293436"/>
                  </a:ext>
                </a:extLst>
              </a:tr>
              <a:tr h="99646">
                <a:tc>
                  <a:txBody>
                    <a:bodyPr/>
                    <a:lstStyle/>
                    <a:p>
                      <a:pPr algn="r" fontAlgn="b"/>
                      <a:r>
                        <a:rPr lang="en-US" sz="600" u="none" strike="noStrike">
                          <a:effectLst/>
                        </a:rPr>
                        <a:t>15:00</a:t>
                      </a:r>
                      <a:endParaRPr lang="en-US" sz="600" b="1" i="0" u="none" strike="noStrike">
                        <a:effectLst/>
                        <a:latin typeface="Arial" panose="020B0604020202020204" pitchFamily="34" charset="0"/>
                      </a:endParaRPr>
                    </a:p>
                  </a:txBody>
                  <a:tcPr marL="4671" marR="4671" marT="4671" marB="0" anchor="b"/>
                </a:tc>
                <a:tc rowSpan="2">
                  <a:txBody>
                    <a:bodyPr/>
                    <a:lstStyle/>
                    <a:p>
                      <a:pPr algn="ctr" fontAlgn="t"/>
                      <a:r>
                        <a:rPr lang="en-US" sz="500" u="sng" strike="noStrike">
                          <a:effectLst/>
                          <a:hlinkClick r:id="rId21"/>
                        </a:rPr>
                        <a:t>802 Wirless Chairs mtg</a:t>
                      </a:r>
                      <a:endParaRPr lang="en-US" sz="500" b="1" i="0" u="sng" strike="noStrike">
                        <a:solidFill>
                          <a:srgbClr val="0000FF"/>
                        </a:solidFill>
                        <a:effectLst/>
                        <a:latin typeface="Arial" panose="020B0604020202020204" pitchFamily="34" charset="0"/>
                      </a:endParaRPr>
                    </a:p>
                  </a:txBody>
                  <a:tcPr marL="4671" marR="4671" marT="4671" marB="0"/>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16:00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TG4 20</a:t>
                      </a:r>
                      <a:br>
                        <a:rPr lang="en-US" sz="600" u="none" strike="noStrike">
                          <a:effectLst/>
                        </a:rPr>
                      </a:br>
                      <a:r>
                        <a:rPr lang="en-US" sz="600" u="none" strike="noStrike">
                          <a:effectLst/>
                        </a:rPr>
                        <a:t>20 Cor1</a:t>
                      </a:r>
                      <a:endParaRPr lang="en-US" sz="600" b="1" i="0" u="none" strike="noStrike">
                        <a:effectLst/>
                        <a:latin typeface="Arial" panose="020B0604020202020204" pitchFamily="34" charset="0"/>
                      </a:endParaRPr>
                    </a:p>
                  </a:txBody>
                  <a:tcPr marL="4671" marR="4671" marT="4671" marB="0" anchor="ctr"/>
                </a:tc>
                <a:tc rowSpan="2">
                  <a:txBody>
                    <a:bodyPr/>
                    <a:lstStyle/>
                    <a:p>
                      <a:pPr algn="ctr" fontAlgn="ctr"/>
                      <a:r>
                        <a:rPr lang="en-US" sz="600" u="none" strike="noStrike">
                          <a:effectLst/>
                        </a:rPr>
                        <a:t>TG4y</a:t>
                      </a:r>
                      <a:endParaRPr lang="en-US" sz="600" b="1" i="0" u="none" strike="noStrike">
                        <a:effectLst/>
                        <a:latin typeface="Arial" panose="020B0604020202020204" pitchFamily="34" charset="0"/>
                      </a:endParaRPr>
                    </a:p>
                  </a:txBody>
                  <a:tcPr marL="4671" marR="4671" marT="4671" marB="0" anchor="ct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TG16t</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gridSpan="3">
                  <a:txBody>
                    <a:bodyPr/>
                    <a:lstStyle/>
                    <a:p>
                      <a:pPr algn="ctr" fontAlgn="b"/>
                      <a:r>
                        <a:rPr lang="en-US" sz="600" u="sng" strike="noStrike">
                          <a:effectLst/>
                          <a:hlinkClick r:id="rId22"/>
                        </a:rPr>
                        <a:t>802/ITU SC meeting</a:t>
                      </a:r>
                      <a:endParaRPr lang="en-US" sz="600" b="1" i="0" u="sng" strike="noStrike">
                        <a:solidFill>
                          <a:srgbClr val="0000FF"/>
                        </a:solidFill>
                        <a:effectLst/>
                        <a:latin typeface="Arial" panose="020B0604020202020204" pitchFamily="34" charset="0"/>
                      </a:endParaRPr>
                    </a:p>
                  </a:txBody>
                  <a:tcPr marL="4671" marR="4671" marT="4671" marB="0" anchor="b"/>
                </a:tc>
                <a:tc hMerge="1">
                  <a:txBody>
                    <a:bodyPr/>
                    <a:lstStyle/>
                    <a:p>
                      <a:endParaRPr lang="en-US"/>
                    </a:p>
                  </a:txBody>
                  <a:tcPr/>
                </a:tc>
                <a:tc hMerge="1">
                  <a:txBody>
                    <a:bodyPr/>
                    <a:lstStyle/>
                    <a:p>
                      <a:endParaRPr lang="en-US"/>
                    </a:p>
                  </a:txBody>
                  <a:tcPr/>
                </a:tc>
                <a:tc>
                  <a:txBody>
                    <a:bodyPr/>
                    <a:lstStyle/>
                    <a:p>
                      <a:pPr algn="r" fontAlgn="b"/>
                      <a:r>
                        <a:rPr lang="en-US" sz="600" u="none" strike="noStrike">
                          <a:effectLst/>
                        </a:rPr>
                        <a:t>5:00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654781414"/>
                  </a:ext>
                </a:extLst>
              </a:tr>
              <a:tr h="105874">
                <a:tc>
                  <a:txBody>
                    <a:bodyPr/>
                    <a:lstStyle/>
                    <a:p>
                      <a:pPr algn="r" fontAlgn="b"/>
                      <a:r>
                        <a:rPr lang="en-US" sz="600" u="none" strike="noStrike">
                          <a:effectLst/>
                        </a:rPr>
                        <a:t>16:00</a:t>
                      </a:r>
                      <a:endParaRPr lang="en-US" sz="600" b="1"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IG-UWB NG</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TG16t</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17:00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v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6:00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416222820"/>
                  </a:ext>
                </a:extLst>
              </a:tr>
              <a:tr h="105874">
                <a:tc>
                  <a:txBody>
                    <a:bodyPr/>
                    <a:lstStyle/>
                    <a:p>
                      <a:pPr algn="r" fontAlgn="b"/>
                      <a:r>
                        <a:rPr lang="en-US" sz="600" u="none" strike="noStrike">
                          <a:effectLst/>
                        </a:rPr>
                        <a:t>17:00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rowSpan="2">
                  <a:txBody>
                    <a:bodyPr/>
                    <a:lstStyle/>
                    <a:p>
                      <a:pPr algn="ctr" fontAlgn="ctr"/>
                      <a:r>
                        <a:rPr lang="en-US" sz="600" u="none" strike="noStrike" dirty="0">
                          <a:effectLst/>
                        </a:rPr>
                        <a:t>IG dep &amp;</a:t>
                      </a:r>
                      <a:br>
                        <a:rPr lang="en-US" sz="600" u="none" strike="noStrike" dirty="0">
                          <a:effectLst/>
                        </a:rPr>
                      </a:br>
                      <a:r>
                        <a:rPr lang="en-US" sz="500" u="none" strike="noStrike" dirty="0">
                          <a:effectLst/>
                        </a:rPr>
                        <a:t>IG-UWB NG</a:t>
                      </a:r>
                      <a:endParaRPr lang="en-US" sz="600" b="1" i="0" u="none" strike="noStrike" dirty="0">
                        <a:effectLst/>
                        <a:latin typeface="Arial" panose="020B0604020202020204" pitchFamily="34" charset="0"/>
                      </a:endParaRPr>
                    </a:p>
                  </a:txBody>
                  <a:tcPr marL="4671" marR="4671" marT="4671" marB="0" anchor="ctr"/>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18:00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rowSpan="2">
                  <a:txBody>
                    <a:bodyPr/>
                    <a:lstStyle/>
                    <a:p>
                      <a:pPr algn="ctr" fontAlgn="ctr"/>
                      <a:r>
                        <a:rPr lang="en-US" sz="600" u="none" strike="noStrike">
                          <a:effectLst/>
                        </a:rPr>
                        <a:t>TG4aa</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rowSpan="2">
                  <a:txBody>
                    <a:bodyPr/>
                    <a:lstStyle/>
                    <a:p>
                      <a:pPr algn="ctr" fontAlgn="ctr"/>
                      <a:r>
                        <a:rPr lang="en-US" sz="600" u="none" strike="noStrike">
                          <a:effectLst/>
                        </a:rPr>
                        <a:t>TG4aa</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7:00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813830836"/>
                  </a:ext>
                </a:extLst>
              </a:tr>
              <a:tr h="105874">
                <a:tc>
                  <a:txBody>
                    <a:bodyPr/>
                    <a:lstStyle/>
                    <a:p>
                      <a:pPr algn="r" fontAlgn="b"/>
                      <a:r>
                        <a:rPr lang="en-US" sz="600" u="none" strike="noStrike">
                          <a:effectLst/>
                        </a:rPr>
                        <a:t>18:00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rowSpan="2">
                  <a:txBody>
                    <a:bodyPr/>
                    <a:lstStyle/>
                    <a:p>
                      <a:pPr algn="ctr" fontAlgn="ctr"/>
                      <a:r>
                        <a:rPr lang="en-US" sz="600" u="none" strike="noStrike">
                          <a:effectLst/>
                        </a:rPr>
                        <a:t>TG4aa</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rowSpan="2">
                  <a:txBody>
                    <a:bodyPr/>
                    <a:lstStyle/>
                    <a:p>
                      <a:pPr algn="ctr" fontAlgn="ctr"/>
                      <a:r>
                        <a:rPr lang="en-US" sz="600" u="none" strike="noStrike">
                          <a:effectLst/>
                        </a:rPr>
                        <a:t>TG4aa</a:t>
                      </a:r>
                      <a:endParaRPr lang="en-US" sz="600" b="1" i="0" u="none" strike="noStrike">
                        <a:effectLst/>
                        <a:latin typeface="Arial" panose="020B0604020202020204" pitchFamily="34" charset="0"/>
                      </a:endParaRPr>
                    </a:p>
                  </a:txBody>
                  <a:tcPr marL="4671" marR="4671" marT="4671" marB="0" anchor="ct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rowSpan="2">
                  <a:txBody>
                    <a:bodyPr/>
                    <a:lstStyle/>
                    <a:p>
                      <a:pPr algn="ctr" fontAlgn="ctr"/>
                      <a:r>
                        <a:rPr lang="en-US" sz="600" u="none" strike="noStrike">
                          <a:effectLst/>
                        </a:rPr>
                        <a:t>TG4 20</a:t>
                      </a:r>
                      <a:br>
                        <a:rPr lang="en-US" sz="600" u="none" strike="noStrike">
                          <a:effectLst/>
                        </a:rPr>
                      </a:br>
                      <a:r>
                        <a:rPr lang="en-US" sz="600" u="none" strike="noStrike">
                          <a:effectLst/>
                        </a:rPr>
                        <a:t>20 Cor1</a:t>
                      </a:r>
                      <a:endParaRPr lang="en-US" sz="600" b="1" i="0" u="none" strike="noStrike">
                        <a:effectLst/>
                        <a:latin typeface="Arial" panose="020B0604020202020204" pitchFamily="34" charset="0"/>
                      </a:endParaRPr>
                    </a:p>
                  </a:txBody>
                  <a:tcPr marL="4671" marR="4671" marT="4671" marB="0" anchor="ctr"/>
                </a:tc>
                <a:tc v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19:00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vMerge="1">
                  <a:txBody>
                    <a:bodyPr/>
                    <a:lstStyle/>
                    <a:p>
                      <a:endParaRPr lang="en-US"/>
                    </a:p>
                  </a:txBody>
                  <a:tcPr/>
                </a:tc>
                <a:tc rowSpan="2">
                  <a:txBody>
                    <a:bodyPr/>
                    <a:lstStyle/>
                    <a:p>
                      <a:pPr algn="ctr" fontAlgn="ctr"/>
                      <a:r>
                        <a:rPr lang="en-US" sz="600" u="none" strike="noStrike">
                          <a:effectLst/>
                        </a:rPr>
                        <a:t>IGdep</a:t>
                      </a:r>
                      <a:endParaRPr lang="en-US" sz="600" b="1" i="0" u="none" strike="noStrike">
                        <a:effectLst/>
                        <a:latin typeface="Arial" panose="020B0604020202020204" pitchFamily="34" charset="0"/>
                      </a:endParaRPr>
                    </a:p>
                  </a:txBody>
                  <a:tcPr marL="4671" marR="4671" marT="4671" marB="0" anchor="ctr"/>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8:00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617230097"/>
                  </a:ext>
                </a:extLst>
              </a:tr>
              <a:tr h="105874">
                <a:tc>
                  <a:txBody>
                    <a:bodyPr/>
                    <a:lstStyle/>
                    <a:p>
                      <a:pPr algn="r" fontAlgn="b"/>
                      <a:r>
                        <a:rPr lang="en-US" sz="600" u="none" strike="noStrike">
                          <a:effectLst/>
                        </a:rPr>
                        <a:t>19:00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ctr"/>
                      <a:r>
                        <a:rPr lang="en-US" sz="600" u="none" strike="noStrike">
                          <a:effectLst/>
                        </a:rPr>
                        <a:t> </a:t>
                      </a:r>
                      <a:endParaRPr lang="en-US" sz="600" b="0" i="0" u="none" strike="noStrike">
                        <a:effectLst/>
                        <a:latin typeface="Arial" panose="020B0604020202020204" pitchFamily="34" charset="0"/>
                      </a:endParaRPr>
                    </a:p>
                  </a:txBody>
                  <a:tcPr marL="4671" marR="4671" marT="4671" marB="0" anchor="ctr"/>
                </a:tc>
                <a:tc vMerge="1">
                  <a:txBody>
                    <a:bodyPr/>
                    <a:lstStyle/>
                    <a:p>
                      <a:endParaRPr lang="en-US"/>
                    </a:p>
                  </a:txBody>
                  <a:tcPr/>
                </a:tc>
                <a:tc rowSpan="2">
                  <a:txBody>
                    <a:bodyPr/>
                    <a:lstStyle/>
                    <a:p>
                      <a:pPr algn="ctr" fontAlgn="ctr"/>
                      <a:r>
                        <a:rPr lang="en-US" sz="600" u="none" strike="noStrike">
                          <a:effectLst/>
                        </a:rPr>
                        <a:t>IGdep</a:t>
                      </a:r>
                      <a:endParaRPr lang="en-US" sz="600" b="1" i="0" u="none" strike="noStrike">
                        <a:effectLst/>
                        <a:latin typeface="Arial" panose="020B0604020202020204" pitchFamily="34" charset="0"/>
                      </a:endParaRPr>
                    </a:p>
                  </a:txBody>
                  <a:tcPr marL="4671" marR="4671" marT="4671" marB="0" anchor="ctr"/>
                </a:tc>
                <a:tc>
                  <a:txBody>
                    <a:bodyPr/>
                    <a:lstStyle/>
                    <a:p>
                      <a:pPr algn="l" fontAlgn="ctr"/>
                      <a:r>
                        <a:rPr lang="en-US" sz="600" u="none" strike="noStrike">
                          <a:effectLst/>
                        </a:rPr>
                        <a:t> </a:t>
                      </a:r>
                      <a:endParaRPr lang="en-US" sz="600" b="0" i="0" u="none" strike="noStrike">
                        <a:effectLst/>
                        <a:latin typeface="Arial" panose="020B0604020202020204" pitchFamily="34" charset="0"/>
                      </a:endParaRPr>
                    </a:p>
                  </a:txBody>
                  <a:tcPr marL="4671" marR="4671" marT="4671" marB="0" anchor="ctr"/>
                </a:tc>
                <a:tc vMerge="1">
                  <a:txBody>
                    <a:bodyPr/>
                    <a:lstStyle/>
                    <a:p>
                      <a:endParaRPr lang="en-US"/>
                    </a:p>
                  </a:txBody>
                  <a:tcPr/>
                </a:tc>
                <a:tc rowSpan="2">
                  <a:txBody>
                    <a:bodyPr/>
                    <a:lstStyle/>
                    <a:p>
                      <a:pPr algn="ctr" fontAlgn="ctr"/>
                      <a:r>
                        <a:rPr lang="en-US" sz="600" u="none" strike="noStrike">
                          <a:effectLst/>
                        </a:rPr>
                        <a:t>IGdep</a:t>
                      </a:r>
                      <a:endParaRPr lang="en-US" sz="600" b="1" i="0" u="none" strike="noStrike">
                        <a:effectLst/>
                        <a:latin typeface="Arial" panose="020B0604020202020204" pitchFamily="34" charset="0"/>
                      </a:endParaRPr>
                    </a:p>
                  </a:txBody>
                  <a:tcPr marL="4671" marR="4671" marT="4671" marB="0" anchor="ctr"/>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20:00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9:00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632886298"/>
                  </a:ext>
                </a:extLst>
              </a:tr>
              <a:tr h="105874">
                <a:tc>
                  <a:txBody>
                    <a:bodyPr/>
                    <a:lstStyle/>
                    <a:p>
                      <a:pPr algn="r" fontAlgn="b"/>
                      <a:r>
                        <a:rPr lang="en-US" sz="600" u="none" strike="noStrike">
                          <a:effectLst/>
                        </a:rPr>
                        <a:t>20:00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Courier" pitchFamily="2" charset="0"/>
                      </a:endParaRPr>
                    </a:p>
                  </a:txBody>
                  <a:tcPr marL="4671" marR="4671" marT="4671" marB="0" anchor="b"/>
                </a:tc>
                <a:tc v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v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21:00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10:00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1391029367"/>
                  </a:ext>
                </a:extLst>
              </a:tr>
              <a:tr h="99646">
                <a:tc>
                  <a:txBody>
                    <a:bodyPr/>
                    <a:lstStyle/>
                    <a:p>
                      <a:pPr algn="r" fontAlgn="b"/>
                      <a:r>
                        <a:rPr lang="en-US" sz="600" u="none" strike="noStrike">
                          <a:effectLst/>
                        </a:rPr>
                        <a:t>21:00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22:00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11:00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396212062"/>
                  </a:ext>
                </a:extLst>
              </a:tr>
              <a:tr h="99646">
                <a:tc>
                  <a:txBody>
                    <a:bodyPr/>
                    <a:lstStyle/>
                    <a:p>
                      <a:pPr algn="r" fontAlgn="b"/>
                      <a:r>
                        <a:rPr lang="en-US" sz="600" u="none" strike="noStrike">
                          <a:effectLst/>
                        </a:rPr>
                        <a:t>22:00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23:00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12:00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3592235559"/>
                  </a:ext>
                </a:extLst>
              </a:tr>
              <a:tr h="105874">
                <a:tc>
                  <a:txBody>
                    <a:bodyPr/>
                    <a:lstStyle/>
                    <a:p>
                      <a:pPr algn="r" fontAlgn="b"/>
                      <a:r>
                        <a:rPr lang="en-US" sz="600" u="none" strike="noStrike">
                          <a:effectLst/>
                        </a:rPr>
                        <a:t>23:00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0:00</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r" fontAlgn="b"/>
                      <a:r>
                        <a:rPr lang="en-US" sz="600" u="none" strike="noStrike">
                          <a:effectLst/>
                        </a:rPr>
                        <a:t>13:00</a:t>
                      </a:r>
                      <a:endParaRPr lang="en-US" sz="600" b="1" i="0" u="none" strike="noStrike">
                        <a:effectLst/>
                        <a:latin typeface="Arial" panose="020B0604020202020204" pitchFamily="34" charset="0"/>
                      </a:endParaRPr>
                    </a:p>
                  </a:txBody>
                  <a:tcPr marL="4671" marR="4671" marT="4671" marB="0" anchor="b"/>
                </a:tc>
                <a:extLst>
                  <a:ext uri="{0D108BD9-81ED-4DB2-BD59-A6C34878D82A}">
                    <a16:rowId xmlns:a16="http://schemas.microsoft.com/office/drawing/2014/main" val="281986874"/>
                  </a:ext>
                </a:extLst>
              </a:tr>
              <a:tr h="249115">
                <a:tc>
                  <a:txBody>
                    <a:bodyPr/>
                    <a:lstStyle/>
                    <a:p>
                      <a:pPr algn="l" fontAlgn="ctr"/>
                      <a:r>
                        <a:rPr lang="en-US" sz="600" u="none" strike="noStrike">
                          <a:effectLst/>
                        </a:rPr>
                        <a:t>LMSC </a:t>
                      </a:r>
                      <a:endParaRPr lang="en-US" sz="600" b="1" i="0" u="none" strike="noStrike">
                        <a:effectLst/>
                        <a:latin typeface="Arial" panose="020B0604020202020204" pitchFamily="34" charset="0"/>
                      </a:endParaRPr>
                    </a:p>
                  </a:txBody>
                  <a:tcPr marL="4671" marR="4671" marT="4671" marB="0" anchor="ctr"/>
                </a:tc>
                <a:tc>
                  <a:txBody>
                    <a:bodyPr/>
                    <a:lstStyle/>
                    <a:p>
                      <a:pPr algn="l" fontAlgn="b"/>
                      <a:r>
                        <a:rPr lang="en-US" sz="500" u="none" strike="noStrike">
                          <a:effectLst/>
                        </a:rPr>
                        <a:t>802 WG Opening Reports due</a:t>
                      </a:r>
                      <a:endParaRPr lang="en-US" sz="5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gridSpan="3">
                  <a:txBody>
                    <a:bodyPr/>
                    <a:lstStyle/>
                    <a:p>
                      <a:pPr algn="ctr" fontAlgn="ctr"/>
                      <a:r>
                        <a:rPr lang="en-US" sz="500" u="none" strike="noStrike">
                          <a:effectLst/>
                        </a:rPr>
                        <a:t>Comments to 802 PARs due to PARs' WG</a:t>
                      </a:r>
                      <a:endParaRPr lang="en-US" sz="500" b="1" i="0" u="none" strike="noStrike">
                        <a:effectLst/>
                        <a:latin typeface="Arial" panose="020B0604020202020204" pitchFamily="34" charset="0"/>
                      </a:endParaRPr>
                    </a:p>
                  </a:txBody>
                  <a:tcPr marL="4671" marR="4671" marT="4671" marB="0" anchor="ctr"/>
                </a:tc>
                <a:tc hMerge="1">
                  <a:txBody>
                    <a:bodyPr/>
                    <a:lstStyle/>
                    <a:p>
                      <a:endParaRPr lang="en-US"/>
                    </a:p>
                  </a:txBody>
                  <a:tcPr/>
                </a:tc>
                <a:tc hMerge="1">
                  <a:txBody>
                    <a:bodyPr/>
                    <a:lstStyle/>
                    <a:p>
                      <a:endParaRPr lang="en-US"/>
                    </a:p>
                  </a:txBody>
                  <a:tcPr/>
                </a:tc>
                <a:tc>
                  <a:txBody>
                    <a:bodyPr/>
                    <a:lstStyle/>
                    <a:p>
                      <a:pPr algn="l" fontAlgn="b"/>
                      <a:r>
                        <a:rPr lang="en-US" sz="600" u="none" strike="noStrike">
                          <a:effectLst/>
                        </a:rPr>
                        <a:t> </a:t>
                      </a:r>
                      <a:endParaRPr lang="en-US" sz="600" b="0" i="0" u="none" strike="noStrike">
                        <a:effectLst/>
                        <a:latin typeface="Courier" pitchFamily="2"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1"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ctr"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a:txBody>
                    <a:bodyPr/>
                    <a:lstStyle/>
                    <a:p>
                      <a:pPr algn="l" fontAlgn="b"/>
                      <a:r>
                        <a:rPr lang="en-US" sz="600" u="none" strike="noStrike">
                          <a:effectLst/>
                        </a:rPr>
                        <a:t> </a:t>
                      </a:r>
                      <a:endParaRPr lang="en-US" sz="600" b="0" i="0" u="none" strike="noStrike">
                        <a:effectLst/>
                        <a:latin typeface="Arial" panose="020B0604020202020204" pitchFamily="34" charset="0"/>
                      </a:endParaRPr>
                    </a:p>
                  </a:txBody>
                  <a:tcPr marL="4671" marR="4671" marT="4671" marB="0" anchor="b"/>
                </a:tc>
                <a:tc gridSpan="3">
                  <a:txBody>
                    <a:bodyPr/>
                    <a:lstStyle/>
                    <a:p>
                      <a:pPr algn="ctr" fontAlgn="ctr"/>
                      <a:r>
                        <a:rPr lang="en-US" sz="500" u="none" strike="noStrike">
                          <a:effectLst/>
                        </a:rPr>
                        <a:t>Responses to 802 PAR comments due</a:t>
                      </a:r>
                      <a:endParaRPr lang="en-US" sz="500" b="1" i="0" u="none" strike="noStrike">
                        <a:effectLst/>
                        <a:latin typeface="Arial" panose="020B0604020202020204" pitchFamily="34" charset="0"/>
                      </a:endParaRPr>
                    </a:p>
                  </a:txBody>
                  <a:tcPr marL="4671" marR="4671" marT="4671" marB="0" anchor="ctr"/>
                </a:tc>
                <a:tc hMerge="1">
                  <a:txBody>
                    <a:bodyPr/>
                    <a:lstStyle/>
                    <a:p>
                      <a:endParaRPr lang="en-US"/>
                    </a:p>
                  </a:txBody>
                  <a:tcPr/>
                </a:tc>
                <a:tc hMerge="1">
                  <a:txBody>
                    <a:bodyPr/>
                    <a:lstStyle/>
                    <a:p>
                      <a:endParaRPr lang="en-US"/>
                    </a:p>
                  </a:txBody>
                  <a:tcPr/>
                </a:tc>
                <a:tc>
                  <a:txBody>
                    <a:bodyPr/>
                    <a:lstStyle/>
                    <a:p>
                      <a:pPr algn="l" fontAlgn="ctr"/>
                      <a:r>
                        <a:rPr lang="en-US" sz="600" u="none" strike="noStrike" dirty="0">
                          <a:effectLst/>
                        </a:rPr>
                        <a:t>LMSC </a:t>
                      </a:r>
                      <a:endParaRPr lang="en-US" sz="600" b="1" i="0" u="none" strike="noStrike" dirty="0">
                        <a:effectLst/>
                        <a:latin typeface="Arial" panose="020B0604020202020204" pitchFamily="34" charset="0"/>
                      </a:endParaRPr>
                    </a:p>
                  </a:txBody>
                  <a:tcPr marL="4671" marR="4671" marT="4671" marB="0" anchor="ctr"/>
                </a:tc>
                <a:extLst>
                  <a:ext uri="{0D108BD9-81ED-4DB2-BD59-A6C34878D82A}">
                    <a16:rowId xmlns:a16="http://schemas.microsoft.com/office/drawing/2014/main" val="2724243226"/>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6E6AF-BAC2-48C0-918A-D34444B8B125}"/>
              </a:ext>
            </a:extLst>
          </p:cNvPr>
          <p:cNvSpPr>
            <a:spLocks noGrp="1"/>
          </p:cNvSpPr>
          <p:nvPr>
            <p:ph type="title"/>
          </p:nvPr>
        </p:nvSpPr>
        <p:spPr/>
        <p:txBody>
          <a:bodyPr/>
          <a:lstStyle/>
          <a:p>
            <a:r>
              <a:rPr lang="en-US" dirty="0"/>
              <a:t>Approval of SRD</a:t>
            </a:r>
          </a:p>
        </p:txBody>
      </p:sp>
      <p:sp>
        <p:nvSpPr>
          <p:cNvPr id="3" name="Content Placeholder 2">
            <a:extLst>
              <a:ext uri="{FF2B5EF4-FFF2-40B4-BE49-F238E27FC236}">
                <a16:creationId xmlns:a16="http://schemas.microsoft.com/office/drawing/2014/main" id="{C461C686-3BB7-41D5-8A97-BFD3B00D9B22}"/>
              </a:ext>
            </a:extLst>
          </p:cNvPr>
          <p:cNvSpPr>
            <a:spLocks noGrp="1"/>
          </p:cNvSpPr>
          <p:nvPr>
            <p:ph idx="1"/>
          </p:nvPr>
        </p:nvSpPr>
        <p:spPr/>
        <p:txBody>
          <a:bodyPr>
            <a:normAutofit/>
          </a:bodyPr>
          <a:lstStyle/>
          <a:p>
            <a:r>
              <a:rPr lang="en-US" dirty="0"/>
              <a:t>Motion to approve SRD in document 802.15-21-0097r7</a:t>
            </a:r>
          </a:p>
          <a:p>
            <a:pPr lvl="1"/>
            <a:r>
              <a:rPr lang="en-US" dirty="0"/>
              <a:t>Moved: Guy Simpson</a:t>
            </a:r>
          </a:p>
          <a:p>
            <a:pPr lvl="1"/>
            <a:r>
              <a:rPr lang="en-US" dirty="0"/>
              <a:t>Second: Daoud Serang</a:t>
            </a:r>
          </a:p>
          <a:p>
            <a:pPr lvl="1"/>
            <a:r>
              <a:rPr lang="en-US" dirty="0"/>
              <a:t>Approved with Unanimous Consent</a:t>
            </a:r>
          </a:p>
          <a:p>
            <a:pPr lvl="1"/>
            <a:endParaRPr lang="en-US" dirty="0"/>
          </a:p>
        </p:txBody>
      </p:sp>
      <p:sp>
        <p:nvSpPr>
          <p:cNvPr id="5" name="Footer Placeholder 4">
            <a:extLst>
              <a:ext uri="{FF2B5EF4-FFF2-40B4-BE49-F238E27FC236}">
                <a16:creationId xmlns:a16="http://schemas.microsoft.com/office/drawing/2014/main" id="{9330DC4F-FA80-4877-B1E7-5028AE55FE00}"/>
              </a:ext>
            </a:extLst>
          </p:cNvPr>
          <p:cNvSpPr>
            <a:spLocks noGrp="1"/>
          </p:cNvSpPr>
          <p:nvPr>
            <p:ph type="ftr" sz="quarter" idx="11"/>
          </p:nvPr>
        </p:nvSpPr>
        <p:spPr/>
        <p:txBody>
          <a:bodyPr/>
          <a:lstStyle/>
          <a:p>
            <a:r>
              <a:rPr lang="en-US"/>
              <a:t>Pat Kinney, Kinney Consulting</a:t>
            </a:r>
          </a:p>
        </p:txBody>
      </p:sp>
      <p:sp>
        <p:nvSpPr>
          <p:cNvPr id="15" name="Slide Number Placeholder 14">
            <a:extLst>
              <a:ext uri="{FF2B5EF4-FFF2-40B4-BE49-F238E27FC236}">
                <a16:creationId xmlns:a16="http://schemas.microsoft.com/office/drawing/2014/main" id="{0CA954BC-058E-40CB-86B9-5E7817E8E6FB}"/>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60</a:t>
            </a:fld>
            <a:endParaRPr lang="en-US" dirty="0"/>
          </a:p>
        </p:txBody>
      </p:sp>
      <p:sp>
        <p:nvSpPr>
          <p:cNvPr id="4" name="Date Placeholder 3">
            <a:extLst>
              <a:ext uri="{FF2B5EF4-FFF2-40B4-BE49-F238E27FC236}">
                <a16:creationId xmlns:a16="http://schemas.microsoft.com/office/drawing/2014/main" id="{7B7F5C2B-026F-4CBC-B86F-7DAAFCEFB758}"/>
              </a:ext>
            </a:extLst>
          </p:cNvPr>
          <p:cNvSpPr>
            <a:spLocks noGrp="1"/>
          </p:cNvSpPr>
          <p:nvPr>
            <p:ph type="dt" sz="half" idx="10"/>
          </p:nvPr>
        </p:nvSpPr>
        <p:spPr>
          <a:xfrm>
            <a:off x="685800" y="378281"/>
            <a:ext cx="1600200" cy="215444"/>
          </a:xfrm>
        </p:spPr>
        <p:txBody>
          <a:bodyPr/>
          <a:lstStyle/>
          <a:p>
            <a:r>
              <a:rPr lang="en-US"/>
              <a:t>March 2021</a:t>
            </a:r>
            <a:endParaRPr lang="en-US" dirty="0"/>
          </a:p>
        </p:txBody>
      </p:sp>
    </p:spTree>
    <p:extLst>
      <p:ext uri="{BB962C8B-B14F-4D97-AF65-F5344CB8AC3E}">
        <p14:creationId xmlns:p14="http://schemas.microsoft.com/office/powerpoint/2010/main" val="1010923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C59B8-EC07-45AE-B48B-1FCA8828A451}"/>
              </a:ext>
            </a:extLst>
          </p:cNvPr>
          <p:cNvSpPr>
            <a:spLocks noGrp="1"/>
          </p:cNvSpPr>
          <p:nvPr>
            <p:ph type="title"/>
          </p:nvPr>
        </p:nvSpPr>
        <p:spPr/>
        <p:txBody>
          <a:bodyPr/>
          <a:lstStyle/>
          <a:p>
            <a:r>
              <a:rPr lang="en-US" dirty="0"/>
              <a:t>Development of the SDD</a:t>
            </a:r>
          </a:p>
        </p:txBody>
      </p:sp>
      <p:sp>
        <p:nvSpPr>
          <p:cNvPr id="3" name="Content Placeholder 2">
            <a:extLst>
              <a:ext uri="{FF2B5EF4-FFF2-40B4-BE49-F238E27FC236}">
                <a16:creationId xmlns:a16="http://schemas.microsoft.com/office/drawing/2014/main" id="{9FD88886-DA36-4F68-990F-8BB520CE2383}"/>
              </a:ext>
            </a:extLst>
          </p:cNvPr>
          <p:cNvSpPr>
            <a:spLocks noGrp="1"/>
          </p:cNvSpPr>
          <p:nvPr>
            <p:ph idx="1"/>
          </p:nvPr>
        </p:nvSpPr>
        <p:spPr>
          <a:xfrm>
            <a:off x="628650" y="2171700"/>
            <a:ext cx="7886700" cy="3263504"/>
          </a:xfrm>
        </p:spPr>
        <p:txBody>
          <a:bodyPr>
            <a:normAutofit/>
          </a:bodyPr>
          <a:lstStyle/>
          <a:p>
            <a:r>
              <a:rPr lang="en-US" dirty="0"/>
              <a:t>Call for Contributions updated </a:t>
            </a:r>
            <a:r>
              <a:rPr lang="en-US" dirty="0">
                <a:hlinkClick r:id="rId2"/>
              </a:rPr>
              <a:t>IEEE 802.15-21-0185r0</a:t>
            </a:r>
            <a:endParaRPr lang="en-US" dirty="0"/>
          </a:p>
          <a:p>
            <a:r>
              <a:rPr lang="en-US" dirty="0"/>
              <a:t>SDD Template available as </a:t>
            </a:r>
            <a:r>
              <a:rPr lang="en-US" dirty="0">
                <a:hlinkClick r:id="rId3"/>
              </a:rPr>
              <a:t>IEEE 802.15-20-351r1</a:t>
            </a:r>
            <a:endParaRPr lang="en-US" dirty="0"/>
          </a:p>
          <a:p>
            <a:endParaRPr lang="en-US" dirty="0"/>
          </a:p>
          <a:p>
            <a:endParaRPr lang="en-US" dirty="0"/>
          </a:p>
          <a:p>
            <a:endParaRPr lang="en-US" dirty="0"/>
          </a:p>
        </p:txBody>
      </p:sp>
      <p:sp>
        <p:nvSpPr>
          <p:cNvPr id="5" name="Footer Placeholder 4">
            <a:extLst>
              <a:ext uri="{FF2B5EF4-FFF2-40B4-BE49-F238E27FC236}">
                <a16:creationId xmlns:a16="http://schemas.microsoft.com/office/drawing/2014/main" id="{8D4A42E3-1B6E-4D4C-BE4E-17428D7A6E7E}"/>
              </a:ext>
            </a:extLst>
          </p:cNvPr>
          <p:cNvSpPr>
            <a:spLocks noGrp="1"/>
          </p:cNvSpPr>
          <p:nvPr>
            <p:ph type="ftr" sz="quarter" idx="11"/>
          </p:nvPr>
        </p:nvSpPr>
        <p:spPr>
          <a:xfrm>
            <a:off x="3028950" y="5624513"/>
            <a:ext cx="3086100" cy="184666"/>
          </a:xfrm>
        </p:spPr>
        <p:txBody>
          <a:bodyPr/>
          <a:lstStyle/>
          <a:p>
            <a:r>
              <a:rPr lang="en-US"/>
              <a:t>Pat Kinney, Kinney Consulting</a:t>
            </a:r>
          </a:p>
        </p:txBody>
      </p:sp>
      <p:sp>
        <p:nvSpPr>
          <p:cNvPr id="15" name="Slide Number Placeholder 14">
            <a:extLst>
              <a:ext uri="{FF2B5EF4-FFF2-40B4-BE49-F238E27FC236}">
                <a16:creationId xmlns:a16="http://schemas.microsoft.com/office/drawing/2014/main" id="{61A1FEBD-2C93-415F-9CA9-9A68EF45C26F}"/>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61</a:t>
            </a:fld>
            <a:endParaRPr lang="en-US" dirty="0"/>
          </a:p>
        </p:txBody>
      </p:sp>
      <p:sp>
        <p:nvSpPr>
          <p:cNvPr id="4" name="Date Placeholder 3">
            <a:extLst>
              <a:ext uri="{FF2B5EF4-FFF2-40B4-BE49-F238E27FC236}">
                <a16:creationId xmlns:a16="http://schemas.microsoft.com/office/drawing/2014/main" id="{9453F7C3-7D1E-45BF-AE10-8272E4AD4357}"/>
              </a:ext>
            </a:extLst>
          </p:cNvPr>
          <p:cNvSpPr>
            <a:spLocks noGrp="1"/>
          </p:cNvSpPr>
          <p:nvPr>
            <p:ph type="dt" sz="half" idx="10"/>
          </p:nvPr>
        </p:nvSpPr>
        <p:spPr>
          <a:xfrm>
            <a:off x="685800" y="378281"/>
            <a:ext cx="1600200" cy="215444"/>
          </a:xfrm>
        </p:spPr>
        <p:txBody>
          <a:bodyPr/>
          <a:lstStyle/>
          <a:p>
            <a:r>
              <a:rPr lang="en-US"/>
              <a:t>March 2021</a:t>
            </a:r>
            <a:endParaRPr lang="en-US" dirty="0"/>
          </a:p>
        </p:txBody>
      </p:sp>
    </p:spTree>
    <p:extLst>
      <p:ext uri="{BB962C8B-B14F-4D97-AF65-F5344CB8AC3E}">
        <p14:creationId xmlns:p14="http://schemas.microsoft.com/office/powerpoint/2010/main" val="30764025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1C0E7-E4D1-44F3-A846-A5DA730DBFD5}"/>
              </a:ext>
            </a:extLst>
          </p:cNvPr>
          <p:cNvSpPr>
            <a:spLocks noGrp="1"/>
          </p:cNvSpPr>
          <p:nvPr>
            <p:ph type="title"/>
          </p:nvPr>
        </p:nvSpPr>
        <p:spPr/>
        <p:txBody>
          <a:bodyPr/>
          <a:lstStyle/>
          <a:p>
            <a:r>
              <a:rPr lang="en-US" dirty="0"/>
              <a:t>Process for assigning an editor</a:t>
            </a:r>
          </a:p>
        </p:txBody>
      </p:sp>
      <p:sp>
        <p:nvSpPr>
          <p:cNvPr id="3" name="Content Placeholder 2">
            <a:extLst>
              <a:ext uri="{FF2B5EF4-FFF2-40B4-BE49-F238E27FC236}">
                <a16:creationId xmlns:a16="http://schemas.microsoft.com/office/drawing/2014/main" id="{0CA7ACDE-C4F0-47C5-9633-5455A9896226}"/>
              </a:ext>
            </a:extLst>
          </p:cNvPr>
          <p:cNvSpPr>
            <a:spLocks noGrp="1"/>
          </p:cNvSpPr>
          <p:nvPr>
            <p:ph idx="1"/>
          </p:nvPr>
        </p:nvSpPr>
        <p:spPr/>
        <p:txBody>
          <a:bodyPr/>
          <a:lstStyle/>
          <a:p>
            <a:r>
              <a:rPr lang="en-US" dirty="0"/>
              <a:t>An editor is needed to turn create the amendment draft based on technical contributions accepted into the SDD.</a:t>
            </a:r>
          </a:p>
          <a:p>
            <a:r>
              <a:rPr lang="en-US" dirty="0"/>
              <a:t>The editor should have familiarity with 802.16-2017 to understand how the amendment fits into the base standard. </a:t>
            </a:r>
          </a:p>
          <a:p>
            <a:r>
              <a:rPr lang="en-US" dirty="0"/>
              <a:t>Volunteers for editor are sought</a:t>
            </a:r>
          </a:p>
          <a:p>
            <a:r>
              <a:rPr lang="en-US" dirty="0"/>
              <a:t>IEEE 802 has developed a process for providing licenses for </a:t>
            </a:r>
            <a:r>
              <a:rPr lang="en-US" dirty="0" err="1"/>
              <a:t>Framemaker</a:t>
            </a:r>
            <a:r>
              <a:rPr lang="en-US" dirty="0"/>
              <a:t> to editors</a:t>
            </a:r>
          </a:p>
          <a:p>
            <a:endParaRPr lang="en-US" dirty="0"/>
          </a:p>
        </p:txBody>
      </p:sp>
      <p:sp>
        <p:nvSpPr>
          <p:cNvPr id="4" name="Date Placeholder 3">
            <a:extLst>
              <a:ext uri="{FF2B5EF4-FFF2-40B4-BE49-F238E27FC236}">
                <a16:creationId xmlns:a16="http://schemas.microsoft.com/office/drawing/2014/main" id="{D96B0C17-0822-4C98-A7BC-3D86D786B476}"/>
              </a:ext>
            </a:extLst>
          </p:cNvPr>
          <p:cNvSpPr>
            <a:spLocks noGrp="1"/>
          </p:cNvSpPr>
          <p:nvPr>
            <p:ph type="dt" sz="half" idx="10"/>
          </p:nvPr>
        </p:nvSpPr>
        <p:spPr>
          <a:xfrm>
            <a:off x="685800" y="378281"/>
            <a:ext cx="1600200" cy="215444"/>
          </a:xfrm>
        </p:spPr>
        <p:txBody>
          <a:bodyPr/>
          <a:lstStyle/>
          <a:p>
            <a:r>
              <a:rPr lang="en-US"/>
              <a:t>March 2021</a:t>
            </a:r>
            <a:endParaRPr lang="en-US" dirty="0"/>
          </a:p>
        </p:txBody>
      </p:sp>
      <p:sp>
        <p:nvSpPr>
          <p:cNvPr id="5" name="Footer Placeholder 4">
            <a:extLst>
              <a:ext uri="{FF2B5EF4-FFF2-40B4-BE49-F238E27FC236}">
                <a16:creationId xmlns:a16="http://schemas.microsoft.com/office/drawing/2014/main" id="{31761626-B348-4F64-995A-D6B2607798A7}"/>
              </a:ext>
            </a:extLst>
          </p:cNvPr>
          <p:cNvSpPr>
            <a:spLocks noGrp="1"/>
          </p:cNvSpPr>
          <p:nvPr>
            <p:ph type="ftr" sz="quarter" idx="11"/>
          </p:nvPr>
        </p:nvSpPr>
        <p:spPr/>
        <p:txBody>
          <a:bodyPr/>
          <a:lstStyle/>
          <a:p>
            <a:r>
              <a:rPr lang="en-US"/>
              <a:t>Pat Kinney, Kinney Consulting</a:t>
            </a:r>
          </a:p>
        </p:txBody>
      </p:sp>
      <p:sp>
        <p:nvSpPr>
          <p:cNvPr id="6" name="Slide Number Placeholder 5">
            <a:extLst>
              <a:ext uri="{FF2B5EF4-FFF2-40B4-BE49-F238E27FC236}">
                <a16:creationId xmlns:a16="http://schemas.microsoft.com/office/drawing/2014/main" id="{52A116C3-816F-4E28-99CA-5DD8D4C1F606}"/>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62</a:t>
            </a:fld>
            <a:endParaRPr lang="en-US" dirty="0"/>
          </a:p>
        </p:txBody>
      </p:sp>
    </p:spTree>
    <p:extLst>
      <p:ext uri="{BB962C8B-B14F-4D97-AF65-F5344CB8AC3E}">
        <p14:creationId xmlns:p14="http://schemas.microsoft.com/office/powerpoint/2010/main" val="14387187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632F5D1-E476-4449-A80B-7535CF561D07}"/>
              </a:ext>
            </a:extLst>
          </p:cNvPr>
          <p:cNvSpPr>
            <a:spLocks noGrp="1"/>
          </p:cNvSpPr>
          <p:nvPr>
            <p:ph type="title"/>
          </p:nvPr>
        </p:nvSpPr>
        <p:spPr/>
        <p:txBody>
          <a:bodyPr/>
          <a:lstStyle/>
          <a:p>
            <a:r>
              <a:rPr lang="en-US" dirty="0"/>
              <a:t>Project Timeline</a:t>
            </a:r>
          </a:p>
        </p:txBody>
      </p:sp>
      <p:sp>
        <p:nvSpPr>
          <p:cNvPr id="5" name="Footer Placeholder 4">
            <a:extLst>
              <a:ext uri="{FF2B5EF4-FFF2-40B4-BE49-F238E27FC236}">
                <a16:creationId xmlns:a16="http://schemas.microsoft.com/office/drawing/2014/main" id="{423E8DBA-E452-4028-BAB1-DB01D76EF076}"/>
              </a:ext>
            </a:extLst>
          </p:cNvPr>
          <p:cNvSpPr>
            <a:spLocks noGrp="1"/>
          </p:cNvSpPr>
          <p:nvPr>
            <p:ph type="ftr" sz="quarter" idx="11"/>
          </p:nvPr>
        </p:nvSpPr>
        <p:spPr>
          <a:xfrm>
            <a:off x="3028950" y="5624513"/>
            <a:ext cx="3086100" cy="184666"/>
          </a:xfrm>
        </p:spPr>
        <p:txBody>
          <a:bodyPr/>
          <a:lstStyle/>
          <a:p>
            <a:r>
              <a:rPr lang="en-US" altLang="en-US"/>
              <a:t>Pat Kinney, Kinney Consulting</a:t>
            </a:r>
          </a:p>
        </p:txBody>
      </p:sp>
      <p:graphicFrame>
        <p:nvGraphicFramePr>
          <p:cNvPr id="10" name="Table 9">
            <a:extLst>
              <a:ext uri="{FF2B5EF4-FFF2-40B4-BE49-F238E27FC236}">
                <a16:creationId xmlns:a16="http://schemas.microsoft.com/office/drawing/2014/main" id="{9F0B2D0A-D6BB-4DB3-90D6-9FDE91CE81C6}"/>
              </a:ext>
            </a:extLst>
          </p:cNvPr>
          <p:cNvGraphicFramePr>
            <a:graphicFrameLocks noGrp="1"/>
          </p:cNvGraphicFramePr>
          <p:nvPr/>
        </p:nvGraphicFramePr>
        <p:xfrm>
          <a:off x="971550" y="1885950"/>
          <a:ext cx="6915151" cy="3543298"/>
        </p:xfrm>
        <a:graphic>
          <a:graphicData uri="http://schemas.openxmlformats.org/drawingml/2006/table">
            <a:tbl>
              <a:tblPr firstRow="1" bandRow="1">
                <a:tableStyleId>{5C22544A-7EE6-4342-B048-85BDC9FD1C3A}</a:tableStyleId>
              </a:tblPr>
              <a:tblGrid>
                <a:gridCol w="5042297">
                  <a:extLst>
                    <a:ext uri="{9D8B030D-6E8A-4147-A177-3AD203B41FA5}">
                      <a16:colId xmlns:a16="http://schemas.microsoft.com/office/drawing/2014/main" val="3384751907"/>
                    </a:ext>
                  </a:extLst>
                </a:gridCol>
                <a:gridCol w="1872854">
                  <a:extLst>
                    <a:ext uri="{9D8B030D-6E8A-4147-A177-3AD203B41FA5}">
                      <a16:colId xmlns:a16="http://schemas.microsoft.com/office/drawing/2014/main" val="434009601"/>
                    </a:ext>
                  </a:extLst>
                </a:gridCol>
              </a:tblGrid>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Milestone</a:t>
                      </a:r>
                    </a:p>
                  </a:txBody>
                  <a:tcPr marL="68580" marR="68580" marT="34290" marB="34290"/>
                </a:tc>
                <a:tc>
                  <a:txBody>
                    <a:bodyPr/>
                    <a:lstStyle/>
                    <a:p>
                      <a:r>
                        <a:rPr lang="en-US" sz="1800" dirty="0"/>
                        <a:t>Date</a:t>
                      </a:r>
                    </a:p>
                  </a:txBody>
                  <a:tcPr marL="68580" marR="68580" marT="34290" marB="34290"/>
                </a:tc>
                <a:extLst>
                  <a:ext uri="{0D108BD9-81ED-4DB2-BD59-A6C34878D82A}">
                    <a16:rowId xmlns:a16="http://schemas.microsoft.com/office/drawing/2014/main" val="4207709845"/>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65000"/>
                            </a:schemeClr>
                          </a:solidFill>
                        </a:rPr>
                        <a:t>Task Group Start</a:t>
                      </a:r>
                    </a:p>
                  </a:txBody>
                  <a:tcPr marL="68580" marR="68580" marT="34290" marB="34290"/>
                </a:tc>
                <a:tc>
                  <a:txBody>
                    <a:bodyPr/>
                    <a:lstStyle/>
                    <a:p>
                      <a:r>
                        <a:rPr lang="en-US" sz="1800" dirty="0">
                          <a:solidFill>
                            <a:schemeClr val="bg1">
                              <a:lumMod val="65000"/>
                            </a:schemeClr>
                          </a:solidFill>
                        </a:rPr>
                        <a:t>January 2020</a:t>
                      </a:r>
                    </a:p>
                  </a:txBody>
                  <a:tcPr marL="68580" marR="68580" marT="34290" marB="34290"/>
                </a:tc>
                <a:extLst>
                  <a:ext uri="{0D108BD9-81ED-4DB2-BD59-A6C34878D82A}">
                    <a16:rowId xmlns:a16="http://schemas.microsoft.com/office/drawing/2014/main" val="166859690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SRD Approval</a:t>
                      </a:r>
                    </a:p>
                  </a:txBody>
                  <a:tcPr marL="68580" marR="68580" marT="34290" marB="34290"/>
                </a:tc>
                <a:tc>
                  <a:txBody>
                    <a:bodyPr/>
                    <a:lstStyle/>
                    <a:p>
                      <a:r>
                        <a:rPr lang="en-US" sz="1800" dirty="0"/>
                        <a:t>March 2021</a:t>
                      </a:r>
                    </a:p>
                  </a:txBody>
                  <a:tcPr marL="68580" marR="68580" marT="34290" marB="34290"/>
                </a:tc>
                <a:extLst>
                  <a:ext uri="{0D108BD9-81ED-4DB2-BD59-A6C34878D82A}">
                    <a16:rowId xmlns:a16="http://schemas.microsoft.com/office/drawing/2014/main" val="3428218732"/>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SDD Approval</a:t>
                      </a:r>
                    </a:p>
                  </a:txBody>
                  <a:tcPr marL="68580" marR="68580" marT="34290" marB="34290"/>
                </a:tc>
                <a:tc>
                  <a:txBody>
                    <a:bodyPr/>
                    <a:lstStyle/>
                    <a:p>
                      <a:r>
                        <a:rPr lang="en-US" sz="1800" dirty="0"/>
                        <a:t>Sept 2021</a:t>
                      </a:r>
                    </a:p>
                  </a:txBody>
                  <a:tcPr marL="68580" marR="68580" marT="34290" marB="34290"/>
                </a:tc>
                <a:extLst>
                  <a:ext uri="{0D108BD9-81ED-4DB2-BD59-A6C34878D82A}">
                    <a16:rowId xmlns:a16="http://schemas.microsoft.com/office/drawing/2014/main" val="3689323579"/>
                  </a:ext>
                </a:extLst>
              </a:tr>
              <a:tr h="393700">
                <a:tc>
                  <a:txBody>
                    <a:bodyPr/>
                    <a:lstStyle/>
                    <a:p>
                      <a:r>
                        <a:rPr lang="en-US" sz="1800" dirty="0"/>
                        <a:t>Informal TG review of draft</a:t>
                      </a:r>
                    </a:p>
                  </a:txBody>
                  <a:tcPr marL="68580" marR="68580" marT="34290" marB="34290"/>
                </a:tc>
                <a:tc>
                  <a:txBody>
                    <a:bodyPr/>
                    <a:lstStyle/>
                    <a:p>
                      <a:r>
                        <a:rPr lang="en-US" sz="1800" dirty="0"/>
                        <a:t>Jan 2022</a:t>
                      </a:r>
                    </a:p>
                  </a:txBody>
                  <a:tcPr marL="68580" marR="68580" marT="34290" marB="34290"/>
                </a:tc>
                <a:extLst>
                  <a:ext uri="{0D108BD9-81ED-4DB2-BD59-A6C34878D82A}">
                    <a16:rowId xmlns:a16="http://schemas.microsoft.com/office/drawing/2014/main" val="1866948594"/>
                  </a:ext>
                </a:extLst>
              </a:tr>
              <a:tr h="393700">
                <a:tc>
                  <a:txBody>
                    <a:bodyPr/>
                    <a:lstStyle/>
                    <a:p>
                      <a:r>
                        <a:rPr lang="en-US" sz="1800" dirty="0"/>
                        <a:t>Working Group Letter Ballot</a:t>
                      </a:r>
                    </a:p>
                  </a:txBody>
                  <a:tcPr marL="68580" marR="68580" marT="34290" marB="34290"/>
                </a:tc>
                <a:tc>
                  <a:txBody>
                    <a:bodyPr/>
                    <a:lstStyle/>
                    <a:p>
                      <a:r>
                        <a:rPr lang="en-US" sz="1800" dirty="0"/>
                        <a:t>March 2022</a:t>
                      </a:r>
                    </a:p>
                  </a:txBody>
                  <a:tcPr marL="68580" marR="68580" marT="34290" marB="34290"/>
                </a:tc>
                <a:extLst>
                  <a:ext uri="{0D108BD9-81ED-4DB2-BD59-A6C34878D82A}">
                    <a16:rowId xmlns:a16="http://schemas.microsoft.com/office/drawing/2014/main" val="634721270"/>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Working Group Recirculation Letter Ballot</a:t>
                      </a:r>
                    </a:p>
                  </a:txBody>
                  <a:tcPr marL="68580" marR="68580" marT="34290" marB="34290"/>
                </a:tc>
                <a:tc>
                  <a:txBody>
                    <a:bodyPr/>
                    <a:lstStyle/>
                    <a:p>
                      <a:r>
                        <a:rPr lang="en-US" sz="1800" dirty="0"/>
                        <a:t>July 2022</a:t>
                      </a:r>
                    </a:p>
                  </a:txBody>
                  <a:tcPr marL="68580" marR="68580" marT="34290" marB="34290"/>
                </a:tc>
                <a:extLst>
                  <a:ext uri="{0D108BD9-81ED-4DB2-BD59-A6C34878D82A}">
                    <a16:rowId xmlns:a16="http://schemas.microsoft.com/office/drawing/2014/main" val="197094696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SA Ballot</a:t>
                      </a:r>
                    </a:p>
                  </a:txBody>
                  <a:tcPr marL="68580" marR="68580" marT="34290" marB="34290"/>
                </a:tc>
                <a:tc>
                  <a:txBody>
                    <a:bodyPr/>
                    <a:lstStyle/>
                    <a:p>
                      <a:r>
                        <a:rPr lang="en-US" sz="1800" dirty="0"/>
                        <a:t>Jan 2023</a:t>
                      </a:r>
                    </a:p>
                  </a:txBody>
                  <a:tcPr marL="68580" marR="68580" marT="34290" marB="34290"/>
                </a:tc>
                <a:extLst>
                  <a:ext uri="{0D108BD9-81ED-4DB2-BD59-A6C34878D82A}">
                    <a16:rowId xmlns:a16="http://schemas.microsoft.com/office/drawing/2014/main" val="1018105641"/>
                  </a:ext>
                </a:extLst>
              </a:tr>
              <a:tr h="393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Forward to RevCom</a:t>
                      </a:r>
                    </a:p>
                  </a:txBody>
                  <a:tcPr marL="68580" marR="68580" marT="34290" marB="34290"/>
                </a:tc>
                <a:tc>
                  <a:txBody>
                    <a:bodyPr/>
                    <a:lstStyle/>
                    <a:p>
                      <a:r>
                        <a:rPr lang="en-US" sz="1800" dirty="0"/>
                        <a:t>July 2023</a:t>
                      </a:r>
                    </a:p>
                  </a:txBody>
                  <a:tcPr marL="68580" marR="68580" marT="34290" marB="34290"/>
                </a:tc>
                <a:extLst>
                  <a:ext uri="{0D108BD9-81ED-4DB2-BD59-A6C34878D82A}">
                    <a16:rowId xmlns:a16="http://schemas.microsoft.com/office/drawing/2014/main" val="1058448561"/>
                  </a:ext>
                </a:extLst>
              </a:tr>
            </a:tbl>
          </a:graphicData>
        </a:graphic>
      </p:graphicFrame>
      <p:sp>
        <p:nvSpPr>
          <p:cNvPr id="15" name="Arrow: Left 14">
            <a:extLst>
              <a:ext uri="{FF2B5EF4-FFF2-40B4-BE49-F238E27FC236}">
                <a16:creationId xmlns:a16="http://schemas.microsoft.com/office/drawing/2014/main" id="{0AD6A851-0925-4E02-8C80-DCE7584BFFF0}"/>
              </a:ext>
            </a:extLst>
          </p:cNvPr>
          <p:cNvSpPr/>
          <p:nvPr/>
        </p:nvSpPr>
        <p:spPr>
          <a:xfrm>
            <a:off x="8058150" y="4052923"/>
            <a:ext cx="971550" cy="800100"/>
          </a:xfrm>
          <a:prstGeom prst="leftArrow">
            <a:avLst>
              <a:gd name="adj1" fmla="val 5000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Request PAR Extension</a:t>
            </a:r>
          </a:p>
        </p:txBody>
      </p:sp>
      <p:sp>
        <p:nvSpPr>
          <p:cNvPr id="9" name="Arrow: Left 8">
            <a:extLst>
              <a:ext uri="{FF2B5EF4-FFF2-40B4-BE49-F238E27FC236}">
                <a16:creationId xmlns:a16="http://schemas.microsoft.com/office/drawing/2014/main" id="{7E0A3760-9E25-4C04-8CFA-A4BBA3EB66FC}"/>
              </a:ext>
            </a:extLst>
          </p:cNvPr>
          <p:cNvSpPr/>
          <p:nvPr/>
        </p:nvSpPr>
        <p:spPr>
          <a:xfrm>
            <a:off x="8058150" y="2528154"/>
            <a:ext cx="733806" cy="729396"/>
          </a:xfrm>
          <a:prstGeom prst="leftArrow">
            <a:avLst>
              <a:gd name="adj1" fmla="val 50000"/>
              <a:gd name="adj2" fmla="val 34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Assign Editor</a:t>
            </a:r>
          </a:p>
        </p:txBody>
      </p:sp>
      <p:sp>
        <p:nvSpPr>
          <p:cNvPr id="17" name="Slide Number Placeholder 16">
            <a:extLst>
              <a:ext uri="{FF2B5EF4-FFF2-40B4-BE49-F238E27FC236}">
                <a16:creationId xmlns:a16="http://schemas.microsoft.com/office/drawing/2014/main" id="{825D44DE-7A67-4EF9-B326-0936820AC056}"/>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63</a:t>
            </a:fld>
            <a:endParaRPr lang="en-US" dirty="0"/>
          </a:p>
        </p:txBody>
      </p:sp>
      <p:sp>
        <p:nvSpPr>
          <p:cNvPr id="2" name="Date Placeholder 1">
            <a:extLst>
              <a:ext uri="{FF2B5EF4-FFF2-40B4-BE49-F238E27FC236}">
                <a16:creationId xmlns:a16="http://schemas.microsoft.com/office/drawing/2014/main" id="{05FE2E4A-07E9-41C9-AC2C-9F362F807B84}"/>
              </a:ext>
            </a:extLst>
          </p:cNvPr>
          <p:cNvSpPr>
            <a:spLocks noGrp="1"/>
          </p:cNvSpPr>
          <p:nvPr>
            <p:ph type="dt" sz="half" idx="10"/>
          </p:nvPr>
        </p:nvSpPr>
        <p:spPr>
          <a:xfrm>
            <a:off x="685800" y="378281"/>
            <a:ext cx="1600200" cy="215444"/>
          </a:xfrm>
        </p:spPr>
        <p:txBody>
          <a:bodyPr/>
          <a:lstStyle/>
          <a:p>
            <a:r>
              <a:rPr lang="en-US"/>
              <a:t>March 2021</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D60146-0E57-44B1-B333-07EB425BF3CB}"/>
              </a:ext>
            </a:extLst>
          </p:cNvPr>
          <p:cNvSpPr>
            <a:spLocks noGrp="1"/>
          </p:cNvSpPr>
          <p:nvPr>
            <p:ph type="title"/>
          </p:nvPr>
        </p:nvSpPr>
        <p:spPr/>
        <p:txBody>
          <a:bodyPr/>
          <a:lstStyle/>
          <a:p>
            <a:r>
              <a:rPr lang="en-US" dirty="0"/>
              <a:t>Meeting Output</a:t>
            </a:r>
          </a:p>
        </p:txBody>
      </p:sp>
      <p:sp>
        <p:nvSpPr>
          <p:cNvPr id="9" name="Content Placeholder 8">
            <a:extLst>
              <a:ext uri="{FF2B5EF4-FFF2-40B4-BE49-F238E27FC236}">
                <a16:creationId xmlns:a16="http://schemas.microsoft.com/office/drawing/2014/main" id="{797719C7-1423-480F-B173-B0369E2AE66C}"/>
              </a:ext>
            </a:extLst>
          </p:cNvPr>
          <p:cNvSpPr>
            <a:spLocks noGrp="1"/>
          </p:cNvSpPr>
          <p:nvPr>
            <p:ph idx="1"/>
          </p:nvPr>
        </p:nvSpPr>
        <p:spPr/>
        <p:txBody>
          <a:bodyPr/>
          <a:lstStyle/>
          <a:p>
            <a:r>
              <a:rPr lang="en-US" dirty="0"/>
              <a:t>Approved System Requirements Document – </a:t>
            </a:r>
            <a:r>
              <a:rPr lang="en-US" dirty="0">
                <a:hlinkClick r:id="rId2"/>
              </a:rPr>
              <a:t>IEEE 802.15-21-0097r7</a:t>
            </a:r>
            <a:endParaRPr lang="en-US" dirty="0"/>
          </a:p>
          <a:p>
            <a:r>
              <a:rPr lang="en-US" dirty="0"/>
              <a:t>Markets and Use Cases spreadsheet – </a:t>
            </a:r>
            <a:r>
              <a:rPr lang="en-US" dirty="0">
                <a:hlinkClick r:id="rId3"/>
              </a:rPr>
              <a:t>IEEE 802.15-20-0213r7 </a:t>
            </a:r>
            <a:endParaRPr lang="en-US" dirty="0"/>
          </a:p>
          <a:p>
            <a:r>
              <a:rPr lang="en-US" dirty="0"/>
              <a:t>Updated Call for Contributions - </a:t>
            </a:r>
            <a:r>
              <a:rPr lang="en-US" dirty="0">
                <a:hlinkClick r:id="rId4"/>
              </a:rPr>
              <a:t>IEEE 802.15-21-0185r0 </a:t>
            </a:r>
            <a:endParaRPr lang="en-US" dirty="0"/>
          </a:p>
          <a:p>
            <a:endParaRPr lang="en-US" dirty="0"/>
          </a:p>
          <a:p>
            <a:endParaRPr lang="en-US" dirty="0"/>
          </a:p>
        </p:txBody>
      </p:sp>
      <p:sp>
        <p:nvSpPr>
          <p:cNvPr id="6" name="Footer Placeholder 5">
            <a:extLst>
              <a:ext uri="{FF2B5EF4-FFF2-40B4-BE49-F238E27FC236}">
                <a16:creationId xmlns:a16="http://schemas.microsoft.com/office/drawing/2014/main" id="{7321A577-C9A9-4F08-B390-3C79AC0A8D08}"/>
              </a:ext>
            </a:extLst>
          </p:cNvPr>
          <p:cNvSpPr>
            <a:spLocks noGrp="1"/>
          </p:cNvSpPr>
          <p:nvPr>
            <p:ph type="ftr" sz="quarter" idx="11"/>
          </p:nvPr>
        </p:nvSpPr>
        <p:spPr>
          <a:xfrm>
            <a:off x="3028950" y="5624513"/>
            <a:ext cx="3086100" cy="184666"/>
          </a:xfrm>
        </p:spPr>
        <p:txBody>
          <a:bodyPr/>
          <a:lstStyle/>
          <a:p>
            <a:pPr>
              <a:defRPr/>
            </a:pPr>
            <a:r>
              <a:rPr lang="en-US"/>
              <a:t>Pat Kinney, Kinney Consulting</a:t>
            </a:r>
          </a:p>
        </p:txBody>
      </p:sp>
      <p:sp>
        <p:nvSpPr>
          <p:cNvPr id="15" name="Slide Number Placeholder 14">
            <a:extLst>
              <a:ext uri="{FF2B5EF4-FFF2-40B4-BE49-F238E27FC236}">
                <a16:creationId xmlns:a16="http://schemas.microsoft.com/office/drawing/2014/main" id="{A055780A-5BCD-440E-B15A-C3CFE968F0B0}"/>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64</a:t>
            </a:fld>
            <a:endParaRPr lang="en-US" dirty="0"/>
          </a:p>
        </p:txBody>
      </p:sp>
      <p:sp>
        <p:nvSpPr>
          <p:cNvPr id="2" name="Date Placeholder 1">
            <a:extLst>
              <a:ext uri="{FF2B5EF4-FFF2-40B4-BE49-F238E27FC236}">
                <a16:creationId xmlns:a16="http://schemas.microsoft.com/office/drawing/2014/main" id="{414AE138-DEFA-449F-B925-5F63307985AC}"/>
              </a:ext>
            </a:extLst>
          </p:cNvPr>
          <p:cNvSpPr>
            <a:spLocks noGrp="1"/>
          </p:cNvSpPr>
          <p:nvPr>
            <p:ph type="dt" sz="half" idx="10"/>
          </p:nvPr>
        </p:nvSpPr>
        <p:spPr>
          <a:xfrm>
            <a:off x="685800" y="378281"/>
            <a:ext cx="1600200" cy="215444"/>
          </a:xfrm>
        </p:spPr>
        <p:txBody>
          <a:bodyPr/>
          <a:lstStyle/>
          <a:p>
            <a:r>
              <a:rPr lang="en-US"/>
              <a:t>March 2021</a:t>
            </a:r>
            <a:endParaRPr lang="en-US" dirty="0"/>
          </a:p>
        </p:txBody>
      </p:sp>
    </p:spTree>
    <p:extLst>
      <p:ext uri="{BB962C8B-B14F-4D97-AF65-F5344CB8AC3E}">
        <p14:creationId xmlns:p14="http://schemas.microsoft.com/office/powerpoint/2010/main" val="35334977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2D8-E482-48FF-8FD5-486F15E6DBD0}"/>
              </a:ext>
            </a:extLst>
          </p:cNvPr>
          <p:cNvSpPr>
            <a:spLocks noGrp="1"/>
          </p:cNvSpPr>
          <p:nvPr>
            <p:ph type="title"/>
          </p:nvPr>
        </p:nvSpPr>
        <p:spPr/>
        <p:txBody>
          <a:bodyPr/>
          <a:lstStyle/>
          <a:p>
            <a:r>
              <a:rPr lang="en-US" dirty="0"/>
              <a:t>Teleconference Planning</a:t>
            </a:r>
          </a:p>
        </p:txBody>
      </p:sp>
      <p:sp>
        <p:nvSpPr>
          <p:cNvPr id="3" name="Content Placeholder 2">
            <a:extLst>
              <a:ext uri="{FF2B5EF4-FFF2-40B4-BE49-F238E27FC236}">
                <a16:creationId xmlns:a16="http://schemas.microsoft.com/office/drawing/2014/main" id="{FC617078-248B-4D25-997D-89A0DB13D5A6}"/>
              </a:ext>
            </a:extLst>
          </p:cNvPr>
          <p:cNvSpPr>
            <a:spLocks noGrp="1"/>
          </p:cNvSpPr>
          <p:nvPr>
            <p:ph idx="1"/>
          </p:nvPr>
        </p:nvSpPr>
        <p:spPr/>
        <p:txBody>
          <a:bodyPr>
            <a:normAutofit/>
          </a:bodyPr>
          <a:lstStyle/>
          <a:p>
            <a:pPr lvl="1"/>
            <a:endParaRPr lang="en-US" dirty="0"/>
          </a:p>
          <a:p>
            <a:r>
              <a:rPr lang="en-US" dirty="0"/>
              <a:t>April Teleconference</a:t>
            </a:r>
          </a:p>
          <a:p>
            <a:pPr lvl="1"/>
            <a:r>
              <a:rPr lang="en-US" dirty="0"/>
              <a:t>April 20, 2021			1pm PT,  4pm ET</a:t>
            </a:r>
          </a:p>
          <a:p>
            <a:pPr lvl="1"/>
            <a:endParaRPr lang="en-US" dirty="0"/>
          </a:p>
          <a:p>
            <a:r>
              <a:rPr lang="en-US" dirty="0"/>
              <a:t>May Electronic Interim</a:t>
            </a:r>
          </a:p>
          <a:p>
            <a:pPr lvl="1"/>
            <a:r>
              <a:rPr lang="en-US" dirty="0"/>
              <a:t>Nominally week of May 10</a:t>
            </a:r>
            <a:r>
              <a:rPr lang="en-US" baseline="30000" dirty="0"/>
              <a:t>th</a:t>
            </a:r>
            <a:r>
              <a:rPr lang="en-US" dirty="0"/>
              <a:t>	May be 2 meetings over 2 weeks</a:t>
            </a:r>
          </a:p>
        </p:txBody>
      </p:sp>
      <p:sp>
        <p:nvSpPr>
          <p:cNvPr id="7" name="Arrow: Right 6">
            <a:extLst>
              <a:ext uri="{FF2B5EF4-FFF2-40B4-BE49-F238E27FC236}">
                <a16:creationId xmlns:a16="http://schemas.microsoft.com/office/drawing/2014/main" id="{7D88BA48-D714-442A-A845-A5A0B4DAE46B}"/>
              </a:ext>
            </a:extLst>
          </p:cNvPr>
          <p:cNvSpPr/>
          <p:nvPr/>
        </p:nvSpPr>
        <p:spPr>
          <a:xfrm>
            <a:off x="0" y="2628900"/>
            <a:ext cx="542925"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Slide Number Placeholder 15">
            <a:extLst>
              <a:ext uri="{FF2B5EF4-FFF2-40B4-BE49-F238E27FC236}">
                <a16:creationId xmlns:a16="http://schemas.microsoft.com/office/drawing/2014/main" id="{B0C9D278-CC8C-499F-B7C6-EE8B49FE82F5}"/>
              </a:ext>
            </a:extLst>
          </p:cNvPr>
          <p:cNvSpPr>
            <a:spLocks noGrp="1"/>
          </p:cNvSpPr>
          <p:nvPr>
            <p:ph type="sldNum" sz="quarter" idx="12"/>
          </p:nvPr>
        </p:nvSpPr>
        <p:spPr>
          <a:xfrm>
            <a:off x="4571628" y="6475413"/>
            <a:ext cx="76944" cy="184666"/>
          </a:xfrm>
        </p:spPr>
        <p:txBody>
          <a:bodyPr/>
          <a:lstStyle/>
          <a:p>
            <a:fld id="{A1C9EF53-BD90-4B75-A223-F9525C143888}" type="slidenum">
              <a:rPr lang="en-US" smtClean="0"/>
              <a:pPr/>
              <a:t>65</a:t>
            </a:fld>
            <a:endParaRPr lang="en-US" dirty="0"/>
          </a:p>
        </p:txBody>
      </p:sp>
      <p:sp>
        <p:nvSpPr>
          <p:cNvPr id="4" name="Date Placeholder 3">
            <a:extLst>
              <a:ext uri="{FF2B5EF4-FFF2-40B4-BE49-F238E27FC236}">
                <a16:creationId xmlns:a16="http://schemas.microsoft.com/office/drawing/2014/main" id="{49CEDD5F-DF60-4F2B-BE4A-AFB6246C7418}"/>
              </a:ext>
            </a:extLst>
          </p:cNvPr>
          <p:cNvSpPr>
            <a:spLocks noGrp="1"/>
          </p:cNvSpPr>
          <p:nvPr>
            <p:ph type="dt" sz="half" idx="10"/>
          </p:nvPr>
        </p:nvSpPr>
        <p:spPr>
          <a:xfrm>
            <a:off x="685800" y="378281"/>
            <a:ext cx="1600200" cy="215444"/>
          </a:xfrm>
        </p:spPr>
        <p:txBody>
          <a:bodyPr/>
          <a:lstStyle/>
          <a:p>
            <a:r>
              <a:rPr lang="en-US"/>
              <a:t>March 2021</a:t>
            </a:r>
            <a:endParaRPr lang="en-US" dirty="0"/>
          </a:p>
        </p:txBody>
      </p:sp>
      <p:sp>
        <p:nvSpPr>
          <p:cNvPr id="6" name="Footer Placeholder 5">
            <a:extLst>
              <a:ext uri="{FF2B5EF4-FFF2-40B4-BE49-F238E27FC236}">
                <a16:creationId xmlns:a16="http://schemas.microsoft.com/office/drawing/2014/main" id="{94CD4B67-8649-F744-B820-AA8876E9D1ED}"/>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39192351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4342756" y="6475413"/>
            <a:ext cx="530225" cy="182562"/>
          </a:xfrm>
        </p:spPr>
        <p:txBody>
          <a:bodyPr/>
          <a:lstStyle/>
          <a:p>
            <a:r>
              <a:rPr lang="en-US" altLang="ja-JP" dirty="0"/>
              <a:t>Slide </a:t>
            </a:r>
            <a:fld id="{E1A173A1-C39B-41EB-BCF2-B522BCC141FC}" type="slidenum">
              <a:rPr lang="en-US" altLang="ja-JP"/>
              <a:pPr/>
              <a:t>66</a:t>
            </a:fld>
            <a:endParaRPr lang="en-US" altLang="ja-JP" dirty="0"/>
          </a:p>
        </p:txBody>
      </p:sp>
      <p:sp>
        <p:nvSpPr>
          <p:cNvPr id="26626" name="Rectangle 2"/>
          <p:cNvSpPr>
            <a:spLocks noGrp="1" noChangeArrowheads="1"/>
          </p:cNvSpPr>
          <p:nvPr>
            <p:ph type="ctrTitle"/>
          </p:nvPr>
        </p:nvSpPr>
        <p:spPr>
          <a:xfrm>
            <a:off x="755576" y="1052735"/>
            <a:ext cx="7593294" cy="5039951"/>
          </a:xfrm>
        </p:spPr>
        <p:txBody>
          <a:bodyPr/>
          <a:lstStyle/>
          <a:p>
            <a:r>
              <a:rPr lang="en-US" altLang="ja-JP" b="1" dirty="0">
                <a:ea typeface="ＭＳ Ｐゴシック" pitchFamily="50" charset="-128"/>
              </a:rPr>
              <a:t>IEEE 802.15 IG DEP </a:t>
            </a:r>
            <a:br>
              <a:rPr lang="en-US" altLang="ja-JP" b="1" dirty="0">
                <a:ea typeface="ＭＳ Ｐゴシック" pitchFamily="50" charset="-128"/>
              </a:rPr>
            </a:br>
            <a:br>
              <a:rPr lang="en-US" altLang="ja-JP" b="1" dirty="0">
                <a:ea typeface="ＭＳ Ｐゴシック" pitchFamily="50" charset="-128"/>
              </a:rPr>
            </a:br>
            <a:r>
              <a:rPr lang="en-US" altLang="ja-JP" sz="4400" dirty="0">
                <a:ea typeface="ＭＳ Ｐゴシック" pitchFamily="50" charset="-128"/>
              </a:rPr>
              <a:t>Closing Report</a:t>
            </a:r>
            <a:br>
              <a:rPr lang="en-US" altLang="ja-JP" dirty="0">
                <a:ea typeface="ＭＳ Ｐゴシック" pitchFamily="50" charset="-128"/>
              </a:rPr>
            </a:br>
            <a:br>
              <a:rPr lang="en-US" altLang="ja-JP" dirty="0">
                <a:ea typeface="ＭＳ Ｐゴシック" pitchFamily="50" charset="-128"/>
              </a:rPr>
            </a:br>
            <a:r>
              <a:rPr lang="en-US" altLang="ja-JP" dirty="0">
                <a:ea typeface="ＭＳ Ｐゴシック" pitchFamily="50" charset="-128"/>
              </a:rPr>
              <a:t>Virtual Meeting with </a:t>
            </a:r>
            <a:r>
              <a:rPr lang="en-US" altLang="ja-JP" dirty="0" err="1">
                <a:ea typeface="ＭＳ Ｐゴシック" pitchFamily="50" charset="-128"/>
              </a:rPr>
              <a:t>Webex</a:t>
            </a:r>
            <a:br>
              <a:rPr lang="en-US" altLang="ja-JP" dirty="0">
                <a:ea typeface="ＭＳ Ｐゴシック" pitchFamily="50" charset="-128"/>
              </a:rPr>
            </a:br>
            <a:r>
              <a:rPr lang="en-US" altLang="ja-JP" dirty="0">
                <a:ea typeface="ＭＳ Ｐゴシック" pitchFamily="50" charset="-128"/>
              </a:rPr>
              <a:t>March 17</a:t>
            </a:r>
            <a:r>
              <a:rPr lang="en-US" altLang="ja-JP" baseline="30000" dirty="0">
                <a:ea typeface="ＭＳ Ｐゴシック" pitchFamily="50" charset="-128"/>
              </a:rPr>
              <a:t>th</a:t>
            </a:r>
            <a:r>
              <a:rPr lang="en-US" altLang="ja-JP" dirty="0">
                <a:ea typeface="ＭＳ Ｐゴシック" pitchFamily="50" charset="-128"/>
              </a:rPr>
              <a:t>, 2021</a:t>
            </a:r>
            <a:br>
              <a:rPr lang="en-US" altLang="ja-JP" dirty="0">
                <a:ea typeface="ＭＳ Ｐゴシック" pitchFamily="50" charset="-128"/>
              </a:rPr>
            </a:br>
            <a:br>
              <a:rPr lang="en-US" altLang="ja-JP" sz="3200" dirty="0">
                <a:ea typeface="ＭＳ Ｐゴシック" pitchFamily="50" charset="-128"/>
              </a:rPr>
            </a:br>
            <a:r>
              <a:rPr lang="en-US" altLang="ja-JP" sz="2800" dirty="0">
                <a:ea typeface="ＭＳ Ｐゴシック" pitchFamily="50" charset="-128"/>
              </a:rPr>
              <a:t>Ryuji Kohno (YNU/CWC </a:t>
            </a:r>
            <a:r>
              <a:rPr lang="en-US" altLang="ja-JP" sz="2800" dirty="0" err="1">
                <a:ea typeface="ＭＳ Ｐゴシック" pitchFamily="50" charset="-128"/>
              </a:rPr>
              <a:t>UofOulu</a:t>
            </a:r>
            <a:r>
              <a:rPr lang="en-US" altLang="ja-JP" sz="2800" dirty="0">
                <a:ea typeface="ＭＳ Ｐゴシック" pitchFamily="50" charset="-128"/>
              </a:rPr>
              <a:t>)</a:t>
            </a:r>
            <a:br>
              <a:rPr lang="en-US" altLang="ja-JP" sz="2800" dirty="0">
                <a:ea typeface="ＭＳ Ｐゴシック" pitchFamily="50" charset="-128"/>
              </a:rPr>
            </a:br>
            <a:r>
              <a:rPr lang="en-US" altLang="ja-JP" sz="2800" dirty="0">
                <a:ea typeface="ＭＳ Ｐゴシック" pitchFamily="50" charset="-128"/>
              </a:rPr>
              <a:t>Marco Hernandez (YNU)</a:t>
            </a:r>
            <a:br>
              <a:rPr lang="en-US" altLang="ja-JP" sz="2800" dirty="0">
                <a:ea typeface="ＭＳ Ｐゴシック" pitchFamily="50" charset="-128"/>
              </a:rPr>
            </a:br>
            <a:endParaRPr lang="ja-JP" altLang="ja-JP" dirty="0"/>
          </a:p>
        </p:txBody>
      </p:sp>
      <p:sp>
        <p:nvSpPr>
          <p:cNvPr id="2" name="日付プレースホルダー 1">
            <a:extLst>
              <a:ext uri="{FF2B5EF4-FFF2-40B4-BE49-F238E27FC236}">
                <a16:creationId xmlns:a16="http://schemas.microsoft.com/office/drawing/2014/main" id="{BAA4A5E0-100F-46A5-9D8A-CCAF871AD89A}"/>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2021</a:t>
            </a:r>
            <a:endParaRPr lang="en-US" altLang="ja-JP" dirty="0"/>
          </a:p>
        </p:txBody>
      </p:sp>
      <p:sp>
        <p:nvSpPr>
          <p:cNvPr id="3" name="Footer Placeholder 2">
            <a:extLst>
              <a:ext uri="{FF2B5EF4-FFF2-40B4-BE49-F238E27FC236}">
                <a16:creationId xmlns:a16="http://schemas.microsoft.com/office/drawing/2014/main" id="{C8DD23B7-1D3E-E142-8F2D-BA2E53E41181}"/>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19231936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02443" y="1082221"/>
            <a:ext cx="8815313" cy="5332412"/>
          </a:xfrm>
        </p:spPr>
        <p:txBody>
          <a:bodyPr/>
          <a:lstStyle/>
          <a:p>
            <a:pPr algn="just">
              <a:lnSpc>
                <a:spcPts val="2400"/>
              </a:lnSpc>
            </a:pPr>
            <a:r>
              <a:rPr lang="en-US" altLang="ja-JP" sz="1400" dirty="0"/>
              <a:t>By the discussion in previous meetings, IG-DEP has been focusing on </a:t>
            </a:r>
            <a:r>
              <a:rPr lang="en-US" altLang="ja-JP" sz="1400" b="1" dirty="0"/>
              <a:t>amendment of existing IEEE802.15.6-2012 for WBAN  with enhanced dependability </a:t>
            </a:r>
            <a:r>
              <a:rPr lang="en-US" altLang="ja-JP" sz="1400" dirty="0"/>
              <a:t>and has prepared draft PAR and CSD with detail technical requirement in cases of WBAN for medical use case for human body and for automotive use case for car and robotic bodies with their connected use cases.</a:t>
            </a:r>
          </a:p>
          <a:p>
            <a:pPr algn="just">
              <a:lnSpc>
                <a:spcPts val="2400"/>
              </a:lnSpc>
            </a:pPr>
            <a:r>
              <a:rPr lang="en-US" altLang="ja-JP" sz="1400" dirty="0"/>
              <a:t>Necessity and demand for amendment of std.15.6 WBAN with enhanced dependability ; amendment in 15.6 MAC and PHY for contention and interference  in case of overlaid same std. BANs, and co-exiting different UWB and narrow band wireless networks and bi-directional traffic of packets between senso, actuator nodes and coordinator for sensing and controlling feedback loop etc. and additional functionality</a:t>
            </a:r>
          </a:p>
          <a:p>
            <a:pPr algn="just">
              <a:lnSpc>
                <a:spcPts val="2400"/>
              </a:lnSpc>
            </a:pPr>
            <a:r>
              <a:rPr lang="en-US" altLang="ja-JP" sz="1400" dirty="0"/>
              <a:t>Corresponding to questions and comments of EC meeting for our draft of PAR and CSD for the amendment of IEEE802.15.6-2012, we have discussed revision of the PAR to prepare for motion to SG in closing session this week.</a:t>
            </a:r>
          </a:p>
          <a:p>
            <a:pPr algn="just">
              <a:lnSpc>
                <a:spcPts val="2400"/>
              </a:lnSpc>
            </a:pPr>
            <a:r>
              <a:rPr lang="en-US" altLang="ja-JP" sz="1400" dirty="0"/>
              <a:t>In IG-DEP session, IEEE802.1 Chair and Vice-Chair were invited to study and refer TSN in MAC in the amendment.</a:t>
            </a:r>
          </a:p>
          <a:p>
            <a:pPr algn="just">
              <a:lnSpc>
                <a:spcPts val="2400"/>
              </a:lnSpc>
            </a:pPr>
            <a:r>
              <a:rPr lang="en-US" altLang="ja-JP" sz="1400" dirty="0"/>
              <a:t>To avoid confliction with IG NG-UWB, we hold a joint session and have already consensus  for harmonization.</a:t>
            </a:r>
          </a:p>
          <a:p>
            <a:pPr algn="just">
              <a:lnSpc>
                <a:spcPts val="2400"/>
              </a:lnSpc>
            </a:pPr>
            <a:r>
              <a:rPr lang="en-US" altLang="ja-JP" sz="1400" dirty="0"/>
              <a:t>Preparation for motion to SG and timeline to  next step  in May and later meetings .</a:t>
            </a:r>
          </a:p>
          <a:p>
            <a:pPr algn="just">
              <a:lnSpc>
                <a:spcPts val="2400"/>
              </a:lnSpc>
            </a:pPr>
            <a:endParaRPr lang="en-US" altLang="ja-JP" sz="1400" dirty="0"/>
          </a:p>
          <a:p>
            <a:pPr algn="just">
              <a:lnSpc>
                <a:spcPts val="2400"/>
              </a:lnSpc>
            </a:pPr>
            <a:endParaRPr lang="en-US" altLang="ja-JP" sz="1400" b="1" dirty="0"/>
          </a:p>
        </p:txBody>
      </p:sp>
      <p:sp>
        <p:nvSpPr>
          <p:cNvPr id="3" name="タイトル 2"/>
          <p:cNvSpPr>
            <a:spLocks noGrp="1"/>
          </p:cNvSpPr>
          <p:nvPr>
            <p:ph type="title"/>
          </p:nvPr>
        </p:nvSpPr>
        <p:spPr>
          <a:xfrm>
            <a:off x="685800" y="593725"/>
            <a:ext cx="7772400" cy="415926"/>
          </a:xfrm>
        </p:spPr>
        <p:txBody>
          <a:bodyPr/>
          <a:lstStyle/>
          <a:p>
            <a:r>
              <a:rPr lang="en-US" altLang="ja-JP" sz="2800" b="1" dirty="0">
                <a:latin typeface="+mn-lt"/>
              </a:rPr>
              <a:t>Meeting Objectives</a:t>
            </a:r>
            <a:endParaRPr kumimoji="1" lang="ja-JP" altLang="en-US" sz="2800"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67</a:t>
            </a:fld>
            <a:endParaRPr lang="en-US" altLang="ja-JP" dirty="0"/>
          </a:p>
        </p:txBody>
      </p:sp>
      <p:sp>
        <p:nvSpPr>
          <p:cNvPr id="7"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2021</a:t>
            </a:r>
            <a:endParaRPr lang="en-US" altLang="ja-JP" dirty="0"/>
          </a:p>
        </p:txBody>
      </p:sp>
      <p:sp>
        <p:nvSpPr>
          <p:cNvPr id="4" name="Footer Placeholder 3">
            <a:extLst>
              <a:ext uri="{FF2B5EF4-FFF2-40B4-BE49-F238E27FC236}">
                <a16:creationId xmlns:a16="http://schemas.microsoft.com/office/drawing/2014/main" id="{6F6DBF2F-06FD-0247-A762-BFA5CC8A6ACE}"/>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13932457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72006" y="634009"/>
            <a:ext cx="7772400" cy="386270"/>
          </a:xfrm>
        </p:spPr>
        <p:txBody>
          <a:bodyPr/>
          <a:lstStyle/>
          <a:p>
            <a:r>
              <a:rPr lang="en-US" altLang="ja-JP" sz="3200" b="1" dirty="0"/>
              <a:t>IG DEP </a:t>
            </a:r>
            <a:r>
              <a:rPr kumimoji="1" lang="en-US" altLang="ja-JP" sz="3200" b="1" dirty="0"/>
              <a:t>schedule </a:t>
            </a:r>
            <a:r>
              <a:rPr lang="en-US" altLang="ja-JP" sz="3200" b="1" dirty="0"/>
              <a:t>in March 2021</a:t>
            </a:r>
            <a:endParaRPr kumimoji="1" lang="ja-JP" altLang="en-US" sz="3200" b="1" dirty="0"/>
          </a:p>
        </p:txBody>
      </p:sp>
      <p:sp>
        <p:nvSpPr>
          <p:cNvPr id="5" name="スライド番号プレースホルダー 4"/>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rPr>
              <a:t>Slide </a:t>
            </a:r>
            <a:fld id="{17C47D4F-CAA3-4307-B0EF-8C4B3E0CF21D}"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charset="-128"/>
                <a:cs typeface="+mn-cs"/>
              </a:rPr>
              <a:pPr marL="0" marR="0" lvl="0" indent="0" algn="ctr" defTabSz="457200" rtl="0" eaLnBrk="1" fontAlgn="auto" latinLnBrk="0" hangingPunct="1">
                <a:lnSpc>
                  <a:spcPct val="100000"/>
                </a:lnSpc>
                <a:spcBef>
                  <a:spcPts val="0"/>
                </a:spcBef>
                <a:spcAft>
                  <a:spcPts val="0"/>
                </a:spcAft>
                <a:buClrTx/>
                <a:buSzTx/>
                <a:buFontTx/>
                <a:buNone/>
                <a:tabLst/>
                <a:defRPr/>
              </a:pPr>
              <a:t>68</a:t>
            </a:fld>
            <a:endPar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7" name="Rectangle 4">
            <a:extLst>
              <a:ext uri="{FF2B5EF4-FFF2-40B4-BE49-F238E27FC236}">
                <a16:creationId xmlns:a16="http://schemas.microsoft.com/office/drawing/2014/main" id="{241314BB-C225-4373-BE60-66ECA5333830}"/>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a:t>March 2021</a:t>
            </a:r>
            <a:endPar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mn-cs"/>
            </a:endParaRPr>
          </a:p>
        </p:txBody>
      </p:sp>
      <p:sp>
        <p:nvSpPr>
          <p:cNvPr id="8" name="テキスト ボックス 7">
            <a:extLst>
              <a:ext uri="{FF2B5EF4-FFF2-40B4-BE49-F238E27FC236}">
                <a16:creationId xmlns:a16="http://schemas.microsoft.com/office/drawing/2014/main" id="{519277D1-E0D8-4528-9D32-0D4C71FD2647}"/>
              </a:ext>
            </a:extLst>
          </p:cNvPr>
          <p:cNvSpPr txBox="1"/>
          <p:nvPr/>
        </p:nvSpPr>
        <p:spPr>
          <a:xfrm>
            <a:off x="472006" y="3482449"/>
            <a:ext cx="8671994" cy="3046988"/>
          </a:xfrm>
          <a:prstGeom prst="rect">
            <a:avLst/>
          </a:prstGeom>
          <a:noFill/>
        </p:spPr>
        <p:txBody>
          <a:bodyPr wrap="square">
            <a:spAutoFit/>
          </a:bodyPr>
          <a:lstStyle/>
          <a:p>
            <a:endParaRPr lang="en-US" altLang="ja-JP" sz="1200" dirty="0"/>
          </a:p>
          <a:p>
            <a:r>
              <a:rPr lang="ja-JP" altLang="en-US" sz="1200" dirty="0"/>
              <a:t>　</a:t>
            </a:r>
            <a:endParaRPr lang="en-US" altLang="ja-JP" sz="1200" dirty="0"/>
          </a:p>
          <a:p>
            <a:pPr marL="228600" indent="-228600">
              <a:buAutoNum type="arabicPeriod"/>
            </a:pPr>
            <a:r>
              <a:rPr lang="en-US" altLang="ja-JP" sz="1200" b="1" dirty="0"/>
              <a:t>IEEE802.15 IG-DEP1 session </a:t>
            </a:r>
            <a:r>
              <a:rPr lang="en-US" altLang="ja-JP" sz="1200" dirty="0"/>
              <a:t>19:00-21:00 EST on March 10(Wed) 2021 (UTC-05:00) Eastern Time (US &amp; Canada) </a:t>
            </a:r>
          </a:p>
          <a:p>
            <a:r>
              <a:rPr lang="en-US" altLang="ja-JP" sz="1200" dirty="0"/>
              <a:t>                                                        9:00-11:00 JST on March 11 (Thu) 2021(UTC+09:00) Time (Japan &amp; Korea etc.) </a:t>
            </a:r>
          </a:p>
          <a:p>
            <a:r>
              <a:rPr lang="en-US" altLang="ja-JP" sz="1200" dirty="0"/>
              <a:t>      Meeting number: 179 207 2229</a:t>
            </a:r>
          </a:p>
          <a:p>
            <a:r>
              <a:rPr lang="en-US" altLang="ja-JP" sz="1200" dirty="0"/>
              <a:t>      Password:               </a:t>
            </a:r>
            <a:r>
              <a:rPr lang="en-US" altLang="ja-JP" sz="1200" dirty="0" err="1"/>
              <a:t>IGdep</a:t>
            </a:r>
            <a:endParaRPr lang="en-US" altLang="ja-JP" sz="1200" dirty="0"/>
          </a:p>
          <a:p>
            <a:pPr marL="228600" indent="-228600">
              <a:buAutoNum type="arabicPeriod" startAt="2"/>
            </a:pPr>
            <a:r>
              <a:rPr lang="en-US" altLang="ja-JP" sz="1200" b="1" dirty="0">
                <a:solidFill>
                  <a:srgbClr val="FF0000"/>
                </a:solidFill>
              </a:rPr>
              <a:t>Joint session between IG-DEP and IG-NG-UWB </a:t>
            </a:r>
            <a:r>
              <a:rPr lang="en-US" altLang="ja-JP" sz="1200" dirty="0"/>
              <a:t>17:00-19:00 EST on March 11(Thu) 2021 (UTC-05:00)  (US &amp; Canada)</a:t>
            </a:r>
          </a:p>
          <a:p>
            <a:r>
              <a:rPr lang="en-US" altLang="ja-JP" sz="1200" dirty="0"/>
              <a:t>                                                                                      7:00- 9:00  JST on March 12(Fri) 2021 (UTC+09:00)  (Japan &amp; Korea) </a:t>
            </a:r>
          </a:p>
          <a:p>
            <a:r>
              <a:rPr lang="en-US" altLang="ja-JP" sz="1200" dirty="0"/>
              <a:t>       Meeting number: 129 842 8204</a:t>
            </a:r>
          </a:p>
          <a:p>
            <a:r>
              <a:rPr lang="en-US" altLang="ja-JP" sz="1200" dirty="0"/>
              <a:t>       Password:  Joint-IG</a:t>
            </a:r>
          </a:p>
          <a:p>
            <a:r>
              <a:rPr lang="en-US" altLang="ja-JP" sz="1200" dirty="0"/>
              <a:t>3.   </a:t>
            </a:r>
            <a:r>
              <a:rPr lang="en-US" altLang="ja-JP" sz="1200" b="1" dirty="0"/>
              <a:t>IEEE802.15 IG-DEP2 session </a:t>
            </a:r>
            <a:r>
              <a:rPr lang="en-US" altLang="ja-JP" sz="1200" dirty="0"/>
              <a:t>19:00-21:00 EST on March 11(Thu)/ 9:00-11:00 JST on March 12th (Fri)</a:t>
            </a:r>
          </a:p>
          <a:p>
            <a:r>
              <a:rPr lang="en-US" altLang="ja-JP" sz="1200" dirty="0"/>
              <a:t>       Meeting number: 179 880 1799 </a:t>
            </a:r>
          </a:p>
          <a:p>
            <a:r>
              <a:rPr lang="en-US" altLang="ja-JP" sz="1200" dirty="0"/>
              <a:t>       Password:               </a:t>
            </a:r>
            <a:r>
              <a:rPr lang="en-US" altLang="ja-JP" sz="1200" dirty="0" err="1"/>
              <a:t>IGdep</a:t>
            </a:r>
            <a:endParaRPr lang="en-US" altLang="ja-JP" sz="1200" dirty="0"/>
          </a:p>
          <a:p>
            <a:r>
              <a:rPr lang="en-US" altLang="ja-JP" sz="1200" dirty="0"/>
              <a:t>4.  IEEE802.15 IG-DEP3 session 19:00-21:00 EST on March 15(Mon)/ </a:t>
            </a:r>
            <a:r>
              <a:rPr lang="en-US" altLang="ja-JP" sz="1200" dirty="0">
                <a:solidFill>
                  <a:srgbClr val="FF0000"/>
                </a:solidFill>
              </a:rPr>
              <a:t>8:00-10:00 JST on March 16th </a:t>
            </a:r>
            <a:r>
              <a:rPr lang="en-US" altLang="ja-JP" sz="1200" dirty="0"/>
              <a:t>(Tue)</a:t>
            </a:r>
          </a:p>
          <a:p>
            <a:r>
              <a:rPr lang="en-US" altLang="ja-JP" sz="1200" dirty="0"/>
              <a:t>       Meeting number: 179 228 1913</a:t>
            </a:r>
          </a:p>
          <a:p>
            <a:r>
              <a:rPr lang="en-US" altLang="ja-JP" sz="1200" dirty="0"/>
              <a:t>       Password:               </a:t>
            </a:r>
            <a:r>
              <a:rPr lang="en-US" altLang="ja-JP" sz="1200" dirty="0" err="1"/>
              <a:t>IGdep</a:t>
            </a:r>
            <a:endParaRPr lang="ja-JP" altLang="en-US" sz="1200" dirty="0"/>
          </a:p>
        </p:txBody>
      </p:sp>
      <p:graphicFrame>
        <p:nvGraphicFramePr>
          <p:cNvPr id="10" name="コンテンツ プレースホルダー 8">
            <a:extLst>
              <a:ext uri="{FF2B5EF4-FFF2-40B4-BE49-F238E27FC236}">
                <a16:creationId xmlns:a16="http://schemas.microsoft.com/office/drawing/2014/main" id="{CADC39DC-B5F4-4911-BE29-456B44B84E83}"/>
              </a:ext>
            </a:extLst>
          </p:cNvPr>
          <p:cNvGraphicFramePr>
            <a:graphicFrameLocks noGrp="1"/>
          </p:cNvGraphicFramePr>
          <p:nvPr>
            <p:ph idx="1"/>
          </p:nvPr>
        </p:nvGraphicFramePr>
        <p:xfrm>
          <a:off x="107503" y="1044688"/>
          <a:ext cx="8928993" cy="2743200"/>
        </p:xfrm>
        <a:graphic>
          <a:graphicData uri="http://schemas.openxmlformats.org/drawingml/2006/table">
            <a:tbl>
              <a:tblPr firstRow="1" bandRow="1">
                <a:tableStyleId>{93296810-A885-4BE3-A3E7-6D5BEEA58F35}</a:tableStyleId>
              </a:tblPr>
              <a:tblGrid>
                <a:gridCol w="1206947">
                  <a:extLst>
                    <a:ext uri="{9D8B030D-6E8A-4147-A177-3AD203B41FA5}">
                      <a16:colId xmlns:a16="http://schemas.microsoft.com/office/drawing/2014/main" val="20000"/>
                    </a:ext>
                  </a:extLst>
                </a:gridCol>
                <a:gridCol w="1457325">
                  <a:extLst>
                    <a:ext uri="{9D8B030D-6E8A-4147-A177-3AD203B41FA5}">
                      <a16:colId xmlns:a16="http://schemas.microsoft.com/office/drawing/2014/main" val="20001"/>
                    </a:ext>
                  </a:extLst>
                </a:gridCol>
                <a:gridCol w="1546101">
                  <a:extLst>
                    <a:ext uri="{9D8B030D-6E8A-4147-A177-3AD203B41FA5}">
                      <a16:colId xmlns:a16="http://schemas.microsoft.com/office/drawing/2014/main" val="20002"/>
                    </a:ext>
                  </a:extLst>
                </a:gridCol>
                <a:gridCol w="1557914">
                  <a:extLst>
                    <a:ext uri="{9D8B030D-6E8A-4147-A177-3AD203B41FA5}">
                      <a16:colId xmlns:a16="http://schemas.microsoft.com/office/drawing/2014/main" val="20003"/>
                    </a:ext>
                  </a:extLst>
                </a:gridCol>
                <a:gridCol w="1659371">
                  <a:extLst>
                    <a:ext uri="{9D8B030D-6E8A-4147-A177-3AD203B41FA5}">
                      <a16:colId xmlns:a16="http://schemas.microsoft.com/office/drawing/2014/main" val="20004"/>
                    </a:ext>
                  </a:extLst>
                </a:gridCol>
                <a:gridCol w="1501335">
                  <a:extLst>
                    <a:ext uri="{9D8B030D-6E8A-4147-A177-3AD203B41FA5}">
                      <a16:colId xmlns:a16="http://schemas.microsoft.com/office/drawing/2014/main" val="4248650248"/>
                    </a:ext>
                  </a:extLst>
                </a:gridCol>
              </a:tblGrid>
              <a:tr h="283871">
                <a:tc>
                  <a:txBody>
                    <a:bodyPr/>
                    <a:lstStyle/>
                    <a:p>
                      <a:endParaRPr kumimoji="1" lang="ja-JP" altLang="en-US" dirty="0"/>
                    </a:p>
                  </a:txBody>
                  <a:tcPr/>
                </a:tc>
                <a:tc>
                  <a:txBody>
                    <a:bodyPr/>
                    <a:lstStyle/>
                    <a:p>
                      <a:pPr algn="ctr"/>
                      <a:r>
                        <a:rPr kumimoji="1" lang="en-US" altLang="ja-JP" dirty="0"/>
                        <a:t>March 9</a:t>
                      </a:r>
                      <a:r>
                        <a:rPr kumimoji="1" lang="en-US" altLang="ja-JP" baseline="30000" dirty="0"/>
                        <a:t>th</a:t>
                      </a:r>
                    </a:p>
                    <a:p>
                      <a:pPr algn="ctr"/>
                      <a:r>
                        <a:rPr kumimoji="1" lang="en-US" altLang="ja-JP" dirty="0"/>
                        <a:t>Tuesday</a:t>
                      </a:r>
                      <a:endParaRPr kumimoji="1" lang="ja-JP" altLang="en-US" dirty="0"/>
                    </a:p>
                  </a:txBody>
                  <a:tcPr anchor="ctr"/>
                </a:tc>
                <a:tc>
                  <a:txBody>
                    <a:bodyPr/>
                    <a:lstStyle/>
                    <a:p>
                      <a:pPr algn="ctr"/>
                      <a:r>
                        <a:rPr kumimoji="1" lang="en-US" altLang="ja-JP" dirty="0"/>
                        <a:t>March 10</a:t>
                      </a:r>
                      <a:r>
                        <a:rPr kumimoji="1" lang="en-US" altLang="ja-JP" baseline="30000" dirty="0"/>
                        <a:t>th</a:t>
                      </a:r>
                      <a:endParaRPr kumimoji="1" lang="en-US" altLang="ja-JP" dirty="0"/>
                    </a:p>
                    <a:p>
                      <a:pPr algn="ctr"/>
                      <a:r>
                        <a:rPr kumimoji="1" lang="en-US" altLang="ja-JP" dirty="0"/>
                        <a:t>Wednesday</a:t>
                      </a:r>
                      <a:endParaRPr kumimoji="1" lang="ja-JP" altLang="en-US" dirty="0"/>
                    </a:p>
                  </a:txBody>
                  <a:tcPr anchor="ctr"/>
                </a:tc>
                <a:tc>
                  <a:txBody>
                    <a:bodyPr/>
                    <a:lstStyle/>
                    <a:p>
                      <a:pPr algn="ctr"/>
                      <a:r>
                        <a:rPr kumimoji="1" lang="en-US" altLang="ja-JP" dirty="0"/>
                        <a:t>March 11</a:t>
                      </a:r>
                      <a:r>
                        <a:rPr kumimoji="1" lang="en-US" altLang="ja-JP" baseline="30000" dirty="0"/>
                        <a:t>th</a:t>
                      </a:r>
                      <a:endParaRPr kumimoji="1" lang="en-US" altLang="ja-JP" dirty="0"/>
                    </a:p>
                    <a:p>
                      <a:pPr algn="ctr"/>
                      <a:r>
                        <a:rPr kumimoji="1" lang="en-US" altLang="ja-JP" dirty="0"/>
                        <a:t>Thursday</a:t>
                      </a:r>
                      <a:endParaRPr kumimoji="1" lang="ja-JP" altLang="en-US" dirty="0"/>
                    </a:p>
                  </a:txBody>
                  <a:tcPr anchor="ctr"/>
                </a:tc>
                <a:tc>
                  <a:txBody>
                    <a:bodyPr/>
                    <a:lstStyle/>
                    <a:p>
                      <a:pPr algn="ctr"/>
                      <a:r>
                        <a:rPr kumimoji="1" lang="en-US" altLang="ja-JP" dirty="0"/>
                        <a:t>March 15</a:t>
                      </a:r>
                      <a:r>
                        <a:rPr kumimoji="1" lang="en-US" altLang="ja-JP" baseline="30000" dirty="0"/>
                        <a:t>th</a:t>
                      </a:r>
                      <a:endParaRPr kumimoji="1" lang="en-US" altLang="ja-JP" dirty="0"/>
                    </a:p>
                    <a:p>
                      <a:pPr algn="ctr"/>
                      <a:r>
                        <a:rPr kumimoji="1" lang="en-US" altLang="ja-JP" dirty="0"/>
                        <a:t>Monday</a:t>
                      </a:r>
                      <a:endParaRPr kumimoji="1" lang="ja-JP" altLang="en-US" dirty="0"/>
                    </a:p>
                  </a:txBody>
                  <a:tcPr anchor="ctr"/>
                </a:tc>
                <a:tc>
                  <a:txBody>
                    <a:bodyPr/>
                    <a:lstStyle/>
                    <a:p>
                      <a:pPr algn="ctr"/>
                      <a:r>
                        <a:rPr kumimoji="1" lang="en-US" altLang="ja-JP" dirty="0"/>
                        <a:t>March 17</a:t>
                      </a:r>
                      <a:r>
                        <a:rPr kumimoji="1" lang="en-US" altLang="ja-JP" baseline="30000" dirty="0"/>
                        <a:t>th</a:t>
                      </a:r>
                      <a:endParaRPr kumimoji="1" lang="en-US" altLang="ja-JP" dirty="0"/>
                    </a:p>
                    <a:p>
                      <a:pPr algn="ctr"/>
                      <a:r>
                        <a:rPr kumimoji="1" lang="en-US" altLang="ja-JP" dirty="0"/>
                        <a:t>Wednesday</a:t>
                      </a:r>
                      <a:endParaRPr kumimoji="1" lang="ja-JP" altLang="en-US" dirty="0"/>
                    </a:p>
                  </a:txBody>
                  <a:tcPr anchor="ctr"/>
                </a:tc>
                <a:extLst>
                  <a:ext uri="{0D108BD9-81ED-4DB2-BD59-A6C34878D82A}">
                    <a16:rowId xmlns:a16="http://schemas.microsoft.com/office/drawing/2014/main" val="10000"/>
                  </a:ext>
                </a:extLst>
              </a:tr>
              <a:tr h="709428">
                <a:tc>
                  <a:txBody>
                    <a:bodyPr/>
                    <a:lstStyle/>
                    <a:p>
                      <a:pPr algn="ctr"/>
                      <a:r>
                        <a:rPr kumimoji="1" lang="en-US" altLang="ja-JP" sz="1200" dirty="0"/>
                        <a:t>EST 9:00AM-11:00AM</a:t>
                      </a:r>
                    </a:p>
                    <a:p>
                      <a:pPr algn="ctr"/>
                      <a:r>
                        <a:rPr kumimoji="1" lang="en-US" altLang="ja-JP" sz="1200" dirty="0"/>
                        <a:t>JST  11PM-1AM</a:t>
                      </a:r>
                      <a:endParaRPr kumimoji="1" lang="ja-JP" altLang="en-US" sz="1200" dirty="0"/>
                    </a:p>
                  </a:txBody>
                  <a:tcPr anchor="ctr"/>
                </a:tc>
                <a:tc>
                  <a:txBody>
                    <a:bodyPr/>
                    <a:lstStyle/>
                    <a:p>
                      <a:pPr algn="ctr"/>
                      <a:r>
                        <a:rPr kumimoji="1" lang="en-US" altLang="ja-JP" sz="1600" dirty="0">
                          <a:solidFill>
                            <a:schemeClr val="tx1"/>
                          </a:solidFill>
                        </a:rPr>
                        <a:t>IEEE802.15 Opening Plenary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dirty="0">
                          <a:solidFill>
                            <a:schemeClr val="tx1"/>
                          </a:solidFill>
                        </a:rPr>
                        <a:t>EST 5:00PM-7:00PM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rgbClr val="FF0000"/>
                          </a:solidFill>
                        </a:rPr>
                        <a:t>Joint Session of IG-DEP and IG-NG-UWB</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u="none"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rPr>
                        <a:t>IEEE802.15 Closing Plenary</a:t>
                      </a:r>
                    </a:p>
                  </a:txBody>
                  <a:tcPr anchor="ctr"/>
                </a:tc>
                <a:extLst>
                  <a:ext uri="{0D108BD9-81ED-4DB2-BD59-A6C34878D82A}">
                    <a16:rowId xmlns:a16="http://schemas.microsoft.com/office/drawing/2014/main" val="10001"/>
                  </a:ext>
                </a:extLst>
              </a:tr>
              <a:tr h="709428">
                <a:tc>
                  <a:txBody>
                    <a:bodyPr/>
                    <a:lstStyle/>
                    <a:p>
                      <a:pPr algn="ctr"/>
                      <a:r>
                        <a:rPr kumimoji="1" lang="en-US" altLang="ja-JP" sz="1200" dirty="0"/>
                        <a:t>EST 7:00PM-9:00PM</a:t>
                      </a:r>
                    </a:p>
                    <a:p>
                      <a:pPr algn="ctr"/>
                      <a:r>
                        <a:rPr kumimoji="1" lang="en-US" altLang="ja-JP" sz="1200" dirty="0"/>
                        <a:t>JST  9:00AM-11:00AM +1 day</a:t>
                      </a:r>
                      <a:endParaRPr kumimoji="1" lang="ja-JP" altLang="en-US" sz="1200" dirty="0"/>
                    </a:p>
                  </a:txBody>
                  <a:tcPr anchor="ctr"/>
                </a:tc>
                <a:tc>
                  <a:txBody>
                    <a:bodyPr/>
                    <a:lstStyle/>
                    <a:p>
                      <a:pPr algn="ctr"/>
                      <a:endParaRPr kumimoji="1" lang="en-US" altLang="ja-JP"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IG-DEP1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solidFill>
                            <a:schemeClr val="tx1"/>
                          </a:solidFill>
                        </a:rPr>
                        <a:t>(March 11</a:t>
                      </a:r>
                      <a:r>
                        <a:rPr kumimoji="1" lang="en-US" altLang="ja-JP" sz="1600" baseline="30000" dirty="0">
                          <a:solidFill>
                            <a:schemeClr val="tx1"/>
                          </a:solidFill>
                        </a:rPr>
                        <a:t>th</a:t>
                      </a:r>
                      <a:r>
                        <a:rPr kumimoji="1" lang="en-US" altLang="ja-JP" sz="1600" dirty="0">
                          <a:solidFill>
                            <a:schemeClr val="tx1"/>
                          </a:solidFill>
                        </a:rPr>
                        <a:t>  JST)</a:t>
                      </a:r>
                    </a:p>
                  </a:txBody>
                  <a:tcPr anchor="ctr"/>
                </a:tc>
                <a:tc>
                  <a:txBody>
                    <a:bodyPr/>
                    <a:lstStyle/>
                    <a:p>
                      <a:pPr algn="ctr"/>
                      <a:r>
                        <a:rPr kumimoji="1" lang="en-US" altLang="ja-JP" sz="1600" dirty="0">
                          <a:solidFill>
                            <a:schemeClr val="tx1"/>
                          </a:solidFill>
                        </a:rPr>
                        <a:t>IG-DEP2</a:t>
                      </a:r>
                    </a:p>
                    <a:p>
                      <a:pPr algn="ctr"/>
                      <a:r>
                        <a:rPr kumimoji="1" lang="en-US" altLang="ja-JP" sz="1600" dirty="0">
                          <a:solidFill>
                            <a:schemeClr val="tx1"/>
                          </a:solidFill>
                        </a:rPr>
                        <a:t> (March 12</a:t>
                      </a:r>
                      <a:r>
                        <a:rPr kumimoji="1" lang="en-US" altLang="ja-JP" sz="1600" baseline="30000" dirty="0">
                          <a:solidFill>
                            <a:schemeClr val="tx1"/>
                          </a:solidFill>
                        </a:rPr>
                        <a:t>th </a:t>
                      </a:r>
                      <a:r>
                        <a:rPr kumimoji="1" lang="en-US" altLang="ja-JP" sz="1600" dirty="0">
                          <a:solidFill>
                            <a:schemeClr val="tx1"/>
                          </a:solidFill>
                        </a:rPr>
                        <a:t>JST)</a:t>
                      </a:r>
                      <a:endParaRPr kumimoji="1" lang="ja-JP" altLang="en-US" sz="160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rPr>
                        <a:t>IG-DEP 3</a:t>
                      </a:r>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u="none" dirty="0">
                          <a:solidFill>
                            <a:schemeClr val="tx1"/>
                          </a:solidFill>
                        </a:rPr>
                        <a:t>  (March 16</a:t>
                      </a:r>
                      <a:r>
                        <a:rPr kumimoji="1" lang="en-US" altLang="ja-JP" sz="1600" u="none" baseline="30000" dirty="0">
                          <a:solidFill>
                            <a:schemeClr val="tx1"/>
                          </a:solidFill>
                        </a:rPr>
                        <a:t>th</a:t>
                      </a:r>
                      <a:r>
                        <a:rPr kumimoji="1" lang="en-US" altLang="ja-JP" sz="1600" u="none" dirty="0">
                          <a:solidFill>
                            <a:schemeClr val="tx1"/>
                          </a:solidFill>
                        </a:rPr>
                        <a:t> JST)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en-US" altLang="ja-JP" u="none" dirty="0">
                        <a:solidFill>
                          <a:schemeClr val="tx1"/>
                        </a:solidFill>
                      </a:endParaRPr>
                    </a:p>
                  </a:txBody>
                  <a:tcPr anchor="ctr"/>
                </a:tc>
                <a:extLst>
                  <a:ext uri="{0D108BD9-81ED-4DB2-BD59-A6C34878D82A}">
                    <a16:rowId xmlns:a16="http://schemas.microsoft.com/office/drawing/2014/main" val="10002"/>
                  </a:ext>
                </a:extLst>
              </a:tr>
            </a:tbl>
          </a:graphicData>
        </a:graphic>
      </p:graphicFrame>
      <p:sp>
        <p:nvSpPr>
          <p:cNvPr id="2" name="テキスト ボックス 1">
            <a:extLst>
              <a:ext uri="{FF2B5EF4-FFF2-40B4-BE49-F238E27FC236}">
                <a16:creationId xmlns:a16="http://schemas.microsoft.com/office/drawing/2014/main" id="{ECD5403C-03D0-42A8-9EEE-DE2D9CBD7FD4}"/>
              </a:ext>
            </a:extLst>
          </p:cNvPr>
          <p:cNvSpPr txBox="1"/>
          <p:nvPr/>
        </p:nvSpPr>
        <p:spPr>
          <a:xfrm>
            <a:off x="5190049" y="6070102"/>
            <a:ext cx="3846447" cy="307777"/>
          </a:xfrm>
          <a:prstGeom prst="rect">
            <a:avLst/>
          </a:prstGeom>
          <a:noFill/>
        </p:spPr>
        <p:txBody>
          <a:bodyPr wrap="square" rtlCol="0">
            <a:spAutoFit/>
          </a:bodyPr>
          <a:lstStyle/>
          <a:p>
            <a:r>
              <a:rPr kumimoji="1" lang="en-US" altLang="ja-JP" sz="1400" dirty="0">
                <a:solidFill>
                  <a:srgbClr val="FF0000"/>
                </a:solidFill>
              </a:rPr>
              <a:t>Adjusted after Daylight Saving Time Change</a:t>
            </a:r>
            <a:endParaRPr kumimoji="1" lang="ja-JP" altLang="en-US" sz="1400" dirty="0">
              <a:solidFill>
                <a:srgbClr val="FF0000"/>
              </a:solidFill>
            </a:endParaRPr>
          </a:p>
        </p:txBody>
      </p:sp>
      <p:sp>
        <p:nvSpPr>
          <p:cNvPr id="4" name="Footer Placeholder 3">
            <a:extLst>
              <a:ext uri="{FF2B5EF4-FFF2-40B4-BE49-F238E27FC236}">
                <a16:creationId xmlns:a16="http://schemas.microsoft.com/office/drawing/2014/main" id="{0A05BA27-E14B-FB43-88A1-0AF49D84064F}"/>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36776981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4483" y="519862"/>
            <a:ext cx="7772400" cy="726976"/>
          </a:xfrm>
          <a:ln/>
        </p:spPr>
        <p:txBody>
          <a:bodyPr/>
          <a:lstStyle/>
          <a:p>
            <a:r>
              <a:rPr lang="en-US" altLang="ja-JP" sz="2800" b="1" dirty="0">
                <a:latin typeface="+mn-lt"/>
              </a:rPr>
              <a:t>Meeting Accomplishments</a:t>
            </a:r>
            <a:endParaRPr lang="ja-JP" altLang="ja-JP" sz="2800" b="1" dirty="0">
              <a:latin typeface="+mn-lt"/>
            </a:endParaRPr>
          </a:p>
        </p:txBody>
      </p:sp>
      <p:sp>
        <p:nvSpPr>
          <p:cNvPr id="6" name="スライド番号プレースホルダー 5"/>
          <p:cNvSpPr>
            <a:spLocks noGrp="1"/>
          </p:cNvSpPr>
          <p:nvPr>
            <p:ph type="sldNum" sz="quarter" idx="12"/>
          </p:nvPr>
        </p:nvSpPr>
        <p:spPr/>
        <p:txBody>
          <a:bodyPr/>
          <a:lstStyle/>
          <a:p>
            <a:r>
              <a:rPr lang="en-US" altLang="ja-JP" dirty="0"/>
              <a:t>Slide </a:t>
            </a:r>
            <a:fld id="{38E6254A-D985-444C-BBE9-59789D09939F}" type="slidenum">
              <a:rPr lang="en-US" altLang="ja-JP"/>
              <a:pPr/>
              <a:t>69</a:t>
            </a:fld>
            <a:endParaRPr lang="en-US" altLang="ja-JP" dirty="0"/>
          </a:p>
        </p:txBody>
      </p:sp>
      <p:sp>
        <p:nvSpPr>
          <p:cNvPr id="7" name="Rectangle 4">
            <a:extLst>
              <a:ext uri="{FF2B5EF4-FFF2-40B4-BE49-F238E27FC236}">
                <a16:creationId xmlns:a16="http://schemas.microsoft.com/office/drawing/2014/main" id="{2ADAFEFA-111D-418C-BAD5-A243D868A95A}"/>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2021</a:t>
            </a:r>
            <a:endParaRPr lang="en-US" altLang="ja-JP" dirty="0"/>
          </a:p>
        </p:txBody>
      </p:sp>
      <p:sp>
        <p:nvSpPr>
          <p:cNvPr id="8" name="Rectangle 3">
            <a:extLst>
              <a:ext uri="{FF2B5EF4-FFF2-40B4-BE49-F238E27FC236}">
                <a16:creationId xmlns:a16="http://schemas.microsoft.com/office/drawing/2014/main" id="{F85A58B9-0A6A-464B-972D-791D92883C07}"/>
              </a:ext>
            </a:extLst>
          </p:cNvPr>
          <p:cNvSpPr>
            <a:spLocks noGrp="1" noChangeArrowheads="1"/>
          </p:cNvSpPr>
          <p:nvPr>
            <p:ph idx="1"/>
          </p:nvPr>
        </p:nvSpPr>
        <p:spPr>
          <a:xfrm>
            <a:off x="107504" y="1113359"/>
            <a:ext cx="8928992" cy="5544616"/>
          </a:xfrm>
          <a:ln/>
        </p:spPr>
        <p:txBody>
          <a:bodyPr>
            <a:noAutofit/>
          </a:bodyPr>
          <a:lstStyle/>
          <a:p>
            <a:pPr>
              <a:lnSpc>
                <a:spcPts val="1500"/>
              </a:lnSpc>
            </a:pPr>
            <a:r>
              <a:rPr lang="en-US" altLang="ja-JP" sz="1600" dirty="0"/>
              <a:t>IG DEP opening report for March 2021 meeting                            doc.#15-21-0141-01-0dep</a:t>
            </a:r>
          </a:p>
          <a:p>
            <a:pPr>
              <a:lnSpc>
                <a:spcPts val="1500"/>
              </a:lnSpc>
            </a:pPr>
            <a:r>
              <a:rPr lang="en-US" altLang="ja-JP" sz="1600" dirty="0"/>
              <a:t>IG DEP Agenda of March Meeting in 2021                                    doc.#15-21-0142-04-0dep</a:t>
            </a:r>
          </a:p>
          <a:p>
            <a:pPr>
              <a:lnSpc>
                <a:spcPts val="1500"/>
              </a:lnSpc>
            </a:pPr>
            <a:r>
              <a:rPr lang="en-US" altLang="ja-JP" sz="1600" dirty="0"/>
              <a:t>Approve last meeting minutes: 15-21-0055-00-0dep-ig-dependability-January -2021 meeting-minutes</a:t>
            </a:r>
          </a:p>
          <a:p>
            <a:pPr>
              <a:lnSpc>
                <a:spcPts val="1500"/>
              </a:lnSpc>
            </a:pPr>
            <a:r>
              <a:rPr lang="en-US" altLang="ja-JP" sz="1600" dirty="0"/>
              <a:t>Presentation for review and update</a:t>
            </a:r>
          </a:p>
          <a:p>
            <a:pPr marL="800100" lvl="1">
              <a:lnSpc>
                <a:spcPts val="1500"/>
              </a:lnSpc>
              <a:spcBef>
                <a:spcPts val="0"/>
              </a:spcBef>
              <a:spcAft>
                <a:spcPts val="0"/>
              </a:spcAft>
              <a:buFont typeface="+mj-lt"/>
              <a:buAutoNum type="arabicPeriod"/>
              <a:defRPr/>
            </a:pPr>
            <a:r>
              <a:rPr lang="en-US" altLang="ja-JP" sz="1600" dirty="0">
                <a:cs typeface="Times New Roman" pitchFamily="18" charset="0"/>
              </a:rPr>
              <a:t>IG DEP Activity for Amendment of IEEE802.15.6 Wireless BAN with Enhanced Dependability                                                                          doc.#15-21-0023-00-0dep</a:t>
            </a:r>
          </a:p>
          <a:p>
            <a:pPr marL="514350" lvl="1" indent="0">
              <a:lnSpc>
                <a:spcPts val="1500"/>
              </a:lnSpc>
              <a:spcBef>
                <a:spcPts val="0"/>
              </a:spcBef>
              <a:spcAft>
                <a:spcPts val="0"/>
              </a:spcAft>
              <a:buNone/>
              <a:defRPr/>
            </a:pPr>
            <a:r>
              <a:rPr lang="en-US" altLang="ja-JP" sz="1600" dirty="0">
                <a:cs typeface="Times New Roman" pitchFamily="18" charset="0"/>
              </a:rPr>
              <a:t>2. Latest draft of PAR for amendment of IEEE802.15.6-2012 WBAN with Enhanced Dependability                                                                               doc.#15-21-0030-01-0dep</a:t>
            </a:r>
          </a:p>
          <a:p>
            <a:pPr marL="514350" lvl="1" indent="0">
              <a:lnSpc>
                <a:spcPts val="1500"/>
              </a:lnSpc>
              <a:spcBef>
                <a:spcPts val="0"/>
              </a:spcBef>
              <a:spcAft>
                <a:spcPts val="0"/>
              </a:spcAft>
              <a:buNone/>
              <a:defRPr/>
            </a:pPr>
            <a:r>
              <a:rPr lang="en-US" altLang="ja-JP" sz="1600" dirty="0">
                <a:cs typeface="Times New Roman" pitchFamily="18" charset="0"/>
              </a:rPr>
              <a:t>3. Latest draft of CSD for amendment of IEEE802.15.6-2012 WBAN with Enhanced Dependability                                                                               doc.#15-21-0088-00-0dep</a:t>
            </a:r>
          </a:p>
          <a:p>
            <a:pPr marL="514350" lvl="1" indent="0">
              <a:lnSpc>
                <a:spcPts val="1500"/>
              </a:lnSpc>
              <a:spcBef>
                <a:spcPts val="0"/>
              </a:spcBef>
              <a:spcAft>
                <a:spcPts val="0"/>
              </a:spcAft>
              <a:buNone/>
              <a:defRPr/>
            </a:pPr>
            <a:r>
              <a:rPr lang="en-US" altLang="ja-JP" sz="1600" dirty="0">
                <a:cs typeface="Times New Roman" pitchFamily="18" charset="0"/>
              </a:rPr>
              <a:t>4. Responses to EC's Comments in doc.#21-0138-00                 doc.#15-21-0154-00-0dep</a:t>
            </a:r>
          </a:p>
          <a:p>
            <a:pPr>
              <a:lnSpc>
                <a:spcPts val="1500"/>
              </a:lnSpc>
            </a:pPr>
            <a:r>
              <a:rPr lang="en-US" altLang="ja-JP" sz="1600" dirty="0">
                <a:solidFill>
                  <a:srgbClr val="FF0000"/>
                </a:solidFill>
              </a:rPr>
              <a:t>Discussion</a:t>
            </a:r>
          </a:p>
          <a:p>
            <a:pPr marL="804863" indent="-354013">
              <a:lnSpc>
                <a:spcPts val="1500"/>
              </a:lnSpc>
              <a:buAutoNum type="arabicParenBoth"/>
            </a:pPr>
            <a:r>
              <a:rPr lang="en-US" altLang="ja-JP" sz="1600" dirty="0">
                <a:solidFill>
                  <a:srgbClr val="FF0000"/>
                </a:solidFill>
              </a:rPr>
              <a:t>Responses to EC's Comments in doc.#21-0138-00                </a:t>
            </a:r>
            <a:r>
              <a:rPr lang="en-US" altLang="ja-JP" sz="1600" dirty="0"/>
              <a:t>doc.#15-21-0154-00-0dep</a:t>
            </a:r>
          </a:p>
          <a:p>
            <a:pPr marL="450850" indent="354013">
              <a:lnSpc>
                <a:spcPts val="1500"/>
              </a:lnSpc>
              <a:buAutoNum type="arabicParenBoth"/>
            </a:pPr>
            <a:r>
              <a:rPr lang="en-US" altLang="ja-JP" sz="1600" dirty="0">
                <a:solidFill>
                  <a:srgbClr val="FF0000"/>
                </a:solidFill>
              </a:rPr>
              <a:t>Solution for Harmonization between IG-DEP and IG-NG-UWB</a:t>
            </a:r>
          </a:p>
          <a:p>
            <a:pPr marL="450850" indent="0">
              <a:lnSpc>
                <a:spcPts val="1500"/>
              </a:lnSpc>
              <a:buNone/>
            </a:pPr>
            <a:r>
              <a:rPr lang="en-US" altLang="ja-JP" sz="1600" dirty="0"/>
              <a:t>                                                                                                      doc.#15-21-0153-00-0dep</a:t>
            </a:r>
          </a:p>
          <a:p>
            <a:pPr marL="450850" indent="0">
              <a:lnSpc>
                <a:spcPts val="1500"/>
              </a:lnSpc>
              <a:buNone/>
            </a:pPr>
            <a:r>
              <a:rPr lang="en-US" altLang="ja-JP" sz="1600" dirty="0">
                <a:solidFill>
                  <a:srgbClr val="FF0000"/>
                </a:solidFill>
              </a:rPr>
              <a:t>(3)   Invitation  of  Chair and  Vide Chair of IEEE802.1 to study TSN to refer for amendment of 15.6 MAC                                 </a:t>
            </a:r>
          </a:p>
          <a:p>
            <a:pPr marL="0" indent="355600">
              <a:lnSpc>
                <a:spcPts val="1500"/>
              </a:lnSpc>
            </a:pPr>
            <a:r>
              <a:rPr lang="en-US" altLang="ja-JP" sz="1600" dirty="0"/>
              <a:t>PAR and CSD</a:t>
            </a:r>
          </a:p>
          <a:p>
            <a:pPr marL="450850" indent="354013">
              <a:lnSpc>
                <a:spcPts val="1500"/>
              </a:lnSpc>
              <a:buAutoNum type="arabicParenBoth"/>
            </a:pPr>
            <a:r>
              <a:rPr lang="en-US" altLang="ja-JP" sz="1600" dirty="0"/>
              <a:t>IEEE802.15.6a PAR and CSD  draft                                       doc.#15-21—180-01-0dep</a:t>
            </a:r>
          </a:p>
          <a:p>
            <a:pPr marL="450850" indent="354013">
              <a:lnSpc>
                <a:spcPts val="1500"/>
              </a:lnSpc>
              <a:buAutoNum type="arabicParenBoth"/>
            </a:pPr>
            <a:r>
              <a:rPr lang="en-US" altLang="ja-JP" sz="1600" dirty="0"/>
              <a:t>Motion: that the 802.15 Working Group seeks approval from the 802 EC to form a study group in 802.15 to develop the PAR and CSD documents for SG15.6a, an amendment to IEEE Std 802.15.6 for enhanced dependability, and additionally authorize the 802.15 WG Chair to make any necessary changes to these docs required to support the submission.</a:t>
            </a:r>
          </a:p>
        </p:txBody>
      </p:sp>
      <p:sp>
        <p:nvSpPr>
          <p:cNvPr id="2" name="Footer Placeholder 1">
            <a:extLst>
              <a:ext uri="{FF2B5EF4-FFF2-40B4-BE49-F238E27FC236}">
                <a16:creationId xmlns:a16="http://schemas.microsoft.com/office/drawing/2014/main" id="{179E1F61-188A-D947-967C-CC692A7003EA}"/>
              </a:ext>
            </a:extLst>
          </p:cNvPr>
          <p:cNvSpPr>
            <a:spLocks noGrp="1"/>
          </p:cNvSpPr>
          <p:nvPr>
            <p:ph type="ftr" sz="quarter" idx="11"/>
          </p:nvPr>
        </p:nvSpPr>
        <p:spPr/>
        <p:txBody>
          <a:bodyPr/>
          <a:lstStyle/>
          <a:p>
            <a:pPr>
              <a:defRPr/>
            </a:pPr>
            <a:r>
              <a:rPr lang="en-US"/>
              <a:t>Pat Kinney, Kinney Consulting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3B0F-37FE-EE4B-A6FF-FF2CD1EC91A6}"/>
              </a:ext>
            </a:extLst>
          </p:cNvPr>
          <p:cNvSpPr>
            <a:spLocks noGrp="1"/>
          </p:cNvSpPr>
          <p:nvPr>
            <p:ph type="title"/>
          </p:nvPr>
        </p:nvSpPr>
        <p:spPr>
          <a:xfrm>
            <a:off x="685800" y="990600"/>
            <a:ext cx="7772400" cy="1219200"/>
          </a:xfrm>
        </p:spPr>
        <p:txBody>
          <a:bodyPr/>
          <a:lstStyle/>
          <a:p>
            <a:r>
              <a:rPr lang="en-US" dirty="0"/>
              <a:t>IEEE 802.15.4 2020 Cor1 Closing report</a:t>
            </a:r>
            <a:br>
              <a:rPr lang="en-US" dirty="0"/>
            </a:br>
            <a:r>
              <a:rPr lang="en-US" dirty="0"/>
              <a:t>March 17, 2020</a:t>
            </a:r>
          </a:p>
        </p:txBody>
      </p:sp>
      <p:sp>
        <p:nvSpPr>
          <p:cNvPr id="3" name="Date Placeholder 2">
            <a:extLst>
              <a:ext uri="{FF2B5EF4-FFF2-40B4-BE49-F238E27FC236}">
                <a16:creationId xmlns:a16="http://schemas.microsoft.com/office/drawing/2014/main" id="{80AD195D-B1B2-8D4A-831E-D7B260D8F2C2}"/>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426EE214-AA11-9940-B05E-3E5F50A57604}"/>
              </a:ext>
            </a:extLst>
          </p:cNvPr>
          <p:cNvSpPr>
            <a:spLocks noGrp="1"/>
          </p:cNvSpPr>
          <p:nvPr>
            <p:ph type="ftr" sz="quarter" idx="11"/>
          </p:nvPr>
        </p:nvSpPr>
        <p:spPr/>
        <p:txBody>
          <a:bodyPr/>
          <a:lstStyle/>
          <a:p>
            <a:pPr>
              <a:defRPr/>
            </a:pPr>
            <a:r>
              <a:rPr lang="en-US"/>
              <a:t>Pat Kinney, Kinney Consulting</a:t>
            </a:r>
          </a:p>
        </p:txBody>
      </p:sp>
      <p:sp>
        <p:nvSpPr>
          <p:cNvPr id="5" name="Slide Number Placeholder 4">
            <a:extLst>
              <a:ext uri="{FF2B5EF4-FFF2-40B4-BE49-F238E27FC236}">
                <a16:creationId xmlns:a16="http://schemas.microsoft.com/office/drawing/2014/main" id="{FC3FAB64-0248-0943-9804-BCF89B393FA6}"/>
              </a:ext>
            </a:extLst>
          </p:cNvPr>
          <p:cNvSpPr>
            <a:spLocks noGrp="1"/>
          </p:cNvSpPr>
          <p:nvPr>
            <p:ph type="sldNum" sz="quarter" idx="12"/>
          </p:nvPr>
        </p:nvSpPr>
        <p:spPr/>
        <p:txBody>
          <a:bodyPr/>
          <a:lstStyle/>
          <a:p>
            <a:pPr>
              <a:defRPr/>
            </a:pPr>
            <a:r>
              <a:rPr lang="en-US"/>
              <a:t>Slide </a:t>
            </a:r>
            <a:fld id="{7CD831EE-E1D4-4342-A1DB-C47C4AE14B77}" type="slidenum">
              <a:rPr lang="en-US" smtClean="0"/>
              <a:pPr>
                <a:defRPr/>
              </a:pPr>
              <a:t>7</a:t>
            </a:fld>
            <a:endParaRPr lang="en-US"/>
          </a:p>
        </p:txBody>
      </p:sp>
      <p:sp>
        <p:nvSpPr>
          <p:cNvPr id="6" name="Rectangle 5">
            <a:extLst>
              <a:ext uri="{FF2B5EF4-FFF2-40B4-BE49-F238E27FC236}">
                <a16:creationId xmlns:a16="http://schemas.microsoft.com/office/drawing/2014/main" id="{EFA48FD3-1394-A049-AA21-604424FECBBA}"/>
              </a:ext>
            </a:extLst>
          </p:cNvPr>
          <p:cNvSpPr/>
          <p:nvPr/>
        </p:nvSpPr>
        <p:spPr>
          <a:xfrm>
            <a:off x="912813" y="2971800"/>
            <a:ext cx="7924800" cy="1077218"/>
          </a:xfrm>
          <a:prstGeom prst="rect">
            <a:avLst/>
          </a:prstGeom>
        </p:spPr>
        <p:txBody>
          <a:bodyPr wrap="square">
            <a:spAutoFit/>
          </a:bodyPr>
          <a:lstStyle/>
          <a:p>
            <a:pPr algn="ctr"/>
            <a:r>
              <a:rPr lang="en-US" dirty="0"/>
              <a:t>Kunal Shah (Itron)</a:t>
            </a:r>
            <a:br>
              <a:rPr lang="en-US" dirty="0"/>
            </a:br>
            <a:r>
              <a:rPr lang="en-US" dirty="0"/>
              <a:t>IEEE 802.15.4 2020 Cor1 Chair</a:t>
            </a:r>
          </a:p>
        </p:txBody>
      </p:sp>
    </p:spTree>
    <p:extLst>
      <p:ext uri="{BB962C8B-B14F-4D97-AF65-F5344CB8AC3E}">
        <p14:creationId xmlns:p14="http://schemas.microsoft.com/office/powerpoint/2010/main" val="32769946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0843-58D5-4F47-9304-7465E6F5C466}"/>
              </a:ext>
            </a:extLst>
          </p:cNvPr>
          <p:cNvSpPr>
            <a:spLocks noGrp="1"/>
          </p:cNvSpPr>
          <p:nvPr>
            <p:ph type="title"/>
          </p:nvPr>
        </p:nvSpPr>
        <p:spPr>
          <a:xfrm>
            <a:off x="378739" y="698500"/>
            <a:ext cx="8386522" cy="1066800"/>
          </a:xfrm>
        </p:spPr>
        <p:txBody>
          <a:bodyPr/>
          <a:lstStyle/>
          <a:p>
            <a:r>
              <a:rPr lang="en-US" sz="2800" b="1" dirty="0"/>
              <a:t>Motion to request 802.15 WG approval to form Study Group “Enhanced Dependable BAN,”  SG15.6a </a:t>
            </a:r>
          </a:p>
        </p:txBody>
      </p:sp>
      <p:sp>
        <p:nvSpPr>
          <p:cNvPr id="3" name="Text Placeholder 2">
            <a:extLst>
              <a:ext uri="{FF2B5EF4-FFF2-40B4-BE49-F238E27FC236}">
                <a16:creationId xmlns:a16="http://schemas.microsoft.com/office/drawing/2014/main" id="{4E0E2FD5-B9BD-4E99-B5C8-28C65D92DE12}"/>
              </a:ext>
            </a:extLst>
          </p:cNvPr>
          <p:cNvSpPr>
            <a:spLocks noGrp="1"/>
          </p:cNvSpPr>
          <p:nvPr>
            <p:ph type="body" idx="1"/>
          </p:nvPr>
        </p:nvSpPr>
        <p:spPr>
          <a:xfrm>
            <a:off x="416838" y="1626095"/>
            <a:ext cx="8386523" cy="4343400"/>
          </a:xfrm>
        </p:spPr>
        <p:txBody>
          <a:bodyPr/>
          <a:lstStyle/>
          <a:p>
            <a:r>
              <a:rPr lang="en-US" sz="2400" dirty="0">
                <a:latin typeface="+mn-lt"/>
              </a:rPr>
              <a:t>Motion: that the 802.15 Working Group seeks approval from the 802 EC to form a study group in 802.15 to develop the PAR and CSD documents for SG15.6a, an amendment to IEEE Std 802.15.6 for enhanced dependability, and additionally authorize the 802.15 WG Chair to make any necessary changes to these docs required to support the submission.</a:t>
            </a:r>
          </a:p>
          <a:p>
            <a:r>
              <a:rPr lang="en-US" sz="2400" dirty="0">
                <a:latin typeface="+mn-lt"/>
              </a:rPr>
              <a:t>Moved: </a:t>
            </a:r>
            <a:r>
              <a:rPr lang="en-US" sz="2400" dirty="0">
                <a:solidFill>
                  <a:schemeClr val="dk2"/>
                </a:solidFill>
                <a:ea typeface="Times New Roman"/>
                <a:cs typeface="Times New Roman"/>
                <a:sym typeface="Times New Roman"/>
              </a:rPr>
              <a:t>Ryuji Kohno</a:t>
            </a:r>
            <a:r>
              <a:rPr lang="en-US" sz="2400" dirty="0">
                <a:ea typeface="Times New Roman"/>
              </a:rPr>
              <a:t>    </a:t>
            </a:r>
            <a:r>
              <a:rPr lang="en-US" sz="2400" dirty="0">
                <a:latin typeface="+mn-lt"/>
              </a:rPr>
              <a:t>Seconded:    </a:t>
            </a:r>
            <a:r>
              <a:rPr lang="en-US" altLang="ja-JP" sz="2400" dirty="0" err="1">
                <a:latin typeface="+mn-lt"/>
              </a:rPr>
              <a:t>Iwao</a:t>
            </a:r>
            <a:r>
              <a:rPr lang="en-US" altLang="ja-JP" sz="2400" dirty="0">
                <a:latin typeface="+mn-lt"/>
              </a:rPr>
              <a:t> </a:t>
            </a:r>
            <a:r>
              <a:rPr lang="en-US" altLang="ja-JP" sz="2400" dirty="0" err="1">
                <a:latin typeface="+mn-lt"/>
              </a:rPr>
              <a:t>Hosako</a:t>
            </a:r>
            <a:r>
              <a:rPr lang="en-US" altLang="ja-JP" sz="2400" dirty="0">
                <a:latin typeface="+mn-lt"/>
              </a:rPr>
              <a:t>(NICT)</a:t>
            </a:r>
            <a:r>
              <a:rPr lang="en-US" sz="2400" dirty="0">
                <a:latin typeface="+mn-lt"/>
              </a:rPr>
              <a:t>        </a:t>
            </a:r>
          </a:p>
          <a:p>
            <a:pPr lvl="1"/>
            <a:r>
              <a:rPr lang="en-US" sz="2000" dirty="0">
                <a:latin typeface="+mn-lt"/>
              </a:rPr>
              <a:t>In favor: </a:t>
            </a:r>
            <a:r>
              <a:rPr lang="en-US" altLang="ja-JP" sz="2000" dirty="0">
                <a:latin typeface="+mn-lt"/>
              </a:rPr>
              <a:t>35</a:t>
            </a:r>
            <a:endParaRPr lang="en-US" sz="2000" dirty="0">
              <a:latin typeface="+mn-lt"/>
            </a:endParaRPr>
          </a:p>
          <a:p>
            <a:pPr lvl="1"/>
            <a:r>
              <a:rPr lang="en-US" sz="2000" dirty="0">
                <a:latin typeface="+mn-lt"/>
              </a:rPr>
              <a:t>Oppose: </a:t>
            </a:r>
            <a:r>
              <a:rPr lang="en-US" altLang="ja-JP" sz="2000" dirty="0">
                <a:latin typeface="+mn-lt"/>
              </a:rPr>
              <a:t>1</a:t>
            </a:r>
            <a:endParaRPr lang="en-US" sz="2000" dirty="0">
              <a:latin typeface="+mn-lt"/>
            </a:endParaRPr>
          </a:p>
          <a:p>
            <a:pPr lvl="1"/>
            <a:r>
              <a:rPr lang="en-US" sz="2000" dirty="0">
                <a:latin typeface="+mn-lt"/>
              </a:rPr>
              <a:t>Abstain: </a:t>
            </a:r>
            <a:r>
              <a:rPr lang="en-US" altLang="ja-JP" sz="2000" dirty="0">
                <a:latin typeface="+mn-lt"/>
              </a:rPr>
              <a:t>5</a:t>
            </a:r>
            <a:endParaRPr lang="en-US" sz="2000" dirty="0">
              <a:latin typeface="+mn-lt"/>
            </a:endParaRPr>
          </a:p>
          <a:p>
            <a:r>
              <a:rPr lang="en-US" sz="2400" dirty="0">
                <a:latin typeface="+mn-lt"/>
              </a:rPr>
              <a:t>Motion </a:t>
            </a:r>
            <a:r>
              <a:rPr lang="en-US" altLang="ja-JP" sz="2400" dirty="0">
                <a:latin typeface="+mn-lt"/>
              </a:rPr>
              <a:t>carries.</a:t>
            </a:r>
            <a:endParaRPr lang="en-US" sz="2400" dirty="0">
              <a:latin typeface="+mn-lt"/>
            </a:endParaRPr>
          </a:p>
          <a:p>
            <a:endParaRPr lang="en-US" sz="2400" dirty="0">
              <a:latin typeface="+mn-lt"/>
            </a:endParaRPr>
          </a:p>
        </p:txBody>
      </p:sp>
      <p:sp>
        <p:nvSpPr>
          <p:cNvPr id="4" name="Date Placeholder 3">
            <a:extLst>
              <a:ext uri="{FF2B5EF4-FFF2-40B4-BE49-F238E27FC236}">
                <a16:creationId xmlns:a16="http://schemas.microsoft.com/office/drawing/2014/main" id="{EFC9512C-7FDA-4DF6-A849-0962BC06039C}"/>
              </a:ext>
            </a:extLst>
          </p:cNvPr>
          <p:cNvSpPr>
            <a:spLocks noGrp="1"/>
          </p:cNvSpPr>
          <p:nvPr>
            <p:ph type="dt" idx="10"/>
          </p:nvPr>
        </p:nvSpPr>
        <p:spPr/>
        <p:txBody>
          <a:bodyPr/>
          <a:lstStyle/>
          <a:p>
            <a:r>
              <a:rPr lang="en-US" altLang="ja-JP"/>
              <a:t>March 2021</a:t>
            </a:r>
            <a:endParaRPr lang="en-US" dirty="0"/>
          </a:p>
        </p:txBody>
      </p:sp>
      <p:sp>
        <p:nvSpPr>
          <p:cNvPr id="6" name="Slide Number Placeholder 5">
            <a:extLst>
              <a:ext uri="{FF2B5EF4-FFF2-40B4-BE49-F238E27FC236}">
                <a16:creationId xmlns:a16="http://schemas.microsoft.com/office/drawing/2014/main" id="{55DA1E91-5CFC-45FC-9A79-1E16541754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70</a:t>
            </a:fld>
            <a:endParaRPr dirty="0"/>
          </a:p>
        </p:txBody>
      </p:sp>
      <p:sp>
        <p:nvSpPr>
          <p:cNvPr id="5" name="Footer Placeholder 4">
            <a:extLst>
              <a:ext uri="{FF2B5EF4-FFF2-40B4-BE49-F238E27FC236}">
                <a16:creationId xmlns:a16="http://schemas.microsoft.com/office/drawing/2014/main" id="{E2367132-757A-E443-9307-4C9FDEC90BF4}"/>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38703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343879" y="1417880"/>
            <a:ext cx="8625949" cy="4601919"/>
          </a:xfrm>
        </p:spPr>
        <p:txBody>
          <a:bodyPr/>
          <a:lstStyle/>
          <a:p>
            <a:pPr marL="0" indent="0">
              <a:buNone/>
            </a:pPr>
            <a:r>
              <a:rPr lang="is-IS" altLang="ja-JP" sz="1800" dirty="0"/>
              <a:t>IG DEP opening report for March 2021 meeting                      15-21-0141-01-0dep</a:t>
            </a:r>
          </a:p>
          <a:p>
            <a:pPr marL="0" indent="0">
              <a:buNone/>
            </a:pPr>
            <a:r>
              <a:rPr lang="is-IS" altLang="ja-JP" sz="1800" dirty="0"/>
              <a:t>IG DEP Agenda of March Meeting in 2021                              15-21-0142-04-0dep</a:t>
            </a:r>
          </a:p>
          <a:p>
            <a:pPr marL="0" indent="0">
              <a:buNone/>
            </a:pPr>
            <a:r>
              <a:rPr lang="is-IS" altLang="ja-JP" sz="1800" dirty="0"/>
              <a:t>IG DEP Activity for Amendment of IEEE802.15.6 Wireless BAN with Enhanced Dependability                                                                           15-21-0023-00-0dep</a:t>
            </a:r>
          </a:p>
          <a:p>
            <a:pPr marL="0" indent="0">
              <a:buNone/>
            </a:pPr>
            <a:r>
              <a:rPr lang="is-IS" altLang="ja-JP" sz="1800" dirty="0"/>
              <a:t>Latest draft of PAR for amendment of IEEE802.15.6-2012 WBAN with Enhanced Dependability                                                                           15-21-0030-01-0dep</a:t>
            </a:r>
          </a:p>
          <a:p>
            <a:pPr marL="0" indent="0">
              <a:buNone/>
            </a:pPr>
            <a:r>
              <a:rPr lang="is-IS" altLang="ja-JP" sz="1800" dirty="0"/>
              <a:t>Latest draft of CSD for amendment of IEEE802.15.6-2012 WBAN with Enhanced Dependability                                                                            15-21-0088-00-0dep</a:t>
            </a:r>
          </a:p>
          <a:p>
            <a:pPr marL="0" indent="0">
              <a:buNone/>
            </a:pPr>
            <a:r>
              <a:rPr lang="is-IS" altLang="ja-JP" sz="1800" dirty="0"/>
              <a:t>Responses to EC's Comments in doc.#21-0138-00                 15-21-0154-00-0dep</a:t>
            </a:r>
          </a:p>
          <a:p>
            <a:pPr marL="0" indent="0">
              <a:buNone/>
            </a:pPr>
            <a:r>
              <a:rPr lang="is-IS" altLang="ja-JP" sz="1800" dirty="0"/>
              <a:t>Solution for Harmonization between IG-DEP and IG-NG-UWB 15-21-0153-00-0dep</a:t>
            </a:r>
          </a:p>
          <a:p>
            <a:pPr marL="0" indent="0">
              <a:buNone/>
            </a:pPr>
            <a:r>
              <a:rPr lang="is-IS" altLang="ja-JP" sz="1800" dirty="0"/>
              <a:t>IEEE802.15.6a PAR and CSD  draft                                          15-21-0180-01-0dep</a:t>
            </a:r>
          </a:p>
          <a:p>
            <a:pPr marL="0" indent="0">
              <a:buNone/>
            </a:pPr>
            <a:r>
              <a:rPr lang="en-US" altLang="ja-JP" sz="1800" dirty="0"/>
              <a:t>IG DEP Meeting Minutes for March 2021                                   15-21-0190-00-0dep</a:t>
            </a:r>
          </a:p>
          <a:p>
            <a:pPr marL="0" indent="0">
              <a:buNone/>
            </a:pPr>
            <a:r>
              <a:rPr lang="en-US" altLang="ja-JP" sz="1800" dirty="0"/>
              <a:t>IG DEP Closing Report if March 2021                                        15-21-0189-00-0dep</a:t>
            </a:r>
          </a:p>
          <a:p>
            <a:pPr marL="0" indent="0">
              <a:buNone/>
            </a:pPr>
            <a:r>
              <a:rPr lang="en-US" altLang="ja-JP" sz="1800" dirty="0"/>
              <a:t> </a:t>
            </a:r>
          </a:p>
          <a:p>
            <a:pPr marL="0" indent="0">
              <a:lnSpc>
                <a:spcPts val="1600"/>
              </a:lnSpc>
              <a:buNone/>
            </a:pPr>
            <a:endParaRPr lang="fi-FI" altLang="ja-JP" sz="1800" dirty="0"/>
          </a:p>
          <a:p>
            <a:pPr marL="0" indent="0">
              <a:lnSpc>
                <a:spcPts val="1600"/>
              </a:lnSpc>
              <a:buNone/>
            </a:pPr>
            <a:r>
              <a:rPr lang="fi-FI" altLang="ja-JP" sz="1600" dirty="0"/>
              <a:t>			           </a:t>
            </a:r>
            <a:endParaRPr kumimoji="1" lang="ja-JP" altLang="en-US" sz="1600" dirty="0"/>
          </a:p>
        </p:txBody>
      </p:sp>
      <p:sp>
        <p:nvSpPr>
          <p:cNvPr id="3" name="タイトル 2"/>
          <p:cNvSpPr>
            <a:spLocks noGrp="1"/>
          </p:cNvSpPr>
          <p:nvPr>
            <p:ph type="title"/>
          </p:nvPr>
        </p:nvSpPr>
        <p:spPr>
          <a:xfrm>
            <a:off x="611560" y="681766"/>
            <a:ext cx="7727370" cy="648073"/>
          </a:xfrm>
        </p:spPr>
        <p:txBody>
          <a:bodyPr/>
          <a:lstStyle/>
          <a:p>
            <a:r>
              <a:rPr lang="en-US" altLang="ja-JP" b="1" dirty="0">
                <a:latin typeface="+mn-lt"/>
              </a:rPr>
              <a:t>Contributions</a:t>
            </a:r>
            <a:endParaRPr kumimoji="1" lang="ja-JP" altLang="en-US" b="1" dirty="0">
              <a:latin typeface="+mn-lt"/>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71</a:t>
            </a:fld>
            <a:endParaRPr lang="en-US" altLang="ja-JP" dirty="0"/>
          </a:p>
        </p:txBody>
      </p:sp>
      <p:sp>
        <p:nvSpPr>
          <p:cNvPr id="7"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2021</a:t>
            </a:r>
            <a:endParaRPr lang="en-US" altLang="ja-JP" dirty="0"/>
          </a:p>
        </p:txBody>
      </p:sp>
      <p:sp>
        <p:nvSpPr>
          <p:cNvPr id="4" name="Footer Placeholder 3">
            <a:extLst>
              <a:ext uri="{FF2B5EF4-FFF2-40B4-BE49-F238E27FC236}">
                <a16:creationId xmlns:a16="http://schemas.microsoft.com/office/drawing/2014/main" id="{7A45963F-FF5F-6149-B1B1-14284332948F}"/>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20542669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529389" y="1934678"/>
            <a:ext cx="8435100" cy="4389120"/>
          </a:xfrm>
        </p:spPr>
        <p:txBody>
          <a:bodyPr/>
          <a:lstStyle/>
          <a:p>
            <a:pPr marL="514350" indent="-514350">
              <a:buFont typeface="+mj-lt"/>
              <a:buAutoNum type="arabicPeriod"/>
            </a:pPr>
            <a:r>
              <a:rPr kumimoji="1" lang="en-US" altLang="ja-JP" sz="2400" dirty="0"/>
              <a:t>Chair;                      Ryuji Kohno, YNU/CWC </a:t>
            </a:r>
            <a:r>
              <a:rPr kumimoji="1" lang="en-US" altLang="ja-JP" sz="2400" dirty="0" err="1"/>
              <a:t>UofOulu</a:t>
            </a:r>
            <a:endParaRPr kumimoji="1" lang="en-US" altLang="ja-JP" sz="2400" dirty="0"/>
          </a:p>
          <a:p>
            <a:pPr marL="0" indent="0">
              <a:buNone/>
            </a:pPr>
            <a:r>
              <a:rPr lang="en-US" altLang="ja-JP" sz="2400" dirty="0"/>
              <a:t>      kohno@ynu.ac.jp</a:t>
            </a:r>
            <a:endParaRPr kumimoji="1" lang="en-US" altLang="ja-JP" sz="2400" dirty="0"/>
          </a:p>
          <a:p>
            <a:pPr marL="514350" indent="-514350">
              <a:buAutoNum type="arabicPeriod" startAt="2"/>
            </a:pPr>
            <a:r>
              <a:rPr lang="en-US" altLang="ja-JP" sz="2400" dirty="0"/>
              <a:t>Acting Vice-Chair;   Marco Hernandez, YNU</a:t>
            </a:r>
          </a:p>
          <a:p>
            <a:pPr marL="0" indent="0">
              <a:buNone/>
            </a:pPr>
            <a:r>
              <a:rPr lang="en-US" altLang="ja-JP" sz="2400" dirty="0"/>
              <a:t>      Marco.Hernandez@ieee.org</a:t>
            </a:r>
          </a:p>
          <a:p>
            <a:pPr marL="0" indent="0">
              <a:buNone/>
            </a:pPr>
            <a:r>
              <a:rPr lang="en-US" altLang="ja-JP" sz="2400" dirty="0"/>
              <a:t>3.  Acting Secretary;      Takumi Kobayashi, YNU/TCU</a:t>
            </a:r>
          </a:p>
          <a:p>
            <a:pPr marL="0" indent="0">
              <a:buNone/>
            </a:pPr>
            <a:r>
              <a:rPr kumimoji="1" lang="en-US" altLang="ja-JP" sz="2400" dirty="0"/>
              <a:t> </a:t>
            </a:r>
            <a:r>
              <a:rPr lang="en-US" altLang="ja-JP" sz="2400" dirty="0"/>
              <a:t>     kobayashi-takumi-ch@ynu.ac.jp</a:t>
            </a:r>
          </a:p>
          <a:p>
            <a:pPr marL="514350" indent="-514350">
              <a:buAutoNum type="arabicPeriod" startAt="4"/>
            </a:pPr>
            <a:r>
              <a:rPr kumimoji="1" lang="en-US" altLang="ja-JP" sz="2400" dirty="0"/>
              <a:t>Acting Technical Editor;  </a:t>
            </a:r>
            <a:r>
              <a:rPr lang="en-US" altLang="ja-JP" sz="2400" dirty="0"/>
              <a:t>   </a:t>
            </a:r>
            <a:r>
              <a:rPr lang="en-US" altLang="ja-JP" sz="2400" dirty="0" err="1"/>
              <a:t>Minsoo</a:t>
            </a:r>
            <a:r>
              <a:rPr lang="en-US" altLang="ja-JP" sz="2400" dirty="0"/>
              <a:t> Kim, YNU</a:t>
            </a:r>
          </a:p>
          <a:p>
            <a:pPr marL="0" indent="0">
              <a:buNone/>
            </a:pPr>
            <a:r>
              <a:rPr kumimoji="1" lang="en-US" altLang="ja-JP" sz="2400" dirty="0"/>
              <a:t>       minsoo@minsookim.com</a:t>
            </a:r>
            <a:endParaRPr kumimoji="1" lang="ja-JP" altLang="en-US" sz="2400" dirty="0"/>
          </a:p>
        </p:txBody>
      </p:sp>
      <p:sp>
        <p:nvSpPr>
          <p:cNvPr id="3" name="タイトル 2"/>
          <p:cNvSpPr>
            <a:spLocks noGrp="1"/>
          </p:cNvSpPr>
          <p:nvPr>
            <p:ph type="title"/>
          </p:nvPr>
        </p:nvSpPr>
        <p:spPr>
          <a:xfrm>
            <a:off x="685800" y="849430"/>
            <a:ext cx="7772400" cy="595929"/>
          </a:xfrm>
        </p:spPr>
        <p:txBody>
          <a:bodyPr/>
          <a:lstStyle/>
          <a:p>
            <a:r>
              <a:rPr lang="en-US" altLang="ja-JP" b="1" dirty="0">
                <a:solidFill>
                  <a:schemeClr val="tx1"/>
                </a:solidFill>
              </a:rPr>
              <a:t>Contacts and Conference call</a:t>
            </a:r>
            <a:endParaRPr kumimoji="1" lang="ja-JP" altLang="en-US" b="1" dirty="0">
              <a:solidFill>
                <a:schemeClr val="tx1"/>
              </a:solidFill>
            </a:endParaRPr>
          </a:p>
        </p:txBody>
      </p:sp>
      <p:sp>
        <p:nvSpPr>
          <p:cNvPr id="5" name="スライド番号プレースホルダー 4"/>
          <p:cNvSpPr>
            <a:spLocks noGrp="1"/>
          </p:cNvSpPr>
          <p:nvPr>
            <p:ph type="sldNum" sz="quarter" idx="12"/>
          </p:nvPr>
        </p:nvSpPr>
        <p:spPr/>
        <p:txBody>
          <a:bodyPr/>
          <a:lstStyle/>
          <a:p>
            <a:r>
              <a:rPr lang="en-US" altLang="ja-JP" dirty="0"/>
              <a:t>Slide </a:t>
            </a:r>
            <a:fld id="{17C47D4F-CAA3-4307-B0EF-8C4B3E0CF21D}" type="slidenum">
              <a:rPr lang="en-US" altLang="ja-JP" smtClean="0"/>
              <a:pPr/>
              <a:t>72</a:t>
            </a:fld>
            <a:endParaRPr lang="en-US" altLang="ja-JP" dirty="0"/>
          </a:p>
        </p:txBody>
      </p:sp>
      <p:sp>
        <p:nvSpPr>
          <p:cNvPr id="8" name="Rectangle 4">
            <a:extLst>
              <a:ext uri="{FF2B5EF4-FFF2-40B4-BE49-F238E27FC236}">
                <a16:creationId xmlns:a16="http://schemas.microsoft.com/office/drawing/2014/main" id="{2086157E-EBA1-4CFB-991F-945855B0B2EB}"/>
              </a:ext>
            </a:extLst>
          </p:cNvPr>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marL="0" algn="l" defTabSz="457200" rtl="0" eaLnBrk="1" latinLnBrk="0" hangingPunct="1">
              <a:defRPr sz="1400" b="1" kern="1200">
                <a:solidFill>
                  <a:schemeClr val="tx1"/>
                </a:solidFill>
                <a:latin typeface="+mn-lt"/>
                <a:ea typeface="ＭＳ Ｐゴシック"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ja-JP"/>
              <a:t>March 2021</a:t>
            </a:r>
            <a:endParaRPr lang="en-US" altLang="ja-JP" dirty="0"/>
          </a:p>
        </p:txBody>
      </p:sp>
      <p:sp>
        <p:nvSpPr>
          <p:cNvPr id="4" name="Footer Placeholder 3">
            <a:extLst>
              <a:ext uri="{FF2B5EF4-FFF2-40B4-BE49-F238E27FC236}">
                <a16:creationId xmlns:a16="http://schemas.microsoft.com/office/drawing/2014/main" id="{55486D6C-EC80-1049-BF8C-FF123D3EA78E}"/>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19684196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CustomShape 1"/>
          <p:cNvSpPr/>
          <p:nvPr/>
        </p:nvSpPr>
        <p:spPr>
          <a:xfrm>
            <a:off x="457200" y="273600"/>
            <a:ext cx="8224200" cy="1139760"/>
          </a:xfrm>
          <a:prstGeom prst="rect">
            <a:avLst/>
          </a:prstGeom>
          <a:noFill/>
          <a:ln>
            <a:noFill/>
          </a:ln>
        </p:spPr>
        <p:style>
          <a:lnRef idx="0">
            <a:scrgbClr r="0" g="0" b="0"/>
          </a:lnRef>
          <a:fillRef idx="0">
            <a:scrgbClr r="0" g="0" b="0"/>
          </a:fillRef>
          <a:effectRef idx="0">
            <a:scrgbClr r="0" g="0" b="0"/>
          </a:effectRef>
          <a:fontRef idx="minor"/>
        </p:style>
      </p:sp>
      <p:sp>
        <p:nvSpPr>
          <p:cNvPr id="140" name="CustomShape 2"/>
          <p:cNvSpPr/>
          <p:nvPr/>
        </p:nvSpPr>
        <p:spPr>
          <a:xfrm>
            <a:off x="457200" y="2607195"/>
            <a:ext cx="8224200" cy="196977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spAutoFit/>
          </a:bodyPr>
          <a:lstStyle/>
          <a:p>
            <a:pPr algn="ctr">
              <a:lnSpc>
                <a:spcPct val="100000"/>
              </a:lnSpc>
            </a:pPr>
            <a:r>
              <a:rPr lang="en-US" sz="3200" b="0" strike="noStrike" spc="-1" dirty="0">
                <a:solidFill>
                  <a:srgbClr val="000000"/>
                </a:solidFill>
                <a:latin typeface="Arial"/>
                <a:ea typeface="DejaVu Sans"/>
              </a:rPr>
              <a:t>Closing report for IG UWB-NG</a:t>
            </a:r>
            <a:endParaRPr lang="en-US" sz="3200" b="0" strike="noStrike" spc="-1" dirty="0">
              <a:latin typeface="Arial"/>
            </a:endParaRPr>
          </a:p>
          <a:p>
            <a:pPr algn="ctr">
              <a:lnSpc>
                <a:spcPct val="100000"/>
              </a:lnSpc>
            </a:pPr>
            <a:endParaRPr lang="en-US" sz="3200" b="0" strike="noStrike" spc="-1" dirty="0">
              <a:latin typeface="Arial"/>
            </a:endParaRPr>
          </a:p>
          <a:p>
            <a:pPr algn="ctr">
              <a:lnSpc>
                <a:spcPct val="100000"/>
              </a:lnSpc>
            </a:pPr>
            <a:r>
              <a:rPr lang="en-US" sz="3200" b="0" strike="noStrike" spc="-1" dirty="0">
                <a:solidFill>
                  <a:srgbClr val="000000"/>
                </a:solidFill>
                <a:latin typeface="Arial"/>
                <a:ea typeface="DejaVu Sans"/>
              </a:rPr>
              <a:t>March 17, 2021</a:t>
            </a:r>
            <a:endParaRPr lang="en-US" sz="3200" b="0" strike="noStrike" spc="-1" dirty="0">
              <a:latin typeface="Arial"/>
            </a:endParaRPr>
          </a:p>
          <a:p>
            <a:pPr algn="ctr">
              <a:lnSpc>
                <a:spcPct val="100000"/>
              </a:lnSpc>
            </a:pPr>
            <a:r>
              <a:rPr lang="en-US" spc="-1" dirty="0">
                <a:solidFill>
                  <a:srgbClr val="000000"/>
                </a:solidFill>
                <a:latin typeface="Arial"/>
                <a:ea typeface="DejaVu Sans"/>
              </a:rPr>
              <a:t>Ben Rolfe</a:t>
            </a:r>
            <a:endParaRPr lang="en-US" sz="3200" b="0" strike="noStrike" spc="-1" dirty="0">
              <a:solidFill>
                <a:srgbClr val="000000"/>
              </a:solidFill>
              <a:latin typeface="Arial"/>
              <a:ea typeface="DejaVu Sans"/>
            </a:endParaRPr>
          </a:p>
        </p:txBody>
      </p:sp>
      <p:sp>
        <p:nvSpPr>
          <p:cNvPr id="2" name="Date Placeholder 1">
            <a:extLst>
              <a:ext uri="{FF2B5EF4-FFF2-40B4-BE49-F238E27FC236}">
                <a16:creationId xmlns:a16="http://schemas.microsoft.com/office/drawing/2014/main" id="{164F05D1-EEE1-4044-B813-E59355FECFF7}"/>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9C953728-7AEA-C74A-89D4-0AED6B2C566F}"/>
              </a:ext>
            </a:extLst>
          </p:cNvPr>
          <p:cNvSpPr>
            <a:spLocks noGrp="1"/>
          </p:cNvSpPr>
          <p:nvPr>
            <p:ph type="ftr" sz="quarter" idx="11"/>
          </p:nvPr>
        </p:nvSpPr>
        <p:spPr/>
        <p:txBody>
          <a:bodyPr/>
          <a:lstStyle/>
          <a:p>
            <a:pPr>
              <a:defRPr/>
            </a:pPr>
            <a:r>
              <a:rPr lang="en-US"/>
              <a:t>Pat Kinney, Kinney Consulting</a:t>
            </a:r>
          </a:p>
        </p:txBody>
      </p:sp>
      <p:sp>
        <p:nvSpPr>
          <p:cNvPr id="4" name="Slide Number Placeholder 3">
            <a:extLst>
              <a:ext uri="{FF2B5EF4-FFF2-40B4-BE49-F238E27FC236}">
                <a16:creationId xmlns:a16="http://schemas.microsoft.com/office/drawing/2014/main" id="{D286C3A7-8866-0E47-A3D9-00BC03A30BED}"/>
              </a:ext>
            </a:extLst>
          </p:cNvPr>
          <p:cNvSpPr>
            <a:spLocks noGrp="1"/>
          </p:cNvSpPr>
          <p:nvPr>
            <p:ph type="sldNum" sz="quarter" idx="12"/>
          </p:nvPr>
        </p:nvSpPr>
        <p:spPr/>
        <p:txBody>
          <a:bodyPr/>
          <a:lstStyle/>
          <a:p>
            <a:pPr>
              <a:defRPr/>
            </a:pPr>
            <a:r>
              <a:rPr lang="en-US"/>
              <a:t>Slide </a:t>
            </a:r>
            <a:fld id="{1C2B8106-88DD-4C4A-A317-11679D01BABD}" type="slidenum">
              <a:rPr lang="en-US" smtClean="0"/>
              <a:pPr>
                <a:defRPr/>
              </a:pPr>
              <a:t>73</a:t>
            </a:fld>
            <a:endParaRPr lang="en-US"/>
          </a:p>
        </p:txBody>
      </p:sp>
    </p:spTree>
    <p:extLst>
      <p:ext uri="{BB962C8B-B14F-4D97-AF65-F5344CB8AC3E}">
        <p14:creationId xmlns:p14="http://schemas.microsoft.com/office/powerpoint/2010/main" val="300469205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Summary</a:t>
            </a:r>
          </a:p>
        </p:txBody>
      </p:sp>
      <p:sp>
        <p:nvSpPr>
          <p:cNvPr id="4" name="Text Placeholder 3">
            <a:extLst>
              <a:ext uri="{FF2B5EF4-FFF2-40B4-BE49-F238E27FC236}">
                <a16:creationId xmlns:a16="http://schemas.microsoft.com/office/drawing/2014/main" id="{40CD015A-3465-4AB7-A803-01610870CF0E}"/>
              </a:ext>
            </a:extLst>
          </p:cNvPr>
          <p:cNvSpPr>
            <a:spLocks noGrp="1"/>
          </p:cNvSpPr>
          <p:nvPr>
            <p:ph type="body" idx="1"/>
          </p:nvPr>
        </p:nvSpPr>
        <p:spPr/>
        <p:txBody>
          <a:bodyPr/>
          <a:lstStyle/>
          <a:p>
            <a:r>
              <a:rPr lang="en-US" dirty="0"/>
              <a:t>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sz="half" idx="2"/>
          </p:nvPr>
        </p:nvSpPr>
        <p:spPr/>
        <p:txBody>
          <a:bodyPr/>
          <a:lstStyle/>
          <a:p>
            <a:pPr marL="514350" indent="-514350">
              <a:buFont typeface="Arial" panose="020B0604020202020204" pitchFamily="34" charset="0"/>
              <a:buChar char="•"/>
            </a:pPr>
            <a:r>
              <a:rPr lang="en-US" altLang="en-US" dirty="0"/>
              <a:t>DCN# 15-21-0129-03</a:t>
            </a:r>
          </a:p>
          <a:p>
            <a:pPr marL="514350" indent="-514350">
              <a:buFont typeface="Arial" panose="020B0604020202020204" pitchFamily="34" charset="0"/>
              <a:buChar char="•"/>
            </a:pPr>
            <a:r>
              <a:rPr lang="en-US" altLang="en-US" dirty="0"/>
              <a:t>4 Meeting Slots</a:t>
            </a:r>
          </a:p>
          <a:p>
            <a:pPr marL="514350" indent="-514350">
              <a:buFont typeface="Arial" panose="020B0604020202020204" pitchFamily="34" charset="0"/>
              <a:buChar char="•"/>
            </a:pPr>
            <a:r>
              <a:rPr lang="en-US" altLang="en-US" dirty="0"/>
              <a:t>Agenda Completed</a:t>
            </a:r>
          </a:p>
          <a:p>
            <a:pPr marL="514350" indent="-514350">
              <a:buFont typeface="Arial" panose="020B0604020202020204" pitchFamily="34" charset="0"/>
              <a:buChar char="•"/>
            </a:pPr>
            <a:endParaRPr lang="en-US" altLang="en-US" dirty="0"/>
          </a:p>
        </p:txBody>
      </p:sp>
      <p:sp>
        <p:nvSpPr>
          <p:cNvPr id="5" name="Text Placeholder 4">
            <a:extLst>
              <a:ext uri="{FF2B5EF4-FFF2-40B4-BE49-F238E27FC236}">
                <a16:creationId xmlns:a16="http://schemas.microsoft.com/office/drawing/2014/main" id="{202304AB-E69C-4826-AE1B-28179CBDFD8F}"/>
              </a:ext>
            </a:extLst>
          </p:cNvPr>
          <p:cNvSpPr>
            <a:spLocks noGrp="1"/>
          </p:cNvSpPr>
          <p:nvPr>
            <p:ph type="body" sz="quarter" idx="3"/>
          </p:nvPr>
        </p:nvSpPr>
        <p:spPr/>
        <p:txBody>
          <a:bodyPr/>
          <a:lstStyle/>
          <a:p>
            <a:r>
              <a:rPr lang="en-US" dirty="0"/>
              <a:t>Objectives</a:t>
            </a:r>
          </a:p>
        </p:txBody>
      </p:sp>
      <p:sp>
        <p:nvSpPr>
          <p:cNvPr id="6" name="Content Placeholder 5">
            <a:extLst>
              <a:ext uri="{FF2B5EF4-FFF2-40B4-BE49-F238E27FC236}">
                <a16:creationId xmlns:a16="http://schemas.microsoft.com/office/drawing/2014/main" id="{F97215F5-9CE0-4906-9904-991B30483B85}"/>
              </a:ext>
            </a:extLst>
          </p:cNvPr>
          <p:cNvSpPr>
            <a:spLocks noGrp="1"/>
          </p:cNvSpPr>
          <p:nvPr>
            <p:ph sz="quarter" idx="4"/>
          </p:nvPr>
        </p:nvSpPr>
        <p:spPr/>
        <p:txBody>
          <a:bodyPr/>
          <a:lstStyle/>
          <a:p>
            <a:pPr>
              <a:buFont typeface="Wingdings" panose="05000000000000000000" pitchFamily="2" charset="2"/>
              <a:buChar char="ü"/>
            </a:pPr>
            <a:r>
              <a:rPr lang="en-US" dirty="0">
                <a:solidFill>
                  <a:schemeClr val="accent1">
                    <a:lumMod val="50000"/>
                  </a:schemeClr>
                </a:solidFill>
              </a:rPr>
              <a:t>Complete PAR and CSD drafting</a:t>
            </a:r>
          </a:p>
          <a:p>
            <a:pPr>
              <a:buFont typeface="Wingdings" panose="05000000000000000000" pitchFamily="2" charset="2"/>
              <a:buChar char="ü"/>
            </a:pPr>
            <a:r>
              <a:rPr lang="en-US" dirty="0">
                <a:solidFill>
                  <a:schemeClr val="accent1">
                    <a:lumMod val="50000"/>
                  </a:schemeClr>
                </a:solidFill>
              </a:rPr>
              <a:t>Hear technical presentations </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74</a:t>
            </a:fld>
            <a:endParaRPr lang="en-US" altLang="en-US">
              <a:solidFill>
                <a:schemeClr val="tx1"/>
              </a:solidFill>
            </a:endParaRPr>
          </a:p>
        </p:txBody>
      </p:sp>
      <p:sp>
        <p:nvSpPr>
          <p:cNvPr id="2" name="Date Placeholder 1">
            <a:extLst>
              <a:ext uri="{FF2B5EF4-FFF2-40B4-BE49-F238E27FC236}">
                <a16:creationId xmlns:a16="http://schemas.microsoft.com/office/drawing/2014/main" id="{847CFD65-3ACC-D742-BE70-E96E56184F6F}"/>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81D4027C-C7C4-BA49-B9FA-96A9DBF196A9}"/>
              </a:ext>
            </a:extLst>
          </p:cNvPr>
          <p:cNvSpPr>
            <a:spLocks noGrp="1"/>
          </p:cNvSpPr>
          <p:nvPr>
            <p:ph type="ftr" sz="quarter" idx="11"/>
          </p:nvPr>
        </p:nvSpPr>
        <p:spPr/>
        <p:txBody>
          <a:bodyPr/>
          <a:lstStyle/>
          <a:p>
            <a:pPr>
              <a:defRPr/>
            </a:pPr>
            <a:r>
              <a:rPr lang="en-US"/>
              <a:t>Pat Kinney, Kinney Consulting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685800" y="877119"/>
            <a:ext cx="7772400" cy="5103762"/>
          </a:xfrm>
          <a:solidFill>
            <a:schemeClr val="accent1">
              <a:lumMod val="20000"/>
              <a:lumOff val="80000"/>
            </a:schemeClr>
          </a:solidFill>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75</a:t>
            </a:fld>
            <a:endParaRPr lang="en-US" altLang="en-US"/>
          </a:p>
        </p:txBody>
      </p:sp>
      <p:pic>
        <p:nvPicPr>
          <p:cNvPr id="7" name="Picture 6" descr="A picture containing dog, indoor, floor, black&#10;&#10;Description automatically generated">
            <a:extLst>
              <a:ext uri="{FF2B5EF4-FFF2-40B4-BE49-F238E27FC236}">
                <a16:creationId xmlns:a16="http://schemas.microsoft.com/office/drawing/2014/main" id="{F6BA8621-C261-49BD-A4F6-5C32AC285205}"/>
              </a:ext>
            </a:extLst>
          </p:cNvPr>
          <p:cNvPicPr>
            <a:picLocks noChangeAspect="1"/>
          </p:cNvPicPr>
          <p:nvPr/>
        </p:nvPicPr>
        <p:blipFill>
          <a:blip r:embed="rId2"/>
          <a:stretch>
            <a:fillRect/>
          </a:stretch>
        </p:blipFill>
        <p:spPr>
          <a:xfrm>
            <a:off x="3128962" y="1844824"/>
            <a:ext cx="2886075" cy="3848100"/>
          </a:xfrm>
          <a:prstGeom prst="rect">
            <a:avLst/>
          </a:prstGeom>
        </p:spPr>
      </p:pic>
      <p:sp>
        <p:nvSpPr>
          <p:cNvPr id="2" name="Date Placeholder 1">
            <a:extLst>
              <a:ext uri="{FF2B5EF4-FFF2-40B4-BE49-F238E27FC236}">
                <a16:creationId xmlns:a16="http://schemas.microsoft.com/office/drawing/2014/main" id="{3E502CA1-95AB-2C49-BF98-BAA639FC01EB}"/>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C4F4C947-8887-3047-9E88-3ABCC79703BC}"/>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38502189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lstStyle/>
          <a:p>
            <a:r>
              <a:rPr lang="en-US" dirty="0"/>
              <a:t>IG Work Since January: </a:t>
            </a:r>
            <a:endParaRPr lang="en-US" altLang="en-US" dirty="0"/>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609600" y="1371600"/>
            <a:ext cx="7764463" cy="4937125"/>
          </a:xfrm>
        </p:spPr>
        <p:txBody>
          <a:bodyPr>
            <a:normAutofit fontScale="70000" lnSpcReduction="20000"/>
          </a:bodyPr>
          <a:lstStyle/>
          <a:p>
            <a:pPr marL="457200" indent="-457200">
              <a:buFont typeface="Arial" panose="020B0604020202020204" pitchFamily="34" charset="0"/>
              <a:buChar char="•"/>
              <a:defRPr/>
            </a:pPr>
            <a:r>
              <a:rPr lang="en-US" dirty="0"/>
              <a:t>Continued work on teleconferences</a:t>
            </a:r>
          </a:p>
          <a:p>
            <a:pPr marL="457200" indent="-457200">
              <a:buFont typeface="Arial" panose="020B0604020202020204" pitchFamily="34" charset="0"/>
              <a:buChar char="•"/>
              <a:defRPr/>
            </a:pPr>
            <a:r>
              <a:rPr lang="en-US" dirty="0"/>
              <a:t>Discussed use cases and use case needs</a:t>
            </a:r>
          </a:p>
          <a:p>
            <a:pPr marL="457200" indent="-457200">
              <a:buFont typeface="Arial" panose="020B0604020202020204" pitchFamily="34" charset="0"/>
              <a:buChar char="•"/>
            </a:pPr>
            <a:r>
              <a:rPr lang="en-US" dirty="0"/>
              <a:t>Consensus to proceed with developing the PAR and CSD for amendment to 802.15.4 around the 4 major:</a:t>
            </a:r>
          </a:p>
          <a:p>
            <a:pPr lvl="1"/>
            <a:r>
              <a:rPr lang="en-US" dirty="0"/>
              <a:t>    • Ranging (no infrastructure)</a:t>
            </a:r>
          </a:p>
          <a:p>
            <a:pPr lvl="1"/>
            <a:r>
              <a:rPr lang="en-US" dirty="0"/>
              <a:t>    • Localization (infrastructure)</a:t>
            </a:r>
          </a:p>
          <a:p>
            <a:pPr lvl="1"/>
            <a:r>
              <a:rPr lang="en-US" dirty="0"/>
              <a:t>    • Sensing</a:t>
            </a:r>
          </a:p>
          <a:p>
            <a:pPr lvl="1"/>
            <a:r>
              <a:rPr lang="en-US" dirty="0"/>
              <a:t>    • Data streaming</a:t>
            </a:r>
          </a:p>
          <a:p>
            <a:pPr marL="457200" indent="-457200">
              <a:buFont typeface="Arial" panose="020B0604020202020204" pitchFamily="34" charset="0"/>
              <a:buChar char="•"/>
            </a:pPr>
            <a:r>
              <a:rPr lang="en-US" dirty="0"/>
              <a:t>Reached consensus on PAR and CSD (March 2</a:t>
            </a:r>
            <a:r>
              <a:rPr lang="en-US" baseline="30000" dirty="0"/>
              <a:t>nd)</a:t>
            </a:r>
            <a:endParaRPr lang="en-US" dirty="0"/>
          </a:p>
          <a:p>
            <a:pPr marL="857250" lvl="1" indent="-457200">
              <a:buFont typeface="Arial" panose="020B0604020202020204" pitchFamily="34" charset="0"/>
              <a:buChar char="•"/>
            </a:pPr>
            <a:r>
              <a:rPr lang="en-US" dirty="0"/>
              <a:t>Draft PAR: </a:t>
            </a:r>
            <a:r>
              <a:rPr lang="en-US" dirty="0">
                <a:hlinkClick r:id="rId2"/>
              </a:rPr>
              <a:t>https://mentor.ieee.org/802.15/dcn/21/15-21-0126-01-nuwb-p802-14-4ab-par-draft-from-myproject.pdf</a:t>
            </a:r>
            <a:endParaRPr lang="en-US" dirty="0"/>
          </a:p>
          <a:p>
            <a:pPr marL="857250" lvl="1" indent="-457200">
              <a:buFont typeface="Arial" panose="020B0604020202020204" pitchFamily="34" charset="0"/>
              <a:buChar char="•"/>
            </a:pPr>
            <a:r>
              <a:rPr lang="en-US" dirty="0"/>
              <a:t>Draft CSD: </a:t>
            </a:r>
            <a:r>
              <a:rPr lang="en-US" dirty="0">
                <a:hlinkClick r:id="rId3"/>
              </a:rPr>
              <a:t>https://mentor.ieee.org/802.15/dcn/21/15-21-0047-05-nuwb-draft-csd-ng-uwb.docx</a:t>
            </a:r>
            <a:endParaRPr lang="en-US" dirty="0"/>
          </a:p>
          <a:p>
            <a:pPr marL="457200" indent="-457200">
              <a:buFont typeface="Arial" panose="020B0604020202020204" pitchFamily="34" charset="0"/>
              <a:buChar char="•"/>
            </a:pPr>
            <a:r>
              <a:rPr lang="en-US" dirty="0"/>
              <a:t>Seeking WG approval in this plenary</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76</a:t>
            </a:fld>
            <a:endParaRPr lang="en-US" altLang="en-US">
              <a:solidFill>
                <a:schemeClr val="tx1"/>
              </a:solidFill>
            </a:endParaRPr>
          </a:p>
        </p:txBody>
      </p:sp>
      <p:sp>
        <p:nvSpPr>
          <p:cNvPr id="2" name="Date Placeholder 1">
            <a:extLst>
              <a:ext uri="{FF2B5EF4-FFF2-40B4-BE49-F238E27FC236}">
                <a16:creationId xmlns:a16="http://schemas.microsoft.com/office/drawing/2014/main" id="{AB674FE5-D52C-7643-AF5A-F7F22AB4CB79}"/>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EE323042-4D03-8F49-8C9C-DB819217760C}"/>
              </a:ext>
            </a:extLst>
          </p:cNvPr>
          <p:cNvSpPr>
            <a:spLocks noGrp="1"/>
          </p:cNvSpPr>
          <p:nvPr>
            <p:ph type="ftr" sz="quarter" idx="11"/>
          </p:nvPr>
        </p:nvSpPr>
        <p:spPr/>
        <p:txBody>
          <a:bodyPr/>
          <a:lstStyle/>
          <a:p>
            <a:pPr>
              <a:defRPr/>
            </a:pPr>
            <a:r>
              <a:rPr lang="en-US"/>
              <a:t>Pat Kinney, Kinney Consulting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D092-93F9-4F5D-9877-416C66F59586}"/>
              </a:ext>
            </a:extLst>
          </p:cNvPr>
          <p:cNvSpPr>
            <a:spLocks noGrp="1"/>
          </p:cNvSpPr>
          <p:nvPr>
            <p:ph type="title"/>
          </p:nvPr>
        </p:nvSpPr>
        <p:spPr/>
        <p:txBody>
          <a:bodyPr/>
          <a:lstStyle/>
          <a:p>
            <a:r>
              <a:rPr lang="en-US" dirty="0"/>
              <a:t>March Plenary Contributions</a:t>
            </a:r>
          </a:p>
        </p:txBody>
      </p:sp>
      <p:sp>
        <p:nvSpPr>
          <p:cNvPr id="4" name="Slide Number Placeholder 3">
            <a:extLst>
              <a:ext uri="{FF2B5EF4-FFF2-40B4-BE49-F238E27FC236}">
                <a16:creationId xmlns:a16="http://schemas.microsoft.com/office/drawing/2014/main" id="{FAB85D41-DA5E-40AD-B347-D8DC2AEEBCF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77</a:t>
            </a:fld>
            <a:endParaRPr lang="en-US" altLang="en-US"/>
          </a:p>
        </p:txBody>
      </p:sp>
      <p:graphicFrame>
        <p:nvGraphicFramePr>
          <p:cNvPr id="5" name="Table 4">
            <a:extLst>
              <a:ext uri="{FF2B5EF4-FFF2-40B4-BE49-F238E27FC236}">
                <a16:creationId xmlns:a16="http://schemas.microsoft.com/office/drawing/2014/main" id="{988A442E-3C9F-4EC8-9698-0FD6F7A7B2EF}"/>
              </a:ext>
            </a:extLst>
          </p:cNvPr>
          <p:cNvGraphicFramePr>
            <a:graphicFrameLocks noGrp="1"/>
          </p:cNvGraphicFramePr>
          <p:nvPr/>
        </p:nvGraphicFramePr>
        <p:xfrm>
          <a:off x="1238250" y="1790700"/>
          <a:ext cx="6667500" cy="3276600"/>
        </p:xfrm>
        <a:graphic>
          <a:graphicData uri="http://schemas.openxmlformats.org/drawingml/2006/table">
            <a:tbl>
              <a:tblPr>
                <a:tableStyleId>{5C22544A-7EE6-4342-B048-85BDC9FD1C3A}</a:tableStyleId>
              </a:tblPr>
              <a:tblGrid>
                <a:gridCol w="1409700">
                  <a:extLst>
                    <a:ext uri="{9D8B030D-6E8A-4147-A177-3AD203B41FA5}">
                      <a16:colId xmlns:a16="http://schemas.microsoft.com/office/drawing/2014/main" val="3460992281"/>
                    </a:ext>
                  </a:extLst>
                </a:gridCol>
                <a:gridCol w="3149600">
                  <a:extLst>
                    <a:ext uri="{9D8B030D-6E8A-4147-A177-3AD203B41FA5}">
                      <a16:colId xmlns:a16="http://schemas.microsoft.com/office/drawing/2014/main" val="449536109"/>
                    </a:ext>
                  </a:extLst>
                </a:gridCol>
                <a:gridCol w="2108200">
                  <a:extLst>
                    <a:ext uri="{9D8B030D-6E8A-4147-A177-3AD203B41FA5}">
                      <a16:colId xmlns:a16="http://schemas.microsoft.com/office/drawing/2014/main" val="4216325572"/>
                    </a:ext>
                  </a:extLst>
                </a:gridCol>
              </a:tblGrid>
              <a:tr h="167640">
                <a:tc>
                  <a:txBody>
                    <a:bodyPr/>
                    <a:lstStyle/>
                    <a:p>
                      <a:pPr algn="l" fontAlgn="b"/>
                      <a:r>
                        <a:rPr lang="en-US" sz="1000" u="none" strike="noStrike">
                          <a:effectLst/>
                        </a:rPr>
                        <a:t>Doc #</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Title</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URL</a:t>
                      </a:r>
                      <a:endParaRPr lang="en-US" sz="1000" b="0" i="0" u="none" strike="noStrike">
                        <a:effectLst/>
                        <a:latin typeface="Arial" panose="020B0604020202020204" pitchFamily="34" charset="0"/>
                      </a:endParaRPr>
                    </a:p>
                  </a:txBody>
                  <a:tcPr marL="7620" marR="7620" marT="7620" marB="0" anchor="b"/>
                </a:tc>
                <a:extLst>
                  <a:ext uri="{0D108BD9-81ED-4DB2-BD59-A6C34878D82A}">
                    <a16:rowId xmlns:a16="http://schemas.microsoft.com/office/drawing/2014/main" val="930967783"/>
                  </a:ext>
                </a:extLst>
              </a:tr>
              <a:tr h="167640">
                <a:tc>
                  <a:txBody>
                    <a:bodyPr/>
                    <a:lstStyle/>
                    <a:p>
                      <a:pPr algn="l" fontAlgn="b"/>
                      <a:r>
                        <a:rPr lang="en-US" sz="1000" u="none" strike="noStrike">
                          <a:effectLst/>
                        </a:rPr>
                        <a:t>15-21-0171-00</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Technical characteristics of UWB for data streaming</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sng" strike="noStrike">
                          <a:effectLst/>
                          <a:hlinkClick r:id="rId2"/>
                        </a:rPr>
                        <a:t>https://mentor.ieee.org/802.15/dcn/21/15-21-0171-00-nuwb-technical-characteristics-of-uwb-for-data-streaming.pdf</a:t>
                      </a:r>
                      <a:endParaRPr lang="en-US" sz="10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211543757"/>
                  </a:ext>
                </a:extLst>
              </a:tr>
              <a:tr h="167640">
                <a:tc>
                  <a:txBody>
                    <a:bodyPr/>
                    <a:lstStyle/>
                    <a:p>
                      <a:pPr algn="l" fontAlgn="b"/>
                      <a:r>
                        <a:rPr lang="en-US" sz="1000" u="none" strike="noStrike">
                          <a:effectLst/>
                        </a:rPr>
                        <a:t>15-21-0170-00</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UAS use cases for UWB-NG</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sng" strike="noStrike">
                          <a:effectLst/>
                          <a:hlinkClick r:id="rId3"/>
                        </a:rPr>
                        <a:t>https://mentor.ieee.org/802.15/dcn/21/15-21-0170-00-nuwb-uas-use-cases-for-uwb-ng.pptx</a:t>
                      </a:r>
                      <a:endParaRPr lang="en-US" sz="10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865520475"/>
                  </a:ext>
                </a:extLst>
              </a:tr>
              <a:tr h="167640">
                <a:tc>
                  <a:txBody>
                    <a:bodyPr/>
                    <a:lstStyle/>
                    <a:p>
                      <a:pPr algn="l" fontAlgn="b"/>
                      <a:r>
                        <a:rPr lang="en-US" sz="1000" u="none" strike="noStrike">
                          <a:effectLst/>
                        </a:rPr>
                        <a:t>15-21-0162-01</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Technical Characteristics Discussion</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sng" strike="noStrike">
                          <a:effectLst/>
                          <a:hlinkClick r:id="rId4"/>
                        </a:rPr>
                        <a:t>https://mentor.ieee.org/802.15/dcn/21/15-21-0162-01-nuwb-technical-characteristics-discussion.pptx</a:t>
                      </a:r>
                      <a:endParaRPr lang="en-US" sz="10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447222896"/>
                  </a:ext>
                </a:extLst>
              </a:tr>
              <a:tr h="167640">
                <a:tc>
                  <a:txBody>
                    <a:bodyPr/>
                    <a:lstStyle/>
                    <a:p>
                      <a:pPr algn="l" fontAlgn="b"/>
                      <a:r>
                        <a:rPr lang="en-US" sz="1000" u="none" strike="noStrike">
                          <a:effectLst/>
                        </a:rPr>
                        <a:t>15-21-0047-05</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Draft CSD NG-UWB</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sng" strike="noStrike">
                          <a:effectLst/>
                          <a:hlinkClick r:id="rId5"/>
                        </a:rPr>
                        <a:t>https://mentor.ieee.org/802.15/dcn/21/15-21-0047-05-nuwb-draft-csd-ng-uwb.docx</a:t>
                      </a:r>
                      <a:endParaRPr lang="en-US" sz="10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606698454"/>
                  </a:ext>
                </a:extLst>
              </a:tr>
              <a:tr h="167640">
                <a:tc>
                  <a:txBody>
                    <a:bodyPr/>
                    <a:lstStyle/>
                    <a:p>
                      <a:pPr algn="l" fontAlgn="b"/>
                      <a:r>
                        <a:rPr lang="en-US" sz="1000" u="none" strike="noStrike">
                          <a:effectLst/>
                        </a:rPr>
                        <a:t>15-21-0126-01</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P802.14.4ab PAR Draft from MyProject</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sng" strike="noStrike">
                          <a:effectLst/>
                          <a:hlinkClick r:id="rId6"/>
                        </a:rPr>
                        <a:t>https://mentor.ieee.org/802.15/dcn/21/15-21-0126-01-nuwb-p802-14-4ab-par-draft-from-myproject.pdf</a:t>
                      </a:r>
                      <a:endParaRPr lang="en-US" sz="10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793995696"/>
                  </a:ext>
                </a:extLst>
              </a:tr>
              <a:tr h="167640">
                <a:tc>
                  <a:txBody>
                    <a:bodyPr/>
                    <a:lstStyle/>
                    <a:p>
                      <a:pPr algn="l" fontAlgn="b"/>
                      <a:r>
                        <a:rPr lang="en-US" sz="1000" u="none" strike="noStrike">
                          <a:effectLst/>
                        </a:rPr>
                        <a:t>15-21-0116-01</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none" strike="noStrike">
                          <a:effectLst/>
                        </a:rPr>
                        <a:t>NG-UWB Road to PAR and CSD Approval</a:t>
                      </a:r>
                      <a:endParaRPr lang="en-US" sz="1000" b="0" i="0" u="none" strike="noStrike">
                        <a:effectLst/>
                        <a:latin typeface="Arial" panose="020B0604020202020204" pitchFamily="34" charset="0"/>
                      </a:endParaRPr>
                    </a:p>
                  </a:txBody>
                  <a:tcPr marL="7620" marR="7620" marT="7620" marB="0" anchor="b"/>
                </a:tc>
                <a:tc>
                  <a:txBody>
                    <a:bodyPr/>
                    <a:lstStyle/>
                    <a:p>
                      <a:pPr algn="l" fontAlgn="b"/>
                      <a:r>
                        <a:rPr lang="en-US" sz="1000" u="sng" strike="noStrike">
                          <a:effectLst/>
                          <a:hlinkClick r:id="rId7"/>
                        </a:rPr>
                        <a:t>https://mentor.ieee.org/802.15/dcn/21/15-21-0116-01-nuwb-ng-uwb-road-to-par-and-csd-approval.pptx</a:t>
                      </a:r>
                      <a:endParaRPr lang="en-US" sz="1000" b="0" i="0" u="sng" strike="noStrike">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2949496396"/>
                  </a:ext>
                </a:extLst>
              </a:tr>
              <a:tr h="167640">
                <a:tc>
                  <a:txBody>
                    <a:bodyPr/>
                    <a:lstStyle/>
                    <a:p>
                      <a:pPr algn="l" fontAlgn="b"/>
                      <a:endParaRPr lang="en-US" sz="1000" b="0" i="0" u="none" strike="noStrike">
                        <a:effectLst/>
                        <a:latin typeface="Arial" panose="020B0604020202020204" pitchFamily="34" charset="0"/>
                      </a:endParaRPr>
                    </a:p>
                  </a:txBody>
                  <a:tcPr marL="7620" marR="7620" marT="7620" marB="0" anchor="b"/>
                </a:tc>
                <a:tc>
                  <a:txBody>
                    <a:bodyPr/>
                    <a:lstStyle/>
                    <a:p>
                      <a:pPr algn="l" fontAlgn="b"/>
                      <a:endParaRPr lang="en-US" sz="1000" b="0" i="0" u="none" strike="noStrike">
                        <a:effectLst/>
                        <a:latin typeface="Arial" panose="020B0604020202020204" pitchFamily="34" charset="0"/>
                      </a:endParaRPr>
                    </a:p>
                  </a:txBody>
                  <a:tcPr marL="7620" marR="7620" marT="7620" marB="0" anchor="b"/>
                </a:tc>
                <a:tc>
                  <a:txBody>
                    <a:bodyPr/>
                    <a:lstStyle/>
                    <a:p>
                      <a:pPr algn="l" fontAlgn="b"/>
                      <a:endParaRPr lang="en-US" sz="1000" b="0" i="0" u="sng" strike="noStrike" dirty="0">
                        <a:solidFill>
                          <a:srgbClr val="0000FF"/>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499330024"/>
                  </a:ext>
                </a:extLst>
              </a:tr>
            </a:tbl>
          </a:graphicData>
        </a:graphic>
      </p:graphicFrame>
      <p:sp>
        <p:nvSpPr>
          <p:cNvPr id="3" name="Date Placeholder 2">
            <a:extLst>
              <a:ext uri="{FF2B5EF4-FFF2-40B4-BE49-F238E27FC236}">
                <a16:creationId xmlns:a16="http://schemas.microsoft.com/office/drawing/2014/main" id="{DBF9CEA1-6BF9-4946-9323-8973F8A2E1B0}"/>
              </a:ext>
            </a:extLst>
          </p:cNvPr>
          <p:cNvSpPr>
            <a:spLocks noGrp="1"/>
          </p:cNvSpPr>
          <p:nvPr>
            <p:ph type="dt" sz="half" idx="10"/>
          </p:nvPr>
        </p:nvSpPr>
        <p:spPr/>
        <p:txBody>
          <a:bodyPr/>
          <a:lstStyle/>
          <a:p>
            <a:pPr>
              <a:defRPr/>
            </a:pPr>
            <a:r>
              <a:rPr lang="en-US"/>
              <a:t>March 2021</a:t>
            </a:r>
          </a:p>
        </p:txBody>
      </p:sp>
      <p:sp>
        <p:nvSpPr>
          <p:cNvPr id="6" name="Footer Placeholder 5">
            <a:extLst>
              <a:ext uri="{FF2B5EF4-FFF2-40B4-BE49-F238E27FC236}">
                <a16:creationId xmlns:a16="http://schemas.microsoft.com/office/drawing/2014/main" id="{7233A987-EE70-0840-B7DD-FE2B7B1F8C1F}"/>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23698933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6457-2CE2-477E-9362-4CF64415F46F}"/>
              </a:ext>
            </a:extLst>
          </p:cNvPr>
          <p:cNvSpPr>
            <a:spLocks noGrp="1"/>
          </p:cNvSpPr>
          <p:nvPr>
            <p:ph type="title"/>
          </p:nvPr>
        </p:nvSpPr>
        <p:spPr>
          <a:xfrm>
            <a:off x="694909" y="685799"/>
            <a:ext cx="7764463" cy="754063"/>
          </a:xfrm>
        </p:spPr>
        <p:txBody>
          <a:bodyPr/>
          <a:lstStyle/>
          <a:p>
            <a:r>
              <a:rPr lang="en-US" dirty="0"/>
              <a:t>Interest Group Motion</a:t>
            </a:r>
          </a:p>
        </p:txBody>
      </p:sp>
      <p:sp>
        <p:nvSpPr>
          <p:cNvPr id="3" name="Content Placeholder 2">
            <a:extLst>
              <a:ext uri="{FF2B5EF4-FFF2-40B4-BE49-F238E27FC236}">
                <a16:creationId xmlns:a16="http://schemas.microsoft.com/office/drawing/2014/main" id="{589B4AAB-78E1-49E4-8C6C-0C3A003A3012}"/>
              </a:ext>
            </a:extLst>
          </p:cNvPr>
          <p:cNvSpPr>
            <a:spLocks noGrp="1"/>
          </p:cNvSpPr>
          <p:nvPr>
            <p:ph idx="1"/>
          </p:nvPr>
        </p:nvSpPr>
        <p:spPr>
          <a:xfrm>
            <a:off x="689768" y="1628801"/>
            <a:ext cx="7764463" cy="4543400"/>
          </a:xfrm>
        </p:spPr>
        <p:txBody>
          <a:bodyPr>
            <a:normAutofit fontScale="85000" lnSpcReduction="20000"/>
          </a:bodyPr>
          <a:lstStyle/>
          <a:p>
            <a:r>
              <a:rPr lang="en-US" dirty="0"/>
              <a:t>Request that the PAR and CSD contained in documents [15-21-0126-01] and [15-21-0047-05], respectively, be approved for submission to the WG for its approval and that the EC be requested to forward the PAR to </a:t>
            </a:r>
            <a:r>
              <a:rPr lang="en-US" dirty="0" err="1"/>
              <a:t>NesCom</a:t>
            </a:r>
            <a:endParaRPr lang="en-US" dirty="0"/>
          </a:p>
          <a:p>
            <a:endParaRPr lang="en-US" dirty="0"/>
          </a:p>
          <a:p>
            <a:r>
              <a:rPr lang="en-US" dirty="0"/>
              <a:t>Moved: Clint Chaplin</a:t>
            </a:r>
          </a:p>
          <a:p>
            <a:r>
              <a:rPr lang="en-US" dirty="0"/>
              <a:t>Seconds: Ayman Naguib</a:t>
            </a:r>
          </a:p>
          <a:p>
            <a:r>
              <a:rPr lang="en-US" dirty="0"/>
              <a:t>Hearing neither discussion nor objection motion carries by unanimous consent</a:t>
            </a:r>
          </a:p>
          <a:p>
            <a:endParaRPr lang="en-US" dirty="0"/>
          </a:p>
          <a:p>
            <a:r>
              <a:rPr lang="en-US" dirty="0"/>
              <a:t>[Passed on March 2</a:t>
            </a:r>
            <a:r>
              <a:rPr lang="en-US" baseline="30000" dirty="0"/>
              <a:t>nd</a:t>
            </a:r>
            <a:r>
              <a:rPr lang="en-US" dirty="0"/>
              <a:t> virtual meeting]</a:t>
            </a:r>
          </a:p>
        </p:txBody>
      </p:sp>
      <p:sp>
        <p:nvSpPr>
          <p:cNvPr id="4" name="Slide Number Placeholder 3">
            <a:extLst>
              <a:ext uri="{FF2B5EF4-FFF2-40B4-BE49-F238E27FC236}">
                <a16:creationId xmlns:a16="http://schemas.microsoft.com/office/drawing/2014/main" id="{2CDB6497-A2D0-4FC3-BB60-C4E8A5E5066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78</a:t>
            </a:fld>
            <a:endParaRPr lang="en-US" altLang="en-US"/>
          </a:p>
        </p:txBody>
      </p:sp>
      <p:sp>
        <p:nvSpPr>
          <p:cNvPr id="5" name="Date Placeholder 4">
            <a:extLst>
              <a:ext uri="{FF2B5EF4-FFF2-40B4-BE49-F238E27FC236}">
                <a16:creationId xmlns:a16="http://schemas.microsoft.com/office/drawing/2014/main" id="{EAFEF021-6362-3944-808A-B9379D676BFF}"/>
              </a:ext>
            </a:extLst>
          </p:cNvPr>
          <p:cNvSpPr>
            <a:spLocks noGrp="1"/>
          </p:cNvSpPr>
          <p:nvPr>
            <p:ph type="dt" sz="half" idx="10"/>
          </p:nvPr>
        </p:nvSpPr>
        <p:spPr/>
        <p:txBody>
          <a:bodyPr/>
          <a:lstStyle/>
          <a:p>
            <a:pPr>
              <a:defRPr/>
            </a:pPr>
            <a:r>
              <a:rPr lang="en-US"/>
              <a:t>March 2021</a:t>
            </a:r>
          </a:p>
        </p:txBody>
      </p:sp>
      <p:sp>
        <p:nvSpPr>
          <p:cNvPr id="6" name="Footer Placeholder 5">
            <a:extLst>
              <a:ext uri="{FF2B5EF4-FFF2-40B4-BE49-F238E27FC236}">
                <a16:creationId xmlns:a16="http://schemas.microsoft.com/office/drawing/2014/main" id="{EEBAC5EB-9678-504D-AD2E-D4EB17F39AFF}"/>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27062304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0474-7CFC-47E3-A888-AFFD1ECCE70B}"/>
              </a:ext>
            </a:extLst>
          </p:cNvPr>
          <p:cNvSpPr>
            <a:spLocks noGrp="1"/>
          </p:cNvSpPr>
          <p:nvPr>
            <p:ph type="title"/>
          </p:nvPr>
        </p:nvSpPr>
        <p:spPr/>
        <p:txBody>
          <a:bodyPr/>
          <a:lstStyle/>
          <a:p>
            <a:r>
              <a:rPr lang="en-US" dirty="0"/>
              <a:t>Working Group Motion</a:t>
            </a:r>
          </a:p>
        </p:txBody>
      </p:sp>
      <p:sp>
        <p:nvSpPr>
          <p:cNvPr id="3" name="Content Placeholder 2">
            <a:extLst>
              <a:ext uri="{FF2B5EF4-FFF2-40B4-BE49-F238E27FC236}">
                <a16:creationId xmlns:a16="http://schemas.microsoft.com/office/drawing/2014/main" id="{4ED85202-D1B9-4E73-A015-C8F6651A5805}"/>
              </a:ext>
            </a:extLst>
          </p:cNvPr>
          <p:cNvSpPr>
            <a:spLocks noGrp="1"/>
          </p:cNvSpPr>
          <p:nvPr>
            <p:ph idx="1"/>
          </p:nvPr>
        </p:nvSpPr>
        <p:spPr>
          <a:xfrm>
            <a:off x="609600" y="1628800"/>
            <a:ext cx="7764463" cy="4611663"/>
          </a:xfrm>
        </p:spPr>
        <p:txBody>
          <a:bodyPr/>
          <a:lstStyle/>
          <a:p>
            <a:r>
              <a:rPr lang="en-US" sz="2000" dirty="0">
                <a:effectLst/>
                <a:latin typeface="Times New Roman" panose="02020603050405020304" pitchFamily="18" charset="0"/>
                <a:ea typeface="Calibri" panose="020F0502020204030204" pitchFamily="34" charset="0"/>
              </a:rPr>
              <a:t>WG Motion: </a:t>
            </a:r>
            <a:r>
              <a:rPr lang="en-US" sz="2000" i="1" dirty="0">
                <a:effectLst/>
                <a:latin typeface="Times New Roman" panose="02020603050405020304" pitchFamily="18" charset="0"/>
                <a:ea typeface="Calibri" panose="020F0502020204030204" pitchFamily="34" charset="0"/>
              </a:rPr>
              <a:t>Request that the PAR and CSD contained in documents [15-21-0126-01] and [15-21-0047-05], respectively, be approved for submission to the WG for its approval and that the EC be requested to forward the PAR to </a:t>
            </a:r>
            <a:r>
              <a:rPr lang="en-US" sz="2000" i="1" dirty="0" err="1">
                <a:effectLst/>
                <a:latin typeface="Times New Roman" panose="02020603050405020304" pitchFamily="18" charset="0"/>
                <a:ea typeface="Calibri" panose="020F0502020204030204" pitchFamily="34" charset="0"/>
              </a:rPr>
              <a:t>NesCom</a:t>
            </a:r>
            <a:r>
              <a:rPr lang="en-US" sz="2000" i="1" dirty="0">
                <a:effectLst/>
                <a:latin typeface="Times New Roman" panose="02020603050405020304" pitchFamily="18" charset="0"/>
                <a:ea typeface="Calibri" panose="020F0502020204030204" pitchFamily="34" charset="0"/>
              </a:rPr>
              <a:t>.  The 802.15 working group chair and technical editor are authorized to make additional modifications to the PAR and CSD as needed to reflect EC discussion at its closing meeting.</a:t>
            </a:r>
          </a:p>
          <a:p>
            <a:endParaRPr lang="en-US" sz="1800" dirty="0">
              <a:effectLst/>
              <a:latin typeface="Times New Roman" panose="02020603050405020304" pitchFamily="18" charset="0"/>
              <a:ea typeface="Times New Roman" panose="02020603050405020304" pitchFamily="18" charset="0"/>
            </a:endParaRPr>
          </a:p>
          <a:p>
            <a:pPr marL="685800" marR="0">
              <a:spcBef>
                <a:spcPts val="0"/>
              </a:spcBef>
              <a:spcAft>
                <a:spcPts val="0"/>
              </a:spcAft>
            </a:pPr>
            <a:r>
              <a:rPr lang="en-US" sz="2000" dirty="0">
                <a:effectLst/>
                <a:latin typeface="Calibri" panose="020F0502020204030204" pitchFamily="34" charset="0"/>
                <a:ea typeface="Calibri" panose="020F0502020204030204" pitchFamily="34" charset="0"/>
              </a:rPr>
              <a:t>Moved:</a:t>
            </a:r>
            <a:r>
              <a:rPr lang="en-US" sz="2000" i="1" dirty="0">
                <a:effectLst/>
                <a:latin typeface="Arial" panose="020B0604020202020204" pitchFamily="34" charset="0"/>
                <a:ea typeface="Calibri" panose="020F0502020204030204" pitchFamily="34" charset="0"/>
              </a:rPr>
              <a:t> Benjamin Rolfe</a:t>
            </a:r>
            <a:endParaRPr lang="en-US" sz="2000" dirty="0">
              <a:effectLst/>
              <a:latin typeface="Calibri" panose="020F0502020204030204" pitchFamily="34" charset="0"/>
              <a:ea typeface="Calibri" panose="020F0502020204030204" pitchFamily="34" charset="0"/>
            </a:endParaRPr>
          </a:p>
          <a:p>
            <a:pPr marL="685800" marR="0">
              <a:spcBef>
                <a:spcPts val="0"/>
              </a:spcBef>
              <a:spcAft>
                <a:spcPts val="0"/>
              </a:spcAft>
            </a:pPr>
            <a:r>
              <a:rPr lang="en-US" sz="2000" dirty="0">
                <a:effectLst/>
                <a:latin typeface="Calibri" panose="020F0502020204030204" pitchFamily="34" charset="0"/>
                <a:ea typeface="Calibri" panose="020F0502020204030204" pitchFamily="34" charset="0"/>
              </a:rPr>
              <a:t>Second:</a:t>
            </a:r>
            <a:r>
              <a:rPr lang="en-US" sz="2000" i="1" dirty="0">
                <a:effectLst/>
                <a:latin typeface="Arial" panose="020B0604020202020204" pitchFamily="34" charset="0"/>
                <a:ea typeface="Calibri" panose="020F0502020204030204" pitchFamily="34" charset="0"/>
              </a:rPr>
              <a:t> Clint Powell</a:t>
            </a:r>
            <a:endParaRPr lang="en-US" sz="2000" dirty="0">
              <a:effectLst/>
              <a:latin typeface="Calibri" panose="020F0502020204030204" pitchFamily="34"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187CDF26-0196-4A48-AAB8-8AFAFDE705F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79</a:t>
            </a:fld>
            <a:endParaRPr lang="en-US" altLang="en-US"/>
          </a:p>
        </p:txBody>
      </p:sp>
      <p:sp>
        <p:nvSpPr>
          <p:cNvPr id="5" name="Date Placeholder 4">
            <a:extLst>
              <a:ext uri="{FF2B5EF4-FFF2-40B4-BE49-F238E27FC236}">
                <a16:creationId xmlns:a16="http://schemas.microsoft.com/office/drawing/2014/main" id="{76A5466F-21C5-BE48-9B81-600349CEB335}"/>
              </a:ext>
            </a:extLst>
          </p:cNvPr>
          <p:cNvSpPr>
            <a:spLocks noGrp="1"/>
          </p:cNvSpPr>
          <p:nvPr>
            <p:ph type="dt" sz="half" idx="10"/>
          </p:nvPr>
        </p:nvSpPr>
        <p:spPr/>
        <p:txBody>
          <a:bodyPr/>
          <a:lstStyle/>
          <a:p>
            <a:pPr>
              <a:defRPr/>
            </a:pPr>
            <a:r>
              <a:rPr lang="en-US"/>
              <a:t>March 2021</a:t>
            </a:r>
          </a:p>
        </p:txBody>
      </p:sp>
      <p:sp>
        <p:nvSpPr>
          <p:cNvPr id="6" name="Footer Placeholder 5">
            <a:extLst>
              <a:ext uri="{FF2B5EF4-FFF2-40B4-BE49-F238E27FC236}">
                <a16:creationId xmlns:a16="http://schemas.microsoft.com/office/drawing/2014/main" id="{4BF9DA3B-7B69-7749-8103-CD958040A952}"/>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3705357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7255-1C0E-9843-B81B-495C36E9BA95}"/>
              </a:ext>
            </a:extLst>
          </p:cNvPr>
          <p:cNvSpPr>
            <a:spLocks noGrp="1"/>
          </p:cNvSpPr>
          <p:nvPr>
            <p:ph type="title"/>
          </p:nvPr>
        </p:nvSpPr>
        <p:spPr/>
        <p:txBody>
          <a:bodyPr/>
          <a:lstStyle/>
          <a:p>
            <a:r>
              <a:rPr lang="en-US" dirty="0"/>
              <a:t>Achievements</a:t>
            </a:r>
          </a:p>
        </p:txBody>
      </p:sp>
      <p:sp>
        <p:nvSpPr>
          <p:cNvPr id="3" name="Date Placeholder 2">
            <a:extLst>
              <a:ext uri="{FF2B5EF4-FFF2-40B4-BE49-F238E27FC236}">
                <a16:creationId xmlns:a16="http://schemas.microsoft.com/office/drawing/2014/main" id="{18EA1154-E415-6D4E-8D10-DC0A41F1E6DA}"/>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765943EB-67F7-4047-80EB-3A08553C66A7}"/>
              </a:ext>
            </a:extLst>
          </p:cNvPr>
          <p:cNvSpPr>
            <a:spLocks noGrp="1"/>
          </p:cNvSpPr>
          <p:nvPr>
            <p:ph type="ftr" sz="quarter" idx="11"/>
          </p:nvPr>
        </p:nvSpPr>
        <p:spPr/>
        <p:txBody>
          <a:bodyPr/>
          <a:lstStyle/>
          <a:p>
            <a:pPr>
              <a:defRPr/>
            </a:pPr>
            <a:r>
              <a:rPr lang="en-US"/>
              <a:t>Pat Kinney, Kinney Consulting</a:t>
            </a:r>
          </a:p>
        </p:txBody>
      </p:sp>
      <p:sp>
        <p:nvSpPr>
          <p:cNvPr id="5" name="Slide Number Placeholder 4">
            <a:extLst>
              <a:ext uri="{FF2B5EF4-FFF2-40B4-BE49-F238E27FC236}">
                <a16:creationId xmlns:a16="http://schemas.microsoft.com/office/drawing/2014/main" id="{3C3E27DC-910F-FF4F-A36D-60E7DFD34469}"/>
              </a:ext>
            </a:extLst>
          </p:cNvPr>
          <p:cNvSpPr>
            <a:spLocks noGrp="1"/>
          </p:cNvSpPr>
          <p:nvPr>
            <p:ph type="sldNum" sz="quarter" idx="12"/>
          </p:nvPr>
        </p:nvSpPr>
        <p:spPr/>
        <p:txBody>
          <a:bodyPr/>
          <a:lstStyle/>
          <a:p>
            <a:pPr>
              <a:defRPr/>
            </a:pPr>
            <a:r>
              <a:rPr lang="en-US"/>
              <a:t>Slide </a:t>
            </a:r>
            <a:fld id="{7CD831EE-E1D4-4342-A1DB-C47C4AE14B77}" type="slidenum">
              <a:rPr lang="en-US" smtClean="0"/>
              <a:pPr>
                <a:defRPr/>
              </a:pPr>
              <a:t>8</a:t>
            </a:fld>
            <a:endParaRPr lang="en-US"/>
          </a:p>
        </p:txBody>
      </p:sp>
      <p:sp>
        <p:nvSpPr>
          <p:cNvPr id="10" name="Rectangle 9">
            <a:extLst>
              <a:ext uri="{FF2B5EF4-FFF2-40B4-BE49-F238E27FC236}">
                <a16:creationId xmlns:a16="http://schemas.microsoft.com/office/drawing/2014/main" id="{9B2E0D85-753C-4B41-824C-C617A13F6CF8}"/>
              </a:ext>
            </a:extLst>
          </p:cNvPr>
          <p:cNvSpPr/>
          <p:nvPr/>
        </p:nvSpPr>
        <p:spPr>
          <a:xfrm>
            <a:off x="152400" y="1981200"/>
            <a:ext cx="8991600" cy="3539430"/>
          </a:xfrm>
          <a:prstGeom prst="rect">
            <a:avLst/>
          </a:prstGeom>
        </p:spPr>
        <p:txBody>
          <a:bodyPr wrap="square">
            <a:spAutoFit/>
          </a:bodyPr>
          <a:lstStyle/>
          <a:p>
            <a:pPr marL="457200" indent="-457200">
              <a:buFont typeface="Wingdings" pitchFamily="2" charset="2"/>
              <a:buChar char="ü"/>
            </a:pPr>
            <a:r>
              <a:rPr lang="en-US" dirty="0"/>
              <a:t>Two meetings held during this session</a:t>
            </a:r>
          </a:p>
          <a:p>
            <a:pPr marL="457200" indent="-457200">
              <a:buFont typeface="Wingdings" pitchFamily="2" charset="2"/>
              <a:buChar char="ü"/>
            </a:pPr>
            <a:r>
              <a:rPr lang="en-US" dirty="0"/>
              <a:t>Reviewed PAR</a:t>
            </a:r>
          </a:p>
          <a:p>
            <a:pPr marL="457200" indent="-457200">
              <a:buFont typeface="Wingdings" pitchFamily="2" charset="2"/>
              <a:buChar char="ü"/>
            </a:pPr>
            <a:r>
              <a:rPr lang="en-US" dirty="0"/>
              <a:t>Review technical proposals</a:t>
            </a:r>
          </a:p>
          <a:p>
            <a:pPr marL="457200" indent="-457200">
              <a:buFont typeface="Wingdings" pitchFamily="2" charset="2"/>
              <a:buChar char="ü"/>
            </a:pPr>
            <a:r>
              <a:rPr lang="en-US" dirty="0"/>
              <a:t>Heard 4 new proposals on the technical errors found in IEEE 802.15.4</a:t>
            </a:r>
          </a:p>
          <a:p>
            <a:pPr marL="457200" indent="-457200">
              <a:buFont typeface="Wingdings" pitchFamily="2" charset="2"/>
              <a:buChar char="ü"/>
            </a:pPr>
            <a:r>
              <a:rPr lang="en-US" dirty="0"/>
              <a:t>Preliminary draft discussed</a:t>
            </a:r>
          </a:p>
          <a:p>
            <a:pPr marL="457200" indent="-457200">
              <a:buFont typeface="Wingdings" pitchFamily="2" charset="2"/>
              <a:buChar char="ü"/>
            </a:pPr>
            <a:r>
              <a:rPr lang="en-US" dirty="0"/>
              <a:t>Draft timeline discussed</a:t>
            </a:r>
          </a:p>
        </p:txBody>
      </p:sp>
    </p:spTree>
    <p:extLst>
      <p:ext uri="{BB962C8B-B14F-4D97-AF65-F5344CB8AC3E}">
        <p14:creationId xmlns:p14="http://schemas.microsoft.com/office/powerpoint/2010/main" val="2814607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C8498-588A-44D5-8086-2AF6B1CA8218}"/>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34282B67-4DB6-4927-90CA-A5DD94A371D4}"/>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Continue work as Study Group</a:t>
            </a:r>
          </a:p>
          <a:p>
            <a:pPr marL="857250" lvl="1" indent="-457200">
              <a:buFont typeface="Arial" panose="020B0604020202020204" pitchFamily="34" charset="0"/>
              <a:buChar char="•"/>
            </a:pPr>
            <a:r>
              <a:rPr lang="en-US" dirty="0"/>
              <a:t>Continue to dig into use cases and technical requirements</a:t>
            </a:r>
          </a:p>
          <a:p>
            <a:pPr marL="857250" lvl="1" indent="-457200">
              <a:buFont typeface="Arial" panose="020B0604020202020204" pitchFamily="34" charset="0"/>
              <a:buChar char="•"/>
            </a:pPr>
            <a:r>
              <a:rPr lang="en-US" dirty="0"/>
              <a:t>Hear, discuss and consider technical contributions</a:t>
            </a:r>
          </a:p>
          <a:p>
            <a:pPr marL="857250" lvl="1" indent="-457200">
              <a:buFont typeface="Arial" panose="020B0604020202020204" pitchFamily="34" charset="0"/>
              <a:buChar char="•"/>
            </a:pPr>
            <a:r>
              <a:rPr lang="en-US" dirty="0"/>
              <a:t>Develop recommendations for technical framework</a:t>
            </a:r>
          </a:p>
          <a:p>
            <a:pPr marL="457200" indent="-457200">
              <a:buFont typeface="Arial" panose="020B0604020202020204" pitchFamily="34" charset="0"/>
              <a:buChar char="•"/>
            </a:pPr>
            <a:r>
              <a:rPr lang="en-US" dirty="0"/>
              <a:t>Move PAR and CSD through 802 and SA Processes</a:t>
            </a:r>
          </a:p>
          <a:p>
            <a:pPr marL="857250" lvl="1" indent="-457200">
              <a:buFont typeface="Arial" panose="020B0604020202020204" pitchFamily="34" charset="0"/>
              <a:buChar char="•"/>
            </a:pPr>
            <a:r>
              <a:rPr lang="en-US" dirty="0"/>
              <a:t>Address any comments on PAR and CSD when received </a:t>
            </a:r>
          </a:p>
          <a:p>
            <a:pPr marL="457200" indent="-457200">
              <a:buFont typeface="Arial" panose="020B0604020202020204" pitchFamily="34" charset="0"/>
              <a:buChar char="•"/>
            </a:pPr>
            <a:r>
              <a:rPr lang="en-US" dirty="0"/>
              <a:t>Work via Interim telecons and virtual interim/plenary meetings</a:t>
            </a:r>
          </a:p>
          <a:p>
            <a:pPr marL="857250" lvl="1" indent="-457200">
              <a:buFont typeface="Arial" panose="020B0604020202020204" pitchFamily="34" charset="0"/>
              <a:buChar char="•"/>
            </a:pPr>
            <a:r>
              <a:rPr lang="en-US" dirty="0"/>
              <a:t>Every other week to commence week of March 29</a:t>
            </a:r>
          </a:p>
          <a:p>
            <a:pPr marL="857250" lvl="1" indent="-457200">
              <a:buFont typeface="Arial" panose="020B0604020202020204" pitchFamily="34" charset="0"/>
              <a:buChar char="•"/>
            </a:pPr>
            <a:r>
              <a:rPr lang="en-US" dirty="0"/>
              <a:t>Day and time to be announced (by Friday)</a:t>
            </a:r>
          </a:p>
          <a:p>
            <a:pPr marL="857250" lvl="1" indent="-457200">
              <a:buFont typeface="Arial" panose="020B0604020202020204" pitchFamily="34" charset="0"/>
              <a:buChar char="•"/>
            </a:pPr>
            <a:r>
              <a:rPr lang="en-US" dirty="0"/>
              <a:t>Coordinating with 2 other SGs (NS and NB)</a:t>
            </a:r>
          </a:p>
          <a:p>
            <a:pPr marL="1257300" lvl="2"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0174D51-7BBE-4883-9B03-796760E3CB6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80</a:t>
            </a:fld>
            <a:endParaRPr lang="en-US" altLang="en-US"/>
          </a:p>
        </p:txBody>
      </p:sp>
      <p:sp>
        <p:nvSpPr>
          <p:cNvPr id="5" name="Date Placeholder 4">
            <a:extLst>
              <a:ext uri="{FF2B5EF4-FFF2-40B4-BE49-F238E27FC236}">
                <a16:creationId xmlns:a16="http://schemas.microsoft.com/office/drawing/2014/main" id="{D37704BB-37CF-C043-A459-77980247BB66}"/>
              </a:ext>
            </a:extLst>
          </p:cNvPr>
          <p:cNvSpPr>
            <a:spLocks noGrp="1"/>
          </p:cNvSpPr>
          <p:nvPr>
            <p:ph type="dt" sz="half" idx="10"/>
          </p:nvPr>
        </p:nvSpPr>
        <p:spPr/>
        <p:txBody>
          <a:bodyPr/>
          <a:lstStyle/>
          <a:p>
            <a:pPr>
              <a:defRPr/>
            </a:pPr>
            <a:r>
              <a:rPr lang="en-US"/>
              <a:t>March 2021</a:t>
            </a:r>
          </a:p>
        </p:txBody>
      </p:sp>
      <p:sp>
        <p:nvSpPr>
          <p:cNvPr id="6" name="Footer Placeholder 5">
            <a:extLst>
              <a:ext uri="{FF2B5EF4-FFF2-40B4-BE49-F238E27FC236}">
                <a16:creationId xmlns:a16="http://schemas.microsoft.com/office/drawing/2014/main" id="{8F2B7D1E-7EF0-AF49-9F91-A6518187ED5C}"/>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708329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A490-86DF-44CA-BEBA-4E6CE49C1A7C}"/>
              </a:ext>
            </a:extLst>
          </p:cNvPr>
          <p:cNvSpPr>
            <a:spLocks noGrp="1"/>
          </p:cNvSpPr>
          <p:nvPr>
            <p:ph type="title"/>
          </p:nvPr>
        </p:nvSpPr>
        <p:spPr/>
        <p:txBody>
          <a:bodyPr/>
          <a:lstStyle/>
          <a:p>
            <a:r>
              <a:rPr lang="en-US" dirty="0"/>
              <a:t>Call for Contributions</a:t>
            </a:r>
          </a:p>
        </p:txBody>
      </p:sp>
      <p:sp>
        <p:nvSpPr>
          <p:cNvPr id="3" name="Content Placeholder 2">
            <a:extLst>
              <a:ext uri="{FF2B5EF4-FFF2-40B4-BE49-F238E27FC236}">
                <a16:creationId xmlns:a16="http://schemas.microsoft.com/office/drawing/2014/main" id="{5F28AF5C-2502-4C67-98C9-F3DC535799D1}"/>
              </a:ext>
            </a:extLst>
          </p:cNvPr>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en-US" dirty="0"/>
              <a:t>Continue refining technical requirements </a:t>
            </a:r>
          </a:p>
          <a:p>
            <a:pPr marL="857250" lvl="1" indent="-457200">
              <a:buFont typeface="Arial" panose="020B0604020202020204" pitchFamily="34" charset="0"/>
              <a:buChar char="•"/>
            </a:pPr>
            <a:r>
              <a:rPr lang="en-US" dirty="0"/>
              <a:t>Deeper dive into use case</a:t>
            </a:r>
          </a:p>
          <a:p>
            <a:pPr marL="857250" lvl="1" indent="-457200">
              <a:buFont typeface="Arial" panose="020B0604020202020204" pitchFamily="34" charset="0"/>
              <a:buChar char="•"/>
            </a:pPr>
            <a:r>
              <a:rPr lang="en-US" dirty="0"/>
              <a:t>Required performance and capabilities</a:t>
            </a:r>
          </a:p>
          <a:p>
            <a:pPr marL="457200" indent="-457200">
              <a:buFont typeface="Arial" panose="020B0604020202020204" pitchFamily="34" charset="0"/>
              <a:buChar char="•"/>
            </a:pPr>
            <a:r>
              <a:rPr lang="en-US" dirty="0"/>
              <a:t>Hear technical content contributions</a:t>
            </a:r>
          </a:p>
          <a:p>
            <a:pPr marL="457200" indent="-457200">
              <a:buFont typeface="Arial" panose="020B0604020202020204" pitchFamily="34" charset="0"/>
              <a:buChar char="•"/>
            </a:pPr>
            <a:r>
              <a:rPr lang="en-US" dirty="0"/>
              <a:t>Focus of project:</a:t>
            </a:r>
          </a:p>
          <a:p>
            <a:pPr marL="857250" lvl="1" indent="-457200">
              <a:buFont typeface="Arial" panose="020B0604020202020204" pitchFamily="34" charset="0"/>
              <a:buChar char="•"/>
            </a:pPr>
            <a:r>
              <a:rPr lang="en-US" dirty="0"/>
              <a:t>Ranging (no infrastructure)</a:t>
            </a:r>
          </a:p>
          <a:p>
            <a:pPr marL="857250" lvl="1" indent="-457200">
              <a:buFont typeface="Arial" panose="020B0604020202020204" pitchFamily="34" charset="0"/>
              <a:buChar char="•"/>
            </a:pPr>
            <a:r>
              <a:rPr lang="en-US" dirty="0"/>
              <a:t>Localization (infrastructure)</a:t>
            </a:r>
          </a:p>
          <a:p>
            <a:pPr marL="857250" lvl="1" indent="-457200">
              <a:buFont typeface="Arial" panose="020B0604020202020204" pitchFamily="34" charset="0"/>
              <a:buChar char="•"/>
            </a:pPr>
            <a:r>
              <a:rPr lang="en-US" dirty="0"/>
              <a:t>Sensing</a:t>
            </a:r>
          </a:p>
          <a:p>
            <a:pPr marL="857250" lvl="1" indent="-457200">
              <a:buFont typeface="Arial" panose="020B0604020202020204" pitchFamily="34" charset="0"/>
              <a:buChar char="•"/>
            </a:pPr>
            <a:r>
              <a:rPr lang="en-US" dirty="0"/>
              <a:t>Data streaming</a:t>
            </a:r>
          </a:p>
          <a:p>
            <a:pPr marL="457200" indent="-457200">
              <a:buFont typeface="Arial" panose="020B0604020202020204" pitchFamily="34" charset="0"/>
              <a:buChar char="•"/>
            </a:pPr>
            <a:r>
              <a:rPr lang="en-US" dirty="0"/>
              <a:t>Suggested topic areas:</a:t>
            </a:r>
          </a:p>
          <a:p>
            <a:pPr marL="857250" lvl="1" indent="-457200">
              <a:buFont typeface="Arial" panose="020B0604020202020204" pitchFamily="34" charset="0"/>
              <a:buChar char="•"/>
            </a:pPr>
            <a:r>
              <a:rPr lang="en-US" dirty="0"/>
              <a:t>MAC and PHY performance requirements</a:t>
            </a:r>
          </a:p>
          <a:p>
            <a:pPr marL="857250" lvl="1" indent="-457200">
              <a:buFont typeface="Arial" panose="020B0604020202020204" pitchFamily="34" charset="0"/>
              <a:buChar char="•"/>
            </a:pPr>
            <a:r>
              <a:rPr lang="en-US" dirty="0"/>
              <a:t>Analysis and supporting background information</a:t>
            </a:r>
          </a:p>
          <a:p>
            <a:pPr marL="857250" lvl="1" indent="-457200">
              <a:buFont typeface="Arial" panose="020B0604020202020204" pitchFamily="34" charset="0"/>
              <a:buChar char="•"/>
            </a:pPr>
            <a:r>
              <a:rPr lang="en-US" dirty="0"/>
              <a:t>Coexistence measurement and enhancement</a:t>
            </a:r>
          </a:p>
          <a:p>
            <a:pPr marL="857250" lvl="1" indent="-457200">
              <a:buFont typeface="Arial" panose="020B0604020202020204" pitchFamily="34" charset="0"/>
              <a:buChar char="•"/>
            </a:pPr>
            <a:r>
              <a:rPr lang="en-US" dirty="0"/>
              <a:t>Performance analysis</a:t>
            </a:r>
          </a:p>
        </p:txBody>
      </p:sp>
      <p:sp>
        <p:nvSpPr>
          <p:cNvPr id="4" name="Slide Number Placeholder 3">
            <a:extLst>
              <a:ext uri="{FF2B5EF4-FFF2-40B4-BE49-F238E27FC236}">
                <a16:creationId xmlns:a16="http://schemas.microsoft.com/office/drawing/2014/main" id="{C87C7943-5F85-4B19-AB4F-4AB360626981}"/>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81</a:t>
            </a:fld>
            <a:endParaRPr lang="en-US" altLang="en-US"/>
          </a:p>
        </p:txBody>
      </p:sp>
      <p:sp>
        <p:nvSpPr>
          <p:cNvPr id="5" name="Date Placeholder 4">
            <a:extLst>
              <a:ext uri="{FF2B5EF4-FFF2-40B4-BE49-F238E27FC236}">
                <a16:creationId xmlns:a16="http://schemas.microsoft.com/office/drawing/2014/main" id="{F1B45C1B-0FDA-6E48-A09A-477A8581ED53}"/>
              </a:ext>
            </a:extLst>
          </p:cNvPr>
          <p:cNvSpPr>
            <a:spLocks noGrp="1"/>
          </p:cNvSpPr>
          <p:nvPr>
            <p:ph type="dt" sz="half" idx="10"/>
          </p:nvPr>
        </p:nvSpPr>
        <p:spPr/>
        <p:txBody>
          <a:bodyPr/>
          <a:lstStyle/>
          <a:p>
            <a:pPr>
              <a:defRPr/>
            </a:pPr>
            <a:r>
              <a:rPr lang="en-US"/>
              <a:t>March 2021</a:t>
            </a:r>
          </a:p>
        </p:txBody>
      </p:sp>
      <p:sp>
        <p:nvSpPr>
          <p:cNvPr id="6" name="Footer Placeholder 5">
            <a:extLst>
              <a:ext uri="{FF2B5EF4-FFF2-40B4-BE49-F238E27FC236}">
                <a16:creationId xmlns:a16="http://schemas.microsoft.com/office/drawing/2014/main" id="{8DFAF6DA-5448-6243-8682-920F6B6AD9AC}"/>
              </a:ext>
            </a:extLst>
          </p:cNvPr>
          <p:cNvSpPr>
            <a:spLocks noGrp="1"/>
          </p:cNvSpPr>
          <p:nvPr>
            <p:ph type="ftr" sz="quarter" idx="11"/>
          </p:nvPr>
        </p:nvSpPr>
        <p:spPr/>
        <p:txBody>
          <a:bodyPr/>
          <a:lstStyle/>
          <a:p>
            <a:pPr>
              <a:defRPr/>
            </a:pPr>
            <a:r>
              <a:rPr lang="en-US"/>
              <a:t>Pat Kinney, Kinney Consulting</a:t>
            </a:r>
          </a:p>
        </p:txBody>
      </p:sp>
    </p:spTree>
    <p:extLst>
      <p:ext uri="{BB962C8B-B14F-4D97-AF65-F5344CB8AC3E}">
        <p14:creationId xmlns:p14="http://schemas.microsoft.com/office/powerpoint/2010/main" val="14444752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dirty="0"/>
              <a:t>SC </a:t>
            </a:r>
            <a:r>
              <a:rPr lang="de-DE" dirty="0" err="1"/>
              <a:t>THz</a:t>
            </a:r>
            <a:r>
              <a:rPr lang="de-DE" dirty="0"/>
              <a:t> March</a:t>
            </a:r>
            <a:br>
              <a:rPr lang="de-DE" dirty="0"/>
            </a:br>
            <a:r>
              <a:rPr lang="de-DE" dirty="0"/>
              <a:t>2021Closing Report</a:t>
            </a:r>
          </a:p>
        </p:txBody>
      </p:sp>
      <p:sp>
        <p:nvSpPr>
          <p:cNvPr id="8" name="Untertitel 7"/>
          <p:cNvSpPr>
            <a:spLocks noGrp="1"/>
          </p:cNvSpPr>
          <p:nvPr>
            <p:ph type="subTitle" idx="1"/>
          </p:nvPr>
        </p:nvSpPr>
        <p:spPr/>
        <p:txBody>
          <a:bodyPr/>
          <a:lstStyle/>
          <a:p>
            <a:endParaRPr lang="de-DE" dirty="0"/>
          </a:p>
        </p:txBody>
      </p:sp>
      <p:sp>
        <p:nvSpPr>
          <p:cNvPr id="2" name="Datumsplatzhalter 1"/>
          <p:cNvSpPr>
            <a:spLocks noGrp="1"/>
          </p:cNvSpPr>
          <p:nvPr>
            <p:ph type="dt" sz="half" idx="10"/>
          </p:nvPr>
        </p:nvSpPr>
        <p:spPr/>
        <p:txBody>
          <a:bodyPr/>
          <a:lstStyle/>
          <a:p>
            <a:r>
              <a:rPr lang="en-US"/>
              <a:t>March 2021</a:t>
            </a:r>
            <a:endParaRPr lang="en-US" dirty="0"/>
          </a:p>
        </p:txBody>
      </p:sp>
      <p:sp>
        <p:nvSpPr>
          <p:cNvPr id="3" name="Fußzeilenplatzhalter 2"/>
          <p:cNvSpPr>
            <a:spLocks noGrp="1"/>
          </p:cNvSpPr>
          <p:nvPr>
            <p:ph type="ftr" sz="quarter" idx="11"/>
          </p:nvPr>
        </p:nvSpPr>
        <p:spPr/>
        <p:txBody>
          <a:bodyPr/>
          <a:lstStyle/>
          <a:p>
            <a:r>
              <a:rPr lang="en-US"/>
              <a:t>Pat Kinney, Kinney Consulting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Meetings/</a:t>
            </a:r>
            <a:r>
              <a:rPr lang="de-DE" dirty="0" err="1"/>
              <a:t>Contributions</a:t>
            </a:r>
            <a:endParaRPr lang="de-DE" dirty="0"/>
          </a:p>
        </p:txBody>
      </p:sp>
      <p:sp>
        <p:nvSpPr>
          <p:cNvPr id="6" name="Inhaltsplatzhalter 5"/>
          <p:cNvSpPr>
            <a:spLocks noGrp="1"/>
          </p:cNvSpPr>
          <p:nvPr>
            <p:ph idx="1"/>
          </p:nvPr>
        </p:nvSpPr>
        <p:spPr>
          <a:xfrm>
            <a:off x="685800" y="1728942"/>
            <a:ext cx="7772400" cy="4114800"/>
          </a:xfrm>
        </p:spPr>
        <p:txBody>
          <a:bodyPr/>
          <a:lstStyle/>
          <a:p>
            <a:r>
              <a:rPr lang="de-DE" sz="1800" dirty="0"/>
              <a:t>1  </a:t>
            </a:r>
            <a:r>
              <a:rPr lang="de-DE" sz="1800" dirty="0" err="1"/>
              <a:t>meeting</a:t>
            </a:r>
            <a:r>
              <a:rPr lang="de-DE" sz="1800" dirty="0"/>
              <a:t>  on Tue AM1</a:t>
            </a:r>
          </a:p>
          <a:p>
            <a:pPr lvl="1"/>
            <a:r>
              <a:rPr lang="de-DE" sz="1800" dirty="0"/>
              <a:t>18 </a:t>
            </a:r>
            <a:r>
              <a:rPr lang="de-DE" sz="1800" dirty="0" err="1"/>
              <a:t>participants</a:t>
            </a:r>
            <a:r>
              <a:rPr lang="de-DE" sz="1800" dirty="0"/>
              <a:t> </a:t>
            </a:r>
          </a:p>
          <a:p>
            <a:pPr lvl="1"/>
            <a:endParaRPr lang="de-DE" sz="1800" dirty="0"/>
          </a:p>
          <a:p>
            <a:r>
              <a:rPr lang="de-DE" sz="1800" dirty="0"/>
              <a:t>1 </a:t>
            </a:r>
            <a:r>
              <a:rPr lang="de-DE" sz="1800" dirty="0" err="1"/>
              <a:t>contribution</a:t>
            </a:r>
            <a:r>
              <a:rPr lang="de-DE" sz="1800" dirty="0"/>
              <a:t>:</a:t>
            </a:r>
          </a:p>
          <a:p>
            <a:pPr marL="457200" lvl="1" indent="0">
              <a:buNone/>
            </a:pPr>
            <a:r>
              <a:rPr lang="de-DE" sz="1600" b="1" dirty="0" err="1"/>
              <a:t>Contribution</a:t>
            </a:r>
            <a:r>
              <a:rPr lang="de-DE" sz="1600" b="1" dirty="0"/>
              <a:t> #1</a:t>
            </a:r>
          </a:p>
          <a:p>
            <a:pPr marL="457200" lvl="1" indent="0">
              <a:buNone/>
            </a:pPr>
            <a:r>
              <a:rPr lang="en-US" sz="1600" dirty="0"/>
              <a:t>Ke Guan (BJTU, China) “THz Channel Sounding and Characterization for Smart Rail Mobility in the Era of 6G” (21/0163)</a:t>
            </a:r>
          </a:p>
          <a:p>
            <a:pPr marL="457200" lvl="1" indent="0">
              <a:buNone/>
            </a:pPr>
            <a:endParaRPr lang="en-US" sz="1600" dirty="0"/>
          </a:p>
          <a:p>
            <a:pPr>
              <a:buFont typeface="Arial" panose="020B0604020202020204" pitchFamily="34" charset="0"/>
              <a:buChar char="•"/>
            </a:pPr>
            <a:r>
              <a:rPr lang="en-US" sz="2000" dirty="0"/>
              <a:t>Discussion of next steps</a:t>
            </a:r>
          </a:p>
          <a:p>
            <a:pPr lvl="1">
              <a:buFont typeface="Arial" panose="020B0604020202020204" pitchFamily="34" charset="0"/>
              <a:buChar char="•"/>
            </a:pPr>
            <a:r>
              <a:rPr lang="en-US" sz="1600" dirty="0"/>
              <a:t>Initiate Study Group on new frequency bands (356-450 GHz) at July meeting ?</a:t>
            </a:r>
          </a:p>
          <a:p>
            <a:pPr lvl="1">
              <a:buFont typeface="Arial" panose="020B0604020202020204" pitchFamily="34" charset="0"/>
              <a:buChar char="•"/>
            </a:pPr>
            <a:r>
              <a:rPr lang="en-US" sz="1600" dirty="0"/>
              <a:t>Any preparatory work to investigate potential necessary changes?</a:t>
            </a:r>
          </a:p>
          <a:p>
            <a:pPr lvl="1">
              <a:buFont typeface="Arial" panose="020B0604020202020204" pitchFamily="34" charset="0"/>
              <a:buChar char="•"/>
            </a:pPr>
            <a:r>
              <a:rPr lang="en-US" sz="1600" dirty="0"/>
              <a:t>Inputs for May meeting?</a:t>
            </a:r>
            <a:endParaRPr lang="de-DE" sz="1600" dirty="0"/>
          </a:p>
        </p:txBody>
      </p:sp>
      <p:sp>
        <p:nvSpPr>
          <p:cNvPr id="2" name="Datumsplatzhalter 1"/>
          <p:cNvSpPr>
            <a:spLocks noGrp="1"/>
          </p:cNvSpPr>
          <p:nvPr>
            <p:ph type="dt" sz="half" idx="10"/>
          </p:nvPr>
        </p:nvSpPr>
        <p:spPr/>
        <p:txBody>
          <a:bodyPr/>
          <a:lstStyle/>
          <a:p>
            <a:r>
              <a:rPr lang="en-US"/>
              <a:t>March 2021</a:t>
            </a:r>
            <a:endParaRPr lang="en-US" dirty="0"/>
          </a:p>
        </p:txBody>
      </p:sp>
      <p:sp>
        <p:nvSpPr>
          <p:cNvPr id="3" name="Fußzeilenplatzhalter 2"/>
          <p:cNvSpPr>
            <a:spLocks noGrp="1"/>
          </p:cNvSpPr>
          <p:nvPr>
            <p:ph type="ftr" sz="quarter" idx="11"/>
          </p:nvPr>
        </p:nvSpPr>
        <p:spPr/>
        <p:txBody>
          <a:bodyPr/>
          <a:lstStyle/>
          <a:p>
            <a:r>
              <a:rPr lang="en-US"/>
              <a:t>Pat Kinney, Kinney Consulting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Pat Kinney, Kinney Consulting</a:t>
            </a:r>
            <a:endParaRPr lang="en-US" dirty="0"/>
          </a:p>
        </p:txBody>
      </p:sp>
      <p:sp>
        <p:nvSpPr>
          <p:cNvPr id="6" name="Foliennummernplatzhalter 5"/>
          <p:cNvSpPr>
            <a:spLocks noGrp="1"/>
          </p:cNvSpPr>
          <p:nvPr>
            <p:ph type="sldNum" sz="quarter" idx="12"/>
          </p:nvPr>
        </p:nvSpPr>
        <p:spPr/>
        <p:txBody>
          <a:bodyPr/>
          <a:lstStyle/>
          <a:p>
            <a:r>
              <a:rPr lang="en-US"/>
              <a:t>Slide </a:t>
            </a:r>
            <a:fld id="{05D9E2E7-EFAB-4C6F-8570-698C7A3C8A06}" type="slidenum">
              <a:rPr lang="en-US"/>
              <a:pPr/>
              <a:t>84</a:t>
            </a:fld>
            <a:endParaRPr lang="en-US"/>
          </a:p>
        </p:txBody>
      </p:sp>
      <p:sp>
        <p:nvSpPr>
          <p:cNvPr id="4098" name="Rectangle 2"/>
          <p:cNvSpPr>
            <a:spLocks noGrp="1" noChangeArrowheads="1"/>
          </p:cNvSpPr>
          <p:nvPr>
            <p:ph type="title"/>
          </p:nvPr>
        </p:nvSpPr>
        <p:spPr>
          <a:ln/>
        </p:spPr>
        <p:txBody>
          <a:bodyPr/>
          <a:lstStyle/>
          <a:p>
            <a:r>
              <a:rPr lang="de-DE" sz="3200" dirty="0"/>
              <a:t>SC </a:t>
            </a:r>
            <a:r>
              <a:rPr lang="de-DE" sz="3200" dirty="0" err="1"/>
              <a:t>THz</a:t>
            </a:r>
            <a:r>
              <a:rPr lang="de-DE" sz="3200" dirty="0"/>
              <a:t> Motion on Text on Input to ITU-R WP5A </a:t>
            </a:r>
          </a:p>
        </p:txBody>
      </p:sp>
      <p:sp>
        <p:nvSpPr>
          <p:cNvPr id="4099" name="Rectangle 3"/>
          <p:cNvSpPr>
            <a:spLocks noGrp="1" noChangeArrowheads="1"/>
          </p:cNvSpPr>
          <p:nvPr>
            <p:ph type="body" idx="1"/>
          </p:nvPr>
        </p:nvSpPr>
        <p:spPr>
          <a:ln/>
        </p:spPr>
        <p:txBody>
          <a:bodyPr/>
          <a:lstStyle/>
          <a:p>
            <a:r>
              <a:rPr lang="de-DE" sz="2000" dirty="0">
                <a:solidFill>
                  <a:schemeClr val="tx1"/>
                </a:solidFill>
                <a:latin typeface="+mn-lt"/>
                <a:ea typeface="+mn-ea"/>
                <a:cs typeface="+mn-cs"/>
              </a:rPr>
              <a:t>Motion: </a:t>
            </a:r>
            <a:r>
              <a:rPr lang="en-US" sz="2000" dirty="0"/>
              <a:t> </a:t>
            </a:r>
            <a:r>
              <a:rPr lang="en-US" sz="2000" i="1" dirty="0"/>
              <a:t>request that the text proposal contained in 15-21-0122-03-0thz-ieee-802-15-tag-thzliaison-statement-to-itu-r-wp5a  be approved for submission to the WG for its approval and further submission to 802.18.</a:t>
            </a:r>
            <a:endParaRPr lang="de-DE" sz="2000" dirty="0"/>
          </a:p>
          <a:p>
            <a:endParaRPr lang="de-DE" sz="2000" dirty="0">
              <a:solidFill>
                <a:schemeClr val="tx1"/>
              </a:solidFill>
              <a:latin typeface="+mn-lt"/>
              <a:ea typeface="+mn-ea"/>
              <a:cs typeface="+mn-cs"/>
            </a:endParaRPr>
          </a:p>
          <a:p>
            <a:r>
              <a:rPr lang="de-DE" sz="2000" dirty="0" err="1">
                <a:solidFill>
                  <a:schemeClr val="tx1"/>
                </a:solidFill>
                <a:latin typeface="+mn-lt"/>
                <a:ea typeface="+mn-ea"/>
                <a:cs typeface="+mn-cs"/>
              </a:rPr>
              <a:t>Moved</a:t>
            </a:r>
            <a:r>
              <a:rPr lang="de-DE" sz="2000" dirty="0">
                <a:solidFill>
                  <a:schemeClr val="tx1"/>
                </a:solidFill>
                <a:latin typeface="+mn-lt"/>
                <a:ea typeface="+mn-ea"/>
                <a:cs typeface="+mn-cs"/>
              </a:rPr>
              <a:t> </a:t>
            </a:r>
            <a:r>
              <a:rPr lang="de-DE" sz="2000" dirty="0" err="1">
                <a:solidFill>
                  <a:schemeClr val="tx1"/>
                </a:solidFill>
                <a:latin typeface="+mn-lt"/>
                <a:ea typeface="+mn-ea"/>
                <a:cs typeface="+mn-cs"/>
              </a:rPr>
              <a:t>by</a:t>
            </a:r>
            <a:r>
              <a:rPr lang="de-DE" sz="2000" dirty="0">
                <a:solidFill>
                  <a:schemeClr val="tx1"/>
                </a:solidFill>
                <a:latin typeface="+mn-lt"/>
                <a:ea typeface="+mn-ea"/>
                <a:cs typeface="+mn-cs"/>
              </a:rPr>
              <a:t>: </a:t>
            </a:r>
            <a:r>
              <a:rPr lang="de-DE" sz="2000" dirty="0"/>
              <a:t> Iwao Hosako</a:t>
            </a:r>
            <a:endParaRPr lang="de-DE" sz="2000" dirty="0">
              <a:solidFill>
                <a:schemeClr val="tx1"/>
              </a:solidFill>
              <a:latin typeface="+mn-lt"/>
              <a:ea typeface="+mn-ea"/>
              <a:cs typeface="+mn-cs"/>
            </a:endParaRPr>
          </a:p>
          <a:p>
            <a:r>
              <a:rPr lang="de-DE" sz="2000" dirty="0" err="1">
                <a:solidFill>
                  <a:schemeClr val="tx1"/>
                </a:solidFill>
                <a:latin typeface="+mn-lt"/>
                <a:ea typeface="+mn-ea"/>
                <a:cs typeface="+mn-cs"/>
              </a:rPr>
              <a:t>Seconded</a:t>
            </a:r>
            <a:r>
              <a:rPr lang="de-DE" sz="2000" dirty="0">
                <a:solidFill>
                  <a:schemeClr val="tx1"/>
                </a:solidFill>
                <a:latin typeface="+mn-lt"/>
                <a:ea typeface="+mn-ea"/>
                <a:cs typeface="+mn-cs"/>
              </a:rPr>
              <a:t> </a:t>
            </a:r>
            <a:r>
              <a:rPr lang="de-DE" sz="2000" dirty="0" err="1">
                <a:solidFill>
                  <a:schemeClr val="tx1"/>
                </a:solidFill>
                <a:latin typeface="+mn-lt"/>
                <a:ea typeface="+mn-ea"/>
                <a:cs typeface="+mn-cs"/>
              </a:rPr>
              <a:t>by</a:t>
            </a:r>
            <a:r>
              <a:rPr lang="de-DE" sz="2000" dirty="0">
                <a:solidFill>
                  <a:schemeClr val="tx1"/>
                </a:solidFill>
                <a:latin typeface="+mn-lt"/>
                <a:ea typeface="+mn-ea"/>
                <a:cs typeface="+mn-cs"/>
              </a:rPr>
              <a:t>: </a:t>
            </a:r>
            <a:r>
              <a:rPr lang="de-DE" sz="2000" dirty="0" err="1">
                <a:solidFill>
                  <a:schemeClr val="tx1"/>
                </a:solidFill>
                <a:latin typeface="+mn-lt"/>
                <a:ea typeface="+mn-ea"/>
                <a:cs typeface="+mn-cs"/>
              </a:rPr>
              <a:t>Shoichi</a:t>
            </a:r>
            <a:r>
              <a:rPr lang="de-DE" sz="2000" dirty="0">
                <a:solidFill>
                  <a:schemeClr val="tx1"/>
                </a:solidFill>
                <a:latin typeface="+mn-lt"/>
                <a:ea typeface="+mn-ea"/>
                <a:cs typeface="+mn-cs"/>
              </a:rPr>
              <a:t> </a:t>
            </a:r>
            <a:r>
              <a:rPr lang="de-DE" sz="2000" dirty="0" err="1">
                <a:solidFill>
                  <a:schemeClr val="tx1"/>
                </a:solidFill>
                <a:latin typeface="+mn-lt"/>
                <a:ea typeface="+mn-ea"/>
                <a:cs typeface="+mn-cs"/>
              </a:rPr>
              <a:t>Kitazawa</a:t>
            </a:r>
            <a:endParaRPr lang="de-DE" sz="2000" dirty="0">
              <a:solidFill>
                <a:schemeClr val="tx1"/>
              </a:solidFill>
              <a:latin typeface="+mn-lt"/>
              <a:ea typeface="+mn-ea"/>
              <a:cs typeface="+mn-cs"/>
            </a:endParaRPr>
          </a:p>
          <a:p>
            <a:r>
              <a:rPr lang="de-DE" sz="2000" dirty="0"/>
              <a:t>4 /0/0</a:t>
            </a:r>
            <a:endParaRPr lang="de-DE" sz="2000" dirty="0">
              <a:solidFill>
                <a:schemeClr val="tx1"/>
              </a:solidFill>
              <a:latin typeface="+mn-lt"/>
              <a:ea typeface="+mn-ea"/>
              <a:cs typeface="+mn-cs"/>
            </a:endParaRPr>
          </a:p>
          <a:p>
            <a:endParaRPr lang="de-DE" sz="1800" dirty="0"/>
          </a:p>
        </p:txBody>
      </p:sp>
      <p:sp>
        <p:nvSpPr>
          <p:cNvPr id="2" name="Date Placeholder 1">
            <a:extLst>
              <a:ext uri="{FF2B5EF4-FFF2-40B4-BE49-F238E27FC236}">
                <a16:creationId xmlns:a16="http://schemas.microsoft.com/office/drawing/2014/main" id="{9094460C-CA09-A24C-BDC9-B52CE4F39873}"/>
              </a:ext>
            </a:extLst>
          </p:cNvPr>
          <p:cNvSpPr>
            <a:spLocks noGrp="1"/>
          </p:cNvSpPr>
          <p:nvPr>
            <p:ph type="dt" sz="half" idx="10"/>
          </p:nvPr>
        </p:nvSpPr>
        <p:spPr/>
        <p:txBody>
          <a:bodyPr/>
          <a:lstStyle/>
          <a:p>
            <a:pPr>
              <a:defRPr/>
            </a:pPr>
            <a:r>
              <a:rPr lang="en-US"/>
              <a:t>March 2021</a:t>
            </a:r>
          </a:p>
        </p:txBody>
      </p:sp>
    </p:spTree>
    <p:extLst>
      <p:ext uri="{BB962C8B-B14F-4D97-AF65-F5344CB8AC3E}">
        <p14:creationId xmlns:p14="http://schemas.microsoft.com/office/powerpoint/2010/main" val="14442538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p:txBody>
          <a:bodyPr/>
          <a:lstStyle/>
          <a:p>
            <a:r>
              <a:rPr lang="en-US"/>
              <a:t>Pat Kinney, Kinney Consulting</a:t>
            </a:r>
            <a:endParaRPr lang="en-US" dirty="0"/>
          </a:p>
        </p:txBody>
      </p:sp>
      <p:sp>
        <p:nvSpPr>
          <p:cNvPr id="6" name="Foliennummernplatzhalter 5"/>
          <p:cNvSpPr>
            <a:spLocks noGrp="1"/>
          </p:cNvSpPr>
          <p:nvPr>
            <p:ph type="sldNum" sz="quarter" idx="12"/>
          </p:nvPr>
        </p:nvSpPr>
        <p:spPr/>
        <p:txBody>
          <a:bodyPr/>
          <a:lstStyle/>
          <a:p>
            <a:r>
              <a:rPr lang="en-US"/>
              <a:t>Slide </a:t>
            </a:r>
            <a:fld id="{05D9E2E7-EFAB-4C6F-8570-698C7A3C8A06}" type="slidenum">
              <a:rPr lang="en-US"/>
              <a:pPr/>
              <a:t>85</a:t>
            </a:fld>
            <a:endParaRPr lang="en-US"/>
          </a:p>
        </p:txBody>
      </p:sp>
      <p:sp>
        <p:nvSpPr>
          <p:cNvPr id="4098" name="Rectangle 2"/>
          <p:cNvSpPr>
            <a:spLocks noGrp="1" noChangeArrowheads="1"/>
          </p:cNvSpPr>
          <p:nvPr>
            <p:ph type="title"/>
          </p:nvPr>
        </p:nvSpPr>
        <p:spPr>
          <a:ln/>
        </p:spPr>
        <p:txBody>
          <a:bodyPr/>
          <a:lstStyle/>
          <a:p>
            <a:r>
              <a:rPr lang="de-DE" sz="3200" dirty="0"/>
              <a:t>WG Motion on Text </a:t>
            </a:r>
            <a:r>
              <a:rPr lang="de-DE" sz="3200" dirty="0" err="1"/>
              <a:t>for</a:t>
            </a:r>
            <a:r>
              <a:rPr lang="de-DE" sz="3200" dirty="0"/>
              <a:t> Response to ITU-R WP5A</a:t>
            </a:r>
          </a:p>
        </p:txBody>
      </p:sp>
      <p:sp>
        <p:nvSpPr>
          <p:cNvPr id="4099" name="Rectangle 3"/>
          <p:cNvSpPr>
            <a:spLocks noGrp="1" noChangeArrowheads="1"/>
          </p:cNvSpPr>
          <p:nvPr>
            <p:ph type="body" idx="1"/>
          </p:nvPr>
        </p:nvSpPr>
        <p:spPr>
          <a:ln/>
        </p:spPr>
        <p:txBody>
          <a:bodyPr/>
          <a:lstStyle/>
          <a:p>
            <a:pPr lvl="0"/>
            <a:r>
              <a:rPr lang="en-US" sz="2000" dirty="0"/>
              <a:t>Motion:</a:t>
            </a:r>
            <a:r>
              <a:rPr lang="en-US" sz="2000" i="1" dirty="0"/>
              <a:t> request that the </a:t>
            </a:r>
            <a:r>
              <a:rPr lang="en-US" sz="2000" dirty="0"/>
              <a:t> </a:t>
            </a:r>
            <a:r>
              <a:rPr lang="en-US" sz="2000" i="1" dirty="0"/>
              <a:t>text proposal contained in 15-21-0122-03-0thz-ieee-802-15-tag-thzliaison-statement-to-itu-r-wp5a   be approved by the WG and submitted to 802.18. </a:t>
            </a:r>
            <a:endParaRPr lang="de-DE" sz="2000" dirty="0"/>
          </a:p>
          <a:p>
            <a:endParaRPr lang="de-DE" sz="2000" dirty="0">
              <a:solidFill>
                <a:schemeClr val="tx1"/>
              </a:solidFill>
              <a:latin typeface="+mn-lt"/>
              <a:ea typeface="+mn-ea"/>
              <a:cs typeface="+mn-cs"/>
            </a:endParaRPr>
          </a:p>
          <a:p>
            <a:r>
              <a:rPr lang="de-DE" sz="2000" dirty="0" err="1">
                <a:solidFill>
                  <a:schemeClr val="tx1"/>
                </a:solidFill>
                <a:latin typeface="+mn-lt"/>
                <a:ea typeface="+mn-ea"/>
                <a:cs typeface="+mn-cs"/>
              </a:rPr>
              <a:t>Moved</a:t>
            </a:r>
            <a:r>
              <a:rPr lang="de-DE" sz="2000" dirty="0">
                <a:solidFill>
                  <a:schemeClr val="tx1"/>
                </a:solidFill>
                <a:latin typeface="+mn-lt"/>
                <a:ea typeface="+mn-ea"/>
                <a:cs typeface="+mn-cs"/>
              </a:rPr>
              <a:t> </a:t>
            </a:r>
            <a:r>
              <a:rPr lang="de-DE" sz="2000" dirty="0" err="1">
                <a:solidFill>
                  <a:schemeClr val="tx1"/>
                </a:solidFill>
                <a:latin typeface="+mn-lt"/>
                <a:ea typeface="+mn-ea"/>
                <a:cs typeface="+mn-cs"/>
              </a:rPr>
              <a:t>by</a:t>
            </a:r>
            <a:r>
              <a:rPr lang="de-DE" sz="2000" dirty="0">
                <a:solidFill>
                  <a:schemeClr val="tx1"/>
                </a:solidFill>
                <a:latin typeface="+mn-lt"/>
                <a:ea typeface="+mn-ea"/>
                <a:cs typeface="+mn-cs"/>
              </a:rPr>
              <a:t>: </a:t>
            </a:r>
          </a:p>
          <a:p>
            <a:r>
              <a:rPr lang="de-DE" sz="2000" dirty="0" err="1"/>
              <a:t>Seonded</a:t>
            </a:r>
            <a:r>
              <a:rPr lang="de-DE" sz="2000" dirty="0"/>
              <a:t> </a:t>
            </a:r>
            <a:r>
              <a:rPr lang="de-DE" sz="2000" dirty="0" err="1"/>
              <a:t>by</a:t>
            </a:r>
            <a:r>
              <a:rPr lang="de-DE" sz="2000" dirty="0"/>
              <a:t>: </a:t>
            </a:r>
            <a:endParaRPr lang="de-DE" sz="2000" dirty="0">
              <a:solidFill>
                <a:schemeClr val="tx1"/>
              </a:solidFill>
              <a:latin typeface="+mn-lt"/>
              <a:ea typeface="+mn-ea"/>
              <a:cs typeface="+mn-cs"/>
            </a:endParaRPr>
          </a:p>
          <a:p>
            <a:r>
              <a:rPr lang="de-DE" sz="2000" dirty="0" err="1">
                <a:solidFill>
                  <a:schemeClr val="tx1"/>
                </a:solidFill>
                <a:latin typeface="+mn-lt"/>
                <a:ea typeface="+mn-ea"/>
                <a:cs typeface="+mn-cs"/>
              </a:rPr>
              <a:t>Yes</a:t>
            </a:r>
            <a:r>
              <a:rPr lang="de-DE" sz="2000" dirty="0">
                <a:solidFill>
                  <a:schemeClr val="tx1"/>
                </a:solidFill>
                <a:latin typeface="+mn-lt"/>
                <a:ea typeface="+mn-ea"/>
                <a:cs typeface="+mn-cs"/>
              </a:rPr>
              <a:t>  / </a:t>
            </a:r>
            <a:r>
              <a:rPr lang="de-DE" sz="2000" dirty="0" err="1">
                <a:solidFill>
                  <a:schemeClr val="tx1"/>
                </a:solidFill>
                <a:latin typeface="+mn-lt"/>
                <a:ea typeface="+mn-ea"/>
                <a:cs typeface="+mn-cs"/>
              </a:rPr>
              <a:t>abstain</a:t>
            </a:r>
            <a:r>
              <a:rPr lang="de-DE" sz="2000" dirty="0">
                <a:solidFill>
                  <a:schemeClr val="tx1"/>
                </a:solidFill>
                <a:latin typeface="+mn-lt"/>
                <a:ea typeface="+mn-ea"/>
                <a:cs typeface="+mn-cs"/>
              </a:rPr>
              <a:t> / </a:t>
            </a:r>
            <a:r>
              <a:rPr lang="de-DE" sz="2000" dirty="0" err="1">
                <a:solidFill>
                  <a:schemeClr val="tx1"/>
                </a:solidFill>
                <a:latin typeface="+mn-lt"/>
                <a:ea typeface="+mn-ea"/>
                <a:cs typeface="+mn-cs"/>
              </a:rPr>
              <a:t>No</a:t>
            </a:r>
            <a:endParaRPr lang="de-DE" sz="2000" dirty="0">
              <a:solidFill>
                <a:schemeClr val="tx1"/>
              </a:solidFill>
              <a:latin typeface="+mn-lt"/>
              <a:ea typeface="+mn-ea"/>
              <a:cs typeface="+mn-cs"/>
            </a:endParaRPr>
          </a:p>
          <a:p>
            <a:endParaRPr lang="de-DE" sz="1800" dirty="0"/>
          </a:p>
        </p:txBody>
      </p:sp>
      <p:sp>
        <p:nvSpPr>
          <p:cNvPr id="2" name="Date Placeholder 1">
            <a:extLst>
              <a:ext uri="{FF2B5EF4-FFF2-40B4-BE49-F238E27FC236}">
                <a16:creationId xmlns:a16="http://schemas.microsoft.com/office/drawing/2014/main" id="{CA1D7015-5CD0-7D4B-853B-1661FFDA353C}"/>
              </a:ext>
            </a:extLst>
          </p:cNvPr>
          <p:cNvSpPr>
            <a:spLocks noGrp="1"/>
          </p:cNvSpPr>
          <p:nvPr>
            <p:ph type="dt" sz="half" idx="10"/>
          </p:nvPr>
        </p:nvSpPr>
        <p:spPr/>
        <p:txBody>
          <a:bodyPr/>
          <a:lstStyle/>
          <a:p>
            <a:pPr>
              <a:defRPr/>
            </a:pPr>
            <a:r>
              <a:rPr lang="en-US"/>
              <a:t>March 2021</a:t>
            </a:r>
          </a:p>
        </p:txBody>
      </p:sp>
    </p:spTree>
    <p:extLst>
      <p:ext uri="{BB962C8B-B14F-4D97-AF65-F5344CB8AC3E}">
        <p14:creationId xmlns:p14="http://schemas.microsoft.com/office/powerpoint/2010/main" val="298911158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a:t>Next Meetings</a:t>
            </a:r>
            <a:endParaRPr lang="de-DE" dirty="0"/>
          </a:p>
        </p:txBody>
      </p:sp>
      <p:sp>
        <p:nvSpPr>
          <p:cNvPr id="6" name="Inhaltsplatzhalter 5"/>
          <p:cNvSpPr>
            <a:spLocks noGrp="1"/>
          </p:cNvSpPr>
          <p:nvPr>
            <p:ph idx="1"/>
          </p:nvPr>
        </p:nvSpPr>
        <p:spPr>
          <a:xfrm>
            <a:off x="685800" y="1728942"/>
            <a:ext cx="7772400" cy="4114800"/>
          </a:xfrm>
        </p:spPr>
        <p:txBody>
          <a:bodyPr/>
          <a:lstStyle/>
          <a:p>
            <a:pPr marL="431800" lvl="2" indent="0">
              <a:spcAft>
                <a:spcPts val="0"/>
              </a:spcAft>
              <a:buNone/>
            </a:pPr>
            <a:endParaRPr lang="de-DE" sz="1800" dirty="0">
              <a:ea typeface="Times New Roman"/>
            </a:endParaRPr>
          </a:p>
          <a:p>
            <a:pPr marL="355600" lvl="1" indent="-266700">
              <a:spcAft>
                <a:spcPts val="0"/>
              </a:spcAft>
              <a:buFont typeface="Arial" pitchFamily="34" charset="0"/>
              <a:buChar char="•"/>
            </a:pPr>
            <a:r>
              <a:rPr lang="de-DE" sz="1800" dirty="0">
                <a:ea typeface="Times New Roman"/>
              </a:rPr>
              <a:t>Next Meetings of </a:t>
            </a:r>
            <a:r>
              <a:rPr lang="de-DE" sz="1800" dirty="0" err="1">
                <a:ea typeface="Times New Roman"/>
              </a:rPr>
              <a:t>the</a:t>
            </a:r>
            <a:r>
              <a:rPr lang="de-DE" sz="1800" dirty="0">
                <a:ea typeface="Times New Roman"/>
              </a:rPr>
              <a:t> SC </a:t>
            </a:r>
            <a:r>
              <a:rPr lang="de-DE" sz="1800" dirty="0" err="1">
                <a:ea typeface="Times New Roman"/>
              </a:rPr>
              <a:t>THz</a:t>
            </a:r>
            <a:endParaRPr lang="de-DE" sz="1800" dirty="0">
              <a:ea typeface="Times New Roman"/>
            </a:endParaRPr>
          </a:p>
          <a:p>
            <a:pPr marL="88900" lvl="1" indent="0">
              <a:spcAft>
                <a:spcPts val="0"/>
              </a:spcAft>
              <a:buNone/>
            </a:pPr>
            <a:endParaRPr lang="de-DE" sz="1800" dirty="0">
              <a:ea typeface="Times New Roman"/>
            </a:endParaRPr>
          </a:p>
          <a:p>
            <a:pPr marL="698500" lvl="2" indent="-266700">
              <a:spcAft>
                <a:spcPts val="0"/>
              </a:spcAft>
              <a:buFont typeface="Arial" pitchFamily="34" charset="0"/>
              <a:buChar char="•"/>
            </a:pPr>
            <a:r>
              <a:rPr lang="en-US" sz="1800" dirty="0"/>
              <a:t>Regular </a:t>
            </a:r>
            <a:r>
              <a:rPr lang="en-US" sz="1800" dirty="0" err="1"/>
              <a:t>Webcon</a:t>
            </a:r>
            <a:r>
              <a:rPr lang="en-US" sz="1800" dirty="0"/>
              <a:t> 18 May  2021, 2-4 pm CEST (during next Electronic Plenary)</a:t>
            </a:r>
          </a:p>
          <a:p>
            <a:pPr lvl="1">
              <a:spcAft>
                <a:spcPts val="0"/>
              </a:spcAft>
              <a:buNone/>
            </a:pPr>
            <a:endParaRPr lang="de-DE" sz="1800" dirty="0">
              <a:latin typeface="Times New Roman"/>
              <a:ea typeface="Times New Roman"/>
            </a:endParaRPr>
          </a:p>
          <a:p>
            <a:pPr marL="371475" lvl="1" indent="-171450">
              <a:buNone/>
            </a:pPr>
            <a:endParaRPr lang="de-DE" sz="1800" dirty="0"/>
          </a:p>
          <a:p>
            <a:pPr lvl="1">
              <a:buNone/>
            </a:pPr>
            <a:endParaRPr lang="de-DE" sz="1800" dirty="0">
              <a:ea typeface="Times New Roman"/>
            </a:endParaRPr>
          </a:p>
          <a:p>
            <a:pPr>
              <a:buNone/>
            </a:pPr>
            <a:endParaRPr lang="de-DE" sz="1800" dirty="0"/>
          </a:p>
        </p:txBody>
      </p:sp>
      <p:sp>
        <p:nvSpPr>
          <p:cNvPr id="2" name="Datumsplatzhalter 1"/>
          <p:cNvSpPr>
            <a:spLocks noGrp="1"/>
          </p:cNvSpPr>
          <p:nvPr>
            <p:ph type="dt" sz="half" idx="10"/>
          </p:nvPr>
        </p:nvSpPr>
        <p:spPr/>
        <p:txBody>
          <a:bodyPr/>
          <a:lstStyle/>
          <a:p>
            <a:r>
              <a:rPr lang="en-US"/>
              <a:t>March 2021</a:t>
            </a:r>
            <a:endParaRPr lang="en-US" dirty="0"/>
          </a:p>
        </p:txBody>
      </p:sp>
      <p:sp>
        <p:nvSpPr>
          <p:cNvPr id="3" name="Fußzeilenplatzhalter 2"/>
          <p:cNvSpPr>
            <a:spLocks noGrp="1"/>
          </p:cNvSpPr>
          <p:nvPr>
            <p:ph type="ftr" sz="quarter" idx="11"/>
          </p:nvPr>
        </p:nvSpPr>
        <p:spPr/>
        <p:txBody>
          <a:bodyPr/>
          <a:lstStyle/>
          <a:p>
            <a:r>
              <a:rPr lang="en-US"/>
              <a:t>Pat Kinney, Kinney Consulting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86</a:t>
            </a:fld>
            <a:endParaRPr lang="en-US"/>
          </a:p>
        </p:txBody>
      </p:sp>
    </p:spTree>
    <p:extLst>
      <p:ext uri="{BB962C8B-B14F-4D97-AF65-F5344CB8AC3E}">
        <p14:creationId xmlns:p14="http://schemas.microsoft.com/office/powerpoint/2010/main" val="2855708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54615-1308-5644-AEF4-A40F87BABC26}"/>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March 10 2021</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a:t>
            </a:r>
            <a:endParaRPr lang="en-US" sz="2400" dirty="0"/>
          </a:p>
          <a:p>
            <a:pPr marL="914400" lvl="1" indent="-514350">
              <a:buFont typeface="+mj-lt"/>
              <a:buAutoNum type="arabicPeriod"/>
              <a:defRPr/>
            </a:pPr>
            <a:r>
              <a:rPr lang="en-US" altLang="en-US" sz="2400" dirty="0"/>
              <a:t>Splitting IEEE 802.15.4 (doc #15-21-0125)</a:t>
            </a:r>
            <a:endParaRPr lang="en-US" sz="2400" dirty="0"/>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6147" name="Slide Number Placeholder 3">
            <a:extLst>
              <a:ext uri="{FF2B5EF4-FFF2-40B4-BE49-F238E27FC236}">
                <a16:creationId xmlns:a16="http://schemas.microsoft.com/office/drawing/2014/main" id="{A69ED6D2-4717-E646-83F5-AFA315F05A2B}"/>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2B583193-97FC-984B-B0D7-8679ED3EB393}" type="slidenum">
              <a:rPr lang="en-US" altLang="en-US" smtClean="0">
                <a:solidFill>
                  <a:schemeClr val="tx1"/>
                </a:solidFill>
              </a:rPr>
              <a:pPr/>
              <a:t>87</a:t>
            </a:fld>
            <a:endParaRPr lang="en-US" altLang="en-US">
              <a:solidFill>
                <a:schemeClr val="tx1"/>
              </a:solidFill>
            </a:endParaRPr>
          </a:p>
        </p:txBody>
      </p:sp>
      <p:pic>
        <p:nvPicPr>
          <p:cNvPr id="6148" name="Picture 4">
            <a:extLst>
              <a:ext uri="{FF2B5EF4-FFF2-40B4-BE49-F238E27FC236}">
                <a16:creationId xmlns:a16="http://schemas.microsoft.com/office/drawing/2014/main" id="{E502E12F-48AC-A24C-A7B0-3966AA9D86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6D81CEBE-DA29-C643-A216-632971925CB6}"/>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A496BC1C-9CCF-2C40-B94B-90105BE8C5DE}"/>
              </a:ext>
            </a:extLst>
          </p:cNvPr>
          <p:cNvSpPr>
            <a:spLocks noGrp="1"/>
          </p:cNvSpPr>
          <p:nvPr>
            <p:ph type="ftr" sz="quarter" idx="11"/>
          </p:nvPr>
        </p:nvSpPr>
        <p:spPr/>
        <p:txBody>
          <a:bodyPr/>
          <a:lstStyle/>
          <a:p>
            <a:pPr>
              <a:defRPr/>
            </a:pPr>
            <a:r>
              <a:rPr lang="en-US"/>
              <a:t>Pat Kinney, Kinney Consulting</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FFB5472B-ED67-4549-9989-0203DE9C0FCF}"/>
              </a:ext>
            </a:extLst>
          </p:cNvPr>
          <p:cNvSpPr>
            <a:spLocks noGrp="1" noChangeArrowheads="1"/>
          </p:cNvSpPr>
          <p:nvPr>
            <p:ph type="title"/>
          </p:nvPr>
        </p:nvSpPr>
        <p:spPr/>
        <p:txBody>
          <a:bodyPr/>
          <a:lstStyle/>
          <a:p>
            <a:r>
              <a:rPr lang="en-US" altLang="en-US"/>
              <a:t>Summary</a:t>
            </a:r>
          </a:p>
        </p:txBody>
      </p:sp>
      <p:sp>
        <p:nvSpPr>
          <p:cNvPr id="3" name="Content Placeholder 2">
            <a:extLst>
              <a:ext uri="{FF2B5EF4-FFF2-40B4-BE49-F238E27FC236}">
                <a16:creationId xmlns:a16="http://schemas.microsoft.com/office/drawing/2014/main" id="{96C32F89-34BF-5D45-A2D1-F14B5044CE1B}"/>
              </a:ext>
            </a:extLst>
          </p:cNvPr>
          <p:cNvSpPr>
            <a:spLocks noGrp="1"/>
          </p:cNvSpPr>
          <p:nvPr>
            <p:ph idx="1"/>
          </p:nvPr>
        </p:nvSpPr>
        <p:spPr/>
        <p:txBody>
          <a:bodyPr/>
          <a:lstStyle/>
          <a:p>
            <a:pPr marL="0">
              <a:lnSpc>
                <a:spcPct val="107000"/>
              </a:lnSpc>
              <a:spcBef>
                <a:spcPts val="0"/>
              </a:spcBef>
              <a:spcAft>
                <a:spcPts val="800"/>
              </a:spcAft>
              <a:defRPr/>
            </a:pPr>
            <a:r>
              <a:rPr lang="en-US" sz="2800" dirty="0">
                <a:latin typeface="Calibri" panose="020F0502020204030204" pitchFamily="34" charset="0"/>
                <a:ea typeface="Calibri" panose="020F0502020204030204" pitchFamily="34" charset="0"/>
                <a:cs typeface="Times New Roman" panose="02020603050405020304" pitchFamily="18" charset="0"/>
              </a:rPr>
              <a:t>Restructuring of 802.15.4: </a:t>
            </a:r>
          </a:p>
          <a:p>
            <a:pPr marL="0">
              <a:lnSpc>
                <a:spcPct val="107000"/>
              </a:lnSpc>
              <a:spcBef>
                <a:spcPts val="0"/>
              </a:spcBef>
              <a:spcAft>
                <a:spcPts val="800"/>
              </a:spcAft>
              <a:defRPr/>
            </a:pP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https://mentor.ieee.org/802.15/dcn/21/15-21-0125-00-0000-narrow-band-interest-group-request.pptx</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800"/>
              </a:spcAft>
              <a:defRPr/>
            </a:pPr>
            <a:r>
              <a:rPr lang="en-US" sz="2400" dirty="0">
                <a:latin typeface="Calibri" panose="020F0502020204030204" pitchFamily="34" charset="0"/>
                <a:ea typeface="Calibri" panose="020F0502020204030204" pitchFamily="34" charset="0"/>
                <a:cs typeface="Times New Roman" panose="02020603050405020304" pitchFamily="18" charset="0"/>
              </a:rPr>
              <a:t>Discussion: lots of discussion.  Big job, far reaching benefits. </a:t>
            </a:r>
          </a:p>
          <a:p>
            <a:pPr marL="0">
              <a:lnSpc>
                <a:spcPct val="107000"/>
              </a:lnSpc>
              <a:spcBef>
                <a:spcPts val="0"/>
              </a:spcBef>
              <a:spcAft>
                <a:spcPts val="800"/>
              </a:spcAft>
              <a:defRPr/>
            </a:pPr>
            <a:r>
              <a:rPr lang="en-US" sz="24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Recommendation: form study groups and discuss further.</a:t>
            </a:r>
          </a:p>
          <a:p>
            <a:pPr>
              <a:defRPr/>
            </a:pPr>
            <a:endParaRPr lang="en-US" dirty="0"/>
          </a:p>
        </p:txBody>
      </p:sp>
      <p:sp>
        <p:nvSpPr>
          <p:cNvPr id="7172" name="Slide Number Placeholder 3">
            <a:extLst>
              <a:ext uri="{FF2B5EF4-FFF2-40B4-BE49-F238E27FC236}">
                <a16:creationId xmlns:a16="http://schemas.microsoft.com/office/drawing/2014/main" id="{5A011889-981E-D141-8E01-7E6EC9B724B5}"/>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1B6325C-8770-244D-BA9F-27A7CB9CF392}" type="slidenum">
              <a:rPr lang="en-US" altLang="en-US" smtClean="0">
                <a:solidFill>
                  <a:schemeClr val="tx1"/>
                </a:solidFill>
              </a:rPr>
              <a:pPr/>
              <a:t>88</a:t>
            </a:fld>
            <a:endParaRPr lang="en-US" altLang="en-US">
              <a:solidFill>
                <a:schemeClr val="tx1"/>
              </a:solidFill>
            </a:endParaRPr>
          </a:p>
        </p:txBody>
      </p:sp>
      <p:sp>
        <p:nvSpPr>
          <p:cNvPr id="2" name="Date Placeholder 1">
            <a:extLst>
              <a:ext uri="{FF2B5EF4-FFF2-40B4-BE49-F238E27FC236}">
                <a16:creationId xmlns:a16="http://schemas.microsoft.com/office/drawing/2014/main" id="{F1399ACB-338F-5C48-A8B3-2511B67E2680}"/>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53F8DBE9-B071-4D41-851F-34F651FD630E}"/>
              </a:ext>
            </a:extLst>
          </p:cNvPr>
          <p:cNvSpPr>
            <a:spLocks noGrp="1"/>
          </p:cNvSpPr>
          <p:nvPr>
            <p:ph type="ftr" sz="quarter" idx="11"/>
          </p:nvPr>
        </p:nvSpPr>
        <p:spPr/>
        <p:txBody>
          <a:bodyPr/>
          <a:lstStyle/>
          <a:p>
            <a:pPr>
              <a:defRPr/>
            </a:pPr>
            <a:r>
              <a:rPr lang="en-US"/>
              <a:t>Pat Kinney, Kinney Consulting</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56C0F8-38A5-D444-8A58-A3346EBB4E98}"/>
              </a:ext>
            </a:extLst>
          </p:cNvPr>
          <p:cNvSpPr>
            <a:spLocks noGrp="1"/>
          </p:cNvSpPr>
          <p:nvPr>
            <p:ph idx="1"/>
          </p:nvPr>
        </p:nvSpPr>
        <p:spPr>
          <a:xfrm>
            <a:off x="611188" y="765175"/>
            <a:ext cx="8064500" cy="5789613"/>
          </a:xfrm>
        </p:spPr>
        <p:txBody>
          <a:bodyPr>
            <a:normAutofit fontScale="92500" lnSpcReduction="10000"/>
          </a:bodyPr>
          <a:lstStyle/>
          <a:p>
            <a:pPr marL="0" indent="0" algn="ctr">
              <a:defRPr/>
            </a:pPr>
            <a:r>
              <a:rPr lang="en-US" sz="3500" b="1" dirty="0"/>
              <a:t>IG New Standard UWB</a:t>
            </a:r>
            <a:br>
              <a:rPr lang="en-US" sz="3500" b="1" dirty="0"/>
            </a:br>
            <a:r>
              <a:rPr lang="en-US" sz="3500" b="1" dirty="0"/>
              <a:t>Closing Report</a:t>
            </a:r>
            <a:endParaRPr lang="en-US" sz="3500" dirty="0"/>
          </a:p>
          <a:p>
            <a:pPr marL="514350" indent="-514350">
              <a:buFont typeface="+mj-lt"/>
              <a:buAutoNum type="arabicPeriod"/>
              <a:defRPr/>
            </a:pPr>
            <a:r>
              <a:rPr lang="en-US" sz="2800" dirty="0"/>
              <a:t>Heard 1 Presentation</a:t>
            </a:r>
          </a:p>
          <a:p>
            <a:pPr lvl="1" indent="-223838">
              <a:buFont typeface="Arial" panose="020B0604020202020204" pitchFamily="34" charset="0"/>
              <a:buChar char="•"/>
              <a:defRPr/>
            </a:pPr>
            <a:r>
              <a:rPr lang="pl-PL" sz="1800" dirty="0"/>
              <a:t>Doc # 15-21-0132</a:t>
            </a:r>
            <a:r>
              <a:rPr lang="en-US" sz="1800" dirty="0"/>
              <a:t>-01</a:t>
            </a:r>
            <a:br>
              <a:rPr lang="en-US" sz="1800" dirty="0"/>
            </a:br>
            <a:r>
              <a:rPr lang="en-US" sz="1800" dirty="0">
                <a:solidFill>
                  <a:schemeClr val="tx1"/>
                </a:solidFill>
                <a:latin typeface="+mj-lt"/>
                <a:hlinkClick r:id="rId2"/>
              </a:rPr>
              <a:t>https://mentor.ieee.org/802.15/dcn/21/15-21-0132-01-0000-new-standard-ig-background.ppt</a:t>
            </a:r>
            <a:endParaRPr lang="en-US" sz="1800" dirty="0">
              <a:solidFill>
                <a:schemeClr val="tx1"/>
              </a:solidFill>
              <a:latin typeface="+mj-lt"/>
            </a:endParaRPr>
          </a:p>
          <a:p>
            <a:pPr marL="514350" indent="-514350">
              <a:buFont typeface="+mj-lt"/>
              <a:buAutoNum type="arabicPeriod"/>
              <a:defRPr/>
            </a:pPr>
            <a:r>
              <a:rPr lang="en-US" altLang="en-US" sz="2800" dirty="0"/>
              <a:t>Discussed IG NG-UWB / IG NS-UWB / IG NS-NB differences, coordination, and next steps</a:t>
            </a:r>
          </a:p>
          <a:p>
            <a:pPr marL="742950" indent="-223838">
              <a:buFont typeface="Arial" panose="020B0604020202020204" pitchFamily="34" charset="0"/>
              <a:buChar char="•"/>
              <a:defRPr/>
            </a:pPr>
            <a:r>
              <a:rPr lang="en-US" altLang="en-US" sz="1800" dirty="0"/>
              <a:t>Need for non-overlapping calls – day &amp; time </a:t>
            </a:r>
            <a:r>
              <a:rPr lang="en-US" altLang="en-US" sz="1800" dirty="0" err="1"/>
              <a:t>tbd</a:t>
            </a:r>
            <a:r>
              <a:rPr lang="en-US" altLang="en-US" sz="1800" dirty="0"/>
              <a:t> via. Doodle Poll</a:t>
            </a:r>
          </a:p>
          <a:p>
            <a:pPr marL="1143000" lvl="1" indent="-223838">
              <a:buFont typeface="Arial" panose="020B0604020202020204" pitchFamily="34" charset="0"/>
              <a:buChar char="•"/>
              <a:defRPr/>
            </a:pPr>
            <a:r>
              <a:rPr lang="en-US" altLang="en-US" sz="1800" b="1" dirty="0"/>
              <a:t>Polls started for NG-UWB, NS-UWB, NS-NB on 3/16</a:t>
            </a:r>
          </a:p>
          <a:p>
            <a:pPr marL="1143000" lvl="1" indent="-223838">
              <a:buFont typeface="Arial" panose="020B0604020202020204" pitchFamily="34" charset="0"/>
              <a:buChar char="•"/>
              <a:defRPr/>
            </a:pPr>
            <a:r>
              <a:rPr lang="en-US" altLang="en-US" sz="1800" b="1" dirty="0"/>
              <a:t>Enter your selections for each you will be attending/participating</a:t>
            </a:r>
            <a:br>
              <a:rPr lang="en-US" altLang="en-US" sz="1800" b="1" dirty="0"/>
            </a:br>
            <a:r>
              <a:rPr lang="en-US" altLang="en-US" sz="1800" b="1" dirty="0"/>
              <a:t>in by EOD Thurs. 3/18</a:t>
            </a:r>
          </a:p>
          <a:p>
            <a:pPr marL="1143000" lvl="1" indent="-223838">
              <a:buFont typeface="Arial" panose="020B0604020202020204" pitchFamily="34" charset="0"/>
              <a:buChar char="•"/>
              <a:defRPr/>
            </a:pPr>
            <a:r>
              <a:rPr lang="en-US" altLang="en-US" sz="1800" b="1" dirty="0"/>
              <a:t>Calls will be set by Chairs on Fri. 3/19</a:t>
            </a:r>
          </a:p>
          <a:p>
            <a:pPr marL="742950" indent="-223838">
              <a:buFont typeface="Arial" panose="020B0604020202020204" pitchFamily="34" charset="0"/>
              <a:buChar char="•"/>
              <a:defRPr/>
            </a:pPr>
            <a:r>
              <a:rPr lang="en-US" altLang="en-US" sz="1800" dirty="0"/>
              <a:t>Initially determine what NS-UWB and NS-NB each hope to achieve</a:t>
            </a:r>
          </a:p>
          <a:p>
            <a:pPr marL="742950" indent="-223838">
              <a:buFont typeface="Arial" panose="020B0604020202020204" pitchFamily="34" charset="0"/>
              <a:buChar char="•"/>
              <a:defRPr/>
            </a:pPr>
            <a:r>
              <a:rPr lang="en-US" altLang="en-US" sz="1800" dirty="0"/>
              <a:t>Then meet jointly to discuss after initial triage &amp; finalize joint triage</a:t>
            </a:r>
          </a:p>
          <a:p>
            <a:pPr marL="742950" indent="-223838">
              <a:buFont typeface="Arial" panose="020B0604020202020204" pitchFamily="34" charset="0"/>
              <a:buChar char="•"/>
              <a:defRPr/>
            </a:pPr>
            <a:r>
              <a:rPr lang="en-US" altLang="en-US" sz="1800" dirty="0"/>
              <a:t>NS-UWB will need to collaborate/coordinate w/NG-UWB as well</a:t>
            </a:r>
          </a:p>
          <a:p>
            <a:pPr marL="742950" indent="-223838">
              <a:buFont typeface="Arial" panose="020B0604020202020204" pitchFamily="34" charset="0"/>
              <a:buChar char="•"/>
              <a:defRPr/>
            </a:pPr>
            <a:r>
              <a:rPr lang="en-US" altLang="en-US" sz="1800" dirty="0"/>
              <a:t>Work loosely coupled on PAR(s)/CSD(s) in prep. for May mtg.</a:t>
            </a: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2D48B447-D1A6-1240-8BF1-587F3389B1E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4E71E98-6CDC-B249-BEDA-69B2EE75FE43}" type="slidenum">
              <a:rPr lang="en-US" altLang="en-US" smtClean="0">
                <a:solidFill>
                  <a:schemeClr val="tx1"/>
                </a:solidFill>
              </a:rPr>
              <a:pPr/>
              <a:t>89</a:t>
            </a:fld>
            <a:endParaRPr lang="en-US" altLang="en-US">
              <a:solidFill>
                <a:schemeClr val="tx1"/>
              </a:solidFill>
            </a:endParaRPr>
          </a:p>
        </p:txBody>
      </p:sp>
      <p:sp>
        <p:nvSpPr>
          <p:cNvPr id="2" name="Date Placeholder 1">
            <a:extLst>
              <a:ext uri="{FF2B5EF4-FFF2-40B4-BE49-F238E27FC236}">
                <a16:creationId xmlns:a16="http://schemas.microsoft.com/office/drawing/2014/main" id="{8B62FCF8-FCB8-184C-90B6-C854E68344A5}"/>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E595F443-465A-F447-ACF2-05BE37C4458B}"/>
              </a:ext>
            </a:extLst>
          </p:cNvPr>
          <p:cNvSpPr>
            <a:spLocks noGrp="1"/>
          </p:cNvSpPr>
          <p:nvPr>
            <p:ph type="ftr" sz="quarter" idx="11"/>
          </p:nvPr>
        </p:nvSpPr>
        <p:spPr/>
        <p:txBody>
          <a:bodyPr/>
          <a:lstStyle/>
          <a:p>
            <a:pPr>
              <a:defRPr/>
            </a:pPr>
            <a:r>
              <a:rPr lang="en-US"/>
              <a:t>Pat Kinney, Kinney Consulting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7255-1C0E-9843-B81B-495C36E9BA95}"/>
              </a:ext>
            </a:extLst>
          </p:cNvPr>
          <p:cNvSpPr>
            <a:spLocks noGrp="1"/>
          </p:cNvSpPr>
          <p:nvPr>
            <p:ph type="title"/>
          </p:nvPr>
        </p:nvSpPr>
        <p:spPr>
          <a:xfrm>
            <a:off x="1449114" y="593725"/>
            <a:ext cx="7772400" cy="533400"/>
          </a:xfrm>
        </p:spPr>
        <p:txBody>
          <a:bodyPr/>
          <a:lstStyle/>
          <a:p>
            <a:r>
              <a:rPr lang="en-US" dirty="0"/>
              <a:t>List of Proposals</a:t>
            </a:r>
          </a:p>
        </p:txBody>
      </p:sp>
      <p:sp>
        <p:nvSpPr>
          <p:cNvPr id="3" name="Date Placeholder 2">
            <a:extLst>
              <a:ext uri="{FF2B5EF4-FFF2-40B4-BE49-F238E27FC236}">
                <a16:creationId xmlns:a16="http://schemas.microsoft.com/office/drawing/2014/main" id="{18EA1154-E415-6D4E-8D10-DC0A41F1E6DA}"/>
              </a:ext>
            </a:extLst>
          </p:cNvPr>
          <p:cNvSpPr>
            <a:spLocks noGrp="1"/>
          </p:cNvSpPr>
          <p:nvPr>
            <p:ph type="dt" sz="half" idx="10"/>
          </p:nvPr>
        </p:nvSpPr>
        <p:spPr/>
        <p:txBody>
          <a:bodyPr/>
          <a:lstStyle/>
          <a:p>
            <a:pPr>
              <a:defRPr/>
            </a:pPr>
            <a:r>
              <a:rPr lang="en-US"/>
              <a:t>March 2021</a:t>
            </a:r>
          </a:p>
        </p:txBody>
      </p:sp>
      <p:sp>
        <p:nvSpPr>
          <p:cNvPr id="4" name="Footer Placeholder 3">
            <a:extLst>
              <a:ext uri="{FF2B5EF4-FFF2-40B4-BE49-F238E27FC236}">
                <a16:creationId xmlns:a16="http://schemas.microsoft.com/office/drawing/2014/main" id="{765943EB-67F7-4047-80EB-3A08553C66A7}"/>
              </a:ext>
            </a:extLst>
          </p:cNvPr>
          <p:cNvSpPr>
            <a:spLocks noGrp="1"/>
          </p:cNvSpPr>
          <p:nvPr>
            <p:ph type="ftr" sz="quarter" idx="11"/>
          </p:nvPr>
        </p:nvSpPr>
        <p:spPr/>
        <p:txBody>
          <a:bodyPr/>
          <a:lstStyle/>
          <a:p>
            <a:pPr>
              <a:defRPr/>
            </a:pPr>
            <a:r>
              <a:rPr lang="en-US"/>
              <a:t>Pat Kinney, Kinney Consulting</a:t>
            </a:r>
          </a:p>
        </p:txBody>
      </p:sp>
      <p:sp>
        <p:nvSpPr>
          <p:cNvPr id="5" name="Slide Number Placeholder 4">
            <a:extLst>
              <a:ext uri="{FF2B5EF4-FFF2-40B4-BE49-F238E27FC236}">
                <a16:creationId xmlns:a16="http://schemas.microsoft.com/office/drawing/2014/main" id="{3C3E27DC-910F-FF4F-A36D-60E7DFD34469}"/>
              </a:ext>
            </a:extLst>
          </p:cNvPr>
          <p:cNvSpPr>
            <a:spLocks noGrp="1"/>
          </p:cNvSpPr>
          <p:nvPr>
            <p:ph type="sldNum" sz="quarter" idx="12"/>
          </p:nvPr>
        </p:nvSpPr>
        <p:spPr/>
        <p:txBody>
          <a:bodyPr/>
          <a:lstStyle/>
          <a:p>
            <a:pPr>
              <a:defRPr/>
            </a:pPr>
            <a:r>
              <a:rPr lang="en-US"/>
              <a:t>Slide </a:t>
            </a:r>
            <a:fld id="{7CD831EE-E1D4-4342-A1DB-C47C4AE14B77}" type="slidenum">
              <a:rPr lang="en-US" smtClean="0"/>
              <a:pPr>
                <a:defRPr/>
              </a:pPr>
              <a:t>9</a:t>
            </a:fld>
            <a:endParaRPr lang="en-US"/>
          </a:p>
        </p:txBody>
      </p:sp>
      <p:sp>
        <p:nvSpPr>
          <p:cNvPr id="6" name="Rectangle 5">
            <a:extLst>
              <a:ext uri="{FF2B5EF4-FFF2-40B4-BE49-F238E27FC236}">
                <a16:creationId xmlns:a16="http://schemas.microsoft.com/office/drawing/2014/main" id="{03766DBB-ADFC-2E49-97DD-06A5895A905A}"/>
              </a:ext>
            </a:extLst>
          </p:cNvPr>
          <p:cNvSpPr/>
          <p:nvPr/>
        </p:nvSpPr>
        <p:spPr>
          <a:xfrm>
            <a:off x="190500" y="888819"/>
            <a:ext cx="8763000" cy="5586594"/>
          </a:xfrm>
          <a:prstGeom prst="rect">
            <a:avLst/>
          </a:prstGeom>
        </p:spPr>
        <p:txBody>
          <a:bodyPr wrap="square">
            <a:spAutoFit/>
          </a:bodyPr>
          <a:lstStyle/>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SUN OFDM PHY PHR – doc#171rev0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SUN-OFDM PHR MCS ambiguity problem and the resolution Doc#305rev2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870 MHz Band Designator Issue Doc# 330rev0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Resolution to OFDM PHY PHR Doc#386rev0</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Proposal for OFDM PHR Clarifications Doc#393Rev0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Proposal for SUN FSK/OFDM Channel Plan  Doc#397rev0</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Comparison of SUN OFDM PHR proposals doc#29rev0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Correction of Mode Switch PHR Parity Formula Doc#9rev0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Proposal for OFDM PHR Clarifications Doc# 393rev0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Proposal for SUN FSK/OFDM Channel Plan  Doc#397rev0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Error in Clause 18.6 LRP UWB (Clint)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Candidates for SUN-OFDM PHR of New Low Rates Doc#37rev0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Clarification in clause 7.4 IEs </a:t>
            </a:r>
            <a:r>
              <a:rPr lang="en-US" sz="1400" dirty="0" err="1">
                <a:latin typeface="Arial" panose="020B0604020202020204" pitchFamily="34" charset="0"/>
                <a:ea typeface="Wingdings" pitchFamily="2" charset="2"/>
                <a:cs typeface="Wingdings" pitchFamily="2" charset="2"/>
              </a:rPr>
              <a:t>Ø</a:t>
            </a:r>
            <a:r>
              <a:rPr lang="en-US" sz="1400" dirty="0">
                <a:latin typeface="Arial" panose="020B0604020202020204" pitchFamily="34" charset="0"/>
                <a:ea typeface="Wingdings" pitchFamily="2" charset="2"/>
                <a:cs typeface="Wingdings" pitchFamily="2" charset="2"/>
              </a:rPr>
              <a:t> SUN OFDM PHR Consolidated proposal Doc#158rev01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Enhanced Ack Timing Issue Doc#107rev01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Padding issue in SUN-OFDM PHY Doc#173rev0 </a:t>
            </a:r>
          </a:p>
          <a:p>
            <a:pPr marL="285750" marR="0" lvl="0" indent="-285750">
              <a:lnSpc>
                <a:spcPts val="2690"/>
              </a:lnSpc>
              <a:spcBef>
                <a:spcPts val="0"/>
              </a:spcBef>
              <a:spcAft>
                <a:spcPts val="0"/>
              </a:spcAft>
              <a:buSzPts val="2300"/>
              <a:buFont typeface="Wingdings" pitchFamily="2" charset="2"/>
              <a:buChar char="q"/>
              <a:tabLst>
                <a:tab pos="520065" algn="l"/>
              </a:tabLst>
            </a:pPr>
            <a:r>
              <a:rPr lang="en-US" sz="1400" dirty="0">
                <a:latin typeface="Arial" panose="020B0604020202020204" pitchFamily="34" charset="0"/>
                <a:ea typeface="Wingdings" pitchFamily="2" charset="2"/>
                <a:cs typeface="Wingdings" pitchFamily="2" charset="2"/>
              </a:rPr>
              <a:t>802.15.4z - HRP UWB PHY - HPRF mode preamble sequence cross-correlation properties  Doc#152rev0</a:t>
            </a:r>
            <a:endParaRPr lang="en-US" sz="1400" dirty="0">
              <a:effectLst/>
              <a:latin typeface="Arial" panose="020B0604020202020204" pitchFamily="34" charset="0"/>
              <a:ea typeface="Wingdings" pitchFamily="2" charset="2"/>
              <a:cs typeface="Wingdings" pitchFamily="2" charset="2"/>
            </a:endParaRPr>
          </a:p>
        </p:txBody>
      </p:sp>
    </p:spTree>
    <p:extLst>
      <p:ext uri="{BB962C8B-B14F-4D97-AF65-F5344CB8AC3E}">
        <p14:creationId xmlns:p14="http://schemas.microsoft.com/office/powerpoint/2010/main" val="7207767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Placeholder 5">
            <a:extLst>
              <a:ext uri="{FF2B5EF4-FFF2-40B4-BE49-F238E27FC236}">
                <a16:creationId xmlns:a16="http://schemas.microsoft.com/office/drawing/2014/main" id="{FC438111-E704-C84D-A0FE-E62469B75C03}"/>
              </a:ext>
            </a:extLst>
          </p:cNvPr>
          <p:cNvSpPr>
            <a:spLocks noGrp="1" noChangeArrowheads="1"/>
          </p:cNvSpPr>
          <p:nvPr>
            <p:ph type="body" idx="1"/>
          </p:nvPr>
        </p:nvSpPr>
        <p:spPr>
          <a:xfrm>
            <a:off x="685800" y="688975"/>
            <a:ext cx="7772400" cy="528638"/>
          </a:xfrm>
        </p:spPr>
        <p:txBody>
          <a:bodyPr/>
          <a:lstStyle/>
          <a:p>
            <a:pPr algn="ctr">
              <a:spcBef>
                <a:spcPct val="0"/>
              </a:spcBef>
            </a:pPr>
            <a:r>
              <a:rPr lang="en-US" altLang="en-US" sz="3200" b="1"/>
              <a:t>Doodle Poll Info</a:t>
            </a:r>
          </a:p>
        </p:txBody>
      </p:sp>
      <p:sp>
        <p:nvSpPr>
          <p:cNvPr id="8195" name="Slide Number Placeholder 3">
            <a:extLst>
              <a:ext uri="{FF2B5EF4-FFF2-40B4-BE49-F238E27FC236}">
                <a16:creationId xmlns:a16="http://schemas.microsoft.com/office/drawing/2014/main" id="{B92ACD2E-497E-3040-B105-BF9F9208DCBF}"/>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15A07D6-C2C5-F246-AC82-90FB558C5256}" type="slidenum">
              <a:rPr lang="en-US" altLang="en-US" smtClean="0">
                <a:solidFill>
                  <a:schemeClr val="tx1"/>
                </a:solidFill>
              </a:rPr>
              <a:pPr/>
              <a:t>90</a:t>
            </a:fld>
            <a:endParaRPr lang="en-US" altLang="en-US">
              <a:solidFill>
                <a:schemeClr val="tx1"/>
              </a:solidFill>
            </a:endParaRPr>
          </a:p>
        </p:txBody>
      </p:sp>
      <p:sp>
        <p:nvSpPr>
          <p:cNvPr id="9" name="TextBox 8">
            <a:extLst>
              <a:ext uri="{FF2B5EF4-FFF2-40B4-BE49-F238E27FC236}">
                <a16:creationId xmlns:a16="http://schemas.microsoft.com/office/drawing/2014/main" id="{F615DFAC-CB62-5144-98AC-E21F89600F6B}"/>
              </a:ext>
            </a:extLst>
          </p:cNvPr>
          <p:cNvSpPr txBox="1"/>
          <p:nvPr/>
        </p:nvSpPr>
        <p:spPr>
          <a:xfrm>
            <a:off x="715963" y="1563688"/>
            <a:ext cx="7772400" cy="3076575"/>
          </a:xfrm>
          <a:prstGeom prst="rect">
            <a:avLst/>
          </a:prstGeom>
          <a:noFill/>
        </p:spPr>
        <p:txBody>
          <a:bodyPr>
            <a:spAutoFit/>
          </a:bodyPr>
          <a:lstStyle/>
          <a:p>
            <a:pPr marL="285750" indent="-285750">
              <a:spcBef>
                <a:spcPts val="0"/>
              </a:spcBef>
              <a:spcAft>
                <a:spcPts val="0"/>
              </a:spcAft>
              <a:buFont typeface="Arial" panose="020B0604020202020204" pitchFamily="34" charset="0"/>
              <a:buChar char="•"/>
              <a:defRPr/>
            </a:pPr>
            <a:endParaRPr lang="en-US" sz="1600" dirty="0">
              <a:solidFill>
                <a:schemeClr val="tx1"/>
              </a:solidFill>
              <a:latin typeface="Calibri" panose="020F0502020204030204" pitchFamily="34" charset="0"/>
            </a:endParaRPr>
          </a:p>
          <a:p>
            <a:pPr marL="285750" indent="-285750">
              <a:spcBef>
                <a:spcPts val="0"/>
              </a:spcBef>
              <a:spcAft>
                <a:spcPts val="0"/>
              </a:spcAft>
              <a:buFont typeface="Arial" panose="020B0604020202020204" pitchFamily="34" charset="0"/>
              <a:buChar char="•"/>
              <a:defRPr/>
            </a:pPr>
            <a:r>
              <a:rPr lang="en-US" sz="1600" dirty="0">
                <a:solidFill>
                  <a:schemeClr val="tx1"/>
                </a:solidFill>
                <a:latin typeface="Calibri" panose="020F0502020204030204" pitchFamily="34" charset="0"/>
              </a:rPr>
              <a:t>Link to the </a:t>
            </a:r>
            <a:r>
              <a:rPr lang="en-US" sz="1600" b="1" dirty="0">
                <a:solidFill>
                  <a:schemeClr val="tx1"/>
                </a:solidFill>
                <a:latin typeface="Calibri" panose="020F0502020204030204" pitchFamily="34" charset="0"/>
              </a:rPr>
              <a:t>NG-UWB Recurring Call (Day of Week/Time) Poll</a:t>
            </a:r>
          </a:p>
          <a:p>
            <a:pPr marL="290513" lvl="1" indent="4763">
              <a:spcBef>
                <a:spcPts val="0"/>
              </a:spcBef>
              <a:spcAft>
                <a:spcPts val="0"/>
              </a:spcAft>
              <a:defRPr/>
            </a:pPr>
            <a:r>
              <a:rPr lang="en-US" sz="1600" dirty="0">
                <a:latin typeface="Calibri" panose="020F0502020204030204" pitchFamily="34" charset="0"/>
                <a:hlinkClick r:id="rId2"/>
              </a:rPr>
              <a:t>https://doodle.com/poll/uyw5wzq98x86guiu?utm_source=poll&amp;utm_medium=link</a:t>
            </a:r>
            <a:endParaRPr lang="en-US" sz="1600" dirty="0">
              <a:solidFill>
                <a:schemeClr val="tx1"/>
              </a:solidFill>
              <a:latin typeface="Calibri" panose="020F0502020204030204" pitchFamily="34" charset="0"/>
            </a:endParaRPr>
          </a:p>
          <a:p>
            <a:pPr>
              <a:spcBef>
                <a:spcPts val="0"/>
              </a:spcBef>
              <a:spcAft>
                <a:spcPts val="0"/>
              </a:spcAft>
              <a:defRPr/>
            </a:pPr>
            <a:r>
              <a:rPr lang="en-US" sz="1600" dirty="0">
                <a:solidFill>
                  <a:schemeClr val="tx1"/>
                </a:solidFill>
                <a:latin typeface="Calibri" panose="020F0502020204030204" pitchFamily="34" charset="0"/>
              </a:rPr>
              <a:t> </a:t>
            </a:r>
          </a:p>
          <a:p>
            <a:pPr>
              <a:spcBef>
                <a:spcPts val="0"/>
              </a:spcBef>
              <a:spcAft>
                <a:spcPts val="0"/>
              </a:spcAft>
              <a:defRPr/>
            </a:pPr>
            <a:endParaRPr lang="en-US" sz="1600" dirty="0">
              <a:solidFill>
                <a:schemeClr val="tx1"/>
              </a:solidFill>
              <a:latin typeface="Calibri" panose="020F0502020204030204" pitchFamily="34" charset="0"/>
            </a:endParaRPr>
          </a:p>
          <a:p>
            <a:pPr marL="285750" lvl="1">
              <a:spcBef>
                <a:spcPts val="0"/>
              </a:spcBef>
              <a:spcAft>
                <a:spcPts val="0"/>
              </a:spcAft>
              <a:buFont typeface="Arial" panose="020B0604020202020204" pitchFamily="34" charset="0"/>
              <a:buChar char="•"/>
              <a:defRPr/>
            </a:pPr>
            <a:r>
              <a:rPr lang="en-US" sz="1600" dirty="0">
                <a:solidFill>
                  <a:schemeClr val="tx1"/>
                </a:solidFill>
                <a:latin typeface="Calibri" panose="020F0502020204030204" pitchFamily="34" charset="0"/>
              </a:rPr>
              <a:t>Link to the </a:t>
            </a:r>
            <a:r>
              <a:rPr lang="en-US" sz="1600" b="1" dirty="0">
                <a:solidFill>
                  <a:schemeClr val="tx1"/>
                </a:solidFill>
                <a:latin typeface="Calibri" panose="020F0502020204030204" pitchFamily="34" charset="0"/>
              </a:rPr>
              <a:t>NS-UWB Recurring Call (Day of Week/Time) Poll</a:t>
            </a:r>
          </a:p>
          <a:p>
            <a:pPr marL="290513" lvl="1" indent="0">
              <a:spcBef>
                <a:spcPts val="0"/>
              </a:spcBef>
              <a:spcAft>
                <a:spcPts val="0"/>
              </a:spcAft>
              <a:defRPr/>
            </a:pPr>
            <a:r>
              <a:rPr lang="en-US" sz="1600" dirty="0">
                <a:solidFill>
                  <a:schemeClr val="tx1"/>
                </a:solidFill>
                <a:latin typeface="Calibri" panose="020F0502020204030204" pitchFamily="34" charset="0"/>
                <a:hlinkClick r:id="rId3"/>
              </a:rPr>
              <a:t>https://doodle.com/poll/a9nap2s9v76r62ef?utm_source=poll&amp;utm_medium=link</a:t>
            </a:r>
            <a:endParaRPr lang="en-US" sz="1600" dirty="0">
              <a:solidFill>
                <a:schemeClr val="tx1"/>
              </a:solidFill>
              <a:latin typeface="Calibri" panose="020F0502020204030204" pitchFamily="34" charset="0"/>
            </a:endParaRPr>
          </a:p>
          <a:p>
            <a:pPr>
              <a:spcBef>
                <a:spcPts val="0"/>
              </a:spcBef>
              <a:spcAft>
                <a:spcPts val="0"/>
              </a:spcAft>
              <a:defRPr/>
            </a:pPr>
            <a:endParaRPr lang="en-US" sz="1600" dirty="0">
              <a:solidFill>
                <a:schemeClr val="tx1"/>
              </a:solidFill>
              <a:latin typeface="Calibri" panose="020F0502020204030204" pitchFamily="34" charset="0"/>
            </a:endParaRPr>
          </a:p>
          <a:p>
            <a:pPr>
              <a:spcBef>
                <a:spcPts val="0"/>
              </a:spcBef>
              <a:spcAft>
                <a:spcPts val="0"/>
              </a:spcAft>
              <a:defRPr/>
            </a:pPr>
            <a:endParaRPr lang="en-US" sz="1600" dirty="0">
              <a:solidFill>
                <a:schemeClr val="tx1"/>
              </a:solidFill>
              <a:latin typeface="Calibri" panose="020F0502020204030204" pitchFamily="34" charset="0"/>
            </a:endParaRPr>
          </a:p>
          <a:p>
            <a:pPr marL="285750" indent="-285750">
              <a:spcBef>
                <a:spcPts val="0"/>
              </a:spcBef>
              <a:spcAft>
                <a:spcPts val="0"/>
              </a:spcAft>
              <a:buFont typeface="Arial" panose="020B0604020202020204" pitchFamily="34" charset="0"/>
              <a:buChar char="•"/>
              <a:defRPr/>
            </a:pPr>
            <a:r>
              <a:rPr lang="en-US" sz="1600" dirty="0">
                <a:solidFill>
                  <a:schemeClr val="tx1"/>
                </a:solidFill>
                <a:latin typeface="Calibri" panose="020F0502020204030204" pitchFamily="34" charset="0"/>
              </a:rPr>
              <a:t>Link to the </a:t>
            </a:r>
            <a:r>
              <a:rPr lang="en-US" sz="1600" b="1" dirty="0">
                <a:solidFill>
                  <a:schemeClr val="tx1"/>
                </a:solidFill>
                <a:latin typeface="Calibri" panose="020F0502020204030204" pitchFamily="34" charset="0"/>
              </a:rPr>
              <a:t>NS-NB Recurring Call (Day of Week/Time) Poll</a:t>
            </a:r>
          </a:p>
          <a:p>
            <a:pPr marL="290513">
              <a:spcBef>
                <a:spcPts val="0"/>
              </a:spcBef>
              <a:spcAft>
                <a:spcPts val="0"/>
              </a:spcAft>
              <a:defRPr/>
            </a:pPr>
            <a:r>
              <a:rPr lang="en-US" sz="1600" dirty="0">
                <a:latin typeface="Calibri" panose="020F0502020204030204" pitchFamily="34" charset="0"/>
                <a:hlinkClick r:id="rId4"/>
              </a:rPr>
              <a:t>https://doodle.com/poll/z7smaz27uqrrvzwk?utm_source=poll&amp;utm_medium=link</a:t>
            </a:r>
            <a:endParaRPr lang="en-US" sz="1600" dirty="0">
              <a:latin typeface="Calibri" panose="020F0502020204030204" pitchFamily="34" charset="0"/>
            </a:endParaRPr>
          </a:p>
          <a:p>
            <a:pPr>
              <a:defRPr/>
            </a:pPr>
            <a:endParaRPr lang="en-US" sz="1800" dirty="0">
              <a:solidFill>
                <a:schemeClr val="tx1"/>
              </a:solidFill>
              <a:latin typeface="+mj-lt"/>
            </a:endParaRPr>
          </a:p>
        </p:txBody>
      </p:sp>
      <p:sp>
        <p:nvSpPr>
          <p:cNvPr id="2" name="Date Placeholder 1">
            <a:extLst>
              <a:ext uri="{FF2B5EF4-FFF2-40B4-BE49-F238E27FC236}">
                <a16:creationId xmlns:a16="http://schemas.microsoft.com/office/drawing/2014/main" id="{5579A033-C9F9-1B4F-8E30-39E63A93A792}"/>
              </a:ext>
            </a:extLst>
          </p:cNvPr>
          <p:cNvSpPr>
            <a:spLocks noGrp="1"/>
          </p:cNvSpPr>
          <p:nvPr>
            <p:ph type="dt" sz="half" idx="10"/>
          </p:nvPr>
        </p:nvSpPr>
        <p:spPr/>
        <p:txBody>
          <a:bodyPr/>
          <a:lstStyle/>
          <a:p>
            <a:pPr>
              <a:defRPr/>
            </a:pPr>
            <a:r>
              <a:rPr lang="en-US"/>
              <a:t>March 2021</a:t>
            </a:r>
          </a:p>
        </p:txBody>
      </p:sp>
      <p:sp>
        <p:nvSpPr>
          <p:cNvPr id="3" name="Footer Placeholder 2">
            <a:extLst>
              <a:ext uri="{FF2B5EF4-FFF2-40B4-BE49-F238E27FC236}">
                <a16:creationId xmlns:a16="http://schemas.microsoft.com/office/drawing/2014/main" id="{9E99A7ED-FD56-B74D-A6B2-15861100D754}"/>
              </a:ext>
            </a:extLst>
          </p:cNvPr>
          <p:cNvSpPr>
            <a:spLocks noGrp="1"/>
          </p:cNvSpPr>
          <p:nvPr>
            <p:ph type="ftr" sz="quarter" idx="11"/>
          </p:nvPr>
        </p:nvSpPr>
        <p:spPr/>
        <p:txBody>
          <a:bodyPr/>
          <a:lstStyle/>
          <a:p>
            <a:pPr>
              <a:defRPr/>
            </a:pPr>
            <a:r>
              <a:rPr lang="en-US"/>
              <a:t>Pat Kinney, Kinney Consulting</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E4190-04FD-BE42-AEF0-56BEF21960A9}"/>
              </a:ext>
            </a:extLst>
          </p:cNvPr>
          <p:cNvSpPr>
            <a:spLocks noGrp="1"/>
          </p:cNvSpPr>
          <p:nvPr>
            <p:ph type="title"/>
          </p:nvPr>
        </p:nvSpPr>
        <p:spPr>
          <a:xfrm>
            <a:off x="663575" y="889000"/>
            <a:ext cx="7851775" cy="993775"/>
          </a:xfrm>
          <a:solidFill>
            <a:schemeClr val="bg1">
              <a:lumMod val="85000"/>
            </a:schemeClr>
          </a:solidFill>
        </p:spPr>
        <p:txBody>
          <a:bodyPr>
            <a:normAutofit fontScale="90000"/>
          </a:bodyPr>
          <a:lstStyle/>
          <a:p>
            <a:pPr>
              <a:defRPr/>
            </a:pPr>
            <a:r>
              <a:rPr lang="en-US" sz="3200" dirty="0"/>
              <a:t>Zigbee (built on 802.15.4 Sub-GHz) Lands on Mars</a:t>
            </a:r>
            <a:br>
              <a:rPr lang="en-US" sz="2800" dirty="0"/>
            </a:br>
            <a:r>
              <a:rPr lang="en-US" sz="1800" dirty="0"/>
              <a:t>Used in comms. link between Perseverance rover and Ingenuity helicopter</a:t>
            </a:r>
            <a:endParaRPr lang="en-US" sz="2800" dirty="0"/>
          </a:p>
        </p:txBody>
      </p:sp>
      <p:pic>
        <p:nvPicPr>
          <p:cNvPr id="9219" name="Picture 2">
            <a:extLst>
              <a:ext uri="{FF2B5EF4-FFF2-40B4-BE49-F238E27FC236}">
                <a16:creationId xmlns:a16="http://schemas.microsoft.com/office/drawing/2014/main" id="{DCA4CC8C-2ECC-0042-8866-272A4EDC1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502" b="9605"/>
          <a:stretch>
            <a:fillRect/>
          </a:stretch>
        </p:blipFill>
        <p:spPr bwMode="auto">
          <a:xfrm>
            <a:off x="628650" y="222726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Icon&#10;&#10;Description automatically generated">
            <a:extLst>
              <a:ext uri="{FF2B5EF4-FFF2-40B4-BE49-F238E27FC236}">
                <a16:creationId xmlns:a16="http://schemas.microsoft.com/office/drawing/2014/main" id="{BEB66015-0032-AF48-8D3B-28ACCBE48E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688" y="2863850"/>
            <a:ext cx="4254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4D1232AE-FBD1-B049-A6AB-5353F0844CC4}"/>
              </a:ext>
            </a:extLst>
          </p:cNvPr>
          <p:cNvCxnSpPr>
            <a:cxnSpLocks/>
          </p:cNvCxnSpPr>
          <p:nvPr/>
        </p:nvCxnSpPr>
        <p:spPr>
          <a:xfrm>
            <a:off x="1677988" y="3011488"/>
            <a:ext cx="3140075" cy="207962"/>
          </a:xfrm>
          <a:prstGeom prst="straightConnector1">
            <a:avLst/>
          </a:prstGeom>
          <a:ln w="19050">
            <a:prstDash val="dash"/>
            <a:headEnd type="triangle"/>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136F8D90-AF26-0D44-818B-D569B7EEE7B3}"/>
              </a:ext>
            </a:extLst>
          </p:cNvPr>
          <p:cNvSpPr txBox="1"/>
          <p:nvPr/>
        </p:nvSpPr>
        <p:spPr>
          <a:xfrm>
            <a:off x="2339975" y="3502025"/>
            <a:ext cx="1474788" cy="460375"/>
          </a:xfrm>
          <a:prstGeom prst="rect">
            <a:avLst/>
          </a:prstGeom>
          <a:noFill/>
        </p:spPr>
        <p:txBody>
          <a:bodyPr>
            <a:spAutoFit/>
          </a:bodyPr>
          <a:lstStyle/>
          <a:p>
            <a:pPr>
              <a:defRPr/>
            </a:pPr>
            <a:r>
              <a:rPr lang="en-US" dirty="0">
                <a:latin typeface="+mn-lt"/>
              </a:rPr>
              <a:t>Built on</a:t>
            </a:r>
            <a:br>
              <a:rPr lang="en-US" dirty="0">
                <a:latin typeface="+mn-lt"/>
              </a:rPr>
            </a:br>
            <a:r>
              <a:rPr lang="en-US" dirty="0">
                <a:latin typeface="+mn-lt"/>
              </a:rPr>
              <a:t>802.15.4 Sub-GHz</a:t>
            </a:r>
          </a:p>
        </p:txBody>
      </p:sp>
      <p:sp>
        <p:nvSpPr>
          <p:cNvPr id="9223" name="TextBox 5">
            <a:extLst>
              <a:ext uri="{FF2B5EF4-FFF2-40B4-BE49-F238E27FC236}">
                <a16:creationId xmlns:a16="http://schemas.microsoft.com/office/drawing/2014/main" id="{B28F559D-5280-5549-BD5E-EC528089EFAA}"/>
              </a:ext>
            </a:extLst>
          </p:cNvPr>
          <p:cNvSpPr txBox="1">
            <a:spLocks noChangeArrowheads="1"/>
          </p:cNvSpPr>
          <p:nvPr/>
        </p:nvSpPr>
        <p:spPr bwMode="auto">
          <a:xfrm>
            <a:off x="628650" y="5594350"/>
            <a:ext cx="788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800">
                <a:solidFill>
                  <a:schemeClr val="tx1"/>
                </a:solidFill>
              </a:rPr>
              <a:t>For an overview of Ingenuity see: </a:t>
            </a:r>
            <a:r>
              <a:rPr lang="en-US" altLang="en-US" sz="1600">
                <a:solidFill>
                  <a:srgbClr val="0563C1"/>
                </a:solidFill>
                <a:hlinkClick r:id="rId4"/>
              </a:rPr>
              <a:t>https://www.youtube.com/watch?v=GhsZUZmJvaM</a:t>
            </a:r>
            <a:endParaRPr lang="en-US" altLang="en-US" sz="1600"/>
          </a:p>
        </p:txBody>
      </p:sp>
      <p:sp>
        <p:nvSpPr>
          <p:cNvPr id="3" name="Slide Number Placeholder 2">
            <a:extLst>
              <a:ext uri="{FF2B5EF4-FFF2-40B4-BE49-F238E27FC236}">
                <a16:creationId xmlns:a16="http://schemas.microsoft.com/office/drawing/2014/main" id="{30D699D0-2545-8242-9BE8-BBF9105DA76C}"/>
              </a:ext>
            </a:extLst>
          </p:cNvPr>
          <p:cNvSpPr>
            <a:spLocks noGrp="1"/>
          </p:cNvSpPr>
          <p:nvPr>
            <p:ph type="sldNum" sz="quarter" idx="10"/>
          </p:nvPr>
        </p:nvSpPr>
        <p:spPr/>
        <p:txBody>
          <a:bodyPr/>
          <a:lstStyle/>
          <a:p>
            <a:pPr>
              <a:defRPr/>
            </a:pPr>
            <a:fld id="{F27C0CF0-E13A-5A4D-918B-DDB6A1BFE1E4}" type="slidenum">
              <a:rPr lang="en-US" smtClean="0"/>
              <a:pPr>
                <a:defRPr/>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en-US" dirty="0"/>
              <a:t>SC Maintenance Closing Report </a:t>
            </a:r>
            <a:br>
              <a:rPr lang="en-US" dirty="0"/>
            </a:br>
            <a:r>
              <a:rPr lang="en-US" dirty="0"/>
              <a:t>for March 2021</a:t>
            </a:r>
          </a:p>
        </p:txBody>
      </p:sp>
      <p:sp>
        <p:nvSpPr>
          <p:cNvPr id="8" name="Untertitel 7"/>
          <p:cNvSpPr>
            <a:spLocks noGrp="1"/>
          </p:cNvSpPr>
          <p:nvPr>
            <p:ph type="subTitle" idx="1"/>
          </p:nvPr>
        </p:nvSpPr>
        <p:spPr/>
        <p:txBody>
          <a:bodyPr/>
          <a:lstStyle/>
          <a:p>
            <a:r>
              <a:rPr lang="de-DE" dirty="0"/>
              <a:t>Pat </a:t>
            </a:r>
            <a:r>
              <a:rPr lang="de-DE" dirty="0" err="1"/>
              <a:t>Kinney</a:t>
            </a:r>
            <a:br>
              <a:rPr lang="de-DE" dirty="0"/>
            </a:br>
            <a:r>
              <a:rPr lang="de-DE" dirty="0"/>
              <a:t>SC Maintenance </a:t>
            </a:r>
            <a:r>
              <a:rPr lang="de-DE" dirty="0" err="1"/>
              <a:t>Chair</a:t>
            </a:r>
            <a:endParaRPr lang="de-DE" dirty="0"/>
          </a:p>
        </p:txBody>
      </p:sp>
      <p:sp>
        <p:nvSpPr>
          <p:cNvPr id="2" name="Datumsplatzhalter 1"/>
          <p:cNvSpPr>
            <a:spLocks noGrp="1"/>
          </p:cNvSpPr>
          <p:nvPr>
            <p:ph type="dt" sz="half" idx="10"/>
          </p:nvPr>
        </p:nvSpPr>
        <p:spPr/>
        <p:txBody>
          <a:bodyPr/>
          <a:lstStyle/>
          <a:p>
            <a:r>
              <a:rPr lang="en-US"/>
              <a:t>March 2021</a:t>
            </a:r>
            <a:endParaRPr lang="en-US" dirty="0"/>
          </a:p>
        </p:txBody>
      </p:sp>
      <p:sp>
        <p:nvSpPr>
          <p:cNvPr id="3" name="Fußzeilenplatzhalter 2"/>
          <p:cNvSpPr>
            <a:spLocks noGrp="1"/>
          </p:cNvSpPr>
          <p:nvPr>
            <p:ph type="ftr" sz="quarter" idx="11"/>
          </p:nvPr>
        </p:nvSpPr>
        <p:spPr/>
        <p:txBody>
          <a:bodyPr/>
          <a:lstStyle/>
          <a:p>
            <a:r>
              <a:rPr lang="en-US"/>
              <a:t>Pat Kinney, Kinney Consulting</a:t>
            </a:r>
            <a:endParaRPr lang="en-US" dirty="0"/>
          </a:p>
        </p:txBody>
      </p:sp>
      <p:sp>
        <p:nvSpPr>
          <p:cNvPr id="4" name="Foliennummernplatzhalter 3"/>
          <p:cNvSpPr>
            <a:spLocks noGrp="1"/>
          </p:cNvSpPr>
          <p:nvPr>
            <p:ph type="sldNum" sz="quarter" idx="12"/>
          </p:nvPr>
        </p:nvSpPr>
        <p:spPr/>
        <p:txBody>
          <a:bodyPr/>
          <a:lstStyle/>
          <a:p>
            <a:r>
              <a:rPr lang="en-US"/>
              <a:t>Slide </a:t>
            </a:r>
            <a:fld id="{D0FF068C-9A81-4A5F-8F84-6EE3A290DD00}" type="slidenum">
              <a:rPr lang="en-US" smtClean="0"/>
              <a:pPr/>
              <a:t>92</a:t>
            </a:fld>
            <a:endParaRPr lang="en-US"/>
          </a:p>
        </p:txBody>
      </p:sp>
    </p:spTree>
    <p:extLst>
      <p:ext uri="{BB962C8B-B14F-4D97-AF65-F5344CB8AC3E}">
        <p14:creationId xmlns:p14="http://schemas.microsoft.com/office/powerpoint/2010/main" val="319785754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March 2021</a:t>
            </a:r>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Pat Kinney, Kinney Consulting</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93</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93</a:t>
            </a:fld>
            <a:endParaRPr lang="en-US"/>
          </a:p>
        </p:txBody>
      </p:sp>
      <p:sp>
        <p:nvSpPr>
          <p:cNvPr id="21509" name="Rectangle 2"/>
          <p:cNvSpPr>
            <a:spLocks noGrp="1" noChangeArrowheads="1"/>
          </p:cNvSpPr>
          <p:nvPr>
            <p:ph type="title" idx="4294967295"/>
          </p:nvPr>
        </p:nvSpPr>
        <p:spPr>
          <a:xfrm>
            <a:off x="509588" y="1590215"/>
            <a:ext cx="7772400" cy="762000"/>
          </a:xfrm>
        </p:spPr>
        <p:txBody>
          <a:bodyPr/>
          <a:lstStyle/>
          <a:p>
            <a:r>
              <a:rPr lang="en-US" b="1" dirty="0">
                <a:latin typeface="Times New Roman" charset="0"/>
                <a:ea typeface="ＭＳ Ｐゴシック" charset="0"/>
                <a:cs typeface="ＭＳ Ｐゴシック" charset="0"/>
              </a:rPr>
              <a:t>SC Meeting Goals</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135255" y="2969752"/>
            <a:ext cx="8568690" cy="3032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marL="120650" indent="-290513" fontAlgn="b">
              <a:buClr>
                <a:srgbClr val="FF0000"/>
              </a:buClr>
              <a:buFont typeface="Wingdings" charset="2"/>
              <a:buChar char="q"/>
              <a:tabLst>
                <a:tab pos="5080000" algn="l"/>
              </a:tabLst>
            </a:pPr>
            <a:r>
              <a:rPr lang="en-US" sz="3200" b="1" dirty="0"/>
              <a:t>SC Maintenance   </a:t>
            </a:r>
            <a:r>
              <a:rPr lang="en-US" sz="2400" b="1" dirty="0"/>
              <a:t>Wednesday 10 March, 11:00 am ET </a:t>
            </a:r>
          </a:p>
          <a:p>
            <a:pPr marL="800100" lvl="1" indent="-342900">
              <a:buClr>
                <a:srgbClr val="FF0000"/>
              </a:buClr>
              <a:buFont typeface="Wingdings" charset="2"/>
              <a:buChar char="q"/>
            </a:pPr>
            <a:r>
              <a:rPr lang="en-US" sz="2400" b="1" dirty="0"/>
              <a:t>Discuss necessary changes with Operations Manual</a:t>
            </a:r>
          </a:p>
          <a:p>
            <a:pPr marL="1371600" lvl="2" indent="-457200" eaLnBrk="0" fontAlgn="b" hangingPunct="0">
              <a:buClr>
                <a:srgbClr val="FF0000"/>
              </a:buClr>
              <a:buFont typeface="Wingdings" charset="0"/>
              <a:buChar char="q"/>
            </a:pPr>
            <a:r>
              <a:rPr lang="en-US" sz="2400" dirty="0"/>
              <a:t>Discussion on rules and procedures contrary to common sense</a:t>
            </a:r>
          </a:p>
          <a:p>
            <a:pPr marL="1371600" lvl="2" indent="-457200" eaLnBrk="0" fontAlgn="b" hangingPunct="0">
              <a:buClr>
                <a:srgbClr val="FF0000"/>
              </a:buClr>
              <a:buFont typeface="Wingdings" charset="0"/>
              <a:buChar char="q"/>
            </a:pPr>
            <a:r>
              <a:rPr lang="en-US" sz="2400" dirty="0"/>
              <a:t>Simple changes that will make 802.15 virtual meetings easier and more functional </a:t>
            </a:r>
          </a:p>
          <a:p>
            <a:pPr marL="1371600" lvl="2" indent="-457200" eaLnBrk="0" fontAlgn="b" hangingPunct="0">
              <a:buClr>
                <a:srgbClr val="FF0000"/>
              </a:buClr>
              <a:buFont typeface="Wingdings" charset="0"/>
              <a:buChar char="q"/>
            </a:pPr>
            <a:r>
              <a:rPr lang="en-US" sz="2400" dirty="0"/>
              <a:t>Discussion on issues that hinder effective use of our time</a:t>
            </a:r>
            <a:endParaRPr lang="en-US" sz="2400" b="1" dirty="0"/>
          </a:p>
          <a:p>
            <a:pPr lvl="1">
              <a:buClr>
                <a:srgbClr val="FF0000"/>
              </a:buClr>
            </a:pPr>
            <a:endParaRPr lang="en-US" sz="2400" b="1"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March 2021</a:t>
            </a:r>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Pat Kinney, Kinney Consulting</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94</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94</a:t>
            </a:fld>
            <a:endParaRPr lang="en-US"/>
          </a:p>
        </p:txBody>
      </p:sp>
      <p:sp>
        <p:nvSpPr>
          <p:cNvPr id="21509" name="Rectangle 2"/>
          <p:cNvSpPr>
            <a:spLocks noGrp="1" noChangeArrowheads="1"/>
          </p:cNvSpPr>
          <p:nvPr>
            <p:ph type="title" idx="4294967295"/>
          </p:nvPr>
        </p:nvSpPr>
        <p:spPr>
          <a:xfrm>
            <a:off x="458788" y="63500"/>
            <a:ext cx="7772400" cy="762000"/>
          </a:xfrm>
        </p:spPr>
        <p:txBody>
          <a:bodyPr/>
          <a:lstStyle/>
          <a:p>
            <a:r>
              <a:rPr lang="en-US" b="1" dirty="0">
                <a:latin typeface="Times New Roman" charset="0"/>
                <a:ea typeface="ＭＳ Ｐゴシック" charset="0"/>
                <a:cs typeface="ＭＳ Ｐゴシック" charset="0"/>
              </a:rPr>
              <a:t>SC Maintenance</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266700" y="1447800"/>
            <a:ext cx="8610600" cy="236220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marL="457200" indent="-457200" eaLnBrk="0" fontAlgn="b" hangingPunct="0">
              <a:buClr>
                <a:srgbClr val="FF0000"/>
              </a:buClr>
              <a:buFont typeface="Wingdings" charset="0"/>
              <a:buChar char="q"/>
            </a:pPr>
            <a:r>
              <a:rPr lang="en-US" sz="2400" b="1" dirty="0"/>
              <a:t>Discussion on any changes to the Operations Manual?</a:t>
            </a:r>
            <a:br>
              <a:rPr lang="en-US" sz="2400" b="1" dirty="0"/>
            </a:br>
            <a:r>
              <a:rPr lang="en-US" sz="2400" b="1" dirty="0"/>
              <a:t>(15-10-0235-26</a:t>
            </a:r>
            <a:r>
              <a:rPr lang="en-US" sz="2400" dirty="0"/>
              <a:t>)</a:t>
            </a:r>
          </a:p>
          <a:p>
            <a:endParaRPr lang="en-US" dirty="0"/>
          </a:p>
          <a:p>
            <a:pPr marL="742950" lvl="1" indent="-285750">
              <a:buFont typeface="Arial" panose="020B0604020202020204" pitchFamily="34" charset="0"/>
              <a:buChar char="•"/>
            </a:pPr>
            <a:r>
              <a:rPr lang="en-US" sz="2400" dirty="0"/>
              <a:t>Add MAC Commands to ANA list </a:t>
            </a:r>
          </a:p>
          <a:p>
            <a:pPr marL="742950" lvl="1" indent="-285750">
              <a:buFont typeface="Arial" panose="020B0604020202020204" pitchFamily="34" charset="0"/>
              <a:buChar char="•"/>
            </a:pPr>
            <a:r>
              <a:rPr lang="en-US" sz="2400" dirty="0"/>
              <a:t>Change officer runoff elections from “shall” to “may”  </a:t>
            </a:r>
          </a:p>
          <a:p>
            <a:pPr marL="742950" lvl="1" indent="-285750">
              <a:buFont typeface="Arial" panose="020B0604020202020204" pitchFamily="34" charset="0"/>
              <a:buChar char="•"/>
            </a:pPr>
            <a:r>
              <a:rPr lang="en-US" sz="2400" dirty="0"/>
              <a:t>Miscellaneous Corrigenda</a:t>
            </a:r>
          </a:p>
        </p:txBody>
      </p:sp>
    </p:spTree>
    <p:extLst>
      <p:ext uri="{BB962C8B-B14F-4D97-AF65-F5344CB8AC3E}">
        <p14:creationId xmlns:p14="http://schemas.microsoft.com/office/powerpoint/2010/main" val="86130999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March 2021</a:t>
            </a:r>
            <a:endParaRPr lang="en-US" sz="1400" dirty="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Pat Kinney, Kinney Consulting</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95</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95</a:t>
            </a:fld>
            <a:endParaRPr lang="en-US"/>
          </a:p>
        </p:txBody>
      </p:sp>
      <p:sp>
        <p:nvSpPr>
          <p:cNvPr id="21509" name="Rectangle 2"/>
          <p:cNvSpPr>
            <a:spLocks noGrp="1" noChangeArrowheads="1"/>
          </p:cNvSpPr>
          <p:nvPr>
            <p:ph type="title" idx="4294967295"/>
          </p:nvPr>
        </p:nvSpPr>
        <p:spPr>
          <a:xfrm>
            <a:off x="457200" y="381000"/>
            <a:ext cx="7772400" cy="762000"/>
          </a:xfrm>
        </p:spPr>
        <p:txBody>
          <a:bodyPr/>
          <a:lstStyle/>
          <a:p>
            <a:r>
              <a:rPr lang="en-US" b="1" dirty="0">
                <a:latin typeface="Times New Roman" charset="0"/>
                <a:ea typeface="ＭＳ Ｐゴシック" charset="0"/>
                <a:cs typeface="ＭＳ Ｐゴシック" charset="0"/>
              </a:rPr>
              <a:t>SC Accomplishments</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863280" y="1447800"/>
            <a:ext cx="7371051"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marL="342900" indent="-342900">
              <a:buClr>
                <a:srgbClr val="FF0000"/>
              </a:buClr>
              <a:buFont typeface="Wingdings" charset="2"/>
              <a:buChar char="q"/>
            </a:pPr>
            <a:r>
              <a:rPr lang="en-US" sz="2000" b="1" dirty="0"/>
              <a:t>Operations Manual was corrected and revised to 15-10-0235-27 with all corrections.</a:t>
            </a:r>
          </a:p>
          <a:p>
            <a:pPr marL="342900" indent="-342900">
              <a:buClr>
                <a:srgbClr val="FF0000"/>
              </a:buClr>
              <a:buFont typeface="Wingdings" charset="2"/>
              <a:buChar char="q"/>
            </a:pPr>
            <a:r>
              <a:rPr lang="en-US" sz="2000" b="1" dirty="0"/>
              <a:t>It was agreed to convert the posted version to a .pdf file and place the word version in a protected area of 802.15, R Alfvin to assist with this effort.</a:t>
            </a:r>
          </a:p>
          <a:p>
            <a:pPr marL="342900" indent="-342900">
              <a:buClr>
                <a:srgbClr val="FF0000"/>
              </a:buClr>
              <a:buFont typeface="Wingdings" charset="2"/>
              <a:buChar char="q"/>
            </a:pPr>
            <a:r>
              <a:rPr lang="en-US" sz="2000" b="1" dirty="0"/>
              <a:t>Motion: </a:t>
            </a:r>
            <a:r>
              <a:rPr lang="en-US" sz="2000" b="1" i="1" dirty="0"/>
              <a:t>that the SC maintenance approves the submission of the 802.15 operation manual document 15-10-0235-27 to the 802.15 WG for its approval as its operations manual following the conclusion of this March 2021 Plenary session.</a:t>
            </a:r>
          </a:p>
          <a:p>
            <a:pPr marL="800100" lvl="1" indent="-342900">
              <a:buClr>
                <a:srgbClr val="FF0000"/>
              </a:buClr>
              <a:buFont typeface="Wingdings" charset="2"/>
              <a:buChar char="q"/>
            </a:pPr>
            <a:r>
              <a:rPr lang="en-US" sz="2000" b="1" dirty="0"/>
              <a:t>Moved by Phil Beecher, seconded by Clint Powell.  Upon neither discussion nor objection the motion was approved by unanimous consent.</a:t>
            </a:r>
          </a:p>
          <a:p>
            <a:pPr marL="342900" indent="-342900">
              <a:buClr>
                <a:srgbClr val="FF0000"/>
              </a:buClr>
              <a:buFont typeface="Wingdings" charset="2"/>
              <a:buChar char="q"/>
            </a:pPr>
            <a:endParaRPr lang="en-US" sz="2000" b="1" dirty="0"/>
          </a:p>
        </p:txBody>
      </p:sp>
    </p:spTree>
    <p:extLst>
      <p:ext uri="{BB962C8B-B14F-4D97-AF65-F5344CB8AC3E}">
        <p14:creationId xmlns:p14="http://schemas.microsoft.com/office/powerpoint/2010/main" val="3716644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March 2021</a:t>
            </a:r>
            <a:endParaRPr lang="en-US" sz="1400" dirty="0"/>
          </a:p>
        </p:txBody>
      </p:sp>
      <p:sp>
        <p:nvSpPr>
          <p:cNvPr id="21506" name="Footer Placeholder 2"/>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Pat Kinney, Kinney Consulting</a:t>
            </a:r>
          </a:p>
        </p:txBody>
      </p:sp>
      <p:sp>
        <p:nvSpPr>
          <p:cNvPr id="21507"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96</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96</a:t>
            </a:fld>
            <a:endParaRPr lang="en-US"/>
          </a:p>
        </p:txBody>
      </p:sp>
      <p:sp>
        <p:nvSpPr>
          <p:cNvPr id="21509" name="Rectangle 2"/>
          <p:cNvSpPr>
            <a:spLocks noGrp="1" noChangeArrowheads="1"/>
          </p:cNvSpPr>
          <p:nvPr>
            <p:ph type="title" idx="4294967295"/>
          </p:nvPr>
        </p:nvSpPr>
        <p:spPr>
          <a:xfrm>
            <a:off x="457200" y="381000"/>
            <a:ext cx="7772400" cy="762000"/>
          </a:xfrm>
        </p:spPr>
        <p:txBody>
          <a:bodyPr/>
          <a:lstStyle/>
          <a:p>
            <a:r>
              <a:rPr lang="en-US" b="1" dirty="0">
                <a:latin typeface="Times New Roman" charset="0"/>
                <a:ea typeface="ＭＳ Ｐゴシック" charset="0"/>
                <a:cs typeface="ＭＳ Ｐゴシック" charset="0"/>
              </a:rPr>
              <a:t>SC Maintenance WG Motion</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507840" y="1295400"/>
            <a:ext cx="812832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p>
            <a:pPr marL="342900" indent="-342900">
              <a:buClr>
                <a:srgbClr val="FF0000"/>
              </a:buClr>
              <a:buFont typeface="Wingdings" charset="2"/>
              <a:buChar char="q"/>
            </a:pPr>
            <a:r>
              <a:rPr lang="en-US" sz="3200" b="1" dirty="0"/>
              <a:t>Motion: </a:t>
            </a:r>
            <a:r>
              <a:rPr lang="en-US" sz="3200" b="1" i="1" dirty="0"/>
              <a:t>that the IEEE 802.15 WG approves the IEEE 802.15 operation manual document 15-10-0235-27 as its Operations Manual following the conclusion of this March 2021 Plenary session.</a:t>
            </a:r>
          </a:p>
          <a:p>
            <a:pPr marL="800100" lvl="1" indent="-342900">
              <a:buClr>
                <a:srgbClr val="FF0000"/>
              </a:buClr>
              <a:buFont typeface="Wingdings" charset="2"/>
              <a:buChar char="q"/>
            </a:pPr>
            <a:r>
              <a:rPr lang="en-US" sz="2800" b="1" dirty="0"/>
              <a:t>Moved by Pat Kinney, Chair of SC main</a:t>
            </a:r>
          </a:p>
        </p:txBody>
      </p:sp>
    </p:spTree>
    <p:extLst>
      <p:ext uri="{BB962C8B-B14F-4D97-AF65-F5344CB8AC3E}">
        <p14:creationId xmlns:p14="http://schemas.microsoft.com/office/powerpoint/2010/main" val="23468997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1"/>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March 2021</a:t>
            </a:r>
            <a:endParaRPr lang="en-US" sz="1400" dirty="0"/>
          </a:p>
        </p:txBody>
      </p:sp>
      <p:sp>
        <p:nvSpPr>
          <p:cNvPr id="21506" name="Footer Placeholder 2"/>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Pat Kinney, Kinney Consulting</a:t>
            </a:r>
          </a:p>
        </p:txBody>
      </p:sp>
      <p:sp>
        <p:nvSpPr>
          <p:cNvPr id="215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355A403C-5F93-E946-ABFF-97319517FD10}" type="slidenum">
              <a:rPr lang="en-US"/>
              <a:pPr/>
              <a:t>97</a:t>
            </a:fld>
            <a:endParaRPr lang="en-US"/>
          </a:p>
        </p:txBody>
      </p:sp>
      <p:sp>
        <p:nvSpPr>
          <p:cNvPr id="21508" name="Slide Number Placeholder 6"/>
          <p:cNvSpPr txBox="1">
            <a:spLocks noGrp="1"/>
          </p:cNvSpPr>
          <p:nvPr/>
        </p:nvSpPr>
        <p:spPr bwMode="auto">
          <a:xfrm>
            <a:off x="4395788" y="6475413"/>
            <a:ext cx="428625" cy="18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ctr"/>
            <a:r>
              <a:rPr lang="en-US"/>
              <a:t>Slide </a:t>
            </a:r>
            <a:fld id="{BA0DF4B4-68B2-BD4D-8ACD-8F59E98544B3}" type="slidenum">
              <a:rPr lang="en-US"/>
              <a:pPr algn="ctr"/>
              <a:t>97</a:t>
            </a:fld>
            <a:endParaRPr lang="en-US"/>
          </a:p>
        </p:txBody>
      </p:sp>
      <p:sp>
        <p:nvSpPr>
          <p:cNvPr id="21509" name="Rectangle 2"/>
          <p:cNvSpPr>
            <a:spLocks noGrp="1" noChangeArrowheads="1"/>
          </p:cNvSpPr>
          <p:nvPr>
            <p:ph type="title" idx="4294967295"/>
          </p:nvPr>
        </p:nvSpPr>
        <p:spPr>
          <a:xfrm>
            <a:off x="457200" y="381000"/>
            <a:ext cx="7772400" cy="762000"/>
          </a:xfrm>
        </p:spPr>
        <p:txBody>
          <a:bodyPr/>
          <a:lstStyle/>
          <a:p>
            <a:r>
              <a:rPr lang="en-US" b="1" dirty="0">
                <a:latin typeface="Times New Roman" charset="0"/>
                <a:ea typeface="ＭＳ Ｐゴシック" charset="0"/>
                <a:cs typeface="ＭＳ Ｐゴシック" charset="0"/>
              </a:rPr>
              <a:t>Future Efforts</a:t>
            </a:r>
            <a:endParaRPr lang="en-US" sz="2800" dirty="0">
              <a:latin typeface="Times New Roman" charset="0"/>
              <a:ea typeface="ＭＳ Ｐゴシック" charset="0"/>
              <a:cs typeface="ＭＳ Ｐゴシック" charset="0"/>
            </a:endParaRPr>
          </a:p>
        </p:txBody>
      </p:sp>
      <p:sp>
        <p:nvSpPr>
          <p:cNvPr id="21510" name="Rectangle 5"/>
          <p:cNvSpPr>
            <a:spLocks noChangeArrowheads="1"/>
          </p:cNvSpPr>
          <p:nvPr/>
        </p:nvSpPr>
        <p:spPr bwMode="auto">
          <a:xfrm>
            <a:off x="524669" y="1499734"/>
            <a:ext cx="8314531" cy="2111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spcAft>
                <a:spcPts val="600"/>
              </a:spcAft>
            </a:pPr>
            <a:r>
              <a:rPr lang="en-US" sz="2800" b="1" dirty="0"/>
              <a:t>These are the planned activities for the May interim session</a:t>
            </a:r>
          </a:p>
          <a:p>
            <a:pPr marL="342900" indent="-342900">
              <a:buClr>
                <a:srgbClr val="FF0000"/>
              </a:buClr>
              <a:buFont typeface="Wingdings" charset="2"/>
              <a:buChar char="q"/>
            </a:pPr>
            <a:r>
              <a:rPr lang="en-US" sz="2400" b="1" dirty="0"/>
              <a:t>SC Maintenance</a:t>
            </a:r>
          </a:p>
          <a:p>
            <a:pPr marL="800100" lvl="1" indent="-342900">
              <a:buClr>
                <a:srgbClr val="FF0000"/>
              </a:buClr>
              <a:buFont typeface="Wingdings" charset="2"/>
              <a:buChar char="q"/>
            </a:pPr>
            <a:r>
              <a:rPr lang="en-US" sz="2400" b="1" dirty="0"/>
              <a:t>Review any change requests with Existing Standards </a:t>
            </a:r>
          </a:p>
          <a:p>
            <a:pPr marL="800100" lvl="1" indent="-342900">
              <a:buClr>
                <a:srgbClr val="FF0000"/>
              </a:buClr>
              <a:buFont typeface="Wingdings" charset="2"/>
              <a:buChar char="q"/>
            </a:pPr>
            <a:r>
              <a:rPr lang="en-US" sz="2400" b="1" dirty="0"/>
              <a:t>Review any known issues with the Operations Manual</a:t>
            </a:r>
          </a:p>
        </p:txBody>
      </p:sp>
    </p:spTree>
    <p:extLst>
      <p:ext uri="{BB962C8B-B14F-4D97-AF65-F5344CB8AC3E}">
        <p14:creationId xmlns:p14="http://schemas.microsoft.com/office/powerpoint/2010/main" val="242751742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99"/>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D:\MYDOCU~1\IEEEP8~1.15\TEMPLATE\IEEE-8~1.POT</Template>
  <TotalTime>43193</TotalTime>
  <Words>7946</Words>
  <Application>Microsoft Macintosh PowerPoint</Application>
  <PresentationFormat>On-screen Show (4:3)</PresentationFormat>
  <Paragraphs>1733</Paragraphs>
  <Slides>97</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97</vt:i4>
      </vt:variant>
    </vt:vector>
  </HeadingPairs>
  <TitlesOfParts>
    <vt:vector size="109" baseType="lpstr">
      <vt:lpstr>Meiryo UI</vt:lpstr>
      <vt:lpstr>游ゴシック</vt:lpstr>
      <vt:lpstr>Arial</vt:lpstr>
      <vt:lpstr>Arial Rounded MT Bold</vt:lpstr>
      <vt:lpstr>Calibri</vt:lpstr>
      <vt:lpstr>Courier</vt:lpstr>
      <vt:lpstr>Montserrat</vt:lpstr>
      <vt:lpstr>Open Sans</vt:lpstr>
      <vt:lpstr>Times</vt:lpstr>
      <vt:lpstr>Times New Roman</vt:lpstr>
      <vt:lpstr>Wingdings</vt:lpstr>
      <vt:lpstr>IEEE-802_15</vt:lpstr>
      <vt:lpstr> 130th Session of meetings of the IEEE 802.15 Working Group for Wireless Specialty Networks</vt:lpstr>
      <vt:lpstr>PowerPoint Presentation</vt:lpstr>
      <vt:lpstr>Session Objectives Mar 9 - 17, 2021</vt:lpstr>
      <vt:lpstr>Session Objectives Mar 9 - 17, 2021</vt:lpstr>
      <vt:lpstr>Session Objectives Mar 9 - 17, 2021</vt:lpstr>
      <vt:lpstr>PowerPoint Presentation</vt:lpstr>
      <vt:lpstr>IEEE 802.15.4 2020 Cor1 Closing report March 17, 2020</vt:lpstr>
      <vt:lpstr>Achievements</vt:lpstr>
      <vt:lpstr>List of Proposals</vt:lpstr>
      <vt:lpstr>Plan for May Interim</vt:lpstr>
      <vt:lpstr>Timeline</vt:lpstr>
      <vt:lpstr>IEEE 802.15 IG JRE Virtual March Plenary  Closing report  on March 18th ,2021</vt:lpstr>
      <vt:lpstr>TG4aa Officers</vt:lpstr>
      <vt:lpstr>TG4aa JRE sessions  in March Plenary(EDT)</vt:lpstr>
      <vt:lpstr>Agenda items for the weeks(EDT)</vt:lpstr>
      <vt:lpstr>Accomplishments:</vt:lpstr>
      <vt:lpstr>PowerPoint Presentation</vt:lpstr>
      <vt:lpstr>PowerPoint Presentation</vt:lpstr>
      <vt:lpstr>PowerPoint Presentation</vt:lpstr>
      <vt:lpstr>PowerPoint Presentation</vt:lpstr>
      <vt:lpstr>PowerPoint Presentation</vt:lpstr>
      <vt:lpstr>Next steps</vt:lpstr>
      <vt:lpstr>IEEE 802.15.4y SECN Closing report</vt:lpstr>
      <vt:lpstr>Work Plan for Mar 2021 plenary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Accomplishment for the meeting</vt:lpstr>
      <vt:lpstr>Accomplishment for the meeting</vt:lpstr>
      <vt:lpstr>Accomplishment for the meeting</vt:lpstr>
      <vt:lpstr>Call for Proposals</vt:lpstr>
      <vt:lpstr>Plan for April Meeting (Online)</vt:lpstr>
      <vt:lpstr>Plan for May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TG Motion to reconfirm CRG</vt:lpstr>
      <vt:lpstr>Plan for finalization of TG13 Spec</vt:lpstr>
      <vt:lpstr>PowerPoint Presentation</vt:lpstr>
      <vt:lpstr>TG16t Agenda  March Plenary </vt:lpstr>
      <vt:lpstr>Contributions for March</vt:lpstr>
      <vt:lpstr>Approval of SRD</vt:lpstr>
      <vt:lpstr>Development of the SDD</vt:lpstr>
      <vt:lpstr>Process for assigning an editor</vt:lpstr>
      <vt:lpstr>Project Timeline</vt:lpstr>
      <vt:lpstr>Meeting Output</vt:lpstr>
      <vt:lpstr>Teleconference Planning</vt:lpstr>
      <vt:lpstr>IEEE 802.15 IG DEP   Closing Report  Virtual Meeting with Webex March 17th, 2021  Ryuji Kohno (YNU/CWC UofOulu) Marco Hernandez (YNU) </vt:lpstr>
      <vt:lpstr>Meeting Objectives</vt:lpstr>
      <vt:lpstr>IG DEP schedule in March 2021</vt:lpstr>
      <vt:lpstr>Meeting Accomplishments</vt:lpstr>
      <vt:lpstr>Motion to request 802.15 WG approval to form Study Group “Enhanced Dependable BAN,”  SG15.6a </vt:lpstr>
      <vt:lpstr>Contributions</vt:lpstr>
      <vt:lpstr>Contacts and Conference call</vt:lpstr>
      <vt:lpstr>PowerPoint Presentation</vt:lpstr>
      <vt:lpstr>Summary</vt:lpstr>
      <vt:lpstr>Recap</vt:lpstr>
      <vt:lpstr>IG Work Since January: </vt:lpstr>
      <vt:lpstr>March Plenary Contributions</vt:lpstr>
      <vt:lpstr>Interest Group Motion</vt:lpstr>
      <vt:lpstr>Working Group Motion</vt:lpstr>
      <vt:lpstr>Next Steps</vt:lpstr>
      <vt:lpstr>Call for Contributions</vt:lpstr>
      <vt:lpstr>SC THz March 2021Closing Report</vt:lpstr>
      <vt:lpstr>Meetings/Contributions</vt:lpstr>
      <vt:lpstr>SC THz Motion on Text on Input to ITU-R WP5A </vt:lpstr>
      <vt:lpstr>WG Motion on Text for Response to ITU-R WP5A</vt:lpstr>
      <vt:lpstr>Next Meetings</vt:lpstr>
      <vt:lpstr>PowerPoint Presentation</vt:lpstr>
      <vt:lpstr>Summary</vt:lpstr>
      <vt:lpstr>PowerPoint Presentation</vt:lpstr>
      <vt:lpstr>PowerPoint Presentation</vt:lpstr>
      <vt:lpstr>Zigbee (built on 802.15.4 Sub-GHz) Lands on Mars Used in comms. link between Perseverance rover and Ingenuity helicopter</vt:lpstr>
      <vt:lpstr>SC Maintenance Closing Report  for March 2021</vt:lpstr>
      <vt:lpstr>SC Meeting Goals</vt:lpstr>
      <vt:lpstr>SC Maintenance</vt:lpstr>
      <vt:lpstr>SC Accomplishments</vt:lpstr>
      <vt:lpstr>SC Maintenance WG Motion</vt:lpstr>
      <vt:lpstr>Future Efforts</vt:lpstr>
    </vt:vector>
  </TitlesOfParts>
  <Manager/>
  <Company>Kinney Consulting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WG-Report-to-the-802-Plenary-March 2021</dc:title>
  <dc:subject>IEEE 802.15 &lt;WG Closing Report&gt;</dc:subject>
  <dc:creator>Pat Kinney</dc:creator>
  <cp:keywords/>
  <dc:description/>
  <cp:lastModifiedBy>Pat Kinney</cp:lastModifiedBy>
  <cp:revision>816</cp:revision>
  <cp:lastPrinted>2000-07-07T01:25:49Z</cp:lastPrinted>
  <dcterms:created xsi:type="dcterms:W3CDTF">1999-06-22T06:24:01Z</dcterms:created>
  <dcterms:modified xsi:type="dcterms:W3CDTF">2021-03-23T17:09:52Z</dcterms:modified>
  <cp:category/>
</cp:coreProperties>
</file>