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448" r:id="rId2"/>
    <p:sldId id="449" r:id="rId3"/>
    <p:sldId id="470" r:id="rId4"/>
    <p:sldId id="471" r:id="rId5"/>
    <p:sldId id="472" r:id="rId6"/>
    <p:sldId id="473"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425" autoAdjust="0"/>
    <p:restoredTop sz="94771" autoAdjust="0"/>
  </p:normalViewPr>
  <p:slideViewPr>
    <p:cSldViewPr>
      <p:cViewPr varScale="1">
        <p:scale>
          <a:sx n="122" d="100"/>
          <a:sy n="122" d="100"/>
        </p:scale>
        <p:origin x="1336" y="20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3576" y="1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23525" y="175081"/>
            <a:ext cx="221535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dirty="0"/>
              <a:t>doc.: IEEE 802.15-21-0181r0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October 2020</a:t>
            </a:r>
          </a:p>
        </p:txBody>
      </p:sp>
      <p:sp>
        <p:nvSpPr>
          <p:cNvPr id="3076" name="Rectangle 4"/>
          <p:cNvSpPr>
            <a:spLocks noGrp="1" noChangeArrowheads="1"/>
          </p:cNvSpPr>
          <p:nvPr>
            <p:ph type="ftr" sz="quarter" idx="2"/>
          </p:nvPr>
        </p:nvSpPr>
        <p:spPr bwMode="auto">
          <a:xfrm>
            <a:off x="4268009" y="8982075"/>
            <a:ext cx="205024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dirty="0"/>
              <a:t>Pat Kinney (Kinney Consulting))</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pitchFamily="18" charset="0"/>
              </a:defRPr>
            </a:lvl1pPr>
          </a:lstStyle>
          <a:p>
            <a:pPr>
              <a:defRPr/>
            </a:pPr>
            <a:r>
              <a:rPr lang="en-US"/>
              <a:t>Page </a:t>
            </a:r>
            <a:fld id="{D48B62BC-A010-4F8B-96BC-D75426AA710C}"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9036040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66388" y="95706"/>
            <a:ext cx="221535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dirty="0"/>
              <a:t>doc.: IEEE 802.15-21-0181r0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October 2020</a:t>
            </a:r>
          </a:p>
        </p:txBody>
      </p:sp>
      <p:sp>
        <p:nvSpPr>
          <p:cNvPr id="3584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69832" y="8985250"/>
            <a:ext cx="251190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dirty="0"/>
              <a:t>Pat Kinney (Kinney Consulting))</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Page </a:t>
            </a:r>
            <a:fld id="{D36C3B56-22C2-4F66-8AB0-B76AF03CA8D4}"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324761980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769832" y="8985250"/>
            <a:ext cx="2511906"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1</a:t>
            </a:fld>
            <a:endParaRPr lang="en-US"/>
          </a:p>
        </p:txBody>
      </p:sp>
    </p:spTree>
    <p:extLst>
      <p:ext uri="{BB962C8B-B14F-4D97-AF65-F5344CB8AC3E}">
        <p14:creationId xmlns:p14="http://schemas.microsoft.com/office/powerpoint/2010/main" val="31490588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769832" y="8985250"/>
            <a:ext cx="2511906"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2</a:t>
            </a:fld>
            <a:endParaRPr lang="en-US"/>
          </a:p>
        </p:txBody>
      </p:sp>
    </p:spTree>
    <p:extLst>
      <p:ext uri="{BB962C8B-B14F-4D97-AF65-F5344CB8AC3E}">
        <p14:creationId xmlns:p14="http://schemas.microsoft.com/office/powerpoint/2010/main" val="31529428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2021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AC2FCF9-472E-480D-9073-A73C8204271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2021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BF911EF-6A63-4B80-9E8C-821DDACCB07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2021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E9D1CA-8036-452B-AA91-FC35ABF0036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2021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D236530-B1A2-4A31-8CA2-AC905962223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2021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3EFE6D4-15D6-44B7-889D-1EDC2778CCE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2021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DD3B9A4B-4D42-4642-8694-CB378EB0C87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March 2021</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15E8FDAC-4B53-4E5B-8EEC-168720E59BD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March 2021</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8E9AA826-2D66-4D95-924A-79AB5FB12EB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a:t>March 2021</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a:t>Pat Kinney (Kinney Consulting)</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FB3C9980-79DC-43B3-9260-ABCB224AB3D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2021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20C135B0-9C00-4A47-A9DD-8577921F7D6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2021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DCDBB2E-8974-4A50-951E-5CD1EEC4EEF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152836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t>March 2021</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t>Pat Kinney (Kinney Consulting)</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pitchFamily="18" charset="0"/>
              </a:defRPr>
            </a:lvl1pPr>
          </a:lstStyle>
          <a:p>
            <a:pPr>
              <a:defRPr/>
            </a:pPr>
            <a:r>
              <a:rPr lang="en-US"/>
              <a:t>Slide </a:t>
            </a:r>
            <a:fld id="{AC9ADC54-1EAA-451C-9892-A9A864B36D39}" type="slidenum">
              <a:rPr lang="en-US"/>
              <a:pPr>
                <a:defRPr/>
              </a:pPr>
              <a:t>‹#›</a:t>
            </a:fld>
            <a:endParaRPr lang="en-US"/>
          </a:p>
        </p:txBody>
      </p:sp>
      <p:sp>
        <p:nvSpPr>
          <p:cNvPr id="1031" name="Rectangle 7"/>
          <p:cNvSpPr>
            <a:spLocks noChangeArrowheads="1"/>
          </p:cNvSpPr>
          <p:nvPr/>
        </p:nvSpPr>
        <p:spPr bwMode="auto">
          <a:xfrm>
            <a:off x="5149725" y="332601"/>
            <a:ext cx="3295775"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802.15-21/200r00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mentor.ieee.org/802.15/dcn/21/15-21-0138-00-0000-short-descriptions-of-4-sg-formation-requests-from-802-15-wg.docx"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5/dcn/21/15-21-0138-00-0000-short-descriptions-of-4-sg-formation-requests-from-802-15-wg.docx" TargetMode="Externa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15/dcn/21/15-21-0138-00-0000-short-descriptions-of-4-sg-formation-requests-from-802-15-wg.docx"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5/dcn/21/15-21-0138-00-0000-short-descriptions-of-4-sg-formation-requests-from-802-15-wg.docx"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42566" cy="276999"/>
          </a:xfrm>
        </p:spPr>
        <p:txBody>
          <a:bodyPr/>
          <a:lstStyle/>
          <a:p>
            <a:pPr>
              <a:defRPr/>
            </a:pPr>
            <a:r>
              <a:rPr lang="en-US"/>
              <a:t>March 2021</a:t>
            </a:r>
            <a:endParaRPr lang="en-US" dirty="0"/>
          </a:p>
        </p:txBody>
      </p:sp>
      <p:sp>
        <p:nvSpPr>
          <p:cNvPr id="5" name="Footer Placeholder 4"/>
          <p:cNvSpPr>
            <a:spLocks noGrp="1"/>
          </p:cNvSpPr>
          <p:nvPr>
            <p:ph type="ftr" sz="quarter" idx="11"/>
          </p:nvPr>
        </p:nvSpPr>
        <p:spPr>
          <a:xfrm>
            <a:off x="6662962" y="6475413"/>
            <a:ext cx="1880963" cy="184666"/>
          </a:xfrm>
        </p:spPr>
        <p:txBody>
          <a:bodyPr/>
          <a:lstStyle/>
          <a:p>
            <a:pPr>
              <a:defRPr/>
            </a:pPr>
            <a:r>
              <a:rPr lang="en-US"/>
              <a:t>Pat Kinney (Kinney Consulting)</a:t>
            </a:r>
            <a:endParaRPr lang="en-US" dirty="0"/>
          </a:p>
        </p:txBody>
      </p:sp>
      <p:sp>
        <p:nvSpPr>
          <p:cNvPr id="6" name="Slide Number Placeholder 5"/>
          <p:cNvSpPr>
            <a:spLocks noGrp="1"/>
          </p:cNvSpPr>
          <p:nvPr>
            <p:ph type="sldNum" sz="quarter" idx="12"/>
          </p:nvPr>
        </p:nvSpPr>
        <p:spPr/>
        <p:txBody>
          <a:bodyPr/>
          <a:lstStyle/>
          <a:p>
            <a:pPr>
              <a:defRPr/>
            </a:pPr>
            <a:r>
              <a:rPr lang="en-US"/>
              <a:t>Slide </a:t>
            </a:r>
            <a:fld id="{BD236530-B1A2-4A31-8CA2-AC905962223D}" type="slidenum">
              <a:rPr lang="en-US" smtClean="0"/>
              <a:pPr>
                <a:defRPr/>
              </a:pPr>
              <a:t>1</a:t>
            </a:fld>
            <a:endParaRPr lang="en-US"/>
          </a:p>
        </p:txBody>
      </p:sp>
      <p:sp>
        <p:nvSpPr>
          <p:cNvPr id="9" name="Rectangle 6"/>
          <p:cNvSpPr txBox="1">
            <a:spLocks noChangeArrowheads="1"/>
          </p:cNvSpPr>
          <p:nvPr/>
        </p:nvSpPr>
        <p:spPr>
          <a:xfrm>
            <a:off x="685800" y="1981200"/>
            <a:ext cx="7772400" cy="381000"/>
          </a:xfrm>
          <a:prstGeom prst="rect">
            <a:avLst/>
          </a:prstGeom>
          <a:noFill/>
        </p:spPr>
        <p:txBody>
          <a:bodyPr/>
          <a:lstStyle/>
          <a:p>
            <a:pPr marL="342900" marR="0" lvl="0" indent="-34290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kern="0" cap="none" spc="0" normalizeH="0" baseline="0" noProof="0" dirty="0">
                <a:ln>
                  <a:noFill/>
                </a:ln>
                <a:solidFill>
                  <a:schemeClr val="tx1"/>
                </a:solidFill>
                <a:effectLst/>
                <a:uLnTx/>
                <a:uFillTx/>
                <a:latin typeface="+mn-lt"/>
                <a:ea typeface="+mn-ea"/>
                <a:cs typeface="+mn-cs"/>
              </a:rPr>
              <a:t>Date:</a:t>
            </a:r>
            <a:r>
              <a:rPr kumimoji="0" lang="en-US" sz="2000" b="0" i="0" u="none" strike="noStrike" kern="0" cap="none" spc="0" normalizeH="0" baseline="0" noProof="0" dirty="0">
                <a:ln>
                  <a:noFill/>
                </a:ln>
                <a:solidFill>
                  <a:schemeClr val="tx1"/>
                </a:solidFill>
                <a:effectLst/>
                <a:uLnTx/>
                <a:uFillTx/>
                <a:latin typeface="+mn-lt"/>
                <a:ea typeface="+mn-ea"/>
                <a:cs typeface="+mn-cs"/>
              </a:rPr>
              <a:t> 2021-3-18</a:t>
            </a:r>
          </a:p>
        </p:txBody>
      </p:sp>
      <p:graphicFrame>
        <p:nvGraphicFramePr>
          <p:cNvPr id="10" name="Object 11"/>
          <p:cNvGraphicFramePr>
            <a:graphicFrameLocks noChangeAspect="1"/>
          </p:cNvGraphicFramePr>
          <p:nvPr>
            <p:extLst>
              <p:ext uri="{D42A27DB-BD31-4B8C-83A1-F6EECF244321}">
                <p14:modId xmlns:p14="http://schemas.microsoft.com/office/powerpoint/2010/main" val="1089281264"/>
              </p:ext>
            </p:extLst>
          </p:nvPr>
        </p:nvGraphicFramePr>
        <p:xfrm>
          <a:off x="533400" y="3651250"/>
          <a:ext cx="8235950" cy="925513"/>
        </p:xfrm>
        <a:graphic>
          <a:graphicData uri="http://schemas.openxmlformats.org/presentationml/2006/ole">
            <mc:AlternateContent xmlns:mc="http://schemas.openxmlformats.org/markup-compatibility/2006">
              <mc:Choice xmlns:v="urn:schemas-microsoft-com:vml" Requires="v">
                <p:oleObj spid="_x0000_s15577" name="Document" r:id="rId4" imgW="8318500" imgH="1003300" progId="Word.Document.8">
                  <p:embed/>
                </p:oleObj>
              </mc:Choice>
              <mc:Fallback>
                <p:oleObj name="Document" r:id="rId4" imgW="8318500" imgH="1003300" progId="Word.Document.8">
                  <p:embed/>
                  <p:pic>
                    <p:nvPicPr>
                      <p:cNvPr id="0" name="Object 11"/>
                      <p:cNvPicPr>
                        <a:picLocks noChangeAspect="1" noChangeArrowheads="1"/>
                      </p:cNvPicPr>
                      <p:nvPr/>
                    </p:nvPicPr>
                    <p:blipFill>
                      <a:blip r:embed="rId5"/>
                      <a:srcRect/>
                      <a:stretch>
                        <a:fillRect/>
                      </a:stretch>
                    </p:blipFill>
                    <p:spPr bwMode="auto">
                      <a:xfrm>
                        <a:off x="533400" y="3651250"/>
                        <a:ext cx="8235950" cy="925513"/>
                      </a:xfrm>
                      <a:prstGeom prst="rect">
                        <a:avLst/>
                      </a:prstGeom>
                      <a:noFill/>
                    </p:spPr>
                  </p:pic>
                </p:oleObj>
              </mc:Fallback>
            </mc:AlternateContent>
          </a:graphicData>
        </a:graphic>
      </p:graphicFrame>
      <p:sp>
        <p:nvSpPr>
          <p:cNvPr id="11" name="Rectangle 12"/>
          <p:cNvSpPr>
            <a:spLocks noChangeArrowheads="1"/>
          </p:cNvSpPr>
          <p:nvPr/>
        </p:nvSpPr>
        <p:spPr bwMode="auto">
          <a:xfrm>
            <a:off x="533400" y="2362200"/>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a:t>
            </a:r>
            <a:endParaRPr lang="en-US" sz="2000" dirty="0"/>
          </a:p>
        </p:txBody>
      </p:sp>
      <p:sp>
        <p:nvSpPr>
          <p:cNvPr id="12" name="Rectangle 2"/>
          <p:cNvSpPr txBox="1">
            <a:spLocks noChangeArrowheads="1"/>
          </p:cNvSpPr>
          <p:nvPr/>
        </p:nvSpPr>
        <p:spPr>
          <a:xfrm>
            <a:off x="304800" y="685800"/>
            <a:ext cx="8153400" cy="1066800"/>
          </a:xfrm>
          <a:prstGeom prst="rect">
            <a:avLst/>
          </a:prstGeom>
          <a:noFill/>
        </p:spPr>
        <p:txBody>
          <a:bodyPr/>
          <a:lstStyle/>
          <a:p>
            <a:pPr lvl="0" algn="ctr">
              <a:defRPr/>
            </a:pPr>
            <a:r>
              <a:rPr lang="en-US" sz="3200" b="1" kern="0" dirty="0">
                <a:solidFill>
                  <a:schemeClr val="tx2"/>
                </a:solidFill>
                <a:latin typeface="+mj-lt"/>
                <a:ea typeface="+mj-ea"/>
                <a:cs typeface="+mj-cs"/>
              </a:rPr>
              <a:t>Requests to 802 EC to form </a:t>
            </a:r>
            <a:br>
              <a:rPr lang="en-US" sz="3200" b="1" kern="0" dirty="0">
                <a:solidFill>
                  <a:schemeClr val="tx2"/>
                </a:solidFill>
                <a:latin typeface="+mj-lt"/>
                <a:ea typeface="+mj-ea"/>
                <a:cs typeface="+mj-cs"/>
              </a:rPr>
            </a:br>
            <a:r>
              <a:rPr lang="en-US" sz="3200" b="1" kern="0" dirty="0">
                <a:solidFill>
                  <a:schemeClr val="tx2"/>
                </a:solidFill>
                <a:latin typeface="+mj-lt"/>
                <a:ea typeface="+mj-ea"/>
                <a:cs typeface="+mj-cs"/>
              </a:rPr>
              <a:t>Four 802.15 Study Groups</a:t>
            </a:r>
            <a:endParaRPr kumimoji="0" lang="en-US" sz="3200" b="1" i="0" u="none" strike="noStrike" kern="0" cap="none" spc="0" normalizeH="0" baseline="0" noProof="0" dirty="0">
              <a:ln>
                <a:noFill/>
              </a:ln>
              <a:solidFill>
                <a:schemeClr val="tx2"/>
              </a:solidFill>
              <a:effectLst/>
              <a:uLnTx/>
              <a:uFillTx/>
              <a:latin typeface="+mj-lt"/>
              <a:ea typeface="+mj-ea"/>
              <a:cs typeface="+mj-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ea typeface="ＭＳ Ｐゴシック" pitchFamily="34" charset="-128"/>
              </a:rPr>
              <a:t>Introduction</a:t>
            </a:r>
            <a:endParaRPr lang="en-US" dirty="0"/>
          </a:p>
        </p:txBody>
      </p:sp>
      <p:sp>
        <p:nvSpPr>
          <p:cNvPr id="6" name="Content Placeholder 5"/>
          <p:cNvSpPr>
            <a:spLocks noGrp="1"/>
          </p:cNvSpPr>
          <p:nvPr>
            <p:ph idx="1"/>
          </p:nvPr>
        </p:nvSpPr>
        <p:spPr>
          <a:xfrm>
            <a:off x="752475" y="1752600"/>
            <a:ext cx="7772400" cy="4419600"/>
          </a:xfrm>
        </p:spPr>
        <p:txBody>
          <a:bodyPr/>
          <a:lstStyle/>
          <a:p>
            <a:pPr marL="0" indent="0">
              <a:buNone/>
            </a:pPr>
            <a:r>
              <a:rPr lang="en-GB" sz="1800" dirty="0">
                <a:ea typeface="ＭＳ Ｐゴシック" pitchFamily="34" charset="-128"/>
              </a:rPr>
              <a:t>This document contains four 802 EC motions for requests for the 802 EC to form 802.15 Study Groups for:</a:t>
            </a:r>
          </a:p>
          <a:p>
            <a:pPr>
              <a:buFont typeface="+mj-lt"/>
              <a:buAutoNum type="arabicPeriod"/>
            </a:pPr>
            <a:r>
              <a:rPr lang="en-GB" sz="1800" dirty="0">
                <a:ea typeface="ＭＳ Ｐゴシック" pitchFamily="34" charset="-128"/>
              </a:rPr>
              <a:t>IEEE Std 802.15.6 amendment: for enhanced dependability; SG15.6a</a:t>
            </a:r>
          </a:p>
          <a:p>
            <a:pPr>
              <a:buFont typeface="+mj-lt"/>
              <a:buAutoNum type="arabicPeriod"/>
            </a:pPr>
            <a:r>
              <a:rPr lang="en-GB" sz="1800" dirty="0">
                <a:ea typeface="ＭＳ Ｐゴシック" pitchFamily="34" charset="-128"/>
              </a:rPr>
              <a:t>IEEE Std 802.15.4 amendment: Enhanced Ultra Wideband (UWB) Physical Layers (PHYs) and Associated MAC Enhancements; SG15.4ab</a:t>
            </a:r>
          </a:p>
          <a:p>
            <a:pPr>
              <a:buFont typeface="+mj-lt"/>
              <a:buAutoNum type="arabicPeriod"/>
            </a:pPr>
            <a:r>
              <a:rPr lang="en-GB" sz="1800" dirty="0">
                <a:ea typeface="ＭＳ Ｐゴシック" pitchFamily="34" charset="-128"/>
              </a:rPr>
              <a:t>New IEEE 802.15 standard focused only on Ultra Wideband (UWB) devices; SG15.14</a:t>
            </a:r>
          </a:p>
          <a:p>
            <a:pPr>
              <a:buFont typeface="+mj-lt"/>
              <a:buAutoNum type="arabicPeriod"/>
            </a:pPr>
            <a:r>
              <a:rPr lang="en-GB" sz="1800" dirty="0">
                <a:ea typeface="ＭＳ Ｐゴシック" pitchFamily="34" charset="-128"/>
              </a:rPr>
              <a:t>New IEEE 802.15 standard focused only on Narrow Band (NB) types of devices; SG15.15</a:t>
            </a:r>
          </a:p>
        </p:txBody>
      </p:sp>
      <p:sp>
        <p:nvSpPr>
          <p:cNvPr id="2" name="Date Placeholder 1"/>
          <p:cNvSpPr>
            <a:spLocks noGrp="1"/>
          </p:cNvSpPr>
          <p:nvPr>
            <p:ph type="dt" sz="half" idx="10"/>
          </p:nvPr>
        </p:nvSpPr>
        <p:spPr>
          <a:xfrm>
            <a:off x="696913" y="332601"/>
            <a:ext cx="942566" cy="276999"/>
          </a:xfrm>
        </p:spPr>
        <p:txBody>
          <a:bodyPr/>
          <a:lstStyle/>
          <a:p>
            <a:pPr>
              <a:defRPr/>
            </a:pPr>
            <a:r>
              <a:rPr lang="en-US" altLang="ko-KR"/>
              <a:t>March 2021</a:t>
            </a:r>
            <a:endParaRPr lang="en-US" altLang="ko-KR" dirty="0"/>
          </a:p>
        </p:txBody>
      </p:sp>
      <p:sp>
        <p:nvSpPr>
          <p:cNvPr id="3" name="Footer Placeholder 2"/>
          <p:cNvSpPr>
            <a:spLocks noGrp="1"/>
          </p:cNvSpPr>
          <p:nvPr>
            <p:ph type="ftr" sz="quarter" idx="11"/>
          </p:nvPr>
        </p:nvSpPr>
        <p:spPr>
          <a:xfrm>
            <a:off x="6662961" y="6475413"/>
            <a:ext cx="1880964" cy="184666"/>
          </a:xfrm>
        </p:spPr>
        <p:txBody>
          <a:bodyPr/>
          <a:lstStyle/>
          <a:p>
            <a:pPr>
              <a:defRPr/>
            </a:pPr>
            <a:r>
              <a:rPr lang="en-US" altLang="ko-KR"/>
              <a:t>Pat Kinney (Kinney Consulting)</a:t>
            </a:r>
            <a:endParaRPr lang="en-US" altLang="ko-KR" dirty="0"/>
          </a:p>
        </p:txBody>
      </p:sp>
      <p:sp>
        <p:nvSpPr>
          <p:cNvPr id="4" name="Slide Number Placeholder 3"/>
          <p:cNvSpPr>
            <a:spLocks noGrp="1"/>
          </p:cNvSpPr>
          <p:nvPr>
            <p:ph type="sldNum" sz="quarter" idx="12"/>
          </p:nvPr>
        </p:nvSpPr>
        <p:spPr/>
        <p:txBody>
          <a:bodyPr/>
          <a:lstStyle/>
          <a:p>
            <a:pPr>
              <a:defRPr/>
            </a:pPr>
            <a:r>
              <a:rPr lang="en-US"/>
              <a:t>Slide </a:t>
            </a:r>
            <a:fld id="{FB3C9980-79DC-43B3-9260-ABCB224AB3D0}" type="slidenum">
              <a:rPr lang="en-US" smtClean="0"/>
              <a:pPr>
                <a:defRPr/>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5B312-57E5-E544-AF91-AC5B7910454A}"/>
              </a:ext>
            </a:extLst>
          </p:cNvPr>
          <p:cNvSpPr>
            <a:spLocks noGrp="1"/>
          </p:cNvSpPr>
          <p:nvPr>
            <p:ph type="title"/>
          </p:nvPr>
        </p:nvSpPr>
        <p:spPr/>
        <p:txBody>
          <a:bodyPr/>
          <a:lstStyle/>
          <a:p>
            <a:r>
              <a:rPr lang="en-US" dirty="0"/>
              <a:t>802 EC Motion for SG15.16a</a:t>
            </a:r>
          </a:p>
        </p:txBody>
      </p:sp>
      <p:sp>
        <p:nvSpPr>
          <p:cNvPr id="3" name="Date Placeholder 2">
            <a:extLst>
              <a:ext uri="{FF2B5EF4-FFF2-40B4-BE49-F238E27FC236}">
                <a16:creationId xmlns:a16="http://schemas.microsoft.com/office/drawing/2014/main" id="{57A7779F-D85B-8A48-9EEE-4251AF1174A7}"/>
              </a:ext>
            </a:extLst>
          </p:cNvPr>
          <p:cNvSpPr>
            <a:spLocks noGrp="1"/>
          </p:cNvSpPr>
          <p:nvPr>
            <p:ph type="dt" sz="half" idx="10"/>
          </p:nvPr>
        </p:nvSpPr>
        <p:spPr/>
        <p:txBody>
          <a:bodyPr/>
          <a:lstStyle/>
          <a:p>
            <a:pPr>
              <a:defRPr/>
            </a:pPr>
            <a:r>
              <a:rPr lang="en-US"/>
              <a:t>March 2021</a:t>
            </a:r>
            <a:endParaRPr lang="en-US" dirty="0"/>
          </a:p>
        </p:txBody>
      </p:sp>
      <p:sp>
        <p:nvSpPr>
          <p:cNvPr id="4" name="Footer Placeholder 3">
            <a:extLst>
              <a:ext uri="{FF2B5EF4-FFF2-40B4-BE49-F238E27FC236}">
                <a16:creationId xmlns:a16="http://schemas.microsoft.com/office/drawing/2014/main" id="{513469B2-2D32-1946-A821-4B34D268F249}"/>
              </a:ext>
            </a:extLst>
          </p:cNvPr>
          <p:cNvSpPr>
            <a:spLocks noGrp="1"/>
          </p:cNvSpPr>
          <p:nvPr>
            <p:ph type="ftr" sz="quarter" idx="11"/>
          </p:nvPr>
        </p:nvSpPr>
        <p:spPr/>
        <p:txBody>
          <a:bodyPr/>
          <a:lstStyle/>
          <a:p>
            <a:pPr>
              <a:defRPr/>
            </a:pPr>
            <a:r>
              <a:rPr lang="en-US"/>
              <a:t>Pat Kinney (Kinney Consulting)</a:t>
            </a:r>
          </a:p>
        </p:txBody>
      </p:sp>
      <p:sp>
        <p:nvSpPr>
          <p:cNvPr id="5" name="Slide Number Placeholder 4">
            <a:extLst>
              <a:ext uri="{FF2B5EF4-FFF2-40B4-BE49-F238E27FC236}">
                <a16:creationId xmlns:a16="http://schemas.microsoft.com/office/drawing/2014/main" id="{9E311BB5-3027-4C49-9CEE-414A97F7C26C}"/>
              </a:ext>
            </a:extLst>
          </p:cNvPr>
          <p:cNvSpPr>
            <a:spLocks noGrp="1"/>
          </p:cNvSpPr>
          <p:nvPr>
            <p:ph type="sldNum" sz="quarter" idx="12"/>
          </p:nvPr>
        </p:nvSpPr>
        <p:spPr/>
        <p:txBody>
          <a:bodyPr/>
          <a:lstStyle/>
          <a:p>
            <a:pPr>
              <a:defRPr/>
            </a:pPr>
            <a:r>
              <a:rPr lang="en-US"/>
              <a:t>Slide </a:t>
            </a:r>
            <a:fld id="{8E9AA826-2D66-4D95-924A-79AB5FB12EBD}" type="slidenum">
              <a:rPr lang="en-US" smtClean="0"/>
              <a:pPr>
                <a:defRPr/>
              </a:pPr>
              <a:t>3</a:t>
            </a:fld>
            <a:endParaRPr lang="en-US"/>
          </a:p>
        </p:txBody>
      </p:sp>
      <p:sp>
        <p:nvSpPr>
          <p:cNvPr id="7" name="Rectangle 6">
            <a:extLst>
              <a:ext uri="{FF2B5EF4-FFF2-40B4-BE49-F238E27FC236}">
                <a16:creationId xmlns:a16="http://schemas.microsoft.com/office/drawing/2014/main" id="{7B6D652C-824B-BE46-A271-C721E6ED399F}"/>
              </a:ext>
            </a:extLst>
          </p:cNvPr>
          <p:cNvSpPr/>
          <p:nvPr/>
        </p:nvSpPr>
        <p:spPr>
          <a:xfrm>
            <a:off x="304800" y="1524000"/>
            <a:ext cx="8534400" cy="4770537"/>
          </a:xfrm>
          <a:prstGeom prst="rect">
            <a:avLst/>
          </a:prstGeom>
        </p:spPr>
        <p:txBody>
          <a:bodyPr wrap="square">
            <a:spAutoFit/>
          </a:bodyPr>
          <a:lstStyle/>
          <a:p>
            <a:pPr>
              <a:spcBef>
                <a:spcPts val="0"/>
              </a:spcBef>
              <a:spcAft>
                <a:spcPts val="0"/>
              </a:spcAft>
            </a:pPr>
            <a:r>
              <a:rPr lang="en-US" sz="1600" b="1" dirty="0">
                <a:solidFill>
                  <a:srgbClr val="1F497D"/>
                </a:solidFill>
                <a:latin typeface="Calibri" panose="020F0502020204030204" pitchFamily="34" charset="0"/>
              </a:rPr>
              <a:t>Approve the formation of an 802.15 SG15.6a Study Group to consider development of a Project Authorization Request (PAR) and Criteria for Standards Development (CSD) responses for IEEE Std 802.15.6 amendment: for enhanced dependability.</a:t>
            </a:r>
          </a:p>
          <a:p>
            <a:pPr>
              <a:spcBef>
                <a:spcPts val="0"/>
              </a:spcBef>
              <a:spcAft>
                <a:spcPts val="0"/>
              </a:spcAft>
            </a:pPr>
            <a:endParaRPr lang="en-US" sz="1600" b="1" dirty="0">
              <a:solidFill>
                <a:srgbClr val="1F497D"/>
              </a:solidFill>
              <a:latin typeface="Calibri" panose="020F0502020204030204" pitchFamily="34" charset="0"/>
            </a:endParaRPr>
          </a:p>
          <a:p>
            <a:pPr>
              <a:spcBef>
                <a:spcPts val="0"/>
              </a:spcBef>
              <a:spcAft>
                <a:spcPts val="0"/>
              </a:spcAft>
            </a:pPr>
            <a:r>
              <a:rPr lang="en-US" sz="1600" b="1" dirty="0">
                <a:solidFill>
                  <a:srgbClr val="1F497D"/>
                </a:solidFill>
                <a:latin typeface="Calibri" panose="020F0502020204030204" pitchFamily="34" charset="0"/>
              </a:rPr>
              <a:t>Supporting Documentation:</a:t>
            </a:r>
            <a:r>
              <a:rPr lang="en-US" sz="1600" b="1" dirty="0">
                <a:solidFill>
                  <a:srgbClr val="000000"/>
                </a:solidFill>
                <a:latin typeface="Calibri" panose="020F0502020204030204" pitchFamily="34" charset="0"/>
              </a:rPr>
              <a:t>  </a:t>
            </a:r>
            <a:r>
              <a:rPr lang="en-US" sz="1600" b="1" dirty="0">
                <a:solidFill>
                  <a:srgbClr val="C00000"/>
                </a:solidFill>
                <a:latin typeface="Calibri" panose="020F0502020204030204" pitchFamily="34" charset="0"/>
                <a:hlinkClick r:id="rId2">
                  <a:extLst>
                    <a:ext uri="{A12FA001-AC4F-418D-AE19-62706E023703}">
                      <ahyp:hlinkClr xmlns:ahyp="http://schemas.microsoft.com/office/drawing/2018/hyperlinkcolor" val="tx"/>
                    </a:ext>
                  </a:extLst>
                </a:hlinkClick>
              </a:rPr>
              <a:t>https://</a:t>
            </a:r>
            <a:r>
              <a:rPr lang="en-US" sz="1600" b="1" dirty="0" err="1">
                <a:solidFill>
                  <a:srgbClr val="C00000"/>
                </a:solidFill>
                <a:latin typeface="Calibri" panose="020F0502020204030204" pitchFamily="34" charset="0"/>
                <a:hlinkClick r:id="rId2">
                  <a:extLst>
                    <a:ext uri="{A12FA001-AC4F-418D-AE19-62706E023703}">
                      <ahyp:hlinkClr xmlns:ahyp="http://schemas.microsoft.com/office/drawing/2018/hyperlinkcolor" val="tx"/>
                    </a:ext>
                  </a:extLst>
                </a:hlinkClick>
              </a:rPr>
              <a:t>mentor.ieee.org</a:t>
            </a:r>
            <a:r>
              <a:rPr lang="en-US" sz="1600" b="1" dirty="0">
                <a:solidFill>
                  <a:srgbClr val="C00000"/>
                </a:solidFill>
                <a:latin typeface="Calibri" panose="020F0502020204030204" pitchFamily="34" charset="0"/>
                <a:hlinkClick r:id="rId2">
                  <a:extLst>
                    <a:ext uri="{A12FA001-AC4F-418D-AE19-62706E023703}">
                      <ahyp:hlinkClr xmlns:ahyp="http://schemas.microsoft.com/office/drawing/2018/hyperlinkcolor" val="tx"/>
                    </a:ext>
                  </a:extLst>
                </a:hlinkClick>
              </a:rPr>
              <a:t>/802.15/</a:t>
            </a:r>
            <a:r>
              <a:rPr lang="en-US" sz="1600" b="1" dirty="0" err="1">
                <a:solidFill>
                  <a:srgbClr val="C00000"/>
                </a:solidFill>
                <a:latin typeface="Calibri" panose="020F0502020204030204" pitchFamily="34" charset="0"/>
                <a:hlinkClick r:id="rId2">
                  <a:extLst>
                    <a:ext uri="{A12FA001-AC4F-418D-AE19-62706E023703}">
                      <ahyp:hlinkClr xmlns:ahyp="http://schemas.microsoft.com/office/drawing/2018/hyperlinkcolor" val="tx"/>
                    </a:ext>
                  </a:extLst>
                </a:hlinkClick>
              </a:rPr>
              <a:t>dcn</a:t>
            </a:r>
            <a:r>
              <a:rPr lang="en-US" sz="1600" b="1" dirty="0">
                <a:solidFill>
                  <a:srgbClr val="C00000"/>
                </a:solidFill>
                <a:latin typeface="Calibri" panose="020F0502020204030204" pitchFamily="34" charset="0"/>
                <a:hlinkClick r:id="rId2">
                  <a:extLst>
                    <a:ext uri="{A12FA001-AC4F-418D-AE19-62706E023703}">
                      <ahyp:hlinkClr xmlns:ahyp="http://schemas.microsoft.com/office/drawing/2018/hyperlinkcolor" val="tx"/>
                    </a:ext>
                  </a:extLst>
                </a:hlinkClick>
              </a:rPr>
              <a:t>/21/15-21-0138-00-0000-short-descriptions-of-4-sg-formation-requests-from-802-15-wg.docx </a:t>
            </a:r>
            <a:endParaRPr lang="en-US" sz="1600" b="1" dirty="0">
              <a:solidFill>
                <a:srgbClr val="C00000"/>
              </a:solidFill>
              <a:latin typeface="Calibri" panose="020F0502020204030204" pitchFamily="34" charset="0"/>
            </a:endParaRPr>
          </a:p>
          <a:p>
            <a:pPr>
              <a:spcBef>
                <a:spcPts val="0"/>
              </a:spcBef>
              <a:spcAft>
                <a:spcPts val="0"/>
              </a:spcAft>
            </a:pPr>
            <a:r>
              <a:rPr lang="en-US" sz="1600" b="1" dirty="0">
                <a:solidFill>
                  <a:srgbClr val="1F497D"/>
                </a:solidFill>
                <a:latin typeface="Calibri" panose="020F0502020204030204" pitchFamily="34" charset="0"/>
              </a:rPr>
              <a:t>Moved: Kinney</a:t>
            </a:r>
            <a:endParaRPr lang="en-US" sz="1600" dirty="0">
              <a:solidFill>
                <a:srgbClr val="000000"/>
              </a:solidFill>
              <a:latin typeface="Calibri" panose="020F0502020204030204" pitchFamily="34" charset="0"/>
            </a:endParaRPr>
          </a:p>
          <a:p>
            <a:pPr>
              <a:spcBef>
                <a:spcPts val="0"/>
              </a:spcBef>
              <a:spcAft>
                <a:spcPts val="0"/>
              </a:spcAft>
            </a:pPr>
            <a:r>
              <a:rPr lang="en-US" sz="1600" b="1" dirty="0">
                <a:solidFill>
                  <a:srgbClr val="1F497D"/>
                </a:solidFill>
                <a:latin typeface="Calibri" panose="020F0502020204030204" pitchFamily="34" charset="0"/>
              </a:rPr>
              <a:t>Seconded: Holcomb</a:t>
            </a:r>
            <a:endParaRPr lang="en-US" sz="1600" dirty="0">
              <a:solidFill>
                <a:srgbClr val="000000"/>
              </a:solidFill>
              <a:latin typeface="Calibri" panose="020F0502020204030204" pitchFamily="34" charset="0"/>
            </a:endParaRPr>
          </a:p>
          <a:p>
            <a:pPr>
              <a:spcBef>
                <a:spcPts val="0"/>
              </a:spcBef>
              <a:spcAft>
                <a:spcPts val="0"/>
              </a:spcAft>
            </a:pPr>
            <a:endParaRPr lang="en-US" sz="1600" b="1" dirty="0">
              <a:solidFill>
                <a:srgbClr val="1F497D"/>
              </a:solidFill>
              <a:latin typeface="Calibri" panose="020F0502020204030204" pitchFamily="34" charset="0"/>
            </a:endParaRPr>
          </a:p>
          <a:p>
            <a:pPr>
              <a:spcBef>
                <a:spcPts val="0"/>
              </a:spcBef>
              <a:spcAft>
                <a:spcPts val="0"/>
              </a:spcAft>
            </a:pPr>
            <a:r>
              <a:rPr lang="en-US" sz="1600" b="1" dirty="0">
                <a:solidFill>
                  <a:srgbClr val="1F497D"/>
                </a:solidFill>
                <a:latin typeface="Calibri" panose="020F0502020204030204" pitchFamily="34" charset="0"/>
              </a:rPr>
              <a:t>Result: Yes: x, No: x, Abstain: x</a:t>
            </a:r>
            <a:endParaRPr lang="en-US" sz="1600" dirty="0">
              <a:solidFill>
                <a:srgbClr val="000000"/>
              </a:solidFill>
              <a:latin typeface="Calibri" panose="020F0502020204030204" pitchFamily="34" charset="0"/>
            </a:endParaRPr>
          </a:p>
          <a:p>
            <a:pPr>
              <a:spcBef>
                <a:spcPts val="0"/>
              </a:spcBef>
              <a:spcAft>
                <a:spcPts val="0"/>
              </a:spcAft>
            </a:pPr>
            <a:endParaRPr lang="en-US" sz="1600" b="1" dirty="0">
              <a:solidFill>
                <a:srgbClr val="1F497D"/>
              </a:solidFill>
              <a:latin typeface="Calibri" panose="020F0502020204030204" pitchFamily="34" charset="0"/>
            </a:endParaRPr>
          </a:p>
          <a:p>
            <a:pPr>
              <a:spcBef>
                <a:spcPts val="0"/>
              </a:spcBef>
              <a:spcAft>
                <a:spcPts val="0"/>
              </a:spcAft>
            </a:pPr>
            <a:endParaRPr lang="en-US" sz="1600" b="1" dirty="0">
              <a:solidFill>
                <a:srgbClr val="1F497D"/>
              </a:solidFill>
              <a:latin typeface="Calibri" panose="020F0502020204030204" pitchFamily="34" charset="0"/>
            </a:endParaRPr>
          </a:p>
          <a:p>
            <a:pPr>
              <a:spcBef>
                <a:spcPts val="0"/>
              </a:spcBef>
              <a:spcAft>
                <a:spcPts val="0"/>
              </a:spcAft>
            </a:pPr>
            <a:endParaRPr lang="en-US" sz="1600" b="1" dirty="0">
              <a:solidFill>
                <a:srgbClr val="1F497D"/>
              </a:solidFill>
              <a:latin typeface="Calibri" panose="020F0502020204030204" pitchFamily="34" charset="0"/>
            </a:endParaRPr>
          </a:p>
          <a:p>
            <a:pPr>
              <a:spcBef>
                <a:spcPts val="0"/>
              </a:spcBef>
              <a:spcAft>
                <a:spcPts val="0"/>
              </a:spcAft>
            </a:pPr>
            <a:r>
              <a:rPr lang="en-US" sz="1600" b="1" dirty="0">
                <a:solidFill>
                  <a:srgbClr val="1F497D"/>
                </a:solidFill>
                <a:latin typeface="Calibri" panose="020F0502020204030204" pitchFamily="34" charset="0"/>
              </a:rPr>
              <a:t>802.15 WG Vote</a:t>
            </a:r>
          </a:p>
          <a:p>
            <a:pPr>
              <a:spcBef>
                <a:spcPts val="0"/>
              </a:spcBef>
              <a:spcAft>
                <a:spcPts val="0"/>
              </a:spcAft>
            </a:pPr>
            <a:r>
              <a:rPr lang="en-US" sz="1600" b="1" dirty="0">
                <a:solidFill>
                  <a:srgbClr val="1F497D"/>
                </a:solidFill>
                <a:latin typeface="Calibri" panose="020F0502020204030204" pitchFamily="34" charset="0"/>
              </a:rPr>
              <a:t>Motion: </a:t>
            </a:r>
            <a:r>
              <a:rPr lang="en-US" sz="1600" b="1" i="1" dirty="0">
                <a:solidFill>
                  <a:srgbClr val="1F497D"/>
                </a:solidFill>
                <a:latin typeface="Calibri" panose="020F0502020204030204" pitchFamily="34" charset="0"/>
              </a:rPr>
              <a:t>that the 802.15 Working Group seeks approval from the 802 EC to form a study group in 802.15 to develop the PAR and CSD documents for SG15.6a, an amendment to IEEE Std 802.15.6 for enhanced dependability, and additionally authorize the 802.15 WG Chair to make any necessary changes to these docs required to support the submission.  </a:t>
            </a:r>
          </a:p>
          <a:p>
            <a:pPr>
              <a:spcBef>
                <a:spcPts val="0"/>
              </a:spcBef>
              <a:spcAft>
                <a:spcPts val="0"/>
              </a:spcAft>
            </a:pPr>
            <a:r>
              <a:rPr lang="en-US" sz="1600" b="1" dirty="0">
                <a:solidFill>
                  <a:srgbClr val="1F497D"/>
                </a:solidFill>
                <a:latin typeface="Calibri" panose="020F0502020204030204" pitchFamily="34" charset="0"/>
              </a:rPr>
              <a:t>Vote results: 35/1/5</a:t>
            </a:r>
            <a:endParaRPr lang="en-US" sz="16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27897947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5B312-57E5-E544-AF91-AC5B7910454A}"/>
              </a:ext>
            </a:extLst>
          </p:cNvPr>
          <p:cNvSpPr>
            <a:spLocks noGrp="1"/>
          </p:cNvSpPr>
          <p:nvPr>
            <p:ph type="title"/>
          </p:nvPr>
        </p:nvSpPr>
        <p:spPr/>
        <p:txBody>
          <a:bodyPr/>
          <a:lstStyle/>
          <a:p>
            <a:r>
              <a:rPr lang="en-US" dirty="0"/>
              <a:t>802 EC Motion for SG15.4ab</a:t>
            </a:r>
          </a:p>
        </p:txBody>
      </p:sp>
      <p:sp>
        <p:nvSpPr>
          <p:cNvPr id="3" name="Date Placeholder 2">
            <a:extLst>
              <a:ext uri="{FF2B5EF4-FFF2-40B4-BE49-F238E27FC236}">
                <a16:creationId xmlns:a16="http://schemas.microsoft.com/office/drawing/2014/main" id="{57A7779F-D85B-8A48-9EEE-4251AF1174A7}"/>
              </a:ext>
            </a:extLst>
          </p:cNvPr>
          <p:cNvSpPr>
            <a:spLocks noGrp="1"/>
          </p:cNvSpPr>
          <p:nvPr>
            <p:ph type="dt" sz="half" idx="10"/>
          </p:nvPr>
        </p:nvSpPr>
        <p:spPr/>
        <p:txBody>
          <a:bodyPr/>
          <a:lstStyle/>
          <a:p>
            <a:pPr>
              <a:defRPr/>
            </a:pPr>
            <a:r>
              <a:rPr lang="en-US"/>
              <a:t>March 2021</a:t>
            </a:r>
            <a:endParaRPr lang="en-US" dirty="0"/>
          </a:p>
        </p:txBody>
      </p:sp>
      <p:sp>
        <p:nvSpPr>
          <p:cNvPr id="4" name="Footer Placeholder 3">
            <a:extLst>
              <a:ext uri="{FF2B5EF4-FFF2-40B4-BE49-F238E27FC236}">
                <a16:creationId xmlns:a16="http://schemas.microsoft.com/office/drawing/2014/main" id="{513469B2-2D32-1946-A821-4B34D268F249}"/>
              </a:ext>
            </a:extLst>
          </p:cNvPr>
          <p:cNvSpPr>
            <a:spLocks noGrp="1"/>
          </p:cNvSpPr>
          <p:nvPr>
            <p:ph type="ftr" sz="quarter" idx="11"/>
          </p:nvPr>
        </p:nvSpPr>
        <p:spPr/>
        <p:txBody>
          <a:bodyPr/>
          <a:lstStyle/>
          <a:p>
            <a:pPr>
              <a:defRPr/>
            </a:pPr>
            <a:r>
              <a:rPr lang="en-US"/>
              <a:t>Pat Kinney (Kinney Consulting)</a:t>
            </a:r>
          </a:p>
        </p:txBody>
      </p:sp>
      <p:sp>
        <p:nvSpPr>
          <p:cNvPr id="5" name="Slide Number Placeholder 4">
            <a:extLst>
              <a:ext uri="{FF2B5EF4-FFF2-40B4-BE49-F238E27FC236}">
                <a16:creationId xmlns:a16="http://schemas.microsoft.com/office/drawing/2014/main" id="{9E311BB5-3027-4C49-9CEE-414A97F7C26C}"/>
              </a:ext>
            </a:extLst>
          </p:cNvPr>
          <p:cNvSpPr>
            <a:spLocks noGrp="1"/>
          </p:cNvSpPr>
          <p:nvPr>
            <p:ph type="sldNum" sz="quarter" idx="12"/>
          </p:nvPr>
        </p:nvSpPr>
        <p:spPr/>
        <p:txBody>
          <a:bodyPr/>
          <a:lstStyle/>
          <a:p>
            <a:pPr>
              <a:defRPr/>
            </a:pPr>
            <a:r>
              <a:rPr lang="en-US"/>
              <a:t>Slide </a:t>
            </a:r>
            <a:fld id="{8E9AA826-2D66-4D95-924A-79AB5FB12EBD}" type="slidenum">
              <a:rPr lang="en-US" smtClean="0"/>
              <a:pPr>
                <a:defRPr/>
              </a:pPr>
              <a:t>4</a:t>
            </a:fld>
            <a:endParaRPr lang="en-US"/>
          </a:p>
        </p:txBody>
      </p:sp>
      <p:sp>
        <p:nvSpPr>
          <p:cNvPr id="7" name="Rectangle 6">
            <a:extLst>
              <a:ext uri="{FF2B5EF4-FFF2-40B4-BE49-F238E27FC236}">
                <a16:creationId xmlns:a16="http://schemas.microsoft.com/office/drawing/2014/main" id="{7B6D652C-824B-BE46-A271-C721E6ED399F}"/>
              </a:ext>
            </a:extLst>
          </p:cNvPr>
          <p:cNvSpPr/>
          <p:nvPr/>
        </p:nvSpPr>
        <p:spPr>
          <a:xfrm>
            <a:off x="304800" y="1524000"/>
            <a:ext cx="8534400" cy="4770537"/>
          </a:xfrm>
          <a:prstGeom prst="rect">
            <a:avLst/>
          </a:prstGeom>
        </p:spPr>
        <p:txBody>
          <a:bodyPr wrap="square">
            <a:spAutoFit/>
          </a:bodyPr>
          <a:lstStyle/>
          <a:p>
            <a:pPr>
              <a:spcBef>
                <a:spcPts val="0"/>
              </a:spcBef>
              <a:spcAft>
                <a:spcPts val="0"/>
              </a:spcAft>
            </a:pPr>
            <a:r>
              <a:rPr lang="en-US" sz="1600" b="1" dirty="0">
                <a:solidFill>
                  <a:srgbClr val="1F497D"/>
                </a:solidFill>
                <a:latin typeface="Calibri" panose="020F0502020204030204" pitchFamily="34" charset="0"/>
              </a:rPr>
              <a:t>Approve the formation of an 802.15 SG15.4ab Study Group to consider development of a Project Authorization Request (PAR) and Criteria for Standards Development (CSD) responses for IEEE Std 802.15.4 amendment: Enhanced Ultra Wideband (UWB) Physical Layers (PHYs) and Associated MAC Enhancements.</a:t>
            </a:r>
          </a:p>
          <a:p>
            <a:pPr>
              <a:spcBef>
                <a:spcPts val="0"/>
              </a:spcBef>
              <a:spcAft>
                <a:spcPts val="0"/>
              </a:spcAft>
            </a:pPr>
            <a:endParaRPr lang="en-US" sz="1600" b="1" dirty="0">
              <a:solidFill>
                <a:srgbClr val="1F497D"/>
              </a:solidFill>
              <a:latin typeface="Calibri" panose="020F0502020204030204" pitchFamily="34" charset="0"/>
            </a:endParaRPr>
          </a:p>
          <a:p>
            <a:pPr>
              <a:spcBef>
                <a:spcPts val="0"/>
              </a:spcBef>
              <a:spcAft>
                <a:spcPts val="0"/>
              </a:spcAft>
            </a:pPr>
            <a:r>
              <a:rPr lang="en-US" sz="1600" b="1" dirty="0">
                <a:solidFill>
                  <a:srgbClr val="1F497D"/>
                </a:solidFill>
                <a:latin typeface="Calibri" panose="020F0502020204030204" pitchFamily="34" charset="0"/>
              </a:rPr>
              <a:t>Supporting Documentation:</a:t>
            </a:r>
            <a:r>
              <a:rPr lang="en-US" sz="1600" b="1" dirty="0">
                <a:solidFill>
                  <a:srgbClr val="000000"/>
                </a:solidFill>
                <a:latin typeface="Calibri" panose="020F0502020204030204" pitchFamily="34" charset="0"/>
              </a:rPr>
              <a:t>  </a:t>
            </a:r>
            <a:r>
              <a:rPr lang="en-US" sz="1600" b="1" dirty="0">
                <a:solidFill>
                  <a:srgbClr val="C00000"/>
                </a:solidFill>
                <a:latin typeface="Calibri" panose="020F0502020204030204" pitchFamily="34" charset="0"/>
                <a:hlinkClick r:id="rId2">
                  <a:extLst>
                    <a:ext uri="{A12FA001-AC4F-418D-AE19-62706E023703}">
                      <ahyp:hlinkClr xmlns:ahyp="http://schemas.microsoft.com/office/drawing/2018/hyperlinkcolor" val="tx"/>
                    </a:ext>
                  </a:extLst>
                </a:hlinkClick>
              </a:rPr>
              <a:t>https://</a:t>
            </a:r>
            <a:r>
              <a:rPr lang="en-US" sz="1600" b="1" dirty="0" err="1">
                <a:solidFill>
                  <a:srgbClr val="C00000"/>
                </a:solidFill>
                <a:latin typeface="Calibri" panose="020F0502020204030204" pitchFamily="34" charset="0"/>
                <a:hlinkClick r:id="rId2">
                  <a:extLst>
                    <a:ext uri="{A12FA001-AC4F-418D-AE19-62706E023703}">
                      <ahyp:hlinkClr xmlns:ahyp="http://schemas.microsoft.com/office/drawing/2018/hyperlinkcolor" val="tx"/>
                    </a:ext>
                  </a:extLst>
                </a:hlinkClick>
              </a:rPr>
              <a:t>mentor.ieee.org</a:t>
            </a:r>
            <a:r>
              <a:rPr lang="en-US" sz="1600" b="1" dirty="0">
                <a:solidFill>
                  <a:srgbClr val="C00000"/>
                </a:solidFill>
                <a:latin typeface="Calibri" panose="020F0502020204030204" pitchFamily="34" charset="0"/>
                <a:hlinkClick r:id="rId2">
                  <a:extLst>
                    <a:ext uri="{A12FA001-AC4F-418D-AE19-62706E023703}">
                      <ahyp:hlinkClr xmlns:ahyp="http://schemas.microsoft.com/office/drawing/2018/hyperlinkcolor" val="tx"/>
                    </a:ext>
                  </a:extLst>
                </a:hlinkClick>
              </a:rPr>
              <a:t>/802.15/</a:t>
            </a:r>
            <a:r>
              <a:rPr lang="en-US" sz="1600" b="1" dirty="0" err="1">
                <a:solidFill>
                  <a:srgbClr val="C00000"/>
                </a:solidFill>
                <a:latin typeface="Calibri" panose="020F0502020204030204" pitchFamily="34" charset="0"/>
                <a:hlinkClick r:id="rId2">
                  <a:extLst>
                    <a:ext uri="{A12FA001-AC4F-418D-AE19-62706E023703}">
                      <ahyp:hlinkClr xmlns:ahyp="http://schemas.microsoft.com/office/drawing/2018/hyperlinkcolor" val="tx"/>
                    </a:ext>
                  </a:extLst>
                </a:hlinkClick>
              </a:rPr>
              <a:t>dcn</a:t>
            </a:r>
            <a:r>
              <a:rPr lang="en-US" sz="1600" b="1" dirty="0">
                <a:solidFill>
                  <a:srgbClr val="C00000"/>
                </a:solidFill>
                <a:latin typeface="Calibri" panose="020F0502020204030204" pitchFamily="34" charset="0"/>
                <a:hlinkClick r:id="rId2">
                  <a:extLst>
                    <a:ext uri="{A12FA001-AC4F-418D-AE19-62706E023703}">
                      <ahyp:hlinkClr xmlns:ahyp="http://schemas.microsoft.com/office/drawing/2018/hyperlinkcolor" val="tx"/>
                    </a:ext>
                  </a:extLst>
                </a:hlinkClick>
              </a:rPr>
              <a:t>/21/15-21-0138-00-0000-short-descriptions-of-4-sg-formation-requests-from-802-15-wg.docx </a:t>
            </a:r>
            <a:endParaRPr lang="en-US" sz="1600" b="1" dirty="0">
              <a:solidFill>
                <a:srgbClr val="C00000"/>
              </a:solidFill>
              <a:latin typeface="Calibri" panose="020F0502020204030204" pitchFamily="34" charset="0"/>
            </a:endParaRPr>
          </a:p>
          <a:p>
            <a:pPr>
              <a:spcBef>
                <a:spcPts val="0"/>
              </a:spcBef>
              <a:spcAft>
                <a:spcPts val="0"/>
              </a:spcAft>
            </a:pPr>
            <a:r>
              <a:rPr lang="en-US" sz="1600" b="1" dirty="0">
                <a:solidFill>
                  <a:srgbClr val="1F497D"/>
                </a:solidFill>
                <a:latin typeface="Calibri" panose="020F0502020204030204" pitchFamily="34" charset="0"/>
              </a:rPr>
              <a:t>Moved: Kinney</a:t>
            </a:r>
            <a:endParaRPr lang="en-US" sz="1600" dirty="0">
              <a:solidFill>
                <a:srgbClr val="000000"/>
              </a:solidFill>
              <a:latin typeface="Calibri" panose="020F0502020204030204" pitchFamily="34" charset="0"/>
            </a:endParaRPr>
          </a:p>
          <a:p>
            <a:pPr>
              <a:spcBef>
                <a:spcPts val="0"/>
              </a:spcBef>
              <a:spcAft>
                <a:spcPts val="0"/>
              </a:spcAft>
            </a:pPr>
            <a:r>
              <a:rPr lang="en-US" sz="1600" b="1" dirty="0">
                <a:solidFill>
                  <a:srgbClr val="1F497D"/>
                </a:solidFill>
                <a:latin typeface="Calibri" panose="020F0502020204030204" pitchFamily="34" charset="0"/>
              </a:rPr>
              <a:t>Seconded: Holcomb</a:t>
            </a:r>
            <a:endParaRPr lang="en-US" sz="1600" dirty="0">
              <a:solidFill>
                <a:srgbClr val="000000"/>
              </a:solidFill>
              <a:latin typeface="Calibri" panose="020F0502020204030204" pitchFamily="34" charset="0"/>
            </a:endParaRPr>
          </a:p>
          <a:p>
            <a:pPr>
              <a:spcBef>
                <a:spcPts val="0"/>
              </a:spcBef>
              <a:spcAft>
                <a:spcPts val="0"/>
              </a:spcAft>
            </a:pPr>
            <a:endParaRPr lang="en-US" sz="1600" b="1" dirty="0">
              <a:solidFill>
                <a:srgbClr val="1F497D"/>
              </a:solidFill>
              <a:latin typeface="Calibri" panose="020F0502020204030204" pitchFamily="34" charset="0"/>
            </a:endParaRPr>
          </a:p>
          <a:p>
            <a:pPr>
              <a:spcBef>
                <a:spcPts val="0"/>
              </a:spcBef>
              <a:spcAft>
                <a:spcPts val="0"/>
              </a:spcAft>
            </a:pPr>
            <a:r>
              <a:rPr lang="en-US" sz="1600" b="1" dirty="0">
                <a:solidFill>
                  <a:srgbClr val="1F497D"/>
                </a:solidFill>
                <a:latin typeface="Calibri" panose="020F0502020204030204" pitchFamily="34" charset="0"/>
              </a:rPr>
              <a:t>Result: Yes: x, No: x, Abstain: x</a:t>
            </a:r>
            <a:endParaRPr lang="en-US" sz="1600" dirty="0">
              <a:solidFill>
                <a:srgbClr val="000000"/>
              </a:solidFill>
              <a:latin typeface="Calibri" panose="020F0502020204030204" pitchFamily="34" charset="0"/>
            </a:endParaRPr>
          </a:p>
          <a:p>
            <a:pPr>
              <a:spcBef>
                <a:spcPts val="0"/>
              </a:spcBef>
              <a:spcAft>
                <a:spcPts val="0"/>
              </a:spcAft>
            </a:pPr>
            <a:endParaRPr lang="en-US" sz="1600" b="1" dirty="0">
              <a:solidFill>
                <a:srgbClr val="1F497D"/>
              </a:solidFill>
              <a:latin typeface="Calibri" panose="020F0502020204030204" pitchFamily="34" charset="0"/>
            </a:endParaRPr>
          </a:p>
          <a:p>
            <a:pPr>
              <a:spcBef>
                <a:spcPts val="0"/>
              </a:spcBef>
              <a:spcAft>
                <a:spcPts val="0"/>
              </a:spcAft>
            </a:pPr>
            <a:endParaRPr lang="en-US" sz="1600" b="1" dirty="0">
              <a:solidFill>
                <a:srgbClr val="1F497D"/>
              </a:solidFill>
              <a:latin typeface="Calibri" panose="020F0502020204030204" pitchFamily="34" charset="0"/>
            </a:endParaRPr>
          </a:p>
          <a:p>
            <a:pPr>
              <a:spcBef>
                <a:spcPts val="0"/>
              </a:spcBef>
              <a:spcAft>
                <a:spcPts val="0"/>
              </a:spcAft>
            </a:pPr>
            <a:r>
              <a:rPr lang="en-US" sz="1600" b="1" dirty="0">
                <a:solidFill>
                  <a:srgbClr val="1F497D"/>
                </a:solidFill>
                <a:latin typeface="Calibri" panose="020F0502020204030204" pitchFamily="34" charset="0"/>
              </a:rPr>
              <a:t>802.15 WG Vote</a:t>
            </a:r>
          </a:p>
          <a:p>
            <a:pPr>
              <a:spcBef>
                <a:spcPts val="0"/>
              </a:spcBef>
              <a:spcAft>
                <a:spcPts val="0"/>
              </a:spcAft>
            </a:pPr>
            <a:r>
              <a:rPr lang="en-US" sz="1600" b="1" dirty="0">
                <a:solidFill>
                  <a:srgbClr val="1F497D"/>
                </a:solidFill>
                <a:latin typeface="Calibri" panose="020F0502020204030204" pitchFamily="34" charset="0"/>
              </a:rPr>
              <a:t>Motion: </a:t>
            </a:r>
            <a:r>
              <a:rPr lang="en-US" sz="1600" b="1" i="1" dirty="0">
                <a:solidFill>
                  <a:srgbClr val="1F497D"/>
                </a:solidFill>
                <a:latin typeface="Calibri" panose="020F0502020204030204" pitchFamily="34" charset="0"/>
              </a:rPr>
              <a:t>that the 802.15 Working Group seeks approval from the 802 EC to form a study group in 802.15 to develop the PAR and CSD documents for SG15.4ab, an amendment to IEEE Std 802.15.4 for enhanced Ultra Wide-Band (UWB) features, and additionally authorize the 802.15 WG Chair to make any necessary changes to these docs required to support the submission.  </a:t>
            </a:r>
            <a:br>
              <a:rPr lang="en-US" sz="1600" b="1" dirty="0">
                <a:solidFill>
                  <a:srgbClr val="1F497D"/>
                </a:solidFill>
                <a:latin typeface="Calibri" panose="020F0502020204030204" pitchFamily="34" charset="0"/>
              </a:rPr>
            </a:br>
            <a:r>
              <a:rPr lang="en-US" sz="1600" b="1" dirty="0">
                <a:solidFill>
                  <a:srgbClr val="1F497D"/>
                </a:solidFill>
                <a:latin typeface="Calibri" panose="020F0502020204030204" pitchFamily="34" charset="0"/>
              </a:rPr>
              <a:t>Vote results: 43/0/1</a:t>
            </a:r>
            <a:endParaRPr lang="en-US" sz="16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20595993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5B312-57E5-E544-AF91-AC5B7910454A}"/>
              </a:ext>
            </a:extLst>
          </p:cNvPr>
          <p:cNvSpPr>
            <a:spLocks noGrp="1"/>
          </p:cNvSpPr>
          <p:nvPr>
            <p:ph type="title"/>
          </p:nvPr>
        </p:nvSpPr>
        <p:spPr/>
        <p:txBody>
          <a:bodyPr/>
          <a:lstStyle/>
          <a:p>
            <a:r>
              <a:rPr lang="en-US" dirty="0"/>
              <a:t>802 EC Motion for SG15.14</a:t>
            </a:r>
          </a:p>
        </p:txBody>
      </p:sp>
      <p:sp>
        <p:nvSpPr>
          <p:cNvPr id="3" name="Date Placeholder 2">
            <a:extLst>
              <a:ext uri="{FF2B5EF4-FFF2-40B4-BE49-F238E27FC236}">
                <a16:creationId xmlns:a16="http://schemas.microsoft.com/office/drawing/2014/main" id="{57A7779F-D85B-8A48-9EEE-4251AF1174A7}"/>
              </a:ext>
            </a:extLst>
          </p:cNvPr>
          <p:cNvSpPr>
            <a:spLocks noGrp="1"/>
          </p:cNvSpPr>
          <p:nvPr>
            <p:ph type="dt" sz="half" idx="10"/>
          </p:nvPr>
        </p:nvSpPr>
        <p:spPr/>
        <p:txBody>
          <a:bodyPr/>
          <a:lstStyle/>
          <a:p>
            <a:pPr>
              <a:defRPr/>
            </a:pPr>
            <a:r>
              <a:rPr lang="en-US"/>
              <a:t>March 2021</a:t>
            </a:r>
            <a:endParaRPr lang="en-US" dirty="0"/>
          </a:p>
        </p:txBody>
      </p:sp>
      <p:sp>
        <p:nvSpPr>
          <p:cNvPr id="4" name="Footer Placeholder 3">
            <a:extLst>
              <a:ext uri="{FF2B5EF4-FFF2-40B4-BE49-F238E27FC236}">
                <a16:creationId xmlns:a16="http://schemas.microsoft.com/office/drawing/2014/main" id="{513469B2-2D32-1946-A821-4B34D268F249}"/>
              </a:ext>
            </a:extLst>
          </p:cNvPr>
          <p:cNvSpPr>
            <a:spLocks noGrp="1"/>
          </p:cNvSpPr>
          <p:nvPr>
            <p:ph type="ftr" sz="quarter" idx="11"/>
          </p:nvPr>
        </p:nvSpPr>
        <p:spPr/>
        <p:txBody>
          <a:bodyPr/>
          <a:lstStyle/>
          <a:p>
            <a:pPr>
              <a:defRPr/>
            </a:pPr>
            <a:r>
              <a:rPr lang="en-US"/>
              <a:t>Pat Kinney (Kinney Consulting)</a:t>
            </a:r>
          </a:p>
        </p:txBody>
      </p:sp>
      <p:sp>
        <p:nvSpPr>
          <p:cNvPr id="5" name="Slide Number Placeholder 4">
            <a:extLst>
              <a:ext uri="{FF2B5EF4-FFF2-40B4-BE49-F238E27FC236}">
                <a16:creationId xmlns:a16="http://schemas.microsoft.com/office/drawing/2014/main" id="{9E311BB5-3027-4C49-9CEE-414A97F7C26C}"/>
              </a:ext>
            </a:extLst>
          </p:cNvPr>
          <p:cNvSpPr>
            <a:spLocks noGrp="1"/>
          </p:cNvSpPr>
          <p:nvPr>
            <p:ph type="sldNum" sz="quarter" idx="12"/>
          </p:nvPr>
        </p:nvSpPr>
        <p:spPr/>
        <p:txBody>
          <a:bodyPr/>
          <a:lstStyle/>
          <a:p>
            <a:pPr>
              <a:defRPr/>
            </a:pPr>
            <a:r>
              <a:rPr lang="en-US"/>
              <a:t>Slide </a:t>
            </a:r>
            <a:fld id="{8E9AA826-2D66-4D95-924A-79AB5FB12EBD}" type="slidenum">
              <a:rPr lang="en-US" smtClean="0"/>
              <a:pPr>
                <a:defRPr/>
              </a:pPr>
              <a:t>5</a:t>
            </a:fld>
            <a:endParaRPr lang="en-US"/>
          </a:p>
        </p:txBody>
      </p:sp>
      <p:sp>
        <p:nvSpPr>
          <p:cNvPr id="7" name="Rectangle 6">
            <a:extLst>
              <a:ext uri="{FF2B5EF4-FFF2-40B4-BE49-F238E27FC236}">
                <a16:creationId xmlns:a16="http://schemas.microsoft.com/office/drawing/2014/main" id="{7B6D652C-824B-BE46-A271-C721E6ED399F}"/>
              </a:ext>
            </a:extLst>
          </p:cNvPr>
          <p:cNvSpPr/>
          <p:nvPr/>
        </p:nvSpPr>
        <p:spPr>
          <a:xfrm>
            <a:off x="304800" y="1524000"/>
            <a:ext cx="8534400" cy="4524315"/>
          </a:xfrm>
          <a:prstGeom prst="rect">
            <a:avLst/>
          </a:prstGeom>
        </p:spPr>
        <p:txBody>
          <a:bodyPr wrap="square">
            <a:spAutoFit/>
          </a:bodyPr>
          <a:lstStyle/>
          <a:p>
            <a:pPr>
              <a:spcBef>
                <a:spcPts val="0"/>
              </a:spcBef>
              <a:spcAft>
                <a:spcPts val="0"/>
              </a:spcAft>
            </a:pPr>
            <a:r>
              <a:rPr lang="en-US" sz="1600" b="1" dirty="0">
                <a:solidFill>
                  <a:srgbClr val="1F497D"/>
                </a:solidFill>
                <a:latin typeface="Calibri" panose="020F0502020204030204" pitchFamily="34" charset="0"/>
              </a:rPr>
              <a:t>Approve the formation of an 802.15 SG15.14 Study Group to consider development of a Project Authorization Request (PAR) and Criteria for Standards Development (CSD) responses for a new IEEE 802.15 standard focused only on Ultra Wideband (UWB) devices.</a:t>
            </a:r>
          </a:p>
          <a:p>
            <a:pPr>
              <a:spcBef>
                <a:spcPts val="0"/>
              </a:spcBef>
              <a:spcAft>
                <a:spcPts val="0"/>
              </a:spcAft>
            </a:pPr>
            <a:endParaRPr lang="en-US" sz="1600" b="1" dirty="0">
              <a:solidFill>
                <a:srgbClr val="1F497D"/>
              </a:solidFill>
              <a:latin typeface="Calibri" panose="020F0502020204030204" pitchFamily="34" charset="0"/>
            </a:endParaRPr>
          </a:p>
          <a:p>
            <a:pPr>
              <a:spcBef>
                <a:spcPts val="0"/>
              </a:spcBef>
              <a:spcAft>
                <a:spcPts val="0"/>
              </a:spcAft>
            </a:pPr>
            <a:r>
              <a:rPr lang="en-US" sz="1600" b="1" dirty="0">
                <a:solidFill>
                  <a:srgbClr val="1F497D"/>
                </a:solidFill>
                <a:latin typeface="Calibri" panose="020F0502020204030204" pitchFamily="34" charset="0"/>
              </a:rPr>
              <a:t>Supporting Documentation:</a:t>
            </a:r>
            <a:r>
              <a:rPr lang="en-US" sz="1600" b="1" dirty="0">
                <a:solidFill>
                  <a:srgbClr val="000000"/>
                </a:solidFill>
                <a:latin typeface="Calibri" panose="020F0502020204030204" pitchFamily="34" charset="0"/>
              </a:rPr>
              <a:t>  </a:t>
            </a:r>
            <a:r>
              <a:rPr lang="en-US" sz="1600" b="1" dirty="0">
                <a:solidFill>
                  <a:srgbClr val="C00000"/>
                </a:solidFill>
                <a:latin typeface="Calibri" panose="020F0502020204030204" pitchFamily="34" charset="0"/>
                <a:hlinkClick r:id="rId2">
                  <a:extLst>
                    <a:ext uri="{A12FA001-AC4F-418D-AE19-62706E023703}">
                      <ahyp:hlinkClr xmlns:ahyp="http://schemas.microsoft.com/office/drawing/2018/hyperlinkcolor" val="tx"/>
                    </a:ext>
                  </a:extLst>
                </a:hlinkClick>
              </a:rPr>
              <a:t>https://</a:t>
            </a:r>
            <a:r>
              <a:rPr lang="en-US" sz="1600" b="1" dirty="0" err="1">
                <a:solidFill>
                  <a:srgbClr val="C00000"/>
                </a:solidFill>
                <a:latin typeface="Calibri" panose="020F0502020204030204" pitchFamily="34" charset="0"/>
                <a:hlinkClick r:id="rId2">
                  <a:extLst>
                    <a:ext uri="{A12FA001-AC4F-418D-AE19-62706E023703}">
                      <ahyp:hlinkClr xmlns:ahyp="http://schemas.microsoft.com/office/drawing/2018/hyperlinkcolor" val="tx"/>
                    </a:ext>
                  </a:extLst>
                </a:hlinkClick>
              </a:rPr>
              <a:t>mentor.ieee.org</a:t>
            </a:r>
            <a:r>
              <a:rPr lang="en-US" sz="1600" b="1" dirty="0">
                <a:solidFill>
                  <a:srgbClr val="C00000"/>
                </a:solidFill>
                <a:latin typeface="Calibri" panose="020F0502020204030204" pitchFamily="34" charset="0"/>
                <a:hlinkClick r:id="rId2">
                  <a:extLst>
                    <a:ext uri="{A12FA001-AC4F-418D-AE19-62706E023703}">
                      <ahyp:hlinkClr xmlns:ahyp="http://schemas.microsoft.com/office/drawing/2018/hyperlinkcolor" val="tx"/>
                    </a:ext>
                  </a:extLst>
                </a:hlinkClick>
              </a:rPr>
              <a:t>/802.15/</a:t>
            </a:r>
            <a:r>
              <a:rPr lang="en-US" sz="1600" b="1" dirty="0" err="1">
                <a:solidFill>
                  <a:srgbClr val="C00000"/>
                </a:solidFill>
                <a:latin typeface="Calibri" panose="020F0502020204030204" pitchFamily="34" charset="0"/>
                <a:hlinkClick r:id="rId2">
                  <a:extLst>
                    <a:ext uri="{A12FA001-AC4F-418D-AE19-62706E023703}">
                      <ahyp:hlinkClr xmlns:ahyp="http://schemas.microsoft.com/office/drawing/2018/hyperlinkcolor" val="tx"/>
                    </a:ext>
                  </a:extLst>
                </a:hlinkClick>
              </a:rPr>
              <a:t>dcn</a:t>
            </a:r>
            <a:r>
              <a:rPr lang="en-US" sz="1600" b="1" dirty="0">
                <a:solidFill>
                  <a:srgbClr val="C00000"/>
                </a:solidFill>
                <a:latin typeface="Calibri" panose="020F0502020204030204" pitchFamily="34" charset="0"/>
                <a:hlinkClick r:id="rId2">
                  <a:extLst>
                    <a:ext uri="{A12FA001-AC4F-418D-AE19-62706E023703}">
                      <ahyp:hlinkClr xmlns:ahyp="http://schemas.microsoft.com/office/drawing/2018/hyperlinkcolor" val="tx"/>
                    </a:ext>
                  </a:extLst>
                </a:hlinkClick>
              </a:rPr>
              <a:t>/21/15-21-0138-00-0000-short-descriptions-of-4-sg-formation-requests-from-802-15-wg.docx </a:t>
            </a:r>
            <a:endParaRPr lang="en-US" sz="1600" b="1" dirty="0">
              <a:solidFill>
                <a:srgbClr val="C00000"/>
              </a:solidFill>
              <a:latin typeface="Calibri" panose="020F0502020204030204" pitchFamily="34" charset="0"/>
            </a:endParaRPr>
          </a:p>
          <a:p>
            <a:pPr>
              <a:spcBef>
                <a:spcPts val="0"/>
              </a:spcBef>
              <a:spcAft>
                <a:spcPts val="0"/>
              </a:spcAft>
            </a:pPr>
            <a:r>
              <a:rPr lang="en-US" sz="1600" b="1" dirty="0">
                <a:solidFill>
                  <a:srgbClr val="1F497D"/>
                </a:solidFill>
                <a:latin typeface="Calibri" panose="020F0502020204030204" pitchFamily="34" charset="0"/>
              </a:rPr>
              <a:t>Moved: Kinney</a:t>
            </a:r>
            <a:endParaRPr lang="en-US" sz="1600" dirty="0">
              <a:solidFill>
                <a:srgbClr val="000000"/>
              </a:solidFill>
              <a:latin typeface="Calibri" panose="020F0502020204030204" pitchFamily="34" charset="0"/>
            </a:endParaRPr>
          </a:p>
          <a:p>
            <a:pPr>
              <a:spcBef>
                <a:spcPts val="0"/>
              </a:spcBef>
              <a:spcAft>
                <a:spcPts val="0"/>
              </a:spcAft>
            </a:pPr>
            <a:r>
              <a:rPr lang="en-US" sz="1600" b="1" dirty="0">
                <a:solidFill>
                  <a:srgbClr val="1F497D"/>
                </a:solidFill>
                <a:latin typeface="Calibri" panose="020F0502020204030204" pitchFamily="34" charset="0"/>
              </a:rPr>
              <a:t>Seconded: Holcomb</a:t>
            </a:r>
            <a:endParaRPr lang="en-US" sz="1600" dirty="0">
              <a:solidFill>
                <a:srgbClr val="000000"/>
              </a:solidFill>
              <a:latin typeface="Calibri" panose="020F0502020204030204" pitchFamily="34" charset="0"/>
            </a:endParaRPr>
          </a:p>
          <a:p>
            <a:pPr>
              <a:spcBef>
                <a:spcPts val="0"/>
              </a:spcBef>
              <a:spcAft>
                <a:spcPts val="0"/>
              </a:spcAft>
            </a:pPr>
            <a:endParaRPr lang="en-US" sz="1600" b="1" dirty="0">
              <a:solidFill>
                <a:srgbClr val="1F497D"/>
              </a:solidFill>
              <a:latin typeface="Calibri" panose="020F0502020204030204" pitchFamily="34" charset="0"/>
            </a:endParaRPr>
          </a:p>
          <a:p>
            <a:pPr>
              <a:spcBef>
                <a:spcPts val="0"/>
              </a:spcBef>
              <a:spcAft>
                <a:spcPts val="0"/>
              </a:spcAft>
            </a:pPr>
            <a:r>
              <a:rPr lang="en-US" sz="1600" b="1" dirty="0">
                <a:solidFill>
                  <a:srgbClr val="1F497D"/>
                </a:solidFill>
                <a:latin typeface="Calibri" panose="020F0502020204030204" pitchFamily="34" charset="0"/>
              </a:rPr>
              <a:t>Result: Yes: x, No: x, Abstain: x</a:t>
            </a:r>
            <a:endParaRPr lang="en-US" sz="1600" dirty="0">
              <a:solidFill>
                <a:srgbClr val="000000"/>
              </a:solidFill>
              <a:latin typeface="Calibri" panose="020F0502020204030204" pitchFamily="34" charset="0"/>
            </a:endParaRPr>
          </a:p>
          <a:p>
            <a:pPr>
              <a:spcBef>
                <a:spcPts val="0"/>
              </a:spcBef>
              <a:spcAft>
                <a:spcPts val="0"/>
              </a:spcAft>
            </a:pPr>
            <a:endParaRPr lang="en-US" sz="1600" b="1" dirty="0">
              <a:solidFill>
                <a:srgbClr val="1F497D"/>
              </a:solidFill>
              <a:latin typeface="Calibri" panose="020F0502020204030204" pitchFamily="34" charset="0"/>
            </a:endParaRPr>
          </a:p>
          <a:p>
            <a:pPr>
              <a:spcBef>
                <a:spcPts val="0"/>
              </a:spcBef>
              <a:spcAft>
                <a:spcPts val="0"/>
              </a:spcAft>
            </a:pPr>
            <a:endParaRPr lang="en-US" sz="1600" b="1" dirty="0">
              <a:solidFill>
                <a:srgbClr val="1F497D"/>
              </a:solidFill>
              <a:latin typeface="Calibri" panose="020F0502020204030204" pitchFamily="34" charset="0"/>
            </a:endParaRPr>
          </a:p>
          <a:p>
            <a:pPr>
              <a:spcBef>
                <a:spcPts val="0"/>
              </a:spcBef>
              <a:spcAft>
                <a:spcPts val="0"/>
              </a:spcAft>
            </a:pPr>
            <a:r>
              <a:rPr lang="en-US" sz="1600" b="1" dirty="0">
                <a:solidFill>
                  <a:srgbClr val="1F497D"/>
                </a:solidFill>
                <a:latin typeface="Calibri" panose="020F0502020204030204" pitchFamily="34" charset="0"/>
              </a:rPr>
              <a:t>802.15 WG Vote</a:t>
            </a:r>
          </a:p>
          <a:p>
            <a:pPr>
              <a:spcBef>
                <a:spcPts val="0"/>
              </a:spcBef>
              <a:spcAft>
                <a:spcPts val="0"/>
              </a:spcAft>
            </a:pPr>
            <a:r>
              <a:rPr lang="en-US" sz="1600" b="1" dirty="0">
                <a:solidFill>
                  <a:srgbClr val="1F497D"/>
                </a:solidFill>
                <a:latin typeface="Calibri" panose="020F0502020204030204" pitchFamily="34" charset="0"/>
              </a:rPr>
              <a:t>Motion: </a:t>
            </a:r>
            <a:r>
              <a:rPr lang="en-US" sz="1600" b="1" i="1" dirty="0">
                <a:solidFill>
                  <a:srgbClr val="1F497D"/>
                </a:solidFill>
                <a:latin typeface="Calibri" panose="020F0502020204030204" pitchFamily="34" charset="0"/>
              </a:rPr>
              <a:t>that the 802.15 Working Group seeks approval from the 802 EC to form a study group in 802.15 to develop the PAR and CSD documents for SG15.14, a new standard focused only on UWB devices, and additionally authorize the 802.15 WG Chair to make any necessary changes to these docs required to support the submission.</a:t>
            </a:r>
            <a:br>
              <a:rPr lang="en-US" sz="1600" b="1" dirty="0">
                <a:solidFill>
                  <a:srgbClr val="1F497D"/>
                </a:solidFill>
                <a:latin typeface="Calibri" panose="020F0502020204030204" pitchFamily="34" charset="0"/>
              </a:rPr>
            </a:br>
            <a:r>
              <a:rPr lang="en-US" sz="1600" b="1" dirty="0">
                <a:solidFill>
                  <a:srgbClr val="1F497D"/>
                </a:solidFill>
                <a:latin typeface="Calibri" panose="020F0502020204030204" pitchFamily="34" charset="0"/>
              </a:rPr>
              <a:t>Vote results: 41/2/2</a:t>
            </a:r>
            <a:endParaRPr lang="en-US" sz="16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36236616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5B312-57E5-E544-AF91-AC5B7910454A}"/>
              </a:ext>
            </a:extLst>
          </p:cNvPr>
          <p:cNvSpPr>
            <a:spLocks noGrp="1"/>
          </p:cNvSpPr>
          <p:nvPr>
            <p:ph type="title"/>
          </p:nvPr>
        </p:nvSpPr>
        <p:spPr/>
        <p:txBody>
          <a:bodyPr/>
          <a:lstStyle/>
          <a:p>
            <a:r>
              <a:rPr lang="en-US" dirty="0"/>
              <a:t>802 EC Motion for SG15.15</a:t>
            </a:r>
          </a:p>
        </p:txBody>
      </p:sp>
      <p:sp>
        <p:nvSpPr>
          <p:cNvPr id="3" name="Date Placeholder 2">
            <a:extLst>
              <a:ext uri="{FF2B5EF4-FFF2-40B4-BE49-F238E27FC236}">
                <a16:creationId xmlns:a16="http://schemas.microsoft.com/office/drawing/2014/main" id="{57A7779F-D85B-8A48-9EEE-4251AF1174A7}"/>
              </a:ext>
            </a:extLst>
          </p:cNvPr>
          <p:cNvSpPr>
            <a:spLocks noGrp="1"/>
          </p:cNvSpPr>
          <p:nvPr>
            <p:ph type="dt" sz="half" idx="10"/>
          </p:nvPr>
        </p:nvSpPr>
        <p:spPr/>
        <p:txBody>
          <a:bodyPr/>
          <a:lstStyle/>
          <a:p>
            <a:pPr>
              <a:defRPr/>
            </a:pPr>
            <a:r>
              <a:rPr lang="en-US"/>
              <a:t>March 2021</a:t>
            </a:r>
            <a:endParaRPr lang="en-US" dirty="0"/>
          </a:p>
        </p:txBody>
      </p:sp>
      <p:sp>
        <p:nvSpPr>
          <p:cNvPr id="4" name="Footer Placeholder 3">
            <a:extLst>
              <a:ext uri="{FF2B5EF4-FFF2-40B4-BE49-F238E27FC236}">
                <a16:creationId xmlns:a16="http://schemas.microsoft.com/office/drawing/2014/main" id="{513469B2-2D32-1946-A821-4B34D268F249}"/>
              </a:ext>
            </a:extLst>
          </p:cNvPr>
          <p:cNvSpPr>
            <a:spLocks noGrp="1"/>
          </p:cNvSpPr>
          <p:nvPr>
            <p:ph type="ftr" sz="quarter" idx="11"/>
          </p:nvPr>
        </p:nvSpPr>
        <p:spPr/>
        <p:txBody>
          <a:bodyPr/>
          <a:lstStyle/>
          <a:p>
            <a:pPr>
              <a:defRPr/>
            </a:pPr>
            <a:r>
              <a:rPr lang="en-US"/>
              <a:t>Pat Kinney (Kinney Consulting)</a:t>
            </a:r>
          </a:p>
        </p:txBody>
      </p:sp>
      <p:sp>
        <p:nvSpPr>
          <p:cNvPr id="5" name="Slide Number Placeholder 4">
            <a:extLst>
              <a:ext uri="{FF2B5EF4-FFF2-40B4-BE49-F238E27FC236}">
                <a16:creationId xmlns:a16="http://schemas.microsoft.com/office/drawing/2014/main" id="{9E311BB5-3027-4C49-9CEE-414A97F7C26C}"/>
              </a:ext>
            </a:extLst>
          </p:cNvPr>
          <p:cNvSpPr>
            <a:spLocks noGrp="1"/>
          </p:cNvSpPr>
          <p:nvPr>
            <p:ph type="sldNum" sz="quarter" idx="12"/>
          </p:nvPr>
        </p:nvSpPr>
        <p:spPr/>
        <p:txBody>
          <a:bodyPr/>
          <a:lstStyle/>
          <a:p>
            <a:pPr>
              <a:defRPr/>
            </a:pPr>
            <a:r>
              <a:rPr lang="en-US"/>
              <a:t>Slide </a:t>
            </a:r>
            <a:fld id="{8E9AA826-2D66-4D95-924A-79AB5FB12EBD}" type="slidenum">
              <a:rPr lang="en-US" smtClean="0"/>
              <a:pPr>
                <a:defRPr/>
              </a:pPr>
              <a:t>6</a:t>
            </a:fld>
            <a:endParaRPr lang="en-US"/>
          </a:p>
        </p:txBody>
      </p:sp>
      <p:sp>
        <p:nvSpPr>
          <p:cNvPr id="7" name="Rectangle 6">
            <a:extLst>
              <a:ext uri="{FF2B5EF4-FFF2-40B4-BE49-F238E27FC236}">
                <a16:creationId xmlns:a16="http://schemas.microsoft.com/office/drawing/2014/main" id="{7B6D652C-824B-BE46-A271-C721E6ED399F}"/>
              </a:ext>
            </a:extLst>
          </p:cNvPr>
          <p:cNvSpPr/>
          <p:nvPr/>
        </p:nvSpPr>
        <p:spPr>
          <a:xfrm>
            <a:off x="304800" y="1524000"/>
            <a:ext cx="8534400" cy="4524315"/>
          </a:xfrm>
          <a:prstGeom prst="rect">
            <a:avLst/>
          </a:prstGeom>
        </p:spPr>
        <p:txBody>
          <a:bodyPr wrap="square">
            <a:spAutoFit/>
          </a:bodyPr>
          <a:lstStyle/>
          <a:p>
            <a:pPr>
              <a:spcBef>
                <a:spcPts val="0"/>
              </a:spcBef>
              <a:spcAft>
                <a:spcPts val="0"/>
              </a:spcAft>
            </a:pPr>
            <a:r>
              <a:rPr lang="en-US" sz="1600" b="1" dirty="0">
                <a:solidFill>
                  <a:srgbClr val="1F497D"/>
                </a:solidFill>
                <a:latin typeface="Calibri" panose="020F0502020204030204" pitchFamily="34" charset="0"/>
              </a:rPr>
              <a:t>Approve the formation of an 802.15 SG15.15 Study Group to consider development of a Project Authorization Request (PAR) and Criteria for Standards Development (CSD) responses for a new IEEE 802.15 standard focused only on Narrow Band (NB) types of devices.</a:t>
            </a:r>
          </a:p>
          <a:p>
            <a:pPr>
              <a:spcBef>
                <a:spcPts val="0"/>
              </a:spcBef>
              <a:spcAft>
                <a:spcPts val="0"/>
              </a:spcAft>
            </a:pPr>
            <a:endParaRPr lang="en-US" sz="1600" b="1" dirty="0">
              <a:solidFill>
                <a:srgbClr val="1F497D"/>
              </a:solidFill>
              <a:latin typeface="Calibri" panose="020F0502020204030204" pitchFamily="34" charset="0"/>
            </a:endParaRPr>
          </a:p>
          <a:p>
            <a:pPr>
              <a:spcBef>
                <a:spcPts val="0"/>
              </a:spcBef>
              <a:spcAft>
                <a:spcPts val="0"/>
              </a:spcAft>
            </a:pPr>
            <a:r>
              <a:rPr lang="en-US" sz="1600" b="1" dirty="0">
                <a:solidFill>
                  <a:srgbClr val="1F497D"/>
                </a:solidFill>
                <a:latin typeface="Calibri" panose="020F0502020204030204" pitchFamily="34" charset="0"/>
              </a:rPr>
              <a:t>Supporting Documentation:</a:t>
            </a:r>
            <a:r>
              <a:rPr lang="en-US" sz="1600" b="1" dirty="0">
                <a:solidFill>
                  <a:srgbClr val="000000"/>
                </a:solidFill>
                <a:latin typeface="Calibri" panose="020F0502020204030204" pitchFamily="34" charset="0"/>
              </a:rPr>
              <a:t>  </a:t>
            </a:r>
            <a:r>
              <a:rPr lang="en-US" sz="1600" b="1" dirty="0">
                <a:solidFill>
                  <a:srgbClr val="C00000"/>
                </a:solidFill>
                <a:latin typeface="Calibri" panose="020F0502020204030204" pitchFamily="34" charset="0"/>
                <a:hlinkClick r:id="rId2">
                  <a:extLst>
                    <a:ext uri="{A12FA001-AC4F-418D-AE19-62706E023703}">
                      <ahyp:hlinkClr xmlns:ahyp="http://schemas.microsoft.com/office/drawing/2018/hyperlinkcolor" val="tx"/>
                    </a:ext>
                  </a:extLst>
                </a:hlinkClick>
              </a:rPr>
              <a:t>https://</a:t>
            </a:r>
            <a:r>
              <a:rPr lang="en-US" sz="1600" b="1" dirty="0" err="1">
                <a:solidFill>
                  <a:srgbClr val="C00000"/>
                </a:solidFill>
                <a:latin typeface="Calibri" panose="020F0502020204030204" pitchFamily="34" charset="0"/>
                <a:hlinkClick r:id="rId2">
                  <a:extLst>
                    <a:ext uri="{A12FA001-AC4F-418D-AE19-62706E023703}">
                      <ahyp:hlinkClr xmlns:ahyp="http://schemas.microsoft.com/office/drawing/2018/hyperlinkcolor" val="tx"/>
                    </a:ext>
                  </a:extLst>
                </a:hlinkClick>
              </a:rPr>
              <a:t>mentor.ieee.org</a:t>
            </a:r>
            <a:r>
              <a:rPr lang="en-US" sz="1600" b="1" dirty="0">
                <a:solidFill>
                  <a:srgbClr val="C00000"/>
                </a:solidFill>
                <a:latin typeface="Calibri" panose="020F0502020204030204" pitchFamily="34" charset="0"/>
                <a:hlinkClick r:id="rId2">
                  <a:extLst>
                    <a:ext uri="{A12FA001-AC4F-418D-AE19-62706E023703}">
                      <ahyp:hlinkClr xmlns:ahyp="http://schemas.microsoft.com/office/drawing/2018/hyperlinkcolor" val="tx"/>
                    </a:ext>
                  </a:extLst>
                </a:hlinkClick>
              </a:rPr>
              <a:t>/802.15/</a:t>
            </a:r>
            <a:r>
              <a:rPr lang="en-US" sz="1600" b="1" dirty="0" err="1">
                <a:solidFill>
                  <a:srgbClr val="C00000"/>
                </a:solidFill>
                <a:latin typeface="Calibri" panose="020F0502020204030204" pitchFamily="34" charset="0"/>
                <a:hlinkClick r:id="rId2">
                  <a:extLst>
                    <a:ext uri="{A12FA001-AC4F-418D-AE19-62706E023703}">
                      <ahyp:hlinkClr xmlns:ahyp="http://schemas.microsoft.com/office/drawing/2018/hyperlinkcolor" val="tx"/>
                    </a:ext>
                  </a:extLst>
                </a:hlinkClick>
              </a:rPr>
              <a:t>dcn</a:t>
            </a:r>
            <a:r>
              <a:rPr lang="en-US" sz="1600" b="1" dirty="0">
                <a:solidFill>
                  <a:srgbClr val="C00000"/>
                </a:solidFill>
                <a:latin typeface="Calibri" panose="020F0502020204030204" pitchFamily="34" charset="0"/>
                <a:hlinkClick r:id="rId2">
                  <a:extLst>
                    <a:ext uri="{A12FA001-AC4F-418D-AE19-62706E023703}">
                      <ahyp:hlinkClr xmlns:ahyp="http://schemas.microsoft.com/office/drawing/2018/hyperlinkcolor" val="tx"/>
                    </a:ext>
                  </a:extLst>
                </a:hlinkClick>
              </a:rPr>
              <a:t>/21/15-21-0138-00-0000-short-descriptions-of-4-sg-formation-requests-from-802-15-wg.docx </a:t>
            </a:r>
            <a:endParaRPr lang="en-US" sz="1600" b="1" dirty="0">
              <a:solidFill>
                <a:srgbClr val="C00000"/>
              </a:solidFill>
              <a:latin typeface="Calibri" panose="020F0502020204030204" pitchFamily="34" charset="0"/>
            </a:endParaRPr>
          </a:p>
          <a:p>
            <a:pPr>
              <a:spcBef>
                <a:spcPts val="0"/>
              </a:spcBef>
              <a:spcAft>
                <a:spcPts val="0"/>
              </a:spcAft>
            </a:pPr>
            <a:r>
              <a:rPr lang="en-US" sz="1600" b="1" dirty="0">
                <a:solidFill>
                  <a:srgbClr val="1F497D"/>
                </a:solidFill>
                <a:latin typeface="Calibri" panose="020F0502020204030204" pitchFamily="34" charset="0"/>
              </a:rPr>
              <a:t>Moved: Kinney</a:t>
            </a:r>
            <a:endParaRPr lang="en-US" sz="1600" dirty="0">
              <a:solidFill>
                <a:srgbClr val="000000"/>
              </a:solidFill>
              <a:latin typeface="Calibri" panose="020F0502020204030204" pitchFamily="34" charset="0"/>
            </a:endParaRPr>
          </a:p>
          <a:p>
            <a:pPr>
              <a:spcBef>
                <a:spcPts val="0"/>
              </a:spcBef>
              <a:spcAft>
                <a:spcPts val="0"/>
              </a:spcAft>
            </a:pPr>
            <a:r>
              <a:rPr lang="en-US" sz="1600" b="1" dirty="0">
                <a:solidFill>
                  <a:srgbClr val="1F497D"/>
                </a:solidFill>
                <a:latin typeface="Calibri" panose="020F0502020204030204" pitchFamily="34" charset="0"/>
              </a:rPr>
              <a:t>Seconded: Holcomb</a:t>
            </a:r>
            <a:endParaRPr lang="en-US" sz="1600" dirty="0">
              <a:solidFill>
                <a:srgbClr val="000000"/>
              </a:solidFill>
              <a:latin typeface="Calibri" panose="020F0502020204030204" pitchFamily="34" charset="0"/>
            </a:endParaRPr>
          </a:p>
          <a:p>
            <a:pPr>
              <a:spcBef>
                <a:spcPts val="0"/>
              </a:spcBef>
              <a:spcAft>
                <a:spcPts val="0"/>
              </a:spcAft>
            </a:pPr>
            <a:endParaRPr lang="en-US" sz="1600" b="1" dirty="0">
              <a:solidFill>
                <a:srgbClr val="1F497D"/>
              </a:solidFill>
              <a:latin typeface="Calibri" panose="020F0502020204030204" pitchFamily="34" charset="0"/>
            </a:endParaRPr>
          </a:p>
          <a:p>
            <a:pPr>
              <a:spcBef>
                <a:spcPts val="0"/>
              </a:spcBef>
              <a:spcAft>
                <a:spcPts val="0"/>
              </a:spcAft>
            </a:pPr>
            <a:r>
              <a:rPr lang="en-US" sz="1600" b="1" dirty="0">
                <a:solidFill>
                  <a:srgbClr val="1F497D"/>
                </a:solidFill>
                <a:latin typeface="Calibri" panose="020F0502020204030204" pitchFamily="34" charset="0"/>
              </a:rPr>
              <a:t>Result: Yes: x, No: x, Abstain: x</a:t>
            </a:r>
            <a:endParaRPr lang="en-US" sz="1600" dirty="0">
              <a:solidFill>
                <a:srgbClr val="000000"/>
              </a:solidFill>
              <a:latin typeface="Calibri" panose="020F0502020204030204" pitchFamily="34" charset="0"/>
            </a:endParaRPr>
          </a:p>
          <a:p>
            <a:pPr>
              <a:spcBef>
                <a:spcPts val="0"/>
              </a:spcBef>
              <a:spcAft>
                <a:spcPts val="0"/>
              </a:spcAft>
            </a:pPr>
            <a:endParaRPr lang="en-US" sz="1600" b="1" dirty="0">
              <a:solidFill>
                <a:srgbClr val="1F497D"/>
              </a:solidFill>
              <a:latin typeface="Calibri" panose="020F0502020204030204" pitchFamily="34" charset="0"/>
            </a:endParaRPr>
          </a:p>
          <a:p>
            <a:pPr>
              <a:spcBef>
                <a:spcPts val="0"/>
              </a:spcBef>
              <a:spcAft>
                <a:spcPts val="0"/>
              </a:spcAft>
            </a:pPr>
            <a:endParaRPr lang="en-US" sz="1600" b="1" dirty="0">
              <a:solidFill>
                <a:srgbClr val="1F497D"/>
              </a:solidFill>
              <a:latin typeface="Calibri" panose="020F0502020204030204" pitchFamily="34" charset="0"/>
            </a:endParaRPr>
          </a:p>
          <a:p>
            <a:pPr>
              <a:spcBef>
                <a:spcPts val="0"/>
              </a:spcBef>
              <a:spcAft>
                <a:spcPts val="0"/>
              </a:spcAft>
            </a:pPr>
            <a:r>
              <a:rPr lang="en-US" sz="1600" b="1" dirty="0">
                <a:solidFill>
                  <a:srgbClr val="1F497D"/>
                </a:solidFill>
                <a:latin typeface="Calibri" panose="020F0502020204030204" pitchFamily="34" charset="0"/>
              </a:rPr>
              <a:t>802.15 WG Vote</a:t>
            </a:r>
          </a:p>
          <a:p>
            <a:pPr>
              <a:spcBef>
                <a:spcPts val="0"/>
              </a:spcBef>
              <a:spcAft>
                <a:spcPts val="0"/>
              </a:spcAft>
            </a:pPr>
            <a:r>
              <a:rPr lang="en-US" sz="1600" b="1" dirty="0">
                <a:solidFill>
                  <a:srgbClr val="1F497D"/>
                </a:solidFill>
                <a:latin typeface="Calibri" panose="020F0502020204030204" pitchFamily="34" charset="0"/>
              </a:rPr>
              <a:t>Motion: </a:t>
            </a:r>
            <a:r>
              <a:rPr lang="en-US" sz="1600" b="1" i="1" dirty="0">
                <a:solidFill>
                  <a:srgbClr val="1F497D"/>
                </a:solidFill>
                <a:latin typeface="Calibri" panose="020F0502020204030204" pitchFamily="34" charset="0"/>
              </a:rPr>
              <a:t>that the 802.15 Working Group seeks approval from the 802 EC to form a study group in 802.15 to develop the PAR and CSD documents for SG15.15, a new IEEE 802.15 standard focused only on Narrow Band (NB) types of devices, and additionally authorize the 802.15 WG Chair to make any necessary changes to these docs required to support the submission</a:t>
            </a:r>
            <a:br>
              <a:rPr lang="en-US" sz="1600" b="1" dirty="0">
                <a:solidFill>
                  <a:srgbClr val="1F497D"/>
                </a:solidFill>
                <a:latin typeface="Calibri" panose="020F0502020204030204" pitchFamily="34" charset="0"/>
              </a:rPr>
            </a:br>
            <a:r>
              <a:rPr lang="en-US" sz="1600" b="1" dirty="0">
                <a:solidFill>
                  <a:srgbClr val="1F497D"/>
                </a:solidFill>
                <a:latin typeface="Calibri" panose="020F0502020204030204" pitchFamily="34" charset="0"/>
              </a:rPr>
              <a:t>Vote results: 38/0/2</a:t>
            </a:r>
            <a:endParaRPr lang="en-US" sz="16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3229236789"/>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98708</TotalTime>
  <Words>824</Words>
  <Application>Microsoft Macintosh PowerPoint</Application>
  <PresentationFormat>On-screen Show (4:3)</PresentationFormat>
  <Paragraphs>85</Paragraphs>
  <Slides>6</Slides>
  <Notes>2</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0" baseType="lpstr">
      <vt:lpstr>Calibri</vt:lpstr>
      <vt:lpstr>Times New Roman</vt:lpstr>
      <vt:lpstr>802-11-Submission</vt:lpstr>
      <vt:lpstr>Document</vt:lpstr>
      <vt:lpstr>PowerPoint Presentation</vt:lpstr>
      <vt:lpstr>Introduction</vt:lpstr>
      <vt:lpstr>802 EC Motion for SG15.16a</vt:lpstr>
      <vt:lpstr>802 EC Motion for SG15.4ab</vt:lpstr>
      <vt:lpstr>802 EC Motion for SG15.14</vt:lpstr>
      <vt:lpstr>802 EC Motion for SG15.15</vt:lpstr>
    </vt:vector>
  </TitlesOfParts>
  <Manager/>
  <Company>Kinney Consulting</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Requests to 802 EC to form  Four 802.15 Study Groups</dc:title>
  <dc:subject/>
  <dc:creator>Pat Kinney</dc:creator>
  <cp:keywords>March 2021</cp:keywords>
  <dc:description/>
  <cp:lastModifiedBy>Pat Kinney</cp:lastModifiedBy>
  <cp:revision>2919</cp:revision>
  <cp:lastPrinted>1998-02-10T13:28:06Z</cp:lastPrinted>
  <dcterms:created xsi:type="dcterms:W3CDTF">2007-04-17T18:10:23Z</dcterms:created>
  <dcterms:modified xsi:type="dcterms:W3CDTF">2021-03-18T17:44:15Z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(7)O48q+nWDiKNAVXoAwq58w6onvO4eaK+wzpVW8jJCkaAk5P9kKngByeTmJxmoV2pCjvvmemEH_x000d_
Bi/1Vb2TVe+tY7DxqSSUdjmKOgTB8TLyiNQBsxkECPbQ5aOgrJarIgvBMt9/xI83ilExG6vi_x000d_
S0GxhJWGGUDgHyjb+HnAnUyDOHQkWDr/J5rfnEo8Pkef1xN4QHP7egW/+34UnnUIjw3oNNjl_x000d_
OHDD9Ssc4eYTC78Pow</vt:lpwstr>
  </property>
  <property fmtid="{D5CDD505-2E9C-101B-9397-08002B2CF9AE}" pid="3" name="_ms_pID_7253431">
    <vt:lpwstr>6vpYfi/vBWCLT9AAVyRe/tVHpf6Ac/UgkG/769ZfIzu5CXBMe25Mjb_x000d_
wyk3Z2sholKs78sCReY0tK6/qoCtk3RMh2lwCRGb+Vjheswe4KrtdiCCfRyuGnkUzeDr+3Oa_x000d_
pgBXfVduOvik4Ctt4N6tW7nTykDNdCW1ja0Q63kOM1MM9z3SPmGeHA2Oj/82zkoiGNSj2uz6_x000d_
iyF2w3CyR7XJHnoqXJRq4fEMlNT4EIppcbf4</vt:lpwstr>
  </property>
  <property fmtid="{D5CDD505-2E9C-101B-9397-08002B2CF9AE}" pid="4" name="_ms_pID_7253432">
    <vt:lpwstr>pGb23zPPRlZ05V1oH18F/8JGuLq1c/5NRzHa_x000d_
fP3c8wW+rSCqGEAIsLJj5g0kRuzUdV6tE39wzbhXti+ppBdL4JUonBF/H5bhy5KGbmAq9wDL_x000d_
WQEe1FwKs3UpTInkbf2Vc4B3Xe98ZFutSUZeMomnGtxyDe8t3jANbPJRT4xgn+CsbQbT2WZB_x000d_
ZZsrxy/GtjvMeU2G15LBA30mfQfc6NpGW2DGXCFX+btathrHn9nO6Q</vt:lpwstr>
  </property>
  <property fmtid="{D5CDD505-2E9C-101B-9397-08002B2CF9AE}" pid="5" name="_ms_pID_7253433">
    <vt:lpwstr>nc12FRKBQ68I2REs/u_x000d_
WxepZKfOi7k/cPGWSl8CIlA7kJdttX17bU1pmmj+C22HHDjaJD9M03JDLv0cUEBhIiymLys0_x000d_
S8Zrf9kLXl5etDTc0gmGvBzh5K3sp8Z6GqumFqrluPyDw0+PFh9FtSA0wh58qmmFhp+Ywbhd_x000d_
4CjJSN0lqFQl0Zo//6w5seXqFt8axD8R21ZMXHYerBlhWZ9yNOB8VnfWlvNDY5hEuruJ2kqG</vt:lpwstr>
  </property>
  <property fmtid="{D5CDD505-2E9C-101B-9397-08002B2CF9AE}" pid="6" name="_ms_pID_7253434">
    <vt:lpwstr>_x000d_
8a8nLkD9QQPo0Zjl19uBvrg7Ah44u4v9LeeL2b6QYB/toj++rsNsk5L6cv2+pU+uLkGaB9Ls_x000d_
Qjyo0dXcFynypfFicT2UJZi6GUQ2lE9C5ggbx5UwniYKlC/gl6xmI7yL4k88ngb/o6gRz9cA_x000d_
Ka7Z4sFCU9+MskBB22AiDG3+sbywHPc4VNvb4eP9IFnXza/yvzpVyoe+pD9bALR8GaYiAMEv_x000d_
C6tEoxqS9RBbM81T</vt:lpwstr>
  </property>
  <property fmtid="{D5CDD505-2E9C-101B-9397-08002B2CF9AE}" pid="7" name="_ms_pID_7253435">
    <vt:lpwstr>T/m+abgw1hF35qfTU1NFZ3cq0eiyqsKXzjuAOnuvr8I6nRCRK3KS8jLJ_x000d_
xrBx92k2Js5AzBLzmpruEbTpVKhqG0EQ+o2FPDeArXFeTqnKw0JGqHN5Wiwjdcz0QoCkcBqM_x000d_
eQuc7nc2YYNWghx3pw76G1g5OIVwkvHetqKOgL9P9aTyf/o93inc/AoIUL6qpOmDC/2E6jXx_x000d_
x6MXOKt76uld1sLDeoqCA/VEkD+VwvVWrf</vt:lpwstr>
  </property>
  <property fmtid="{D5CDD505-2E9C-101B-9397-08002B2CF9AE}" pid="8" name="_ms_pID_7253436">
    <vt:lpwstr>cCso0fEQ85A5msJc92E717P1bTkQ==</vt:lpwstr>
  </property>
</Properties>
</file>