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448" r:id="rId2"/>
    <p:sldId id="449" r:id="rId3"/>
    <p:sldId id="470" r:id="rId4"/>
    <p:sldId id="471" r:id="rId5"/>
    <p:sldId id="472" r:id="rId6"/>
    <p:sldId id="47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25" autoAdjust="0"/>
    <p:restoredTop sz="94771" autoAdjust="0"/>
  </p:normalViewPr>
  <p:slideViewPr>
    <p:cSldViewPr>
      <p:cViewPr varScale="1">
        <p:scale>
          <a:sx n="122" d="100"/>
          <a:sy n="122" d="100"/>
        </p:scale>
        <p:origin x="1336" y="2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52942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t>March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2836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2021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Pat Kinney (Kinney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49725" y="332601"/>
            <a:ext cx="329577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802.15-21/200r00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21/15-21-0138-00-0000-short-descriptions-of-4-sg-formation-requests-from-802-15-wg.docx"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21/15-21-0138-00-0000-short-descriptions-of-4-sg-formation-requests-from-802-15-wg.docx"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21/15-21-0138-00-0000-short-descriptions-of-4-sg-formation-requests-from-802-15-wg.docx"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138-00-0000-short-descriptions-of-4-sg-formation-requests-from-802-15-wg.doc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pPr>
              <a:defRPr/>
            </a:pPr>
            <a:r>
              <a:rPr lang="en-US"/>
              <a:t>March 2021</a:t>
            </a:r>
            <a:endParaRPr lang="en-US" dirty="0"/>
          </a:p>
        </p:txBody>
      </p:sp>
      <p:sp>
        <p:nvSpPr>
          <p:cNvPr id="5" name="Footer Placeholder 4"/>
          <p:cNvSpPr>
            <a:spLocks noGrp="1"/>
          </p:cNvSpPr>
          <p:nvPr>
            <p:ph type="ftr" sz="quarter" idx="11"/>
          </p:nvPr>
        </p:nvSpPr>
        <p:spPr>
          <a:xfrm>
            <a:off x="6662962" y="6475413"/>
            <a:ext cx="1880963" cy="184666"/>
          </a:xfrm>
        </p:spPr>
        <p:txBody>
          <a:bodyPr/>
          <a:lstStyle/>
          <a:p>
            <a:pPr>
              <a:defRPr/>
            </a:pPr>
            <a:r>
              <a:rPr lang="en-US"/>
              <a:t>Pat Kinney (Kinney Consulting)</a:t>
            </a:r>
            <a:endParaRPr lang="en-US" dirty="0"/>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9812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2021-3-18</a:t>
            </a:r>
          </a:p>
        </p:txBody>
      </p:sp>
      <p:graphicFrame>
        <p:nvGraphicFramePr>
          <p:cNvPr id="10" name="Object 11"/>
          <p:cNvGraphicFramePr>
            <a:graphicFrameLocks noChangeAspect="1"/>
          </p:cNvGraphicFramePr>
          <p:nvPr>
            <p:extLst>
              <p:ext uri="{D42A27DB-BD31-4B8C-83A1-F6EECF244321}">
                <p14:modId xmlns:p14="http://schemas.microsoft.com/office/powerpoint/2010/main" val="1089281264"/>
              </p:ext>
            </p:extLst>
          </p:nvPr>
        </p:nvGraphicFramePr>
        <p:xfrm>
          <a:off x="533400" y="3651250"/>
          <a:ext cx="8235950" cy="925513"/>
        </p:xfrm>
        <a:graphic>
          <a:graphicData uri="http://schemas.openxmlformats.org/presentationml/2006/ole">
            <mc:AlternateContent xmlns:mc="http://schemas.openxmlformats.org/markup-compatibility/2006">
              <mc:Choice xmlns:v="urn:schemas-microsoft-com:vml" Requires="v">
                <p:oleObj spid="_x0000_s15577" name="Document" r:id="rId4" imgW="8318500" imgH="1003300" progId="Word.Document.8">
                  <p:embed/>
                </p:oleObj>
              </mc:Choice>
              <mc:Fallback>
                <p:oleObj name="Document" r:id="rId4" imgW="8318500" imgH="1003300" progId="Word.Document.8">
                  <p:embed/>
                  <p:pic>
                    <p:nvPicPr>
                      <p:cNvPr id="0" name="Object 11"/>
                      <p:cNvPicPr>
                        <a:picLocks noChangeAspect="1" noChangeArrowheads="1"/>
                      </p:cNvPicPr>
                      <p:nvPr/>
                    </p:nvPicPr>
                    <p:blipFill>
                      <a:blip r:embed="rId5"/>
                      <a:srcRect/>
                      <a:stretch>
                        <a:fillRect/>
                      </a:stretch>
                    </p:blipFill>
                    <p:spPr bwMode="auto">
                      <a:xfrm>
                        <a:off x="533400" y="3651250"/>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23622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US" sz="3200" b="1" kern="0" dirty="0">
                <a:solidFill>
                  <a:schemeClr val="tx2"/>
                </a:solidFill>
                <a:latin typeface="+mj-lt"/>
                <a:ea typeface="+mj-ea"/>
                <a:cs typeface="+mj-cs"/>
              </a:rPr>
              <a:t>Requests to 802 EC to form </a:t>
            </a:r>
            <a:br>
              <a:rPr lang="en-US" sz="3200" b="1" kern="0" dirty="0">
                <a:solidFill>
                  <a:schemeClr val="tx2"/>
                </a:solidFill>
                <a:latin typeface="+mj-lt"/>
                <a:ea typeface="+mj-ea"/>
                <a:cs typeface="+mj-cs"/>
              </a:rPr>
            </a:br>
            <a:r>
              <a:rPr lang="en-US" sz="3200" b="1" kern="0" dirty="0">
                <a:solidFill>
                  <a:schemeClr val="tx2"/>
                </a:solidFill>
                <a:latin typeface="+mj-lt"/>
                <a:ea typeface="+mj-ea"/>
                <a:cs typeface="+mj-cs"/>
              </a:rPr>
              <a:t>Four 802.15 Study Groups</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pPr marL="0" indent="0">
              <a:buNone/>
            </a:pPr>
            <a:r>
              <a:rPr lang="en-GB" sz="1800" dirty="0">
                <a:ea typeface="ＭＳ Ｐゴシック" pitchFamily="34" charset="-128"/>
              </a:rPr>
              <a:t>This document contains four 802 EC motions for requests for the 802 EC to form 802.15 Study Groups for:</a:t>
            </a:r>
          </a:p>
          <a:p>
            <a:pPr>
              <a:buFont typeface="+mj-lt"/>
              <a:buAutoNum type="arabicPeriod"/>
            </a:pPr>
            <a:r>
              <a:rPr lang="en-GB" sz="1800" dirty="0">
                <a:ea typeface="ＭＳ Ｐゴシック" pitchFamily="34" charset="-128"/>
              </a:rPr>
              <a:t>IEEE Std 802.15.6 amendment: for enhanced dependability; SG15.6a</a:t>
            </a:r>
          </a:p>
          <a:p>
            <a:pPr>
              <a:buFont typeface="+mj-lt"/>
              <a:buAutoNum type="arabicPeriod"/>
            </a:pPr>
            <a:r>
              <a:rPr lang="en-GB" sz="1800" dirty="0">
                <a:ea typeface="ＭＳ Ｐゴシック" pitchFamily="34" charset="-128"/>
              </a:rPr>
              <a:t>IEEE Std 802.15.4 amendment: Enhanced Ultra Wideband (UWB) Physical Layers (PHYs) and Associated MAC Enhancements; SG15.4ab</a:t>
            </a:r>
          </a:p>
          <a:p>
            <a:pPr>
              <a:buFont typeface="+mj-lt"/>
              <a:buAutoNum type="arabicPeriod"/>
            </a:pPr>
            <a:r>
              <a:rPr lang="en-GB" sz="1800" dirty="0">
                <a:ea typeface="ＭＳ Ｐゴシック" pitchFamily="34" charset="-128"/>
              </a:rPr>
              <a:t>New IEEE 802.15 standard focused only on Ultra Wideband (UWB) devices; SG15.14</a:t>
            </a:r>
          </a:p>
          <a:p>
            <a:pPr>
              <a:buFont typeface="+mj-lt"/>
              <a:buAutoNum type="arabicPeriod"/>
            </a:pPr>
            <a:r>
              <a:rPr lang="en-GB" sz="1800" dirty="0">
                <a:ea typeface="ＭＳ Ｐゴシック" pitchFamily="34" charset="-128"/>
              </a:rPr>
              <a:t>New IEEE 802.15 standard focused only on Narrow Band (NB) types of devices; SG15.15</a:t>
            </a:r>
          </a:p>
        </p:txBody>
      </p:sp>
      <p:sp>
        <p:nvSpPr>
          <p:cNvPr id="2" name="Date Placeholder 1"/>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3" name="Footer Placeholder 2"/>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p:txBody>
          <a:bodyPr/>
          <a:lstStyle/>
          <a:p>
            <a:r>
              <a:rPr lang="en-US" dirty="0"/>
              <a:t>802 EC Motion for SG15.16a</a:t>
            </a:r>
          </a:p>
        </p:txBody>
      </p:sp>
      <p:sp>
        <p:nvSpPr>
          <p:cNvPr id="3" name="Date Placeholder 2">
            <a:extLst>
              <a:ext uri="{FF2B5EF4-FFF2-40B4-BE49-F238E27FC236}">
                <a16:creationId xmlns:a16="http://schemas.microsoft.com/office/drawing/2014/main" id="{57A7779F-D85B-8A48-9EEE-4251AF1174A7}"/>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3</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304800" y="1524000"/>
            <a:ext cx="8534400" cy="4770537"/>
          </a:xfrm>
          <a:prstGeom prst="rect">
            <a:avLst/>
          </a:prstGeom>
        </p:spPr>
        <p:txBody>
          <a:bodyPr wrap="square">
            <a:spAutoFit/>
          </a:bodyPr>
          <a:lstStyle/>
          <a:p>
            <a:pPr>
              <a:spcBef>
                <a:spcPts val="0"/>
              </a:spcBef>
              <a:spcAft>
                <a:spcPts val="0"/>
              </a:spcAft>
            </a:pPr>
            <a:r>
              <a:rPr lang="en-US" sz="1600" b="1" dirty="0">
                <a:solidFill>
                  <a:srgbClr val="1F497D"/>
                </a:solidFill>
                <a:latin typeface="Calibri" panose="020F0502020204030204" pitchFamily="34" charset="0"/>
              </a:rPr>
              <a:t>Approve the formation of an 802.15 SG15.6a Study Group to consider development of a Project Authorization Request (PAR) and Criteria for Standards Development (CSD) responses for IEEE Std 802.15.6 amendment: for enhanced dependability.</a:t>
            </a: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Supporting Documentation:</a:t>
            </a:r>
            <a:r>
              <a:rPr lang="en-US" sz="1600" b="1" dirty="0">
                <a:solidFill>
                  <a:srgbClr val="000000"/>
                </a:solidFill>
                <a:latin typeface="Calibri" panose="020F0502020204030204" pitchFamily="34" charset="0"/>
              </a:rPr>
              <a:t>  </a:t>
            </a:r>
            <a:r>
              <a:rPr lang="en-US" sz="1600" b="1" dirty="0">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https://</a:t>
            </a:r>
            <a:r>
              <a:rPr lang="en-US" sz="1600" b="1" dirty="0" err="1">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mentor.ieee.org</a:t>
            </a:r>
            <a:r>
              <a:rPr lang="en-US" sz="1600" b="1" dirty="0">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/802.15/</a:t>
            </a:r>
            <a:r>
              <a:rPr lang="en-US" sz="1600" b="1" dirty="0" err="1">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dcn</a:t>
            </a:r>
            <a:r>
              <a:rPr lang="en-US" sz="1600" b="1" dirty="0">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/21/15-21-0138-00-0000-short-descriptions-of-4-sg-formation-requests-from-802-15-wg.docx </a:t>
            </a:r>
            <a:endParaRPr lang="en-US" sz="1600" b="1" dirty="0">
              <a:solidFill>
                <a:srgbClr val="C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Moved: Kinney</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Seconded: Holcomb</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802.15 WG Vote</a:t>
            </a:r>
          </a:p>
          <a:p>
            <a:pPr>
              <a:spcBef>
                <a:spcPts val="0"/>
              </a:spcBef>
              <a:spcAft>
                <a:spcPts val="0"/>
              </a:spcAft>
            </a:pPr>
            <a:r>
              <a:rPr lang="en-US" sz="1600" b="1" dirty="0">
                <a:solidFill>
                  <a:srgbClr val="1F497D"/>
                </a:solidFill>
                <a:latin typeface="Calibri" panose="020F0502020204030204" pitchFamily="34" charset="0"/>
              </a:rPr>
              <a:t>Motion: </a:t>
            </a:r>
            <a:r>
              <a:rPr lang="en-US" sz="1600" b="1" i="1" dirty="0">
                <a:solidFill>
                  <a:srgbClr val="1F497D"/>
                </a:solidFill>
                <a:latin typeface="Calibri" panose="020F0502020204030204" pitchFamily="34" charset="0"/>
              </a:rPr>
              <a:t>that the 802.15 Working Group seeks approval from the 802 EC to form a study group in 802.15 to develop the PAR and CSD documents for SG15.6a, an amendment to IEEE Std 802.15.6 for enhanced dependability, and additionally authorize the 802.15 WG Chair to make any necessary changes to these docs required to support the submission.  </a:t>
            </a:r>
          </a:p>
          <a:p>
            <a:pPr>
              <a:spcBef>
                <a:spcPts val="0"/>
              </a:spcBef>
              <a:spcAft>
                <a:spcPts val="0"/>
              </a:spcAft>
            </a:pPr>
            <a:r>
              <a:rPr lang="en-US" sz="1600" b="1" dirty="0">
                <a:solidFill>
                  <a:srgbClr val="1F497D"/>
                </a:solidFill>
                <a:latin typeface="Calibri" panose="020F0502020204030204" pitchFamily="34" charset="0"/>
              </a:rPr>
              <a:t>Vote results: 35/1/5</a:t>
            </a:r>
            <a:endParaRPr lang="en-US" sz="1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p:txBody>
          <a:bodyPr/>
          <a:lstStyle/>
          <a:p>
            <a:r>
              <a:rPr lang="en-US" dirty="0"/>
              <a:t>802 EC Motion for SG15.4ab</a:t>
            </a:r>
          </a:p>
        </p:txBody>
      </p:sp>
      <p:sp>
        <p:nvSpPr>
          <p:cNvPr id="3" name="Date Placeholder 2">
            <a:extLst>
              <a:ext uri="{FF2B5EF4-FFF2-40B4-BE49-F238E27FC236}">
                <a16:creationId xmlns:a16="http://schemas.microsoft.com/office/drawing/2014/main" id="{57A7779F-D85B-8A48-9EEE-4251AF1174A7}"/>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304800" y="1524000"/>
            <a:ext cx="8534400" cy="4770537"/>
          </a:xfrm>
          <a:prstGeom prst="rect">
            <a:avLst/>
          </a:prstGeom>
        </p:spPr>
        <p:txBody>
          <a:bodyPr wrap="square">
            <a:spAutoFit/>
          </a:bodyPr>
          <a:lstStyle/>
          <a:p>
            <a:pPr>
              <a:spcBef>
                <a:spcPts val="0"/>
              </a:spcBef>
              <a:spcAft>
                <a:spcPts val="0"/>
              </a:spcAft>
            </a:pPr>
            <a:r>
              <a:rPr lang="en-US" sz="1600" b="1" dirty="0">
                <a:solidFill>
                  <a:srgbClr val="1F497D"/>
                </a:solidFill>
                <a:latin typeface="Calibri" panose="020F0502020204030204" pitchFamily="34" charset="0"/>
              </a:rPr>
              <a:t>Approve the formation of an 802.15 SG15.4ab Study Group to consider development of a Project Authorization Request (PAR) and Criteria for Standards Development (CSD) responses for IEEE Std 802.15.4 amendment: Enhanced Ultra Wideband (UWB) Physical Layers (PHYs) and Associated MAC Enhancements.</a:t>
            </a: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Supporting Documentation:</a:t>
            </a:r>
            <a:r>
              <a:rPr lang="en-US" sz="1600" b="1" dirty="0">
                <a:solidFill>
                  <a:srgbClr val="000000"/>
                </a:solidFill>
                <a:latin typeface="Calibri" panose="020F0502020204030204" pitchFamily="34" charset="0"/>
              </a:rPr>
              <a:t>  </a:t>
            </a:r>
            <a:r>
              <a:rPr lang="en-US" sz="1600" b="1" dirty="0">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https://</a:t>
            </a:r>
            <a:r>
              <a:rPr lang="en-US" sz="1600" b="1" dirty="0" err="1">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mentor.ieee.org</a:t>
            </a:r>
            <a:r>
              <a:rPr lang="en-US" sz="1600" b="1" dirty="0">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/802.15/</a:t>
            </a:r>
            <a:r>
              <a:rPr lang="en-US" sz="1600" b="1" dirty="0" err="1">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dcn</a:t>
            </a:r>
            <a:r>
              <a:rPr lang="en-US" sz="1600" b="1" dirty="0">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/21/15-21-0138-00-0000-short-descriptions-of-4-sg-formation-requests-from-802-15-wg.docx </a:t>
            </a:r>
            <a:endParaRPr lang="en-US" sz="1600" b="1" dirty="0">
              <a:solidFill>
                <a:srgbClr val="C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Moved: Kinney</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Seconded: Holcomb</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802.15 WG Vote</a:t>
            </a:r>
          </a:p>
          <a:p>
            <a:pPr>
              <a:spcBef>
                <a:spcPts val="0"/>
              </a:spcBef>
              <a:spcAft>
                <a:spcPts val="0"/>
              </a:spcAft>
            </a:pPr>
            <a:r>
              <a:rPr lang="en-US" sz="1600" b="1" dirty="0">
                <a:solidFill>
                  <a:srgbClr val="1F497D"/>
                </a:solidFill>
                <a:latin typeface="Calibri" panose="020F0502020204030204" pitchFamily="34" charset="0"/>
              </a:rPr>
              <a:t>Motion: </a:t>
            </a:r>
            <a:r>
              <a:rPr lang="en-US" sz="1600" b="1" i="1" dirty="0">
                <a:solidFill>
                  <a:srgbClr val="1F497D"/>
                </a:solidFill>
                <a:latin typeface="Calibri" panose="020F0502020204030204" pitchFamily="34" charset="0"/>
              </a:rPr>
              <a:t>that the 802.15 Working Group seeks approval from the 802 EC to form a study group in 802.15 to develop the PAR and CSD documents for SG15.4ab, an amendment to IEEE Std 802.15.4 for enhanced Ultra Wide-Band (UWB) features, and additionally authorize the 802.15 WG Chair to make any necessary changes to these docs required to support the submission.  </a:t>
            </a:r>
            <a:br>
              <a:rPr lang="en-US" sz="1600" b="1" dirty="0">
                <a:solidFill>
                  <a:srgbClr val="1F497D"/>
                </a:solidFill>
                <a:latin typeface="Calibri" panose="020F0502020204030204" pitchFamily="34" charset="0"/>
              </a:rPr>
            </a:br>
            <a:r>
              <a:rPr lang="en-US" sz="1600" b="1" dirty="0">
                <a:solidFill>
                  <a:srgbClr val="1F497D"/>
                </a:solidFill>
                <a:latin typeface="Calibri" panose="020F0502020204030204" pitchFamily="34" charset="0"/>
              </a:rPr>
              <a:t>Vote results: 43/0/1</a:t>
            </a:r>
            <a:endParaRPr lang="en-US" sz="1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059599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p:txBody>
          <a:bodyPr/>
          <a:lstStyle/>
          <a:p>
            <a:r>
              <a:rPr lang="en-US" dirty="0"/>
              <a:t>802 EC Motion for SG15.14</a:t>
            </a:r>
          </a:p>
        </p:txBody>
      </p:sp>
      <p:sp>
        <p:nvSpPr>
          <p:cNvPr id="3" name="Date Placeholder 2">
            <a:extLst>
              <a:ext uri="{FF2B5EF4-FFF2-40B4-BE49-F238E27FC236}">
                <a16:creationId xmlns:a16="http://schemas.microsoft.com/office/drawing/2014/main" id="{57A7779F-D85B-8A48-9EEE-4251AF1174A7}"/>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5</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304800" y="1524000"/>
            <a:ext cx="8534400" cy="4524315"/>
          </a:xfrm>
          <a:prstGeom prst="rect">
            <a:avLst/>
          </a:prstGeom>
        </p:spPr>
        <p:txBody>
          <a:bodyPr wrap="square">
            <a:spAutoFit/>
          </a:bodyPr>
          <a:lstStyle/>
          <a:p>
            <a:pPr>
              <a:spcBef>
                <a:spcPts val="0"/>
              </a:spcBef>
              <a:spcAft>
                <a:spcPts val="0"/>
              </a:spcAft>
            </a:pPr>
            <a:r>
              <a:rPr lang="en-US" sz="1600" b="1" dirty="0">
                <a:solidFill>
                  <a:srgbClr val="1F497D"/>
                </a:solidFill>
                <a:latin typeface="Calibri" panose="020F0502020204030204" pitchFamily="34" charset="0"/>
              </a:rPr>
              <a:t>Approve the formation of an 802.15 SG15.14 Study Group to consider development of a Project Authorization Request (PAR) and Criteria for Standards Development (CSD) responses for a new IEEE 802.15 standard focused only on Ultra Wideband (UWB) devices.</a:t>
            </a: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Supporting Documentation:</a:t>
            </a:r>
            <a:r>
              <a:rPr lang="en-US" sz="1600" b="1" dirty="0">
                <a:solidFill>
                  <a:srgbClr val="000000"/>
                </a:solidFill>
                <a:latin typeface="Calibri" panose="020F0502020204030204" pitchFamily="34" charset="0"/>
              </a:rPr>
              <a:t>  </a:t>
            </a:r>
            <a:r>
              <a:rPr lang="en-US" sz="1600" b="1" dirty="0">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https://</a:t>
            </a:r>
            <a:r>
              <a:rPr lang="en-US" sz="1600" b="1" dirty="0" err="1">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mentor.ieee.org</a:t>
            </a:r>
            <a:r>
              <a:rPr lang="en-US" sz="1600" b="1" dirty="0">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/802.15/</a:t>
            </a:r>
            <a:r>
              <a:rPr lang="en-US" sz="1600" b="1" dirty="0" err="1">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dcn</a:t>
            </a:r>
            <a:r>
              <a:rPr lang="en-US" sz="1600" b="1" dirty="0">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/21/15-21-0138-00-0000-short-descriptions-of-4-sg-formation-requests-from-802-15-wg.docx </a:t>
            </a:r>
            <a:endParaRPr lang="en-US" sz="1600" b="1" dirty="0">
              <a:solidFill>
                <a:srgbClr val="C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Moved: Kinney</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Seconded: Holcomb</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802.15 WG Vote</a:t>
            </a:r>
          </a:p>
          <a:p>
            <a:pPr>
              <a:spcBef>
                <a:spcPts val="0"/>
              </a:spcBef>
              <a:spcAft>
                <a:spcPts val="0"/>
              </a:spcAft>
            </a:pPr>
            <a:r>
              <a:rPr lang="en-US" sz="1600" b="1" dirty="0">
                <a:solidFill>
                  <a:srgbClr val="1F497D"/>
                </a:solidFill>
                <a:latin typeface="Calibri" panose="020F0502020204030204" pitchFamily="34" charset="0"/>
              </a:rPr>
              <a:t>Motion: </a:t>
            </a:r>
            <a:r>
              <a:rPr lang="en-US" sz="1600" b="1" i="1" dirty="0">
                <a:solidFill>
                  <a:srgbClr val="1F497D"/>
                </a:solidFill>
                <a:latin typeface="Calibri" panose="020F0502020204030204" pitchFamily="34" charset="0"/>
              </a:rPr>
              <a:t>that the 802.15 Working Group seeks approval from the 802 EC to form a study group in 802.15 to develop the PAR and CSD documents for SG15.14, a new standard focused only on UWB devices, and additionally authorize the 802.15 WG Chair to make any necessary changes to these docs required to support the submission.</a:t>
            </a:r>
            <a:br>
              <a:rPr lang="en-US" sz="1600" b="1" dirty="0">
                <a:solidFill>
                  <a:srgbClr val="1F497D"/>
                </a:solidFill>
                <a:latin typeface="Calibri" panose="020F0502020204030204" pitchFamily="34" charset="0"/>
              </a:rPr>
            </a:br>
            <a:r>
              <a:rPr lang="en-US" sz="1600" b="1" dirty="0">
                <a:solidFill>
                  <a:srgbClr val="1F497D"/>
                </a:solidFill>
                <a:latin typeface="Calibri" panose="020F0502020204030204" pitchFamily="34" charset="0"/>
              </a:rPr>
              <a:t>Vote results: 41/2/2</a:t>
            </a:r>
            <a:endParaRPr lang="en-US" sz="1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623661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p:txBody>
          <a:bodyPr/>
          <a:lstStyle/>
          <a:p>
            <a:r>
              <a:rPr lang="en-US" dirty="0"/>
              <a:t>802 EC Motion for SG15.15</a:t>
            </a:r>
          </a:p>
        </p:txBody>
      </p:sp>
      <p:sp>
        <p:nvSpPr>
          <p:cNvPr id="3" name="Date Placeholder 2">
            <a:extLst>
              <a:ext uri="{FF2B5EF4-FFF2-40B4-BE49-F238E27FC236}">
                <a16:creationId xmlns:a16="http://schemas.microsoft.com/office/drawing/2014/main" id="{57A7779F-D85B-8A48-9EEE-4251AF1174A7}"/>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6</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304800" y="1524000"/>
            <a:ext cx="8534400" cy="4524315"/>
          </a:xfrm>
          <a:prstGeom prst="rect">
            <a:avLst/>
          </a:prstGeom>
        </p:spPr>
        <p:txBody>
          <a:bodyPr wrap="square">
            <a:spAutoFit/>
          </a:bodyPr>
          <a:lstStyle/>
          <a:p>
            <a:pPr>
              <a:spcBef>
                <a:spcPts val="0"/>
              </a:spcBef>
              <a:spcAft>
                <a:spcPts val="0"/>
              </a:spcAft>
            </a:pPr>
            <a:r>
              <a:rPr lang="en-US" sz="1600" b="1" dirty="0">
                <a:solidFill>
                  <a:srgbClr val="1F497D"/>
                </a:solidFill>
                <a:latin typeface="Calibri" panose="020F0502020204030204" pitchFamily="34" charset="0"/>
              </a:rPr>
              <a:t>Approve the formation of an 802.15 SG15.15 Study Group to consider development of a Project Authorization Request (PAR) and Criteria for Standards Development (CSD) responses for a new IEEE 802.15 standard focused only on Narrow Band (NB) types of devices.</a:t>
            </a: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Supporting Documentation:</a:t>
            </a:r>
            <a:r>
              <a:rPr lang="en-US" sz="1600" b="1" dirty="0">
                <a:solidFill>
                  <a:srgbClr val="000000"/>
                </a:solidFill>
                <a:latin typeface="Calibri" panose="020F0502020204030204" pitchFamily="34" charset="0"/>
              </a:rPr>
              <a:t>  </a:t>
            </a:r>
            <a:r>
              <a:rPr lang="en-US" sz="1600" b="1" dirty="0">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https://</a:t>
            </a:r>
            <a:r>
              <a:rPr lang="en-US" sz="1600" b="1" dirty="0" err="1">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mentor.ieee.org</a:t>
            </a:r>
            <a:r>
              <a:rPr lang="en-US" sz="1600" b="1" dirty="0">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/802.15/</a:t>
            </a:r>
            <a:r>
              <a:rPr lang="en-US" sz="1600" b="1" dirty="0" err="1">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dcn</a:t>
            </a:r>
            <a:r>
              <a:rPr lang="en-US" sz="1600" b="1" dirty="0">
                <a:solidFill>
                  <a:srgbClr val="C00000"/>
                </a:solidFill>
                <a:latin typeface="Calibri" panose="020F0502020204030204" pitchFamily="34" charset="0"/>
                <a:hlinkClick r:id="rId2">
                  <a:extLst>
                    <a:ext uri="{A12FA001-AC4F-418D-AE19-62706E023703}">
                      <ahyp:hlinkClr xmlns:ahyp="http://schemas.microsoft.com/office/drawing/2018/hyperlinkcolor" val="tx"/>
                    </a:ext>
                  </a:extLst>
                </a:hlinkClick>
              </a:rPr>
              <a:t>/21/15-21-0138-00-0000-short-descriptions-of-4-sg-formation-requests-from-802-15-wg.docx </a:t>
            </a:r>
            <a:endParaRPr lang="en-US" sz="1600" b="1" dirty="0">
              <a:solidFill>
                <a:srgbClr val="C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Moved: Kinney</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Seconded: Holcomb</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802.15 WG Vote</a:t>
            </a:r>
          </a:p>
          <a:p>
            <a:pPr>
              <a:spcBef>
                <a:spcPts val="0"/>
              </a:spcBef>
              <a:spcAft>
                <a:spcPts val="0"/>
              </a:spcAft>
            </a:pPr>
            <a:r>
              <a:rPr lang="en-US" sz="1600" b="1" dirty="0">
                <a:solidFill>
                  <a:srgbClr val="1F497D"/>
                </a:solidFill>
                <a:latin typeface="Calibri" panose="020F0502020204030204" pitchFamily="34" charset="0"/>
              </a:rPr>
              <a:t>Motion: </a:t>
            </a:r>
            <a:r>
              <a:rPr lang="en-US" sz="1600" b="1" i="1" dirty="0">
                <a:solidFill>
                  <a:srgbClr val="1F497D"/>
                </a:solidFill>
                <a:latin typeface="Calibri" panose="020F0502020204030204" pitchFamily="34" charset="0"/>
              </a:rPr>
              <a:t>that the 802.15 Working Group seeks approval from the 802 EC to form a study group in 802.15 to develop the PAR and CSD documents for SG15.15, a new IEEE 802.15 standard focused only on Narrow Band (NB) types of devices, and additionally authorize the 802.15 WG Chair to make any necessary changes to these docs required to support the submission</a:t>
            </a:r>
            <a:br>
              <a:rPr lang="en-US" sz="1600" b="1" dirty="0">
                <a:solidFill>
                  <a:srgbClr val="1F497D"/>
                </a:solidFill>
                <a:latin typeface="Calibri" panose="020F0502020204030204" pitchFamily="34" charset="0"/>
              </a:rPr>
            </a:br>
            <a:r>
              <a:rPr lang="en-US" sz="1600" b="1" dirty="0">
                <a:solidFill>
                  <a:srgbClr val="1F497D"/>
                </a:solidFill>
                <a:latin typeface="Calibri" panose="020F0502020204030204" pitchFamily="34" charset="0"/>
              </a:rPr>
              <a:t>Vote results: 38/0/2</a:t>
            </a:r>
            <a:endParaRPr lang="en-US" sz="1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22923678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98708</TotalTime>
  <Words>824</Words>
  <Application>Microsoft Macintosh PowerPoint</Application>
  <PresentationFormat>On-screen Show (4:3)</PresentationFormat>
  <Paragraphs>85</Paragraphs>
  <Slides>6</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Calibri</vt:lpstr>
      <vt:lpstr>Times New Roman</vt:lpstr>
      <vt:lpstr>802-11-Submission</vt:lpstr>
      <vt:lpstr>Document</vt:lpstr>
      <vt:lpstr>PowerPoint Presentation</vt:lpstr>
      <vt:lpstr>Introduction</vt:lpstr>
      <vt:lpstr>802 EC Motion for SG15.16a</vt:lpstr>
      <vt:lpstr>802 EC Motion for SG15.4ab</vt:lpstr>
      <vt:lpstr>802 EC Motion for SG15.14</vt:lpstr>
      <vt:lpstr>802 EC Motion for SG15.15</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Requests to 802 EC to form  Four 802.15 Study Groups</dc:title>
  <dc:subject/>
  <dc:creator>Pat Kinney</dc:creator>
  <cp:keywords>March 2021</cp:keywords>
  <dc:description/>
  <cp:lastModifiedBy>Pat Kinney</cp:lastModifiedBy>
  <cp:revision>2919</cp:revision>
  <cp:lastPrinted>1998-02-10T13:28:06Z</cp:lastPrinted>
  <dcterms:created xsi:type="dcterms:W3CDTF">2007-04-17T18:10:23Z</dcterms:created>
  <dcterms:modified xsi:type="dcterms:W3CDTF">2021-03-18T17:44:15Z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ies>
</file>